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9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notesMaster" Target="notesMasters/notesMaster1.xml" /><Relationship Id="rId96" Type="http://schemas.openxmlformats.org/officeDocument/2006/relationships/viewProps" Target="viewProps.xml" /><Relationship Id="rId95" Type="http://schemas.openxmlformats.org/officeDocument/2006/relationships/presProps" Target="presProps.xml" /><Relationship Id="rId1" Type="http://schemas.openxmlformats.org/officeDocument/2006/relationships/slideMaster" Target="slideMasters/slideMaster1.xml" /><Relationship Id="rId98" Type="http://schemas.openxmlformats.org/officeDocument/2006/relationships/tableStyles" Target="tableStyles.xml" /><Relationship Id="rId9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69.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82.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83.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84.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85.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8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are cubic splines and when do you need to use them?”</a:t>
            </a:r>
          </a:p>
          <a:p>
            <a:pPr lvl="0" indent="0" marL="0">
              <a:buNone/>
            </a:pPr>
          </a:p>
          <a:p>
            <a:pPr lvl="0" indent="0" marL="0">
              <a:buNone/>
            </a:pPr>
            <a:r>
              <a:rPr/>
              <a:t>Splines provide a useful way to model relationships that are more complex than a simple linear function. They work with a variety of regression models. They rely on some simple mathematical concepts: continuity and smoothness. You will see some simple applications where continuity and smoothness are important and learn how to use splines for linear regression and the generalized linear model.</a:t>
            </a:r>
          </a:p>
          <a:p>
            <a:pPr lvl="0" indent="0" marL="0">
              <a:buNone/>
            </a:pPr>
          </a:p>
          <a:p>
            <a:pPr lvl="0" indent="0" marL="0">
              <a:buNone/>
            </a:pPr>
            <a:r>
              <a:rPr/>
              <a:t>Karen Grace-Martin</a:t>
            </a:r>
          </a:p>
          <a:p>
            <a:pPr lvl="0" indent="0" marL="0">
              <a:buNone/>
            </a:pPr>
          </a:p>
          <a:p>
            <a:pPr lvl="0" indent="0" marL="0">
              <a:buNone/>
            </a:pPr>
            <a:r>
              <a:rPr/>
              <a:t>Yes. I would just add images to really drive home the points on what is currently slide 87.</a:t>
            </a:r>
          </a:p>
          <a:p>
            <a:pPr lvl="0" indent="0" marL="0">
              <a:buNone/>
            </a:pPr>
          </a:p>
          <a:p>
            <a:pPr lvl="0" indent="0" marL="0">
              <a:buNone/>
            </a:pPr>
            <a:r>
              <a:rPr/>
              <a:t>And as Jeff suggested, add data to the section at the beginning.</a:t>
            </a:r>
          </a:p>
          <a:p>
            <a:pPr lvl="0" indent="0" marL="0">
              <a:buNone/>
            </a:pPr>
          </a:p>
          <a:p>
            <a:pPr lvl="0" indent="0" marL="0">
              <a:buNone/>
            </a:pPr>
            <a:r>
              <a:rPr/>
              <a:t>62 wait I missed what the B is</a:t>
            </a:r>
          </a:p>
          <a:p>
            <a:pPr lvl="0" indent="0" marL="0">
              <a:buNone/>
            </a:pPr>
          </a:p>
          <a:p>
            <a:pPr lvl="0" indent="0" marL="0">
              <a:buNone/>
            </a:pPr>
            <a:r>
              <a:rPr/>
              <a:t>And a natural spline</a:t>
            </a:r>
          </a:p>
          <a:p>
            <a:pPr lvl="0" indent="0" marL="0">
              <a:buNone/>
            </a:pPr>
          </a:p>
          <a:p>
            <a:pPr lvl="0" indent="0" marL="0">
              <a:buNone/>
            </a:pPr>
            <a:r>
              <a:rPr/>
              <a:t>83 what are outer knots?</a:t>
            </a:r>
          </a:p>
          <a:p>
            <a:pPr lvl="0" indent="0" marL="0">
              <a:buNone/>
            </a:pPr>
          </a:p>
          <a:p>
            <a:pPr lvl="0" indent="0" marL="0">
              <a:buNone/>
            </a:pPr>
            <a:r>
              <a:rPr/>
              <a:t>87 Split these up! These seem really really important and it would be great to emphasize them</a:t>
            </a:r>
          </a:p>
          <a:p>
            <a:pPr lvl="0" indent="0" marL="0">
              <a:buNone/>
            </a:pPr>
          </a:p>
          <a:p>
            <a:pPr lvl="0" indent="0" marL="0">
              <a:buNone/>
            </a:pPr>
            <a:r>
              <a:rPr/>
              <a:t>102 No SPSS? Oh. You answered</a:t>
            </a:r>
          </a:p>
          <a:p>
            <a:pPr lvl="0" indent="0" marL="0">
              <a:buNone/>
            </a:pPr>
          </a:p>
          <a:p>
            <a:pPr lvl="0" indent="0" marL="0">
              <a:buNone/>
            </a:pPr>
            <a:r>
              <a:rPr/>
              <a:t>General question: Just one X?</a:t>
            </a:r>
          </a:p>
          <a:p>
            <a:pPr lvl="0" indent="0" marL="0">
              <a:buNone/>
            </a:pPr>
          </a:p>
          <a:p>
            <a:pPr lvl="0" indent="0" marL="0">
              <a:buNone/>
            </a:pPr>
            <a:r>
              <a:rPr/>
              <a:t>Jeff Meyer</a:t>
            </a:r>
          </a:p>
          <a:p>
            <a:pPr lvl="0" indent="0" marL="0">
              <a:buNone/>
            </a:pPr>
          </a:p>
          <a:p>
            <a:pPr lvl="0" indent="0" marL="0">
              <a:buNone/>
            </a:pPr>
            <a:r>
              <a:rPr/>
              <a:t>Use this space to write down specific suggestions for each slide, including typos to fix, wording, visuals. Please be constructive. Use slide numbers. Add another page if needed.</a:t>
            </a:r>
          </a:p>
          <a:p>
            <a:pPr lvl="0" indent="0" marL="0">
              <a:buNone/>
            </a:pPr>
          </a:p>
          <a:p>
            <a:pPr lvl="0" indent="0" marL="0">
              <a:buNone/>
            </a:pPr>
            <a:r>
              <a:rPr/>
              <a:t>The beginning of the presentation was great. The graphs/cartoons had my attention.</a:t>
            </a:r>
          </a:p>
          <a:p>
            <a:pPr lvl="0" indent="0" marL="0">
              <a:buNone/>
            </a:pPr>
          </a:p>
          <a:p>
            <a:pPr lvl="0" indent="0" marL="0">
              <a:buNone/>
            </a:pPr>
            <a:r>
              <a:rPr/>
              <a:t>Giving real life examples, as you mentioned in our discussion, after these first dozen slides, will be help engage the audience.</a:t>
            </a:r>
          </a:p>
          <a:p>
            <a:pPr lvl="0" indent="0" marL="0">
              <a:buNone/>
            </a:pPr>
          </a:p>
          <a:p>
            <a:pPr lvl="0" indent="0" marL="0">
              <a:buNone/>
            </a:pPr>
            <a:r>
              <a:rPr/>
              <a:t>When you got to slide 17?, when you mentioned thresholds, it became a bit confusing. I was focused on the data in the two columns on the left and trying to work them into the equations. Perhaps on the first slide with an equation you can show the work for solving for y given x. That would help me to focus on your discussion rather than trying to solve the equation before you move onto the next slide.</a:t>
            </a:r>
          </a:p>
          <a:p>
            <a:pPr lvl="0" indent="0" marL="0">
              <a:buNone/>
            </a:pPr>
          </a:p>
          <a:p>
            <a:pPr lvl="0" indent="0" marL="0">
              <a:buNone/>
            </a:pPr>
            <a:r>
              <a:rPr/>
              <a:t>In your tables, I didn’t catch what each of the columns (C1, C2, etc) represented. I’m sure you mentioned it but I missed that. The same with regards to the rows.Perhaps a comment regarding what the values represent placed under the table would be helpful.</a:t>
            </a:r>
          </a:p>
          <a:p>
            <a:pPr lvl="0" indent="0" marL="0">
              <a:buNone/>
            </a:pPr>
          </a:p>
          <a:p>
            <a:pPr lvl="0" indent="0" marL="0">
              <a:buNone/>
            </a:pPr>
            <a:r>
              <a:rPr/>
              <a:t>Add scatter points in your graphs.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no particular regression line, but a very wide (nd probably appropriate) confidence band. This captures the idea that there is uncertainty not only in the deviation of the points from the regression curve, but true uncertainty about the shape of that regression curve. The caption reads, “Listen, science is hard. But I’m a serious person doing my best.”</a:t>
            </a:r>
          </a:p>
          <a:p>
            <a:pPr lvl="0" indent="0" marL="0">
              <a:buNone/>
            </a:pPr>
          </a:p>
          <a:p>
            <a:pPr lvl="0" indent="0" marL="0">
              <a:buNone/>
            </a:pPr>
            <a:r>
              <a:rPr/>
              <a:t>There is an active field of research under the topic uncertainty quantification that tries to take into account all the sources of uncertainty including uncertainty about which model is the correct model.</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piecewise linear regression fit. The caption reads, “I have a theory and this is the only data I could find.”</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the proposed regression model gets a bit silly. This shows a scatter of data points with a smooth curve connecting every data point. The caption reads, “I clikced ‘smooth lines’ in Excel.”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smoother that looks like it uses medians somehow. The caption reads, “I had an idea for how to clean up the data. What do you think?”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what looks like a B-spline. The caption reads, “As you can see, this model smoothly fits the - Wait, No, No, Don’t extend it. AAAAAA!!”</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peer-reviewed study of sleep duration and how it relates to your gut microbiota–all those tiny bugs living inside your intestines. The authors used a composite score called the dietary index for gut micrtobiota with the acronym DI-GM. This article is published under an open source license, like all the other papers you will see today.</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cubic spline starts out flat for low values of DI-GM, then rises, dips, and rises again.</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another open source article, a peer-reviewed study of patients with Duchene muscular dystrophy (DMD). The authors measured spine bone mineral density and sought to see how that related to various cholesterol measures, including triglycerides and remnant cholesterol both in patients with DMD and age-matched healthy controls. The authors controlled for a variety of factors including steroid use.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box plot examines DMD patients without corticosteroid treatment (DMDWS) to the healthy controls. Triglycerides and remnant cholesterol was elevated in the DMDWS group. The cubic spline shows a deline in bone health for larger values of triglycerides and remnant cholesterol, but the effect is not quite as strong for larger values of these cholesterol measurements.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peer-reviewed study of how nutrtion is associated with the risk of chronic kidney disease (CKD). The authors got their data from the National Health and Nutrition Examination Survey (NHANES) data, a large scale CDC survey that includes a medical exam and dietary history. They estimated niacin intake through a dietary recall and classified patients as having CKD based on their Albumin to creatinine ratio and the estimated glomerular filtration rate.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 me start with a cartoon from the xkcd site of Scott Munro. Scott Munro produces comics that poke fun at various scientific and mathematical concepts. There are a handful that directly address statistics, including this one. The actual panels in the comic are small, so I split them up onto separate slides.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cubic spline shows that a deficiency of niacin increases the odds of CKD, but that larger levels of NIACIN above 20 to 30 do not have an impact.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Several decades ago, I was faced with a data analysis problem. I wanted to fit a threshold model where everything is fine and normal until the exposure level meets a certain threshold. Then things get worse.</a:t>
            </a:r>
          </a:p>
          <a:p>
            <a:pPr lvl="0" indent="0" marL="0">
              <a:buNone/>
            </a:pPr>
          </a:p>
          <a:p>
            <a:pPr lvl="0" indent="0" marL="0">
              <a:buNone/>
            </a:pPr>
            <a:r>
              <a:rPr/>
              <a:t>I don’t have the data for this problem but let me illustrate conceptually how a threshold model might work. It provides a simple but useful analog to regression splines.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linear function might look like. It is not what we want, but always start with the easiest model.</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matrix formula for linear regression. Don’t worry if you haven’t used matrices before. Just focus on how the X matrix is laid out for linear regression. The first column is all 1’s and the second column contains the X values.</a:t>
            </a:r>
          </a:p>
          <a:p>
            <a:pPr lvl="0" indent="0" marL="0">
              <a:buNone/>
            </a:pPr>
          </a:p>
          <a:p>
            <a:pPr lvl="0" indent="0" marL="0">
              <a:buNone/>
            </a:pPr>
            <a:r>
              <a:rPr/>
              <a:t>In multiple linear regression, you would have additional columns, but let’s keep it simple for now.</a:t>
            </a:r>
          </a:p>
          <a:p>
            <a:pPr lvl="0" indent="0" marL="0">
              <a:buNone/>
            </a:pPr>
          </a:p>
          <a:p>
            <a:pPr lvl="0" indent="0" marL="0">
              <a:buNone/>
            </a:pPr>
            <a:r>
              <a:rPr/>
              <a:t>I do want to note here that you can get a different regression model by changing the second column.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what a step function might look like. It is better than a linear fit, but the sudden jump at x=9 is not quite what you want.</a:t>
            </a:r>
          </a:p>
          <a:p>
            <a:pPr lvl="0" indent="0" marL="0">
              <a:buNone/>
            </a:pPr>
          </a:p>
          <a:p>
            <a:pPr lvl="0" indent="0" marL="0">
              <a:buNone/>
            </a:pPr>
            <a:r>
              <a:rPr/>
              <a:t>This is a discontinuous function. It might make sense in some settings. In other settings, you might expect the decline to be not so sudden and abrupt.</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matrix you would use if you wanted a step regression model. The first column is all 1’s and the second column is zero for X values of 9 or less and 1 for X values larger than 9.</a:t>
            </a:r>
          </a:p>
          <a:p>
            <a:pPr lvl="0" indent="0" marL="0">
              <a:buNone/>
            </a:pPr>
          </a:p>
          <a:p>
            <a:pPr lvl="0" indent="0" marL="0">
              <a:buNone/>
            </a:pPr>
            <a:r>
              <a:rPr/>
              <a:t>Notice that the matrix formula has not changed. You are familiar with all the mathematical properties for linear regression. You know how to get confidence intervals and hypothesis tests for linear regression. The step regression model will use pretty much the same formulas, just with a slight tweak to the X matrix.</a:t>
            </a:r>
          </a:p>
          <a:p>
            <a:pPr lvl="0" indent="0" marL="0">
              <a:buNone/>
            </a:pPr>
          </a:p>
          <a:p>
            <a:pPr lvl="0" indent="0" marL="0">
              <a:buNone/>
            </a:pPr>
            <a:r>
              <a:rPr/>
              <a:t>More importantly, any statistical software that can compute a linear regression can also compute a step regression.</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threshold model could look like this. It is a step function that is at a high level prior to the threshold at X=9 and then drops after.</a:t>
            </a:r>
          </a:p>
          <a:p>
            <a:pPr lvl="0" indent="0" marL="0">
              <a:buNone/>
            </a:pPr>
          </a:p>
          <a:p>
            <a:pPr lvl="0" indent="0" marL="0">
              <a:buNone/>
            </a:pPr>
            <a:r>
              <a:rPr/>
              <a:t>Here is a better model. It is flat and at a high level for values less than 9 and declines linearly for values greater than 9.</a:t>
            </a:r>
          </a:p>
          <a:p>
            <a:pPr lvl="0" indent="0" marL="0">
              <a:buNone/>
            </a:pPr>
          </a:p>
          <a:p>
            <a:pPr lvl="0" indent="0" marL="0">
              <a:buNone/>
            </a:pPr>
            <a:r>
              <a:rPr/>
              <a:t>Note the “elbow” at the threshold. This might be okay, but it might be better for a transition that does not change slope so suddenly.</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functional form that avoid the elbow at the threshold value. It fits a quadratic decline, or a parabola, but the parabola starts at the point where the derivative is equal to zero.</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the matrix you would use if you wanted the quadratic analog to the elbow regression. The first column is all 1’s and the second column is zero for X values of 9 or less and (x-9) squared for X values larger than 9. Again, it is important to subtract the 9 before squaring, because you want the quadratic curve to just start descending at when X reaches 9.</a:t>
            </a:r>
          </a:p>
          <a:p>
            <a:pPr lvl="0" indent="0" marL="0">
              <a:buNone/>
            </a:pPr>
          </a:p>
          <a:p>
            <a:pPr lvl="0" indent="0" marL="0">
              <a:buNone/>
            </a:pPr>
            <a:r>
              <a:rPr/>
              <a:t>Notice that the matrix formula still has not changed. Fitting an elbow regression is just as easy as a linear regression. You can do all the fun stuff and you can use the same software.</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spline is a piecewise cubic polynomial. It converts from one cubic polynomial to a different cubic polynomial at pre-defined transition points known as knots. The individual cubic polynomials are constrained to be continuous and smooth at the knots. Smooth means a continuous first and second derivative. In practical terms, smooth means “no elbows”.</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linear regression fit. The caption reads, “Hey, I did a regression.”</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computers became powerful enough to compute splines, we had several alternatives.</a:t>
            </a:r>
          </a:p>
          <a:p>
            <a:pPr lvl="0" indent="0" marL="0">
              <a:buNone/>
            </a:pPr>
          </a:p>
          <a:p>
            <a:pPr lvl="0" indent="0" marL="0">
              <a:buNone/>
            </a:pPr>
            <a:r>
              <a:rPr/>
              <a:t>Here is an image from Wikipedia of physical spline. It is a thin strip of wood–thin enough to allow it to bend. It is constrained so that the bend follows a path that covers a few points.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french curve was a plastic template that showed a range of curvatures. You would line up the curve to four data points, draw along the french curve between the two interior points and then shift to the right and line up the french curve again. The resulting path looked seamless.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some artificial data. I manipulated the data so that the behavior of the underlying trendfor x=0 to 5, x=6 to 10, x=11 to 15, and x=16 to 20.</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graph shown here represents the best fitting single cubic polynomial. It doesn’t fit the data very well. The problem is that the data is largely flat from 0 to 5 and then starts wiggling a lot from 5 onward. A cubic polynomial (or any polynomial for that matter) can be mostly flat or very wiggly but it generally can’t be both.</a:t>
            </a:r>
          </a:p>
          <a:p>
            <a:pPr lvl="0" indent="0" marL="0">
              <a:buNone/>
            </a:pPr>
          </a:p>
          <a:p>
            <a:pPr lvl="0" indent="0" marL="0">
              <a:buNone/>
            </a:pPr>
            <a:r>
              <a:rPr/>
              <a:t>You need a way to transition between a wiggly cubic and a mostly flat cubic.</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the raw numbers look like. I apologize for the size of the fonts. I want you to focus just on the patterns shown here.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the raw numbers look like. I apologize for the size of the fonts. I want you to focus just on the patterns shown here.</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the raw numbers look like. I apologize for the size of the fonts. I want you to focus just on the patterns shown here.</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the raw numbers look like. I apologize for the size of the fonts. I want you to focus just on the patterns shown here.</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what the raw numbers look like. I apologize for the size of the fonts. I want you to focus just on the patterns shown here.</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we could fit a cubic model for the first five data points, for the second five, the third five, and the fourth five. This is a bit much: a cubic model has four parameters, so fitting four of them would use up 16 degrees of freedom in a data set with only 20 observations. But bear with me a bit on this.</a:t>
            </a:r>
          </a:p>
          <a:p>
            <a:pPr lvl="0" indent="0" marL="0">
              <a:buNone/>
            </a:pPr>
          </a:p>
          <a:p>
            <a:pPr lvl="0" indent="0" marL="0">
              <a:buNone/>
            </a:pPr>
            <a:r>
              <a:rPr/>
              <a:t>The trick to fitting four separate cubic polynomials is to “restart” the intercept, linear, quadratic, and cubic terms after x=5, x=10, and x=15, as shown above. This leads to a model with 16 degrees of freedom. This is way too many degrees of freedom for only 20 data points, but it helps anchor a series of more reasonable models.</a:t>
            </a:r>
          </a:p>
          <a:p>
            <a:pPr lvl="0" indent="0" marL="0">
              <a:buNone/>
            </a:pPr>
          </a:p>
          <a:p>
            <a:pPr lvl="0" indent="0" marL="0">
              <a:buNone/>
            </a:pPr>
            <a:r>
              <a:rPr/>
              <a:t>This function is not continuous or smooth. To make the function continuous, drop the extra intercept terms.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quadratic regression fit. The caption reads, “I wanted a curved line, so I made one with Math.”</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this graph is continuous, it still takes some abrupt turns. What this curve lacks is smoothness. The mathematical concept of smoothness is measured in terms of the continuity of derivatives.</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 that has a continuous first derivative. You fit this model by dropping the extra linear terms beyond the first one. Notice a pattern here. As you place additional restrictions on the spline (continuity, smoothness), you need fewer parameters. The four cubic models with no restrictions used up 16 degrees of freedom. When you added a continuity restriction, you only needed 13 degrees of freedom for the model. Add a smoothness restriction and you only need 10 degrees of freedom.</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 function that has continuous first and second derivatives. This is a greater degree of smoothness than above and it requires only 7 degrees of freedom.</a:t>
            </a:r>
          </a:p>
          <a:p>
            <a:pPr lvl="0" indent="0" marL="0">
              <a:buNone/>
            </a:pPr>
          </a:p>
          <a:p>
            <a:pPr lvl="0" indent="0" marL="0">
              <a:buNone/>
            </a:pPr>
            <a:r>
              <a:rPr/>
              <a:t>This is what most people refer to when they talk about splines: a piecewise cubic model with continuity and continuous first and second derivatives. It is a fairly simple model (not that many degrees of freedom), but it produces a curve that has the flexibility to fit a variety of curves that have the aesthetically pleasing features of continuity and smoothness.</a:t>
            </a:r>
          </a:p>
          <a:p>
            <a:pPr lvl="0" indent="0" marL="0">
              <a:buNone/>
            </a:pPr>
          </a:p>
          <a:p>
            <a:pPr lvl="0" indent="0" marL="0">
              <a:buNone/>
            </a:pPr>
            <a:r>
              <a:rPr/>
              <a:t>Continuity and smoothness are more than just aesthetics, though. There are many scientific settings where we expect no jumps (discontinuities) and no abrupt turns (lack of smoothness). If you are measuring the onset of symptoms from a disease, you know that the viruses or bacteria that are causing the disease are increasing in a continuous and smooth pattern. So any problems that they cause should also increase in a continuous and smooth pattern.</a:t>
            </a:r>
          </a:p>
          <a:p>
            <a:pPr lvl="0" indent="0" marL="0">
              <a:buNone/>
            </a:pPr>
          </a:p>
          <a:p>
            <a:pPr lvl="0" indent="0" marL="0">
              <a:buNone/>
            </a:pPr>
            <a:r>
              <a:rPr/>
              <a:t>Other settings, however, should not necessarily be expected to produce continuous and smooth outcomes. If a particular metabolic pathway becomes saturated or an anotomical barrier is breached, the suddenness transition could result in an abrupt turn or a discontinuity. So do think about the particular context of your problem when deciding what type of spline model to use.</a:t>
            </a:r>
          </a:p>
          <a:p>
            <a:pPr lvl="0" indent="0" marL="0">
              <a:buNone/>
            </a:pPr>
          </a:p>
          <a:p>
            <a:pPr lvl="0" indent="0" marL="0">
              <a:buNone/>
            </a:pPr>
            <a:r>
              <a:rPr/>
              <a:t>This approach is simple and easy to follow, but there is one catch. There is an issue with multicollinearity.</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correlations are quite high and this can lead to computational problems, including rounding errors. So most spline models implemented on a computer use a different approach.</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B-splines provide a solution with less issues of multi-collinearity.</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individual columns represent piecwise cubic polynomials. As I cycle through these graphs, notice how they are concentrated in certain intervals and there is only a partial overlap between these intervals. Also notice how they transition smoothly to zero outside those intervals.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Although there is some correlation, this not nearly as bad as the piecewise approach.</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difficult question is how many knots to use. Too many knots and you might end up overfitting. Too few and you might end up with not enough flexibility to fit your data well.</a:t>
            </a:r>
          </a:p>
          <a:p>
            <a:pPr lvl="0" indent="0" marL="0">
              <a:buNone/>
            </a:pPr>
          </a:p>
          <a:p>
            <a:pPr lvl="0" indent="0" marL="0">
              <a:buNone/>
            </a:pPr>
            <a:r>
              <a:rPr/>
              <a:t>The AIC (Akaike Information Criterion) and the BIC (Bayesian Information Criterion) are useful measures for comparing different statistical models. In linear regression both AIC and BIC look at how close the fitted curve is to the data, but adds a penalty for model complexity. This helps avoid the situation where an excessively complex model with only marginally better predictive power is selected over a simpler model that predicts almost as well.</a:t>
            </a:r>
          </a:p>
          <a:p>
            <a:pPr lvl="0" indent="0" marL="0">
              <a:buNone/>
            </a:pPr>
          </a:p>
          <a:p>
            <a:pPr lvl="0" indent="0" marL="0">
              <a:buNone/>
            </a:pPr>
            <a:r>
              <a:rPr/>
              <a:t>Note that a p-value will not work here except in some special cases where all of the knots but one coincide. The p-value fails because (with a few rare exceptions) one spline model is not nested inside another.</a:t>
            </a:r>
          </a:p>
          <a:p>
            <a:pPr lvl="0" indent="0" marL="0">
              <a:buNone/>
            </a:pPr>
          </a:p>
          <a:p>
            <a:pPr lvl="0" indent="0" marL="0">
              <a:buNone/>
            </a:pPr>
            <a:r>
              <a:rPr/>
              <a:t>Look at the number of bends in the data. If the data increases to a single maximum and then decreases after that, a simpler spline with 2 or 3 knots may be sufficient. This also applies if the data decreases to a single minimum and then increases after that. If there are more bends (e.g., increase to a maximum, decrease to a minimum, and then increase again), then a larger number of knots may be needed.</a:t>
            </a:r>
          </a:p>
          <a:p>
            <a:pPr lvl="0" indent="0" marL="0">
              <a:buNone/>
            </a:pPr>
          </a:p>
          <a:p>
            <a:pPr lvl="0" indent="0" marL="0">
              <a:buNone/>
            </a:pPr>
            <a:r>
              <a:rPr/>
              <a:t>Frank Harrell has a simple suggestion. Use 4 knots for small data sets. Small means n &lt; 100. Use 5 knots for large data sets.</a:t>
            </a:r>
          </a:p>
          <a:p>
            <a:pPr lvl="0" indent="0" marL="0">
              <a:buNone/>
            </a:pPr>
          </a:p>
          <a:p>
            <a:pPr lvl="0" indent="0" marL="0">
              <a:buNone/>
            </a:pPr>
            <a:r>
              <a:rPr/>
              <a:t>You may have a feel for how much complexity is appropriate based on your years of experience as a data analyst and your scientific knowledge of the process at hand. After you work with enough splines, you do get an appreciation on how wiggly they can get. If you also have a rough idea of how the nonlinear relationship is going to be, perhaps based on seeing other similar problems in the area, you can match the degrees of freedom of the spline to your expectation, prior to looking at the data.</a:t>
            </a:r>
          </a:p>
          <a:p>
            <a:pPr lvl="0" indent="0" marL="0">
              <a:buNone/>
            </a:pPr>
          </a:p>
          <a:p>
            <a:pPr lvl="0" indent="0" marL="0">
              <a:buNone/>
            </a:pPr>
            <a:r>
              <a:rPr/>
              <a:t>Sometimes you have knowledge of the specific application that will help you to figure out where to put your knots.</a:t>
            </a:r>
          </a:p>
          <a:p>
            <a:pPr lvl="0" indent="0" marL="0">
              <a:buNone/>
            </a:pPr>
          </a:p>
          <a:p>
            <a:pPr lvl="0" indent="0" marL="0">
              <a:buNone/>
            </a:pPr>
            <a:r>
              <a:rPr/>
              <a:t>I am not an expert on cars, but I have been told that many newer cars with automatic transmission change how the transmission behaves around 40 miles per hour. This transition helps with highway mileage. So if you are fitting a spline curve to data where how the transmission behaves, make sure that you place one or two of your knots near 40 miles per hour.</a:t>
            </a:r>
          </a:p>
          <a:p>
            <a:pPr lvl="0" indent="0" marL="0">
              <a:buNone/>
            </a:pPr>
          </a:p>
          <a:p>
            <a:pPr lvl="0" indent="0" marL="0">
              <a:buNone/>
            </a:pPr>
            <a:r>
              <a:rPr/>
              <a:t>I am also not an expert on kidneys, but I have been told that the Glomerural Filtration Rate is not too critical if the value is above 90, but becomes very serious when it is less than 30. So a model looking at health effects using GFR should probably have knots around 30 and 90.</a:t>
            </a:r>
          </a:p>
          <a:p>
            <a:pPr lvl="0" indent="0" marL="0">
              <a:buNone/>
            </a:pPr>
          </a:p>
          <a:p>
            <a:pPr lvl="0" indent="0" marL="0">
              <a:buNone/>
            </a:pPr>
            <a:r>
              <a:rPr/>
              <a:t>Similarly, CD4 cell counts above 500 are a good sign, but things turn rapidly worse if they dip below 200.</a:t>
            </a:r>
          </a:p>
          <a:p>
            <a:pPr lvl="0" indent="0" marL="0">
              <a:buNone/>
            </a:pPr>
          </a:p>
          <a:p>
            <a:pPr lvl="0" indent="0" marL="0">
              <a:buNone/>
            </a:pPr>
            <a:r>
              <a:rPr/>
              <a:t>This is a bit controversial. Selecting a statistical model post hoc (after viewing the data) leaves you open to a charge of data dredging or going on a fishing expedition. To be fair, it is not as bad as some approaches (such as running ten tests and then choosing the one with the smallest p-value).</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am not an expert on cars, but I have been told that many newer cars with automatic transmission change how the transmission behaves around 40 miles per hour. This transition helps with highway mileage. So if you are fitting a spline curve to data where how the transmission behaves, make sure that you place one or two of your knots near 40 miles per hour.</a:t>
            </a:r>
          </a:p>
          <a:p>
            <a:pPr lvl="0" indent="0" marL="0">
              <a:buNone/>
            </a:pPr>
          </a:p>
          <a:p>
            <a:pPr lvl="0" indent="0" marL="0">
              <a:buNone/>
            </a:pPr>
            <a:r>
              <a:rPr/>
              <a:t>I am also not an expert on kidneys, but I have been told that the Glomerural Filtration Rate is not too critical if the value is above 90, but becomes very serious when it is less than 30. So a model looking at health effects using GFR should probably have knots around 30 and 90.</a:t>
            </a:r>
          </a:p>
          <a:p>
            <a:pPr lvl="0" indent="0" marL="0">
              <a:buNone/>
            </a:pPr>
          </a:p>
          <a:p>
            <a:pPr lvl="0" indent="0" marL="0">
              <a:buNone/>
            </a:pPr>
            <a:r>
              <a:rPr/>
              <a:t>Similarly, CD4 cell counts above 500 are a good sign, but things turn rapidly worse if they dip below 200.</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Frank Harrell suggests that you place the knots not evenly across the range of X but at equally spaced quantiles of the X distribution. This makes sense when the distribution of the X values is not uniform. If, for example, X is skewed to the right (has a tendency to produce most of the data on the left with a few scattered outliers on the right), the knots will tend to favor the data-rich left side of the distribution. He also suggests placing the leftmost and rightmost knots near, but not at the extremes of the X values, such as at the 10th or 90th percentiles or at the fifth smallest and the fifth largest values in the data. The actual percentiles are a bit tricky to explain.</a:t>
            </a:r>
          </a:p>
          <a:p>
            <a:pPr lvl="0" indent="0" marL="0">
              <a:buNone/>
            </a:pPr>
          </a:p>
          <a:p>
            <a:pPr lvl="0" indent="0" marL="0">
              <a:buNone/>
            </a:pPr>
            <a:r>
              <a:rPr i="1"/>
              <a:t>“For 3 knots, the outer quantiles used are 0.10 and 0.90. For 4-6 knots, the outer quantiles used are 0.05 and 0.95. For more than 6 knots, the outer quantiles are 0.025 and 0.975. The knots are equally spaced between these on the quantile scale. For fewer than 100 non-missing values of x, the outer knots are the 5th smallest and the 5th largest x.”</a:t>
            </a:r>
            <a:r>
              <a:rPr/>
              <a:t> as quoted here,</a:t>
            </a:r>
          </a:p>
          <a:p>
            <a:pPr lvl="0" indent="0" marL="0">
              <a:buNone/>
            </a:pPr>
          </a:p>
          <a:p>
            <a:pPr lvl="0" indent="0" marL="0">
              <a:buNone/>
            </a:pPr>
            <a:r>
              <a:rPr/>
              <a:t>If you pick this apart, you can deduce that 4 knots for a large dataset would be placed at the 5th, 35th, 65th and 95th percentiles.</a:t>
            </a:r>
          </a:p>
        </p:txBody>
      </p:sp>
      <p:sp>
        <p:nvSpPr>
          <p:cNvPr id="4" name="Slide Number Placeholder 3"/>
          <p:cNvSpPr>
            <a:spLocks noGrp="1"/>
          </p:cNvSpPr>
          <p:nvPr>
            <p:ph type="sldNum" sz="quarter" idx="10"/>
          </p:nvPr>
        </p:nvSpPr>
        <p:spPr/>
        <p:txBody>
          <a:bodyPr/>
          <a:lstStyle/>
          <a:p>
            <a:fld id="{18BDFEC3-8487-43E8-A154-7C12CBC1FFF2}" type="slidenum">
              <a:rPr lang="en-US"/>
              <a:t>69</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logarithmic regression fit. The caption reads, “Look, it’s tapering off!”</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references I have looked at state that it is the number of knots rather than the placement of the knots that is critical.</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Splines work with a variety of statistical models. They work very nicely with linear regression and random effects regression models.</a:t>
            </a:r>
          </a:p>
          <a:p>
            <a:pPr lvl="0" indent="0" marL="0">
              <a:buNone/>
            </a:pPr>
          </a:p>
          <a:p>
            <a:pPr lvl="0" indent="0" marL="0">
              <a:buNone/>
            </a:pPr>
            <a:r>
              <a:rPr/>
              <a:t>It takes a bit more work with the generalized linear model because of the nonlinear relationship with the outcome variable. With a bit of care, you will be fine.</a:t>
            </a:r>
          </a:p>
          <a:p>
            <a:pPr lvl="0" indent="0" marL="0">
              <a:buNone/>
            </a:pPr>
          </a:p>
          <a:p>
            <a:pPr lvl="0" indent="0" marL="0">
              <a:buNone/>
            </a:pPr>
            <a:r>
              <a:rPr/>
              <a:t>Cox regression models also require a bit of care.</a:t>
            </a:r>
          </a:p>
          <a:p>
            <a:pPr lvl="0" indent="0" marL="0">
              <a:buNone/>
            </a:pPr>
          </a:p>
          <a:p>
            <a:pPr lvl="0" indent="0" marL="0">
              <a:buNone/>
            </a:pPr>
            <a:r>
              <a:rPr/>
              <a:t>Many of the recent data science models do not work well with splines. The random forest model and deep neural nets, to name two, have their own way of modeling non-linearity and the spline functions would just get in the way.</a:t>
            </a:r>
          </a:p>
          <a:p>
            <a:pPr lvl="0" indent="0" marL="0">
              <a:buNone/>
            </a:pPr>
          </a:p>
          <a:p>
            <a:pPr lvl="0" indent="0" marL="0">
              <a:buNone/>
            </a:pPr>
            <a:r>
              <a:rPr/>
              <a:t>Let me show how to use a spline in a logistic regression model with data from survival of passengers on the Titanic.</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Before I show some results using real data, let me make a few general points. The slope coefficient in a linear regression model without splines is easy to interpret. It is the estimated average change in Y when X increases by one unit, holding all the other independent variables constant.</a:t>
            </a:r>
          </a:p>
          <a:p>
            <a:pPr lvl="0" indent="0" marL="0">
              <a:buNone/>
            </a:pPr>
          </a:p>
          <a:p>
            <a:pPr lvl="0" indent="0" marL="0">
              <a:buNone/>
            </a:pPr>
            <a:r>
              <a:rPr/>
              <a:t>You will not find such an easy interpretation associated with the coefficients attached to the spline terms. In fact, there is not a difficult interpretation either. The coefficients that you see have no practical meaning. You can’t say that a certain coefficient means that the relationship flattens out for large values of the independent variable. Just ignore the numbers altogether.</a:t>
            </a:r>
          </a:p>
          <a:p>
            <a:pPr lvl="0" indent="0" marL="0">
              <a:buNone/>
            </a:pPr>
          </a:p>
          <a:p>
            <a:pPr lvl="0" indent="0" marL="0">
              <a:buNone/>
            </a:pPr>
            <a:r>
              <a:rPr/>
              <a:t>The other thing you need to keep in mind is that the spline terms are a package deal. You can’t zero out one of the five or seven spline terms because it is not statistically significant. You have to either include all of the spline terms in your final model or exclude all of the spline terms. There is no “in between” choice.</a:t>
            </a:r>
          </a:p>
          <a:p>
            <a:pPr lvl="0" indent="0" marL="0">
              <a:buNone/>
            </a:pPr>
          </a:p>
          <a:p>
            <a:pPr lvl="0" indent="0" marL="0">
              <a:buNone/>
            </a:pPr>
            <a:r>
              <a:rPr/>
              <a:t>The one thing you can do is to compare a linear model to a spline model. The linear model is implicitly nested within the spline model, even though none of the spline terms look at all linear. You look at how much the sums of squares for error decrease when you move from a linear model to a spline model and test using the standard F ratio that you use when comparing nested models.</a:t>
            </a:r>
          </a:p>
          <a:p>
            <a:pPr lvl="0" indent="0" marL="0">
              <a:buNone/>
            </a:pPr>
          </a:p>
          <a:p>
            <a:pPr lvl="0" indent="0" marL="0">
              <a:buNone/>
            </a:pPr>
            <a:r>
              <a:rPr/>
              <a:t>The other thing to note is that splines just scream out “Graph me!”. The coefficients themselves may be uninterpretable, but the graphs usually illustrate an interesting pattern.</a:t>
            </a:r>
          </a:p>
          <a:p>
            <a:pPr lvl="0" indent="0" marL="0">
              <a:buNone/>
            </a:pPr>
          </a:p>
          <a:p>
            <a:pPr lvl="0" indent="0" marL="0">
              <a:buNone/>
            </a:pPr>
            <a:r>
              <a:rPr/>
              <a:t>I was helping someone with an analysis of nonlinearity in a logistic regression model. In this context, that means non-linear on a log odds scale. This person ran all sorts of tests and measures and couldn’t make any sense of all the numbers they produced. These were really complex and detailed tests, and I had to run to Google more than once to figure out what these numbers were trying to measure.</a:t>
            </a:r>
          </a:p>
          <a:p>
            <a:pPr lvl="0" indent="0" marL="0">
              <a:buNone/>
            </a:pPr>
          </a:p>
          <a:p>
            <a:pPr lvl="0" indent="0" marL="0">
              <a:buNone/>
            </a:pPr>
            <a:r>
              <a:rPr/>
              <a:t>But a simple graph revealed an obvious pattern. High values of a particular variable showed a strong linear effect, but middling values and low values were all about the same. Kind of like that example I showed at the beginning of the talk.</a:t>
            </a:r>
          </a:p>
          <a:p>
            <a:pPr lvl="0" indent="0" marL="0">
              <a:buNone/>
            </a:pPr>
          </a:p>
          <a:p>
            <a:pPr lvl="0" indent="0" marL="0">
              <a:buNone/>
            </a:pPr>
            <a:r>
              <a:rPr/>
              <a:t>While you do want to look carefully at all the trends, be cautious about what happens at the tails, the very smallest values and the very largest values. There is less data to use for the splines at the tails and the standard errors will typically explode. Be especially cautious about outlier in the variable you are splining. A sharp bend in the spline might be driven by one or two data points.</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variant on B splines are natural splines (also called restricted cubic splines). These splines place an additional restriction to the left of the first X value and to the right of the last X value. The spline is constrained to be linear at both extremes. This makes practical sense, as there is less data at the extremes, making estimation of a complex cubic function here worrisome. This also makes extrapolation outside of the range of data less problematic. Cubic polynomials have the potential of extreme shifts and if these occur outside the range of the data, they could lead to some awful extrapolations.</a:t>
            </a:r>
          </a:p>
          <a:p>
            <a:pPr lvl="0" indent="0" marL="0">
              <a:buNone/>
            </a:pPr>
          </a:p>
          <a:p>
            <a:pPr lvl="0" indent="0" marL="0">
              <a:buNone/>
            </a:pPr>
            <a:r>
              <a:rPr/>
              <a:t>You should always be very careful, of course, as any effort to extrapolate beyond the range of data is dangerous. Nevertheless, restricting the extrapolation to a linear function is probably safer than letting the cubic polynomial wiggle around.</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Titanic was a large cruise ship, the biggest of its kind in 1912. It was thought to be unsinkable, but when it set sail from England to American in its maiden voyage, it struck an iceberg and sank, killing many of the passengers and crew. You can get fairly good data on the characteristics of passengers who died and compare them to those that survived. The data indicate a strong effect due to age and gender, representing a philosophy of “women and children first” that held during the boarding of life boats. Let’s look at the effect of age on survival using a logistic regression model.</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boxplots reveal little differences between the ages of survivors and deaths. If something is going on, it is subtle.</a:t>
            </a:r>
          </a:p>
        </p:txBody>
      </p:sp>
      <p:sp>
        <p:nvSpPr>
          <p:cNvPr id="4" name="Slide Number Placeholder 3"/>
          <p:cNvSpPr>
            <a:spLocks noGrp="1"/>
          </p:cNvSpPr>
          <p:nvPr>
            <p:ph type="sldNum" sz="quarter" idx="10"/>
          </p:nvPr>
        </p:nvSpPr>
        <p:spPr/>
        <p:txBody>
          <a:bodyPr/>
          <a:lstStyle/>
          <a:p>
            <a:fld id="{18BDFEC3-8487-43E8-A154-7C12CBC1FFF2}" type="slidenum">
              <a:rPr lang="en-US"/>
              <a:t>82</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may be a downward trend in the odds of survival over time, but it is not statistically significant.</a:t>
            </a:r>
          </a:p>
        </p:txBody>
      </p:sp>
      <p:sp>
        <p:nvSpPr>
          <p:cNvPr id="4" name="Slide Number Placeholder 3"/>
          <p:cNvSpPr>
            <a:spLocks noGrp="1"/>
          </p:cNvSpPr>
          <p:nvPr>
            <p:ph type="sldNum" sz="quarter" idx="10"/>
          </p:nvPr>
        </p:nvSpPr>
        <p:spPr/>
        <p:txBody>
          <a:bodyPr/>
          <a:lstStyle/>
          <a:p>
            <a:fld id="{18BDFEC3-8487-43E8-A154-7C12CBC1FFF2}" type="slidenum">
              <a:rPr lang="en-US"/>
              <a:t>83</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coefficients from the restricted cubic spline are pretty much uninterpretable. You have to visualize the spline graphically. First do this on the log odds scale to see how far from linear the spline fit is.</a:t>
            </a:r>
          </a:p>
        </p:txBody>
      </p:sp>
      <p:sp>
        <p:nvSpPr>
          <p:cNvPr id="4" name="Slide Number Placeholder 3"/>
          <p:cNvSpPr>
            <a:spLocks noGrp="1"/>
          </p:cNvSpPr>
          <p:nvPr>
            <p:ph type="sldNum" sz="quarter" idx="10"/>
          </p:nvPr>
        </p:nvSpPr>
        <p:spPr/>
        <p:txBody>
          <a:bodyPr/>
          <a:lstStyle/>
          <a:p>
            <a:fld id="{18BDFEC3-8487-43E8-A154-7C12CBC1FFF2}" type="slidenum">
              <a:rPr lang="en-US"/>
              <a:t>84</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looks like a definite departure from linearity. The log odds for survival are best for very young children. They decline in older children and are at their worst for young adults. The log odds rise again starting at age 30 but this is a smaller and less dramatic change than you see in the children versus young adults.</a:t>
            </a:r>
          </a:p>
          <a:p>
            <a:pPr lvl="0" indent="0" marL="0">
              <a:buNone/>
            </a:pPr>
          </a:p>
          <a:p>
            <a:pPr lvl="0" indent="0" marL="0">
              <a:buNone/>
            </a:pPr>
            <a:r>
              <a:rPr/>
              <a:t>The final dip for very old passengers, starting around 45, might be real and could reflect their relative frailty. But be careful about interpreting results in the tails.</a:t>
            </a:r>
          </a:p>
        </p:txBody>
      </p:sp>
      <p:sp>
        <p:nvSpPr>
          <p:cNvPr id="4" name="Slide Number Placeholder 3"/>
          <p:cNvSpPr>
            <a:spLocks noGrp="1"/>
          </p:cNvSpPr>
          <p:nvPr>
            <p:ph type="sldNum" sz="quarter" idx="10"/>
          </p:nvPr>
        </p:nvSpPr>
        <p:spPr/>
        <p:txBody>
          <a:bodyPr/>
          <a:lstStyle/>
          <a:p>
            <a:fld id="{18BDFEC3-8487-43E8-A154-7C12CBC1FFF2}" type="slidenum">
              <a:rPr lang="en-US"/>
              <a:t>85</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ages fall on whole number boundaries and in order to see things clearly, I jittered the data.</a:t>
            </a:r>
          </a:p>
          <a:p>
            <a:pPr lvl="0" indent="0" marL="0">
              <a:buNone/>
            </a:pPr>
          </a:p>
          <a:p>
            <a:pPr lvl="0" indent="0" marL="0">
              <a:buNone/>
            </a:pPr>
            <a:r>
              <a:rPr/>
              <a:t>It looks like “women and children” first might actually be “women, children, and old people first”.</a:t>
            </a:r>
          </a:p>
        </p:txBody>
      </p:sp>
      <p:sp>
        <p:nvSpPr>
          <p:cNvPr id="4" name="Slide Number Placeholder 3"/>
          <p:cNvSpPr>
            <a:spLocks noGrp="1"/>
          </p:cNvSpPr>
          <p:nvPr>
            <p:ph type="sldNum" sz="quarter" idx="10"/>
          </p:nvPr>
        </p:nvSpPr>
        <p:spPr/>
        <p:txBody>
          <a:bodyPr/>
          <a:lstStyle/>
          <a:p>
            <a:fld id="{18BDFEC3-8487-43E8-A154-7C12CBC1FFF2}" type="slidenum">
              <a:rPr lang="en-US"/>
              <a:t>86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an exponential regression fit. The caption reads, “Look, it’s growing uncontrollably.”</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loess smoothing curve. The caption reads, “I’m sophisticated, not like those bumbling polynomial people.”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flat linear regression fit (slope=0). The caption reads, “I’m making a scatter plot but I don’t want to.”</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shows a scatter of data points with a logistic curve regression fit. The caption reads, “I need to connect these two lines, but my first idea didn’t have enough Math.”</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0.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1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13.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14.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5.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6.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7.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9.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2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 Id="rId3"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 Id="rId3" Type="http://schemas.openxmlformats.org/officeDocument/2006/relationships/image" Target="../media/image2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xkcd.com/2048/" TargetMode="External" /><Relationship Id="rId4" Type="http://schemas.openxmlformats.org/officeDocument/2006/relationships/hyperlink" Target="https://www.explainxkcd.com/wiki/index.php/2048:_Curve-Fittin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24.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25.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 Id="rId3" Type="http://schemas.openxmlformats.org/officeDocument/2006/relationships/image" Target="../media/image26.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27.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29.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1.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31.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 Id="rId3" Type="http://schemas.openxmlformats.org/officeDocument/2006/relationships/image" Target="../media/image32.pn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33.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 Id="rId3" Type="http://schemas.openxmlformats.org/officeDocument/2006/relationships/image" Target="../media/image34.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5.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 Id="rId3" Type="http://schemas.openxmlformats.org/officeDocument/2006/relationships/image" Target="../media/image36.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7.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38.pn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9.pn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 Id="rId3" Type="http://schemas.openxmlformats.org/officeDocument/2006/relationships/image" Target="../media/image40.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 Id="rId3" Type="http://schemas.openxmlformats.org/officeDocument/2006/relationships/image" Target="../media/image41.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2.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3.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4.png"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5.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6.png"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7.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8.png"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9.png"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0.png"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1.png"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2.png"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5.png"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 Id="rId3" Type="http://schemas.openxmlformats.org/officeDocument/2006/relationships/image" Target="../media/image53.png"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 Id="rId3" Type="http://schemas.openxmlformats.org/officeDocument/2006/relationships/image" Target="../media/image54.png" /></Relationships>
</file>

<file path=ppt/slides/_rels/slide8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 Id="rId3" Type="http://schemas.openxmlformats.org/officeDocument/2006/relationships/image" Target="../media/image55.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6.png" /></Relationships>
</file>

<file path=ppt/slides/_rels/slide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people.cs.clemson.edu/~dhouse/courses/405/notes/splines.pdf" TargetMode="External" /><Relationship Id="rId3" Type="http://schemas.openxmlformats.org/officeDocument/2006/relationships/hyperlink" Target="https://bmcmedresmethodol.biomedcentral.com/articles/10.1186/s12874-019-0666-3" TargetMode="External" /><Relationship Id="rId4" Type="http://schemas.openxmlformats.org/officeDocument/2006/relationships/hyperlink" Target="https://bmcmedresmethodol.biomedcentral.com/track/pdf/10.1186/s12874-019-0666-3.pdf" TargetMode="External"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are splines and how are they used?</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07</a:t>
            </a:r>
          </a:p>
        </p:txBody>
      </p:sp>
      <p:pic>
        <p:nvPicPr>
          <p:cNvPr descr="Panel 07 of xkcd comic  ../images/xkcd-07.png" id="0" name="Picture 1"/>
          <p:cNvPicPr>
            <a:picLocks noGrp="1" noChangeAspect="1"/>
          </p:cNvPicPr>
          <p:nvPr/>
        </p:nvPicPr>
        <p:blipFill>
          <a:blip r:embed="rId3"/>
          <a:stretch>
            <a:fillRect/>
          </a:stretch>
        </p:blipFill>
        <p:spPr bwMode="auto">
          <a:xfrm>
            <a:off x="2984500" y="1193800"/>
            <a:ext cx="31623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08</a:t>
            </a:r>
          </a:p>
        </p:txBody>
      </p:sp>
      <p:pic>
        <p:nvPicPr>
          <p:cNvPr descr="Panel 08 of xkcd comic  ../images/xkcd-08.png" id="0" name="Picture 1"/>
          <p:cNvPicPr>
            <a:picLocks noGrp="1" noChangeAspect="1"/>
          </p:cNvPicPr>
          <p:nvPr/>
        </p:nvPicPr>
        <p:blipFill>
          <a:blip r:embed="rId3"/>
          <a:stretch>
            <a:fillRect/>
          </a:stretch>
        </p:blipFill>
        <p:spPr bwMode="auto">
          <a:xfrm>
            <a:off x="3098800" y="1193800"/>
            <a:ext cx="29337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09</a:t>
            </a:r>
          </a:p>
        </p:txBody>
      </p:sp>
      <p:pic>
        <p:nvPicPr>
          <p:cNvPr descr="Panel 09 of xkcd comic  ../images/xkcd-09.png" id="0" name="Picture 1"/>
          <p:cNvPicPr>
            <a:picLocks noGrp="1" noChangeAspect="1"/>
          </p:cNvPicPr>
          <p:nvPr/>
        </p:nvPicPr>
        <p:blipFill>
          <a:blip r:embed="rId3"/>
          <a:stretch>
            <a:fillRect/>
          </a:stretch>
        </p:blipFill>
        <p:spPr bwMode="auto">
          <a:xfrm>
            <a:off x="3098800" y="1193800"/>
            <a:ext cx="29464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10</a:t>
            </a:r>
          </a:p>
        </p:txBody>
      </p:sp>
      <p:pic>
        <p:nvPicPr>
          <p:cNvPr descr="Panel 10 of xkcd comic  ../images/xkcd-10.png" id="0" name="Picture 1"/>
          <p:cNvPicPr>
            <a:picLocks noGrp="1" noChangeAspect="1"/>
          </p:cNvPicPr>
          <p:nvPr/>
        </p:nvPicPr>
        <p:blipFill>
          <a:blip r:embed="rId3"/>
          <a:stretch>
            <a:fillRect/>
          </a:stretch>
        </p:blipFill>
        <p:spPr bwMode="auto">
          <a:xfrm>
            <a:off x="3086100" y="1193800"/>
            <a:ext cx="29845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11</a:t>
            </a:r>
          </a:p>
        </p:txBody>
      </p:sp>
      <p:pic>
        <p:nvPicPr>
          <p:cNvPr descr="Panel 11 of xkcd comic  ../images/xkcd-11.png" id="0" name="Picture 1"/>
          <p:cNvPicPr>
            <a:picLocks noGrp="1" noChangeAspect="1"/>
          </p:cNvPicPr>
          <p:nvPr/>
        </p:nvPicPr>
        <p:blipFill>
          <a:blip r:embed="rId3"/>
          <a:stretch>
            <a:fillRect/>
          </a:stretch>
        </p:blipFill>
        <p:spPr bwMode="auto">
          <a:xfrm>
            <a:off x="3124200" y="1193800"/>
            <a:ext cx="28956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12</a:t>
            </a:r>
          </a:p>
        </p:txBody>
      </p:sp>
      <p:pic>
        <p:nvPicPr>
          <p:cNvPr descr="Panel 12 of xkcd comic  ../images/xkcd-12.png" id="0" name="Picture 1"/>
          <p:cNvPicPr>
            <a:picLocks noGrp="1" noChangeAspect="1"/>
          </p:cNvPicPr>
          <p:nvPr/>
        </p:nvPicPr>
        <p:blipFill>
          <a:blip r:embed="rId3"/>
          <a:stretch>
            <a:fillRect/>
          </a:stretch>
        </p:blipFill>
        <p:spPr bwMode="auto">
          <a:xfrm>
            <a:off x="3175000" y="1193800"/>
            <a:ext cx="27813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splines, 1</a:t>
            </a:r>
          </a:p>
        </p:txBody>
      </p:sp>
      <p:pic>
        <p:nvPicPr>
          <p:cNvPr descr="Excerpt from Liu et al 2025  ../images/liu-2025.png" id="0" name="Picture 1"/>
          <p:cNvPicPr>
            <a:picLocks noGrp="1" noChangeAspect="1"/>
          </p:cNvPicPr>
          <p:nvPr/>
        </p:nvPicPr>
        <p:blipFill>
          <a:blip r:embed="rId3"/>
          <a:stretch>
            <a:fillRect/>
          </a:stretch>
        </p:blipFill>
        <p:spPr bwMode="auto">
          <a:xfrm>
            <a:off x="1574800" y="1193800"/>
            <a:ext cx="59944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splines, 2</a:t>
            </a:r>
          </a:p>
        </p:txBody>
      </p:sp>
      <p:pic>
        <p:nvPicPr>
          <p:cNvPr descr="A non-linear relationship between DI-GM and sleep duration  ../images/liu-2025a.png" id="0" name="Picture 1"/>
          <p:cNvPicPr>
            <a:picLocks noGrp="1" noChangeAspect="1"/>
          </p:cNvPicPr>
          <p:nvPr/>
        </p:nvPicPr>
        <p:blipFill>
          <a:blip r:embed="rId3"/>
          <a:stretch>
            <a:fillRect/>
          </a:stretch>
        </p:blipFill>
        <p:spPr bwMode="auto">
          <a:xfrm>
            <a:off x="2603500" y="1193800"/>
            <a:ext cx="39243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splines, 3</a:t>
            </a:r>
          </a:p>
        </p:txBody>
      </p:sp>
      <p:pic>
        <p:nvPicPr>
          <p:cNvPr descr="Excerpt from Wang et al 2025  ../images/wang-2025.png" id="0" name="Picture 1"/>
          <p:cNvPicPr>
            <a:picLocks noGrp="1" noChangeAspect="1"/>
          </p:cNvPicPr>
          <p:nvPr/>
        </p:nvPicPr>
        <p:blipFill>
          <a:blip r:embed="rId3"/>
          <a:stretch>
            <a:fillRect/>
          </a:stretch>
        </p:blipFill>
        <p:spPr bwMode="auto">
          <a:xfrm>
            <a:off x="1841500" y="1193800"/>
            <a:ext cx="54737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splines, 4</a:t>
            </a:r>
          </a:p>
        </p:txBody>
      </p:sp>
      <p:pic>
        <p:nvPicPr>
          <p:cNvPr descr="A non-linear relationship between cholesterol measures and spine Z scores  ../images/wang-2025a.png" id="0" name="Picture 1"/>
          <p:cNvPicPr>
            <a:picLocks noGrp="1" noChangeAspect="1"/>
          </p:cNvPicPr>
          <p:nvPr/>
        </p:nvPicPr>
        <p:blipFill>
          <a:blip r:embed="rId3"/>
          <a:stretch>
            <a:fillRect/>
          </a:stretch>
        </p:blipFill>
        <p:spPr bwMode="auto">
          <a:xfrm>
            <a:off x="2959100" y="1193800"/>
            <a:ext cx="3225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Topics to be covered</a:t>
            </a:r>
          </a:p>
        </p:txBody>
      </p:sp>
      <p:sp>
        <p:nvSpPr>
          <p:cNvPr id="3" name="Content Placeholder 2"/>
          <p:cNvSpPr>
            <a:spLocks noGrp="1"/>
          </p:cNvSpPr>
          <p:nvPr>
            <p:ph idx="1"/>
          </p:nvPr>
        </p:nvSpPr>
        <p:spPr/>
        <p:txBody>
          <a:bodyPr/>
          <a:lstStyle/>
          <a:p>
            <a:pPr lvl="0"/>
            <a:r>
              <a:rPr/>
              <a:t>What you will learn</a:t>
            </a:r>
          </a:p>
          <a:p>
            <a:pPr lvl="1"/>
            <a:r>
              <a:rPr/>
              <a:t>Variety of regressions</a:t>
            </a:r>
          </a:p>
          <a:p>
            <a:pPr lvl="1"/>
            <a:r>
              <a:rPr/>
              <a:t>Building cubic splines from scratch</a:t>
            </a:r>
          </a:p>
          <a:p>
            <a:pPr lvl="1"/>
            <a:r>
              <a:rPr/>
              <a:t>B-splines, natural splines</a:t>
            </a:r>
          </a:p>
          <a:p>
            <a:pPr lvl="1"/>
            <a:r>
              <a:rPr/>
              <a:t>How many knots and where to put them</a:t>
            </a:r>
          </a:p>
          <a:p>
            <a:pPr lvl="1"/>
            <a:r>
              <a:rPr/>
              <a:t>Logistic regression example</a:t>
            </a:r>
          </a:p>
          <a:p>
            <a:pPr lvl="1"/>
            <a:r>
              <a:rPr/>
              <a:t>Some code hints for R, SAS, Stata</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splines, 5</a:t>
            </a:r>
          </a:p>
        </p:txBody>
      </p:sp>
      <p:pic>
        <p:nvPicPr>
          <p:cNvPr descr="Excerpt from Hu et al 2025  ../images/hu-2025.png" id="0" name="Picture 1"/>
          <p:cNvPicPr>
            <a:picLocks noGrp="1" noChangeAspect="1"/>
          </p:cNvPicPr>
          <p:nvPr/>
        </p:nvPicPr>
        <p:blipFill>
          <a:blip r:embed="rId3"/>
          <a:stretch>
            <a:fillRect/>
          </a:stretch>
        </p:blipFill>
        <p:spPr bwMode="auto">
          <a:xfrm>
            <a:off x="1968500" y="1193800"/>
            <a:ext cx="52070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Examples of splines, 6</a:t>
            </a:r>
          </a:p>
        </p:txBody>
      </p:sp>
      <p:pic>
        <p:nvPicPr>
          <p:cNvPr descr="Figure shoing the odds ratio for risk of CKD associated with niacin consumption  ../images/hu-2025a.png" id="0" name="Picture 1"/>
          <p:cNvPicPr>
            <a:picLocks noGrp="1" noChangeAspect="1"/>
          </p:cNvPicPr>
          <p:nvPr/>
        </p:nvPicPr>
        <p:blipFill>
          <a:blip r:embed="rId3"/>
          <a:stretch>
            <a:fillRect/>
          </a:stretch>
        </p:blipFill>
        <p:spPr bwMode="auto">
          <a:xfrm>
            <a:off x="1841500" y="1193800"/>
            <a:ext cx="54737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real-world problem, without the data</a:t>
            </a:r>
          </a:p>
        </p:txBody>
      </p:sp>
      <p:sp>
        <p:nvSpPr>
          <p:cNvPr id="3" name="Content Placeholder 2"/>
          <p:cNvSpPr>
            <a:spLocks noGrp="1"/>
          </p:cNvSpPr>
          <p:nvPr>
            <p:ph idx="1"/>
          </p:nvPr>
        </p:nvSpPr>
        <p:spPr/>
        <p:txBody>
          <a:bodyPr/>
          <a:lstStyle/>
          <a:p>
            <a:pPr lvl="0"/>
            <a:r>
              <a:rPr/>
              <a:t>Threshold model</a:t>
            </a:r>
          </a:p>
          <a:p>
            <a:pPr lvl="1"/>
            <a:r>
              <a:rPr/>
              <a:t>Nothing happens until you meet a threshold</a:t>
            </a:r>
          </a:p>
          <a:p>
            <a:pPr lvl="1"/>
            <a:r>
              <a:rPr/>
              <a:t>Then things get worse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Fake data</a:t>
            </a:r>
          </a:p>
        </p:txBody>
      </p:sp>
      <p:pic>
        <p:nvPicPr>
          <p:cNvPr descr="splines-slides-and-speaker-notes_files/figure-pptx/01-points-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Linear function</a:t>
            </a:r>
          </a:p>
        </p:txBody>
      </p:sp>
      <p:pic>
        <p:nvPicPr>
          <p:cNvPr descr="splines-slides-and-speaker-notes_files/figure-pptx/01-linear-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formula for linear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rPr>
                        <m:sty m:val="p"/>
                      </m:rPr>
                      <m:t>=</m:t>
                    </m:r>
                    <m:d>
                      <m:dPr>
                        <m:begChr m:val="["/>
                        <m:endChr m:val="]"/>
                        <m:sepChr m:val=""/>
                        <m:grow/>
                      </m:dPr>
                      <m:e>
                        <m:m>
                          <m:mPr>
                            <m:baseJc m:val="center"/>
                            <m:plcHide m:val="on"/>
                            <m:mcs>
                              <m:mc>
                                <m:mcPr>
                                  <m:mcJc m:val="center"/>
                                  <m:count m:val="1"/>
                                </m:mcPr>
                              </m:mc>
                              <m:mc>
                                <m:mcPr>
                                  <m:mcJc m:val="center"/>
                                  <m:count m:val="1"/>
                                </m:mcPr>
                              </m:mc>
                            </m:mcs>
                          </m:mPr>
                          <m:mr>
                            <m:e>
                              <m:r>
                                <m:t>1</m:t>
                              </m:r>
                            </m:e>
                            <m:e>
                              <m:r>
                                <m:t>0</m:t>
                              </m:r>
                            </m:e>
                          </m:mr>
                          <m:mr>
                            <m:e>
                              <m:r>
                                <m:t>1</m:t>
                              </m:r>
                            </m:e>
                            <m:e>
                              <m:r>
                                <m:t>4</m:t>
                              </m:r>
                            </m:e>
                          </m:mr>
                          <m:mr>
                            <m:e>
                              <m:r>
                                <m:t>1</m:t>
                              </m:r>
                            </m:e>
                            <m:e>
                              <m:r>
                                <m:t>6</m:t>
                              </m:r>
                            </m:e>
                          </m:mr>
                          <m:mr>
                            <m:e>
                              <m:r>
                                <m:t>1</m:t>
                              </m:r>
                            </m:e>
                            <m:e>
                              <m:r>
                                <m:t>9</m:t>
                              </m:r>
                            </m:e>
                          </m:mr>
                          <m:mr>
                            <m:e>
                              <m:r>
                                <m:t>1</m:t>
                              </m:r>
                            </m:e>
                            <m:e>
                              <m:r>
                                <m:t>11</m:t>
                              </m:r>
                            </m:e>
                          </m:mr>
                          <m:mr>
                            <m:e>
                              <m:r>
                                <m:t>1</m:t>
                              </m:r>
                            </m:e>
                            <m:e>
                              <m:r>
                                <m:t>14</m:t>
                              </m:r>
                            </m:e>
                          </m:mr>
                          <m:mr>
                            <m:e>
                              <m:r>
                                <m:t>1</m:t>
                              </m:r>
                            </m:e>
                            <m:e>
                              <m:r>
                                <m:t>18</m:t>
                              </m:r>
                            </m:e>
                          </m:mr>
                        </m:m>
                      </m:e>
                    </m:d>
                  </m:oMath>
                </a14:m>
              </a:p>
              <a:p>
                <a:pPr lvl="0" indent="0" marL="0">
                  <a:buNone/>
                </a:pPr>
                <a14:m>
                  <m:oMath xmlns:m="http://schemas.openxmlformats.org/officeDocument/2006/math">
                    <m:r>
                      <m:t> </m:t>
                    </m:r>
                  </m:oMath>
                </a14:m>
              </a:p>
              <a:p>
                <a:pPr lvl="0" indent="0" marL="0">
                  <a:buNone/>
                </a:pPr>
                <a14:m>
                  <m:oMath xmlns:m="http://schemas.openxmlformats.org/officeDocument/2006/math">
                    <m:acc>
                      <m:accPr>
                        <m:chr m:val="̂"/>
                      </m:accPr>
                      <m:e>
                        <m:r>
                          <m:t>β</m:t>
                        </m:r>
                      </m:e>
                    </m:acc>
                    <m:r>
                      <m:rPr>
                        <m:sty m:val="p"/>
                      </m:rPr>
                      <m:t>=</m:t>
                    </m:r>
                    <m:sSup>
                      <m:e>
                        <m:d>
                          <m:dPr>
                            <m:begChr m:val="("/>
                            <m:endChr m:val=")"/>
                            <m:sepChr m:val=""/>
                            <m:grow/>
                          </m:dPr>
                          <m:e>
                            <m:r>
                              <m:t>X</m:t>
                            </m:r>
                            <m:r>
                              <m:rPr>
                                <m:sty m:val="p"/>
                              </m:rPr>
                              <m:t>′</m:t>
                            </m:r>
                            <m:r>
                              <m:t>X</m:t>
                            </m:r>
                          </m:e>
                        </m:d>
                      </m:e>
                      <m:sup>
                        <m:r>
                          <m:rPr>
                            <m:sty m:val="p"/>
                          </m:rPr>
                          <m:t>−</m:t>
                        </m:r>
                        <m:r>
                          <m:t>1</m:t>
                        </m:r>
                      </m:sup>
                    </m:sSup>
                    <m:r>
                      <m:t>X</m:t>
                    </m:r>
                    <m:r>
                      <m:rPr>
                        <m:sty m:val="p"/>
                      </m:rPr>
                      <m:t>′</m:t>
                    </m:r>
                    <m:r>
                      <m:t>Y</m:t>
                    </m:r>
                  </m:oMath>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function</a:t>
            </a:r>
          </a:p>
        </p:txBody>
      </p:sp>
      <p:pic>
        <p:nvPicPr>
          <p:cNvPr descr="splines-slides-and-speaker-notes_files/figure-pptx/01-step-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formula for step regression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rPr>
                        <m:sty m:val="p"/>
                      </m:rPr>
                      <m:t>=</m:t>
                    </m:r>
                    <m:d>
                      <m:dPr>
                        <m:begChr m:val="["/>
                        <m:endChr m:val="]"/>
                        <m:sepChr m:val=""/>
                        <m:grow/>
                      </m:dPr>
                      <m:e>
                        <m:m>
                          <m:mPr>
                            <m:baseJc m:val="center"/>
                            <m:plcHide m:val="on"/>
                            <m:mcs>
                              <m:mc>
                                <m:mcPr>
                                  <m:mcJc m:val="center"/>
                                  <m:count m:val="1"/>
                                </m:mcPr>
                              </m:mc>
                              <m:mc>
                                <m:mcPr>
                                  <m:mcJc m:val="center"/>
                                  <m:count m:val="1"/>
                                </m:mcPr>
                              </m:mc>
                            </m:mcs>
                          </m:mPr>
                          <m:mr>
                            <m:e>
                              <m:r>
                                <m:t>1</m:t>
                              </m:r>
                            </m:e>
                            <m:e>
                              <m:r>
                                <m:t>0</m:t>
                              </m:r>
                            </m:e>
                          </m:mr>
                          <m:mr>
                            <m:e>
                              <m:r>
                                <m:t>1</m:t>
                              </m:r>
                            </m:e>
                            <m:e>
                              <m:r>
                                <m:t>0</m:t>
                              </m:r>
                            </m:e>
                          </m:mr>
                          <m:mr>
                            <m:e>
                              <m:r>
                                <m:t>1</m:t>
                              </m:r>
                            </m:e>
                            <m:e>
                              <m:r>
                                <m:t>0</m:t>
                              </m:r>
                            </m:e>
                          </m:mr>
                          <m:mr>
                            <m:e>
                              <m:r>
                                <m:t>1</m:t>
                              </m:r>
                            </m:e>
                            <m:e>
                              <m:r>
                                <m:t>0</m:t>
                              </m:r>
                            </m:e>
                          </m:mr>
                          <m:mr>
                            <m:e>
                              <m:r>
                                <m:t>1</m:t>
                              </m:r>
                            </m:e>
                            <m:e>
                              <m:r>
                                <m:t>1</m:t>
                              </m:r>
                            </m:e>
                          </m:mr>
                          <m:mr>
                            <m:e>
                              <m:r>
                                <m:t>1</m:t>
                              </m:r>
                            </m:e>
                            <m:e>
                              <m:r>
                                <m:t>1</m:t>
                              </m:r>
                            </m:e>
                          </m:mr>
                          <m:mr>
                            <m:e>
                              <m:r>
                                <m:t>1</m:t>
                              </m:r>
                            </m:e>
                            <m:e>
                              <m:r>
                                <m:t>1</m:t>
                              </m:r>
                            </m:e>
                          </m:mr>
                        </m:m>
                      </m:e>
                    </m:d>
                  </m:oMath>
                </a14:m>
              </a:p>
              <a:p>
                <a:pPr lvl="0" indent="0" marL="0">
                  <a:buNone/>
                </a:pPr>
                <a14:m>
                  <m:oMath xmlns:m="http://schemas.openxmlformats.org/officeDocument/2006/math">
                    <m:r>
                      <m:t> </m:t>
                    </m:r>
                  </m:oMath>
                </a14:m>
              </a:p>
              <a:p>
                <a:pPr lvl="0" indent="0" marL="0">
                  <a:buNone/>
                </a:pPr>
                <a14:m>
                  <m:oMath xmlns:m="http://schemas.openxmlformats.org/officeDocument/2006/math">
                    <m:acc>
                      <m:accPr>
                        <m:chr m:val="̂"/>
                      </m:accPr>
                      <m:e>
                        <m:r>
                          <m:t>β</m:t>
                        </m:r>
                      </m:e>
                    </m:acc>
                    <m:r>
                      <m:rPr>
                        <m:sty m:val="p"/>
                      </m:rPr>
                      <m:t>=</m:t>
                    </m:r>
                    <m:sSup>
                      <m:e>
                        <m:d>
                          <m:dPr>
                            <m:begChr m:val="("/>
                            <m:endChr m:val=")"/>
                            <m:sepChr m:val=""/>
                            <m:grow/>
                          </m:dPr>
                          <m:e>
                            <m:r>
                              <m:t>X</m:t>
                            </m:r>
                            <m:r>
                              <m:rPr>
                                <m:sty m:val="p"/>
                              </m:rPr>
                              <m:t>′</m:t>
                            </m:r>
                            <m:r>
                              <m:t>X</m:t>
                            </m:r>
                          </m:e>
                        </m:d>
                      </m:e>
                      <m:sup>
                        <m:r>
                          <m:rPr>
                            <m:sty m:val="p"/>
                          </m:rPr>
                          <m:t>−</m:t>
                        </m:r>
                        <m:r>
                          <m:t>1</m:t>
                        </m:r>
                      </m:sup>
                    </m:sSup>
                    <m:r>
                      <m:t>X</m:t>
                    </m:r>
                    <m:r>
                      <m:rPr>
                        <m:sty m:val="p"/>
                      </m:rPr>
                      <m:t>′</m:t>
                    </m:r>
                    <m:r>
                      <m:t>Y</m:t>
                    </m:r>
                  </m:oMath>
                </a14:m>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Elbow function</a:t>
            </a:r>
          </a:p>
        </p:txBody>
      </p:sp>
      <p:pic>
        <p:nvPicPr>
          <p:cNvPr descr="splines-slides-and-speaker-notes_files/figure-pptx/01-elbow-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Quadratic analog</a:t>
            </a:r>
          </a:p>
        </p:txBody>
      </p:sp>
      <p:pic>
        <p:nvPicPr>
          <p:cNvPr descr="splines-slides-and-speaker-notes_files/figure-pptx/01-quadratic-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a:t>
            </a:r>
          </a:p>
        </p:txBody>
      </p:sp>
      <p:sp>
        <p:nvSpPr>
          <p:cNvPr id="3" name="Content Placeholder 2"/>
          <p:cNvSpPr>
            <a:spLocks noGrp="1"/>
          </p:cNvSpPr>
          <p:nvPr>
            <p:ph idx="1"/>
          </p:nvPr>
        </p:nvSpPr>
        <p:spPr/>
        <p:txBody>
          <a:bodyPr/>
          <a:lstStyle/>
          <a:p>
            <a:pPr lvl="0"/>
            <a:r>
              <a:rPr/>
              <a:t>Title “CURVE-FITTING METHODS AND THE MESSAGE THEY SEND”</a:t>
            </a:r>
          </a:p>
          <a:p>
            <a:pPr lvl="0"/>
            <a:r>
              <a:rPr/>
              <a:t>Drawn by Scott Munro</a:t>
            </a:r>
          </a:p>
          <a:p>
            <a:pPr lvl="0"/>
            <a:r>
              <a:rPr/>
              <a:t>Open-source license</a:t>
            </a:r>
          </a:p>
          <a:p>
            <a:pPr lvl="0"/>
            <a:r>
              <a:rPr>
                <a:hlinkClick r:id="rId3"/>
              </a:rPr>
              <a:t>Link to comic</a:t>
            </a:r>
            <a:r>
              <a:rPr/>
              <a:t> at xkcd.com</a:t>
            </a:r>
          </a:p>
          <a:p>
            <a:pPr lvl="0"/>
            <a:r>
              <a:rPr>
                <a:hlinkClick r:id="rId4"/>
              </a:rPr>
              <a:t>More details</a:t>
            </a:r>
            <a:r>
              <a:rPr/>
              <a:t> at explain-xkcd.com</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Computational formula for qudratic analog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X</m:t>
                    </m:r>
                    <m:r>
                      <m:rPr>
                        <m:sty m:val="p"/>
                      </m:rPr>
                      <m:t>=</m:t>
                    </m:r>
                    <m:d>
                      <m:dPr>
                        <m:begChr m:val="["/>
                        <m:endChr m:val="]"/>
                        <m:sepChr m:val=""/>
                        <m:grow/>
                      </m:dPr>
                      <m:e>
                        <m:m>
                          <m:mPr>
                            <m:baseJc m:val="center"/>
                            <m:plcHide m:val="on"/>
                            <m:mcs>
                              <m:mc>
                                <m:mcPr>
                                  <m:mcJc m:val="center"/>
                                  <m:count m:val="1"/>
                                </m:mcPr>
                              </m:mc>
                              <m:mc>
                                <m:mcPr>
                                  <m:mcJc m:val="center"/>
                                  <m:count m:val="1"/>
                                </m:mcPr>
                              </m:mc>
                            </m:mcs>
                          </m:mPr>
                          <m:mr>
                            <m:e>
                              <m:r>
                                <m:t>1</m:t>
                              </m:r>
                            </m:e>
                            <m:e>
                              <m:r>
                                <m:t>0</m:t>
                              </m:r>
                            </m:e>
                          </m:mr>
                          <m:mr>
                            <m:e>
                              <m:r>
                                <m:t>1</m:t>
                              </m:r>
                            </m:e>
                            <m:e>
                              <m:r>
                                <m:t>0</m:t>
                              </m:r>
                            </m:e>
                          </m:mr>
                          <m:mr>
                            <m:e>
                              <m:r>
                                <m:t>1</m:t>
                              </m:r>
                            </m:e>
                            <m:e>
                              <m:r>
                                <m:t>0</m:t>
                              </m:r>
                            </m:e>
                          </m:mr>
                          <m:mr>
                            <m:e>
                              <m:r>
                                <m:t>1</m:t>
                              </m:r>
                            </m:e>
                            <m:e>
                              <m:r>
                                <m:t>0</m:t>
                              </m:r>
                            </m:e>
                          </m:mr>
                          <m:mr>
                            <m:e>
                              <m:r>
                                <m:t>1</m:t>
                              </m:r>
                            </m:e>
                            <m:e>
                              <m:r>
                                <m:t>2</m:t>
                              </m:r>
                            </m:e>
                          </m:mr>
                          <m:mr>
                            <m:e>
                              <m:r>
                                <m:t>1</m:t>
                              </m:r>
                            </m:e>
                            <m:e>
                              <m:r>
                                <m:t>5</m:t>
                              </m:r>
                            </m:e>
                          </m:mr>
                          <m:mr>
                            <m:e>
                              <m:r>
                                <m:t>1</m:t>
                              </m:r>
                            </m:e>
                            <m:e>
                              <m:r>
                                <m:t>9</m:t>
                              </m:r>
                            </m:e>
                          </m:mr>
                        </m:m>
                      </m:e>
                    </m:d>
                  </m:oMath>
                </a14:m>
              </a:p>
              <a:p>
                <a:pPr lvl="0" indent="0" marL="0">
                  <a:buNone/>
                </a:pPr>
                <a14:m>
                  <m:oMath xmlns:m="http://schemas.openxmlformats.org/officeDocument/2006/math">
                    <m:r>
                      <m:t> </m:t>
                    </m:r>
                  </m:oMath>
                </a14:m>
              </a:p>
              <a:p>
                <a:pPr lvl="0" indent="0" marL="0">
                  <a:buNone/>
                </a:pPr>
                <a14:m>
                  <m:oMath xmlns:m="http://schemas.openxmlformats.org/officeDocument/2006/math">
                    <m:acc>
                      <m:accPr>
                        <m:chr m:val="̂"/>
                      </m:accPr>
                      <m:e>
                        <m:r>
                          <m:t>β</m:t>
                        </m:r>
                      </m:e>
                    </m:acc>
                    <m:r>
                      <m:rPr>
                        <m:sty m:val="p"/>
                      </m:rPr>
                      <m:t>=</m:t>
                    </m:r>
                    <m:sSup>
                      <m:e>
                        <m:d>
                          <m:dPr>
                            <m:begChr m:val="("/>
                            <m:endChr m:val=")"/>
                            <m:sepChr m:val=""/>
                            <m:grow/>
                          </m:dPr>
                          <m:e>
                            <m:r>
                              <m:t>X</m:t>
                            </m:r>
                            <m:r>
                              <m:rPr>
                                <m:sty m:val="p"/>
                              </m:rPr>
                              <m:t>′</m:t>
                            </m:r>
                            <m:r>
                              <m:t>X</m:t>
                            </m:r>
                          </m:e>
                        </m:d>
                      </m:e>
                      <m:sup>
                        <m:r>
                          <m:rPr>
                            <m:sty m:val="p"/>
                          </m:rPr>
                          <m:t>−</m:t>
                        </m:r>
                        <m:r>
                          <m:t>1</m:t>
                        </m:r>
                      </m:sup>
                    </m:sSup>
                    <m:r>
                      <m:t>X</m:t>
                    </m:r>
                    <m:r>
                      <m:rPr>
                        <m:sty m:val="p"/>
                      </m:rPr>
                      <m:t>′</m:t>
                    </m:r>
                    <m:r>
                      <m:t>Y</m:t>
                    </m:r>
                  </m:oMath>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you have learned</a:t>
            </a:r>
          </a:p>
          <a:p>
            <a:pPr lvl="1"/>
            <a:r>
              <a:rPr/>
              <a:t>Variety of regressions</a:t>
            </a:r>
          </a:p>
          <a:p>
            <a:pPr lvl="0"/>
            <a:r>
              <a:rPr/>
              <a:t>What’s coming next</a:t>
            </a:r>
          </a:p>
          <a:p>
            <a:pPr lvl="1"/>
            <a:r>
              <a:rPr/>
              <a:t>Building cubic splines from scratch</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Splines</a:t>
            </a:r>
          </a:p>
        </p:txBody>
      </p:sp>
      <p:sp>
        <p:nvSpPr>
          <p:cNvPr id="3" name="Content Placeholder 2"/>
          <p:cNvSpPr>
            <a:spLocks noGrp="1"/>
          </p:cNvSpPr>
          <p:nvPr>
            <p:ph idx="1"/>
          </p:nvPr>
        </p:nvSpPr>
        <p:spPr/>
        <p:txBody>
          <a:bodyPr/>
          <a:lstStyle/>
          <a:p>
            <a:pPr lvl="0"/>
            <a:r>
              <a:rPr/>
              <a:t>Piecewise cubic polynomial</a:t>
            </a:r>
          </a:p>
          <a:p>
            <a:pPr lvl="1"/>
            <a:r>
              <a:rPr/>
              <a:t>Continuous</a:t>
            </a:r>
          </a:p>
          <a:p>
            <a:pPr lvl="1"/>
            <a:r>
              <a:rPr/>
              <a:t>Smooth</a:t>
            </a:r>
          </a:p>
          <a:p>
            <a:pPr lvl="0"/>
            <a:r>
              <a:rPr/>
              <a:t>Transition points = knots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physical spline</a:t>
            </a:r>
          </a:p>
        </p:txBody>
      </p:sp>
      <p:pic>
        <p:nvPicPr>
          <p:cNvPr descr="A flexible strip of wood curved and constrained at certain points  ../images/spline.png" id="0" name="Picture 1"/>
          <p:cNvPicPr>
            <a:picLocks noGrp="1" noChangeAspect="1"/>
          </p:cNvPicPr>
          <p:nvPr/>
        </p:nvPicPr>
        <p:blipFill>
          <a:blip r:embed="rId3"/>
          <a:stretch>
            <a:fillRect/>
          </a:stretch>
        </p:blipFill>
        <p:spPr bwMode="auto">
          <a:xfrm>
            <a:off x="2984500" y="1193800"/>
            <a:ext cx="3175000" cy="3390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french curve</a:t>
            </a:r>
          </a:p>
        </p:txBody>
      </p:sp>
      <p:pic>
        <p:nvPicPr>
          <p:cNvPr descr="Several french curves showing varying curvatures  ../images/french-curve.png" id="0" name="Picture 1"/>
          <p:cNvPicPr>
            <a:picLocks noGrp="1" noChangeAspect="1"/>
          </p:cNvPicPr>
          <p:nvPr/>
        </p:nvPicPr>
        <p:blipFill>
          <a:blip r:embed="rId3"/>
          <a:stretch>
            <a:fillRect/>
          </a:stretch>
        </p:blipFill>
        <p:spPr bwMode="auto">
          <a:xfrm>
            <a:off x="3352800" y="1193800"/>
            <a:ext cx="2451100" cy="33909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Graph of artificial data</a:t>
            </a:r>
          </a:p>
        </p:txBody>
      </p:sp>
      <p:pic>
        <p:nvPicPr>
          <p:cNvPr descr="splines-slides-and-speaker-notes_files/figure-pptx/02-artificial-data-plot-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Single cubic polynomial</a:t>
            </a:r>
          </a:p>
        </p:txBody>
      </p:sp>
      <p:pic>
        <p:nvPicPr>
          <p:cNvPr descr="splines-slides-and-speaker-notes_files/figure-pptx/02-single-cubic-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Cubic polynomials with knots at x=5, 10, 15</a:t>
            </a:r>
          </a:p>
        </p:txBody>
      </p:sp>
      <p:pic>
        <p:nvPicPr>
          <p:cNvPr descr="splines-slides-and-speaker-notes_files/figure-pptx/all-plots-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the numbers look like</a:t>
            </a:r>
          </a:p>
        </p:txBody>
      </p:sp>
      <p:pic>
        <p:nvPicPr>
          <p:cNvPr descr="Actual data values for overall terms and knots  ../images/spline-data.png" id="0" name="Picture 1"/>
          <p:cNvPicPr>
            <a:picLocks noGrp="1" noChangeAspect="1"/>
          </p:cNvPicPr>
          <p:nvPr/>
        </p:nvPicPr>
        <p:blipFill>
          <a:blip r:embed="rId3"/>
          <a:stretch>
            <a:fillRect/>
          </a:stretch>
        </p:blipFill>
        <p:spPr bwMode="auto">
          <a:xfrm>
            <a:off x="762000" y="1193800"/>
            <a:ext cx="7607300" cy="33909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the numbers look like, overall terms</a:t>
            </a:r>
          </a:p>
        </p:txBody>
      </p:sp>
      <p:pic>
        <p:nvPicPr>
          <p:cNvPr descr="Actual data values for overall terms  ../images/spline-data-overall.png" id="0" name="Picture 1"/>
          <p:cNvPicPr>
            <a:picLocks noGrp="1" noChangeAspect="1"/>
          </p:cNvPicPr>
          <p:nvPr/>
        </p:nvPicPr>
        <p:blipFill>
          <a:blip r:embed="rId3"/>
          <a:stretch>
            <a:fillRect/>
          </a:stretch>
        </p:blipFill>
        <p:spPr bwMode="auto">
          <a:xfrm>
            <a:off x="774700" y="1193800"/>
            <a:ext cx="75819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01</a:t>
            </a:r>
          </a:p>
        </p:txBody>
      </p:sp>
      <p:pic>
        <p:nvPicPr>
          <p:cNvPr descr="Panel 01 of xkcd comic  ../images/xkcd-01.png" id="0" name="Picture 1"/>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the numbers look like, knot 1 terms</a:t>
            </a:r>
          </a:p>
        </p:txBody>
      </p:sp>
      <p:pic>
        <p:nvPicPr>
          <p:cNvPr descr="Actual data values for knot 1 terms  ../images/spline-data-knot-1.png" id="0" name="Picture 1"/>
          <p:cNvPicPr>
            <a:picLocks noGrp="1" noChangeAspect="1"/>
          </p:cNvPicPr>
          <p:nvPr/>
        </p:nvPicPr>
        <p:blipFill>
          <a:blip r:embed="rId3"/>
          <a:stretch>
            <a:fillRect/>
          </a:stretch>
        </p:blipFill>
        <p:spPr bwMode="auto">
          <a:xfrm>
            <a:off x="749300" y="1193800"/>
            <a:ext cx="7632700" cy="33909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the numbers look like, knot 2 terms</a:t>
            </a:r>
          </a:p>
        </p:txBody>
      </p:sp>
      <p:pic>
        <p:nvPicPr>
          <p:cNvPr descr="Actual data values for knot 2 terms  ../images/spline-data-knot-2.png" id="0" name="Picture 1"/>
          <p:cNvPicPr>
            <a:picLocks noGrp="1" noChangeAspect="1"/>
          </p:cNvPicPr>
          <p:nvPr/>
        </p:nvPicPr>
        <p:blipFill>
          <a:blip r:embed="rId3"/>
          <a:stretch>
            <a:fillRect/>
          </a:stretch>
        </p:blipFill>
        <p:spPr bwMode="auto">
          <a:xfrm>
            <a:off x="749300" y="1193800"/>
            <a:ext cx="76327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the numbers look like, knot 3 terms</a:t>
            </a:r>
          </a:p>
        </p:txBody>
      </p:sp>
      <p:pic>
        <p:nvPicPr>
          <p:cNvPr descr="Actual data values for knot 3 terms  ../images/spline-data-knot-3.png" id="0" name="Picture 1"/>
          <p:cNvPicPr>
            <a:picLocks noGrp="1" noChangeAspect="1"/>
          </p:cNvPicPr>
          <p:nvPr/>
        </p:nvPicPr>
        <p:blipFill>
          <a:blip r:embed="rId3"/>
          <a:stretch>
            <a:fillRect/>
          </a:stretch>
        </p:blipFill>
        <p:spPr bwMode="auto">
          <a:xfrm>
            <a:off x="736600" y="1193800"/>
            <a:ext cx="7670800" cy="33909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Discontinuous cubic spline</a:t>
            </a:r>
          </a:p>
        </p:txBody>
      </p:sp>
      <p:pic>
        <p:nvPicPr>
          <p:cNvPr descr="splines-slides-and-speaker-notes_files/figure-pptx/02-discontinuous-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Remove piece-wise intercepts</a:t>
            </a:r>
          </a:p>
        </p:txBody>
      </p:sp>
      <p:pic>
        <p:nvPicPr>
          <p:cNvPr descr="splines-slides-and-speaker-notes_files/figure-pptx/02-continuous-grid-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Continuous spline</a:t>
            </a:r>
          </a:p>
        </p:txBody>
      </p:sp>
      <p:pic>
        <p:nvPicPr>
          <p:cNvPr descr="splines-slides-and-speaker-notes_files/figure-pptx/02-continuous-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Remove piecewise linear terms</a:t>
            </a:r>
          </a:p>
        </p:txBody>
      </p:sp>
      <p:pic>
        <p:nvPicPr>
          <p:cNvPr descr="splines-slides-and-speaker-notes_files/figure-pptx/02-smooth-grid-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Smooth splines</a:t>
            </a:r>
          </a:p>
        </p:txBody>
      </p:sp>
      <p:pic>
        <p:nvPicPr>
          <p:cNvPr descr="splines-slides-and-speaker-notes_files/figure-pptx/smooth-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Remove piecewise quadratic terms</a:t>
            </a:r>
          </a:p>
        </p:txBody>
      </p:sp>
      <p:pic>
        <p:nvPicPr>
          <p:cNvPr descr="splines-slides-and-speaker-notes_files/figure-pptx/02-smoother-grid-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Even smoother</a:t>
            </a:r>
          </a:p>
        </p:txBody>
      </p:sp>
      <p:pic>
        <p:nvPicPr>
          <p:cNvPr descr="splines-slides-and-speaker-notes_files/figure-pptx/02-even-smoother-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02</a:t>
            </a:r>
          </a:p>
        </p:txBody>
      </p:sp>
      <p:pic>
        <p:nvPicPr>
          <p:cNvPr descr="Panel 02 of xkcd comic  ../images/xkcd-02.png" id="0" name="Picture 1"/>
          <p:cNvPicPr>
            <a:picLocks noGrp="1" noChangeAspect="1"/>
          </p:cNvPicPr>
          <p:nvPr/>
        </p:nvPicPr>
        <p:blipFill>
          <a:blip r:embed="rId3"/>
          <a:stretch>
            <a:fillRect/>
          </a:stretch>
        </p:blipFill>
        <p:spPr bwMode="auto">
          <a:xfrm>
            <a:off x="3136900" y="1193800"/>
            <a:ext cx="28702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Multicollinearity</a:t>
            </a:r>
          </a:p>
        </p:txBody>
      </p:sp>
      <p:sp>
        <p:nvSpPr>
          <p:cNvPr id="3" name="Content Placeholder 2"/>
          <p:cNvSpPr>
            <a:spLocks noGrp="1"/>
          </p:cNvSpPr>
          <p:nvPr>
            <p:ph idx="1"/>
          </p:nvPr>
        </p:nvSpPr>
        <p:spPr/>
        <p:txBody>
          <a:bodyPr/>
          <a:lstStyle/>
          <a:p>
            <a:pPr lvl="0" indent="0">
              <a:buNone/>
            </a:pPr>
            <a:r>
              <a:rPr>
                <a:latin typeface="Courier"/>
              </a:rPr>
              <a:t>     S1   S2   S3   S4   S5   S6
S1 1.00 0.97 0.92 0.98 0.73 0.55
S2 0.97 1.00 0.99 0.99 0.86 0.67
S3 0.92 0.99 1.00 0.96 0.93 0.76
S4 0.98 0.99 0.96 1.00 0.79 0.59
S5 0.73 0.86 0.93 0.79 1.00 0.92
S6 0.55 0.67 0.76 0.59 0.92 1.00</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Building cubic splines from scratch</a:t>
            </a:r>
          </a:p>
          <a:p>
            <a:pPr lvl="0"/>
            <a:r>
              <a:rPr/>
              <a:t>What’s coming next</a:t>
            </a:r>
          </a:p>
          <a:p>
            <a:pPr lvl="1"/>
            <a:r>
              <a:rPr/>
              <a:t>B-splines, natural splines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B-splines</a:t>
            </a:r>
          </a:p>
        </p:txBody>
      </p:sp>
      <p:sp>
        <p:nvSpPr>
          <p:cNvPr id="3" name="Content Placeholder 2"/>
          <p:cNvSpPr>
            <a:spLocks noGrp="1"/>
          </p:cNvSpPr>
          <p:nvPr>
            <p:ph idx="1"/>
          </p:nvPr>
        </p:nvSpPr>
        <p:spPr/>
        <p:txBody>
          <a:bodyPr/>
          <a:lstStyle/>
          <a:p>
            <a:pPr lvl="0"/>
            <a:r>
              <a:rPr/>
              <a:t>B-splines = Basis splines</a:t>
            </a:r>
          </a:p>
          <a:p>
            <a:pPr lvl="1"/>
            <a:r>
              <a:rPr/>
              <a:t>Basis is a mathematical property of a set and a subset</a:t>
            </a:r>
          </a:p>
          <a:p>
            <a:pPr lvl="0"/>
            <a:r>
              <a:rPr/>
              <a:t>Mathematically equivalent to formulation shown earlier</a:t>
            </a:r>
          </a:p>
          <a:p>
            <a:pPr lvl="0"/>
            <a:r>
              <a:rPr/>
              <a:t>Much less collinearity</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1</a:t>
            </a:r>
          </a:p>
        </p:txBody>
      </p:sp>
      <p:pic>
        <p:nvPicPr>
          <p:cNvPr descr="splines-slides-and-speaker-notes_files/figure-pptx/03-bplot-1-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2</a:t>
            </a:r>
          </a:p>
        </p:txBody>
      </p:sp>
      <p:pic>
        <p:nvPicPr>
          <p:cNvPr descr="splines-slides-and-speaker-notes_files/figure-pptx/03-bplot-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3</a:t>
            </a:r>
          </a:p>
        </p:txBody>
      </p:sp>
      <p:pic>
        <p:nvPicPr>
          <p:cNvPr descr="splines-slides-and-speaker-notes_files/figure-pptx/03-bplot-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4</a:t>
            </a:r>
          </a:p>
        </p:txBody>
      </p:sp>
      <p:pic>
        <p:nvPicPr>
          <p:cNvPr descr="splines-slides-and-speaker-notes_files/figure-pptx/03-bplot-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5</a:t>
            </a:r>
          </a:p>
        </p:txBody>
      </p:sp>
      <p:pic>
        <p:nvPicPr>
          <p:cNvPr descr="splines-slides-and-speaker-notes_files/figure-pptx/03-bplot-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6</a:t>
            </a:r>
          </a:p>
        </p:txBody>
      </p:sp>
      <p:pic>
        <p:nvPicPr>
          <p:cNvPr descr="splines-slides-and-speaker-notes_files/figure-pptx/03-bplot-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7</a:t>
            </a:r>
          </a:p>
        </p:txBody>
      </p:sp>
      <p:pic>
        <p:nvPicPr>
          <p:cNvPr descr="splines-slides-and-speaker-notes_files/figure-pptx/03-bplot-7-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03</a:t>
            </a:r>
          </a:p>
        </p:txBody>
      </p:sp>
      <p:pic>
        <p:nvPicPr>
          <p:cNvPr descr="Panel 03 of xkcd comic  ../images/xkcd-03.png" id="0" name="Picture 1"/>
          <p:cNvPicPr>
            <a:picLocks noGrp="1" noChangeAspect="1"/>
          </p:cNvPicPr>
          <p:nvPr/>
        </p:nvPicPr>
        <p:blipFill>
          <a:blip r:embed="rId3"/>
          <a:stretch>
            <a:fillRect/>
          </a:stretch>
        </p:blipFill>
        <p:spPr bwMode="auto">
          <a:xfrm>
            <a:off x="2971800" y="1193800"/>
            <a:ext cx="3187700" cy="3390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B-splines have less issues with multicollinearity.</a:t>
            </a:r>
          </a:p>
        </p:txBody>
      </p:sp>
      <p:sp>
        <p:nvSpPr>
          <p:cNvPr id="3" name="Content Placeholder 2"/>
          <p:cNvSpPr>
            <a:spLocks noGrp="1"/>
          </p:cNvSpPr>
          <p:nvPr>
            <p:ph idx="1"/>
          </p:nvPr>
        </p:nvSpPr>
        <p:spPr/>
        <p:txBody>
          <a:bodyPr/>
          <a:lstStyle/>
          <a:p>
            <a:pPr lvl="0" indent="0">
              <a:buNone/>
            </a:pPr>
            <a:r>
              <a:rPr>
                <a:latin typeface="Courier"/>
              </a:rPr>
              <a:t>      S1    S2    S3    S4    S5    S6    S7
S1  1.00  0.39 -0.19 -0.36 -0.30 -0.22 -0.12
S2  0.39  1.00  0.36 -0.47 -0.54 -0.39 -0.22
S3 -0.19  0.36  1.00  0.18 -0.63 -0.54 -0.30
S4 -0.36 -0.47  0.18  1.00  0.18 -0.47 -0.36
S5 -0.30 -0.54 -0.63  0.18  1.00  0.36 -0.19
S6 -0.22 -0.39 -0.54 -0.47  0.36  1.00  0.39
S7 -0.12 -0.22 -0.30 -0.36 -0.19  0.39  1.00</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B-spline fit to the artificial data</a:t>
            </a:r>
          </a:p>
        </p:txBody>
      </p:sp>
      <p:pic>
        <p:nvPicPr>
          <p:cNvPr descr="splines-slides-and-speaker-notes_files/figure-pptx/03-b-spline-fi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you have learned</a:t>
            </a:r>
          </a:p>
          <a:p>
            <a:pPr lvl="1"/>
            <a:r>
              <a:rPr/>
              <a:t>B-splines, natural splines</a:t>
            </a:r>
          </a:p>
          <a:p>
            <a:pPr lvl="0"/>
            <a:r>
              <a:rPr/>
              <a:t>What’s coming next</a:t>
            </a:r>
          </a:p>
          <a:p>
            <a:pPr lvl="1"/>
            <a:r>
              <a:rPr/>
              <a:t>How many knots and where to put them</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many knots?</a:t>
            </a:r>
          </a:p>
        </p:txBody>
      </p:sp>
      <p:sp>
        <p:nvSpPr>
          <p:cNvPr id="3" name="Content Placeholder 2"/>
          <p:cNvSpPr>
            <a:spLocks noGrp="1"/>
          </p:cNvSpPr>
          <p:nvPr>
            <p:ph idx="1"/>
          </p:nvPr>
        </p:nvSpPr>
        <p:spPr/>
        <p:txBody>
          <a:bodyPr/>
          <a:lstStyle/>
          <a:p>
            <a:pPr lvl="0"/>
            <a:r>
              <a:rPr/>
              <a:t>Use AIC or BIC</a:t>
            </a:r>
          </a:p>
          <a:p>
            <a:pPr lvl="0"/>
            <a:r>
              <a:rPr/>
              <a:t>Eyeball the data</a:t>
            </a:r>
          </a:p>
          <a:p>
            <a:pPr lvl="0"/>
            <a:r>
              <a:rPr/>
              <a:t>Frank Harrell’s suggestion</a:t>
            </a:r>
          </a:p>
          <a:p>
            <a:pPr lvl="1"/>
            <a:r>
              <a:rPr/>
              <a:t>Use 4 knots if n &lt; 100</a:t>
            </a:r>
          </a:p>
          <a:p>
            <a:pPr lvl="1"/>
            <a:r>
              <a:rPr/>
              <a:t>Otherwise use 5 knots</a:t>
            </a:r>
          </a:p>
          <a:p>
            <a:pPr lvl="0"/>
            <a:r>
              <a:rPr/>
              <a:t>Use your a priori beliefs</a:t>
            </a:r>
          </a:p>
          <a:p>
            <a:pPr lvl="0"/>
            <a:r>
              <a:rPr/>
              <a:t>Looking at some preliminary graphs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AIC for a linear fit</a:t>
            </a:r>
          </a:p>
        </p:txBody>
      </p:sp>
      <p:pic>
        <p:nvPicPr>
          <p:cNvPr descr="splines-slides-and-speaker-notes_files/figure-pptx/05-aplots-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AIC for a three knot spline</a:t>
            </a:r>
          </a:p>
        </p:txBody>
      </p:sp>
      <p:pic>
        <p:nvPicPr>
          <p:cNvPr descr="splines-slides-and-speaker-notes_files/figure-pptx/05-aplots-2-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AIC for a four knot spline</a:t>
            </a:r>
          </a:p>
        </p:txBody>
      </p:sp>
      <p:pic>
        <p:nvPicPr>
          <p:cNvPr descr="splines-slides-and-speaker-notes_files/figure-pptx/05-aplots-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AIC for a five knot spline</a:t>
            </a:r>
          </a:p>
        </p:txBody>
      </p:sp>
      <p:pic>
        <p:nvPicPr>
          <p:cNvPr descr="splines-slides-and-speaker-notes_files/figure-pptx/05-aplots-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inside knowlege to place the knots</a:t>
            </a:r>
          </a:p>
        </p:txBody>
      </p:sp>
      <p:sp>
        <p:nvSpPr>
          <p:cNvPr id="3" name="Content Placeholder 2"/>
          <p:cNvSpPr>
            <a:spLocks noGrp="1"/>
          </p:cNvSpPr>
          <p:nvPr>
            <p:ph idx="1"/>
          </p:nvPr>
        </p:nvSpPr>
        <p:spPr/>
        <p:txBody>
          <a:bodyPr/>
          <a:lstStyle/>
          <a:p>
            <a:pPr lvl="0"/>
            <a:r>
              <a:rPr/>
              <a:t>Automatic transmission locks in at 40 miles per hour</a:t>
            </a:r>
          </a:p>
          <a:p>
            <a:pPr lvl="0"/>
            <a:r>
              <a:rPr/>
              <a:t>Kidney function is fine above 90, problematic below 30</a:t>
            </a:r>
          </a:p>
          <a:p>
            <a:pPr lvl="0"/>
            <a:r>
              <a:rPr/>
              <a:t>CD4 counts fine above 500, trouble below 200</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Frank Harrell’s suggestion for knot placement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Simple choice</a:t>
                </a:r>
              </a:p>
              <a:p>
                <a:pPr lvl="1"/>
                <a:r>
                  <a:rPr/>
                  <a:t>Outer knots at fifth smallest and fifth largest X</a:t>
                </a:r>
              </a:p>
              <a:p>
                <a:pPr lvl="0"/>
                <a:r>
                  <a:rPr/>
                  <a:t>Alternative: Set outer knots at key quantiles</a:t>
                </a:r>
              </a:p>
              <a:p>
                <a:pPr lvl="1"/>
                <a:r>
                  <a:rPr/>
                  <a:t>For 3 knots, use </a:t>
                </a:r>
                <a14:m>
                  <m:oMath xmlns:m="http://schemas.openxmlformats.org/officeDocument/2006/math">
                    <m:sSub>
                      <m:e>
                        <m:r>
                          <m:t>q</m:t>
                        </m:r>
                      </m:e>
                      <m:sub>
                        <m:r>
                          <m:t>0.1</m:t>
                        </m:r>
                      </m:sub>
                    </m:sSub>
                  </m:oMath>
                </a14:m>
                <a:r>
                  <a:rPr/>
                  <a:t> and </a:t>
                </a:r>
                <a14:m>
                  <m:oMath xmlns:m="http://schemas.openxmlformats.org/officeDocument/2006/math">
                    <m:sSub>
                      <m:e>
                        <m:r>
                          <m:t>q</m:t>
                        </m:r>
                      </m:e>
                      <m:sub>
                        <m:r>
                          <m:t>0.9</m:t>
                        </m:r>
                      </m:sub>
                    </m:sSub>
                  </m:oMath>
                </a14:m>
              </a:p>
              <a:p>
                <a:pPr lvl="1"/>
                <a:r>
                  <a:rPr/>
                  <a:t>For 4-6 knots, use </a:t>
                </a:r>
                <a14:m>
                  <m:oMath xmlns:m="http://schemas.openxmlformats.org/officeDocument/2006/math">
                    <m:sSub>
                      <m:e>
                        <m:r>
                          <m:t>q</m:t>
                        </m:r>
                      </m:e>
                      <m:sub>
                        <m:r>
                          <m:t>0.05</m:t>
                        </m:r>
                      </m:sub>
                    </m:sSub>
                  </m:oMath>
                </a14:m>
                <a:r>
                  <a:rPr/>
                  <a:t> and </a:t>
                </a:r>
                <a14:m>
                  <m:oMath xmlns:m="http://schemas.openxmlformats.org/officeDocument/2006/math">
                    <m:sSub>
                      <m:e>
                        <m:r>
                          <m:t>q</m:t>
                        </m:r>
                      </m:e>
                      <m:sub>
                        <m:r>
                          <m:t>0.95</m:t>
                        </m:r>
                      </m:sub>
                    </m:sSub>
                  </m:oMath>
                </a14:m>
              </a:p>
              <a:p>
                <a:pPr lvl="1"/>
                <a:r>
                  <a:rPr/>
                  <a:t>For 7 or more knots, use </a:t>
                </a:r>
                <a14:m>
                  <m:oMath xmlns:m="http://schemas.openxmlformats.org/officeDocument/2006/math">
                    <m:sSub>
                      <m:e>
                        <m:r>
                          <m:t>q</m:t>
                        </m:r>
                      </m:e>
                      <m:sub>
                        <m:r>
                          <m:t>0.025</m:t>
                        </m:r>
                      </m:sub>
                    </m:sSub>
                  </m:oMath>
                </a14:m>
                <a:r>
                  <a:rPr/>
                  <a:t> and </a:t>
                </a:r>
                <a14:m>
                  <m:oMath xmlns:m="http://schemas.openxmlformats.org/officeDocument/2006/math">
                    <m:sSub>
                      <m:e>
                        <m:r>
                          <m:t>q</m:t>
                        </m:r>
                      </m:e>
                      <m:sub>
                        <m:r>
                          <m:t>0.975</m:t>
                        </m:r>
                      </m:sub>
                    </m:sSub>
                  </m:oMath>
                </a14:m>
              </a:p>
              <a:p>
                <a:pPr lvl="0"/>
                <a:r>
                  <a:rPr/>
                  <a:t>Inner knots are evenly spaced quantiles between outer knots</a:t>
                </a: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04</a:t>
            </a:r>
          </a:p>
        </p:txBody>
      </p:sp>
      <p:pic>
        <p:nvPicPr>
          <p:cNvPr descr="Panel 04 of xkcd comic  ../images/xkcd-04.png" id="0" name="Picture 1"/>
          <p:cNvPicPr>
            <a:picLocks noGrp="1" noChangeAspect="1"/>
          </p:cNvPicPr>
          <p:nvPr/>
        </p:nvPicPr>
        <p:blipFill>
          <a:blip r:embed="rId3"/>
          <a:stretch>
            <a:fillRect/>
          </a:stretch>
        </p:blipFill>
        <p:spPr bwMode="auto">
          <a:xfrm>
            <a:off x="3022600" y="1193800"/>
            <a:ext cx="3098800" cy="3390900"/>
          </a:xfrm>
          <a:prstGeom prst="rect">
            <a:avLst/>
          </a:prstGeom>
          <a:noFill/>
          <a:ln w="9525">
            <a:noFill/>
            <a:headEnd/>
            <a:tailEnd/>
          </a:ln>
        </p:spPr>
      </p:pic>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Knot placement doesn’t matter</a:t>
            </a:r>
          </a:p>
        </p:txBody>
      </p:sp>
      <p:sp>
        <p:nvSpPr>
          <p:cNvPr id="3" name="Content Placeholder 2"/>
          <p:cNvSpPr>
            <a:spLocks noGrp="1"/>
          </p:cNvSpPr>
          <p:nvPr>
            <p:ph idx="1"/>
          </p:nvPr>
        </p:nvSpPr>
        <p:spPr/>
        <p:txBody>
          <a:bodyPr/>
          <a:lstStyle/>
          <a:p>
            <a:pPr lvl="0"/>
            <a:r>
              <a:rPr/>
              <a:t>Number of knots is important</a:t>
            </a:r>
          </a:p>
          <a:p>
            <a:pPr lvl="0"/>
            <a:r>
              <a:rPr/>
              <a:t>Placement of knots is not important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a:r>
              <a:rPr/>
              <a:t>What you have learned</a:t>
            </a:r>
          </a:p>
          <a:p>
            <a:pPr lvl="1"/>
            <a:r>
              <a:rPr/>
              <a:t>How many knots and where to put them</a:t>
            </a:r>
          </a:p>
          <a:p>
            <a:pPr lvl="0"/>
            <a:r>
              <a:rPr/>
              <a:t>What’s coming next</a:t>
            </a:r>
          </a:p>
          <a:p>
            <a:pPr lvl="1"/>
            <a:r>
              <a:rPr/>
              <a:t>Logistic regression example</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Most models will accept splines</a:t>
            </a:r>
          </a:p>
        </p:txBody>
      </p:sp>
      <p:sp>
        <p:nvSpPr>
          <p:cNvPr id="3" name="Content Placeholder 2"/>
          <p:cNvSpPr>
            <a:spLocks noGrp="1"/>
          </p:cNvSpPr>
          <p:nvPr>
            <p:ph idx="1"/>
          </p:nvPr>
        </p:nvSpPr>
        <p:spPr/>
        <p:txBody>
          <a:bodyPr/>
          <a:lstStyle/>
          <a:p>
            <a:pPr lvl="0"/>
            <a:r>
              <a:rPr/>
              <a:t>Easy</a:t>
            </a:r>
          </a:p>
          <a:p>
            <a:pPr lvl="1"/>
            <a:r>
              <a:rPr/>
              <a:t>Linear regression</a:t>
            </a:r>
          </a:p>
          <a:p>
            <a:pPr lvl="1"/>
            <a:r>
              <a:rPr/>
              <a:t>Random effects regression models</a:t>
            </a:r>
          </a:p>
          <a:p>
            <a:pPr lvl="0"/>
            <a:r>
              <a:rPr/>
              <a:t>Harder but not too difficult</a:t>
            </a:r>
          </a:p>
          <a:p>
            <a:pPr lvl="1"/>
            <a:r>
              <a:rPr/>
              <a:t>Generalized linear model</a:t>
            </a:r>
          </a:p>
          <a:p>
            <a:pPr lvl="1"/>
            <a:r>
              <a:rPr/>
              <a:t>Cox regression</a:t>
            </a:r>
          </a:p>
          <a:p>
            <a:pPr lvl="0"/>
            <a:r>
              <a:rPr/>
              <a:t>Not at all helpful for data science models</a:t>
            </a:r>
          </a:p>
          <a:p>
            <a:pPr lvl="1"/>
            <a:r>
              <a:rPr/>
              <a:t>Random forests</a:t>
            </a:r>
          </a:p>
          <a:p>
            <a:pPr lvl="1"/>
            <a:r>
              <a:rPr/>
              <a:t>Deep neural nets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general points</a:t>
            </a:r>
          </a:p>
        </p:txBody>
      </p:sp>
      <p:sp>
        <p:nvSpPr>
          <p:cNvPr id="3" name="Content Placeholder 2"/>
          <p:cNvSpPr>
            <a:spLocks noGrp="1"/>
          </p:cNvSpPr>
          <p:nvPr>
            <p:ph idx="1"/>
          </p:nvPr>
        </p:nvSpPr>
        <p:spPr/>
        <p:txBody>
          <a:bodyPr/>
          <a:lstStyle/>
          <a:p>
            <a:pPr lvl="0"/>
            <a:r>
              <a:rPr/>
              <a:t>Coefficients are uninterpretable</a:t>
            </a:r>
          </a:p>
          <a:p>
            <a:pPr lvl="0"/>
            <a:r>
              <a:rPr/>
              <a:t>Splines are a package</a:t>
            </a:r>
          </a:p>
          <a:p>
            <a:pPr lvl="1"/>
            <a:r>
              <a:rPr/>
              <a:t>But can test linear versus nonlinear</a:t>
            </a:r>
          </a:p>
          <a:p>
            <a:pPr lvl="0"/>
            <a:r>
              <a:rPr/>
              <a:t>Graphs, graphs, graphs</a:t>
            </a:r>
          </a:p>
          <a:p>
            <a:pPr lvl="0"/>
            <a:r>
              <a:rPr/>
              <a:t>Don’t over-interpret the tails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Extensions</a:t>
            </a:r>
          </a:p>
        </p:txBody>
      </p:sp>
      <p:sp>
        <p:nvSpPr>
          <p:cNvPr id="3" name="Content Placeholder 2"/>
          <p:cNvSpPr>
            <a:spLocks noGrp="1"/>
          </p:cNvSpPr>
          <p:nvPr>
            <p:ph idx="1"/>
          </p:nvPr>
        </p:nvSpPr>
        <p:spPr/>
        <p:txBody>
          <a:bodyPr/>
          <a:lstStyle/>
          <a:p>
            <a:pPr lvl="0"/>
            <a:r>
              <a:rPr/>
              <a:t>Natural splines</a:t>
            </a:r>
          </a:p>
          <a:p>
            <a:pPr lvl="0"/>
            <a:r>
              <a:rPr/>
              <a:t>Penalized B-splines</a:t>
            </a:r>
          </a:p>
          <a:p>
            <a:pPr lvl="0"/>
            <a:r>
              <a:rPr/>
              <a:t>More than one independent variable</a:t>
            </a:r>
          </a:p>
          <a:p>
            <a:pPr lvl="0"/>
            <a:r>
              <a:rPr/>
              <a:t>Spline surfaces</a:t>
            </a:r>
          </a:p>
          <a:p>
            <a:pPr lvl="0"/>
            <a:r>
              <a:rPr/>
              <a:t>Generalized additive models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Natural splines</a:t>
            </a:r>
          </a:p>
        </p:txBody>
      </p:sp>
      <p:sp>
        <p:nvSpPr>
          <p:cNvPr id="3" name="Content Placeholder 2"/>
          <p:cNvSpPr>
            <a:spLocks noGrp="1"/>
          </p:cNvSpPr>
          <p:nvPr>
            <p:ph idx="1"/>
          </p:nvPr>
        </p:nvSpPr>
        <p:spPr/>
        <p:txBody>
          <a:bodyPr/>
          <a:lstStyle/>
          <a:p>
            <a:pPr lvl="0"/>
            <a:r>
              <a:rPr/>
              <a:t>B-spline restrictions</a:t>
            </a:r>
          </a:p>
          <a:p>
            <a:pPr lvl="1"/>
            <a:r>
              <a:rPr/>
              <a:t>Continuity</a:t>
            </a:r>
          </a:p>
          <a:p>
            <a:pPr lvl="1"/>
            <a:r>
              <a:rPr/>
              <a:t>Smoothness</a:t>
            </a:r>
          </a:p>
          <a:p>
            <a:pPr lvl="0"/>
            <a:r>
              <a:rPr/>
              <a:t>Natural spline additional restriction</a:t>
            </a:r>
          </a:p>
          <a:p>
            <a:pPr lvl="1"/>
            <a:r>
              <a:rPr/>
              <a:t>Linear extrapolation beyond the outside knots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About the Titanic</a:t>
            </a:r>
          </a:p>
        </p:txBody>
      </p:sp>
      <p:sp>
        <p:nvSpPr>
          <p:cNvPr id="3" name="Content Placeholder 2"/>
          <p:cNvSpPr>
            <a:spLocks noGrp="1"/>
          </p:cNvSpPr>
          <p:nvPr>
            <p:ph idx="1"/>
          </p:nvPr>
        </p:nvSpPr>
        <p:spPr/>
        <p:txBody>
          <a:bodyPr/>
          <a:lstStyle/>
          <a:p>
            <a:pPr lvl="0"/>
            <a:r>
              <a:rPr/>
              <a:t>Largest passenger ship at its time</a:t>
            </a:r>
          </a:p>
          <a:p>
            <a:pPr lvl="0"/>
            <a:r>
              <a:rPr/>
              <a:t>Maiden voyage in 1912</a:t>
            </a:r>
          </a:p>
          <a:p>
            <a:pPr lvl="0"/>
            <a:r>
              <a:rPr/>
              <a:t>Hit an iceberg and sank</a:t>
            </a:r>
          </a:p>
          <a:p>
            <a:pPr lvl="0"/>
            <a:r>
              <a:rPr/>
              <a:t>Detailed information on all passengers</a:t>
            </a:r>
          </a:p>
          <a:p>
            <a:pPr lvl="1"/>
            <a:r>
              <a:rPr/>
              <a:t>Survived (no/yes)</a:t>
            </a:r>
          </a:p>
          <a:p>
            <a:pPr lvl="1"/>
            <a:r>
              <a:rPr/>
              <a:t>Sex (female/male)</a:t>
            </a:r>
          </a:p>
          <a:p>
            <a:pPr lvl="1"/>
            <a:r>
              <a:rPr/>
              <a:t>Passenger class (1st, 2nd, 3rd)</a:t>
            </a:r>
          </a:p>
          <a:p>
            <a:pPr lvl="1"/>
            <a:r>
              <a:rPr/>
              <a:t>Age (2 months to 71 years)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few rows of data</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buNone/>
                      </a:pPr>
                      <a:r>
                        <a:rPr/>
                        <a:t>name</a:t>
                      </a:r>
                    </a:p>
                  </a:txBody>
                  <a:tcPr/>
                </a:tc>
                <a:tc>
                  <a:txBody>
                    <a:bodyPr/>
                    <a:lstStyle/>
                    <a:p>
                      <a:pPr lvl="0" indent="0" marL="0">
                        <a:buNone/>
                      </a:pPr>
                      <a:r>
                        <a:rPr/>
                        <a:t>pclass</a:t>
                      </a:r>
                    </a:p>
                  </a:txBody>
                  <a:tcPr/>
                </a:tc>
                <a:tc>
                  <a:txBody>
                    <a:bodyPr/>
                    <a:lstStyle/>
                    <a:p>
                      <a:pPr lvl="0" indent="0" marL="0">
                        <a:buNone/>
                      </a:pPr>
                      <a:r>
                        <a:rPr/>
                        <a:t>age</a:t>
                      </a:r>
                    </a:p>
                  </a:txBody>
                  <a:tcPr/>
                </a:tc>
                <a:tc>
                  <a:txBody>
                    <a:bodyPr/>
                    <a:lstStyle/>
                    <a:p>
                      <a:pPr lvl="0" indent="0" marL="0">
                        <a:buNone/>
                      </a:pPr>
                      <a:r>
                        <a:rPr/>
                        <a:t>sex</a:t>
                      </a:r>
                    </a:p>
                  </a:txBody>
                  <a:tcPr/>
                </a:tc>
                <a:tc>
                  <a:txBody>
                    <a:bodyPr/>
                    <a:lstStyle/>
                    <a:p>
                      <a:pPr lvl="0" indent="0" marL="0">
                        <a:buNone/>
                      </a:pPr>
                      <a:r>
                        <a:rPr/>
                        <a:t>survived</a:t>
                      </a:r>
                    </a:p>
                  </a:txBody>
                  <a:tcPr/>
                </a:tc>
              </a:tr>
              <a:tr h="0">
                <a:tc>
                  <a:txBody>
                    <a:bodyPr/>
                    <a:lstStyle/>
                    <a:p>
                      <a:pPr lvl="0" indent="0" marL="0">
                        <a:buNone/>
                      </a:pPr>
                      <a:r>
                        <a:rPr/>
                        <a:t>Allen, Miss Elisabeth Walton</a:t>
                      </a:r>
                    </a:p>
                  </a:txBody>
                </a:tc>
                <a:tc>
                  <a:txBody>
                    <a:bodyPr/>
                    <a:lstStyle/>
                    <a:p>
                      <a:pPr lvl="0" indent="0" marL="0">
                        <a:buNone/>
                      </a:pPr>
                      <a:r>
                        <a:rPr/>
                        <a:t>1st</a:t>
                      </a:r>
                    </a:p>
                  </a:txBody>
                </a:tc>
                <a:tc>
                  <a:txBody>
                    <a:bodyPr/>
                    <a:lstStyle/>
                    <a:p>
                      <a:pPr lvl="0" indent="0" marL="0">
                        <a:buNone/>
                      </a:pPr>
                      <a:r>
                        <a:rPr/>
                        <a:t>29.00</a:t>
                      </a:r>
                    </a:p>
                  </a:txBody>
                </a:tc>
                <a:tc>
                  <a:txBody>
                    <a:bodyPr/>
                    <a:lstStyle/>
                    <a:p>
                      <a:pPr lvl="0" indent="0" marL="0">
                        <a:buNone/>
                      </a:pPr>
                      <a:r>
                        <a:rPr/>
                        <a:t>female</a:t>
                      </a:r>
                    </a:p>
                  </a:txBody>
                </a:tc>
                <a:tc>
                  <a:txBody>
                    <a:bodyPr/>
                    <a:lstStyle/>
                    <a:p>
                      <a:pPr lvl="0" indent="0" marL="0">
                        <a:buNone/>
                      </a:pPr>
                      <a:r>
                        <a:rPr/>
                        <a:t>1</a:t>
                      </a:r>
                    </a:p>
                  </a:txBody>
                </a:tc>
              </a:tr>
              <a:tr h="0">
                <a:tc>
                  <a:txBody>
                    <a:bodyPr/>
                    <a:lstStyle/>
                    <a:p>
                      <a:pPr lvl="0" indent="0" marL="0">
                        <a:buNone/>
                      </a:pPr>
                      <a:r>
                        <a:rPr/>
                        <a:t>Allison, Miss Helen Loraine</a:t>
                      </a:r>
                    </a:p>
                  </a:txBody>
                </a:tc>
                <a:tc>
                  <a:txBody>
                    <a:bodyPr/>
                    <a:lstStyle/>
                    <a:p>
                      <a:pPr lvl="0" indent="0" marL="0">
                        <a:buNone/>
                      </a:pPr>
                      <a:r>
                        <a:rPr/>
                        <a:t>1st</a:t>
                      </a:r>
                    </a:p>
                  </a:txBody>
                </a:tc>
                <a:tc>
                  <a:txBody>
                    <a:bodyPr/>
                    <a:lstStyle/>
                    <a:p>
                      <a:pPr lvl="0" indent="0" marL="0">
                        <a:buNone/>
                      </a:pPr>
                      <a:r>
                        <a:rPr/>
                        <a:t>2.00</a:t>
                      </a:r>
                    </a:p>
                  </a:txBody>
                </a:tc>
                <a:tc>
                  <a:txBody>
                    <a:bodyPr/>
                    <a:lstStyle/>
                    <a:p>
                      <a:pPr lvl="0" indent="0" marL="0">
                        <a:buNone/>
                      </a:pPr>
                      <a:r>
                        <a:rPr/>
                        <a:t>female</a:t>
                      </a:r>
                    </a:p>
                  </a:txBody>
                </a:tc>
                <a:tc>
                  <a:txBody>
                    <a:bodyPr/>
                    <a:lstStyle/>
                    <a:p>
                      <a:pPr lvl="0" indent="0" marL="0">
                        <a:buNone/>
                      </a:pPr>
                      <a:r>
                        <a:rPr/>
                        <a:t>0</a:t>
                      </a:r>
                    </a:p>
                  </a:txBody>
                </a:tc>
              </a:tr>
              <a:tr h="0">
                <a:tc>
                  <a:txBody>
                    <a:bodyPr/>
                    <a:lstStyle/>
                    <a:p>
                      <a:pPr lvl="0" indent="0" marL="0">
                        <a:buNone/>
                      </a:pPr>
                      <a:r>
                        <a:rPr/>
                        <a:t>Allison, Mr Hudson Joshua Creighton</a:t>
                      </a:r>
                    </a:p>
                  </a:txBody>
                </a:tc>
                <a:tc>
                  <a:txBody>
                    <a:bodyPr/>
                    <a:lstStyle/>
                    <a:p>
                      <a:pPr lvl="0" indent="0" marL="0">
                        <a:buNone/>
                      </a:pPr>
                      <a:r>
                        <a:rPr/>
                        <a:t>1st</a:t>
                      </a:r>
                    </a:p>
                  </a:txBody>
                </a:tc>
                <a:tc>
                  <a:txBody>
                    <a:bodyPr/>
                    <a:lstStyle/>
                    <a:p>
                      <a:pPr lvl="0" indent="0" marL="0">
                        <a:buNone/>
                      </a:pPr>
                      <a:r>
                        <a:rPr/>
                        <a:t>30.00</a:t>
                      </a:r>
                    </a:p>
                  </a:txBody>
                </a:tc>
                <a:tc>
                  <a:txBody>
                    <a:bodyPr/>
                    <a:lstStyle/>
                    <a:p>
                      <a:pPr lvl="0" indent="0" marL="0">
                        <a:buNone/>
                      </a:pPr>
                      <a:r>
                        <a:rPr/>
                        <a:t>male</a:t>
                      </a:r>
                    </a:p>
                  </a:txBody>
                </a:tc>
                <a:tc>
                  <a:txBody>
                    <a:bodyPr/>
                    <a:lstStyle/>
                    <a:p>
                      <a:pPr lvl="0" indent="0" marL="0">
                        <a:buNone/>
                      </a:pPr>
                      <a:r>
                        <a:rPr/>
                        <a:t>0</a:t>
                      </a:r>
                    </a:p>
                  </a:txBody>
                </a:tc>
              </a:tr>
              <a:tr h="0">
                <a:tc>
                  <a:txBody>
                    <a:bodyPr/>
                    <a:lstStyle/>
                    <a:p>
                      <a:pPr lvl="0" indent="0" marL="0">
                        <a:buNone/>
                      </a:pPr>
                      <a:r>
                        <a:rPr/>
                        <a:t>Allison, Mrs Hudson JC (Bessie Waldo Daniels)</a:t>
                      </a:r>
                    </a:p>
                  </a:txBody>
                </a:tc>
                <a:tc>
                  <a:txBody>
                    <a:bodyPr/>
                    <a:lstStyle/>
                    <a:p>
                      <a:pPr lvl="0" indent="0" marL="0">
                        <a:buNone/>
                      </a:pPr>
                      <a:r>
                        <a:rPr/>
                        <a:t>1st</a:t>
                      </a:r>
                    </a:p>
                  </a:txBody>
                </a:tc>
                <a:tc>
                  <a:txBody>
                    <a:bodyPr/>
                    <a:lstStyle/>
                    <a:p>
                      <a:pPr lvl="0" indent="0" marL="0">
                        <a:buNone/>
                      </a:pPr>
                      <a:r>
                        <a:rPr/>
                        <a:t>25.00</a:t>
                      </a:r>
                    </a:p>
                  </a:txBody>
                </a:tc>
                <a:tc>
                  <a:txBody>
                    <a:bodyPr/>
                    <a:lstStyle/>
                    <a:p>
                      <a:pPr lvl="0" indent="0" marL="0">
                        <a:buNone/>
                      </a:pPr>
                      <a:r>
                        <a:rPr/>
                        <a:t>female</a:t>
                      </a:r>
                    </a:p>
                  </a:txBody>
                </a:tc>
                <a:tc>
                  <a:txBody>
                    <a:bodyPr/>
                    <a:lstStyle/>
                    <a:p>
                      <a:pPr lvl="0" indent="0" marL="0">
                        <a:buNone/>
                      </a:pPr>
                      <a:r>
                        <a:rPr/>
                        <a:t>0</a:t>
                      </a:r>
                    </a:p>
                  </a:txBody>
                </a:tc>
              </a:tr>
              <a:tr h="0">
                <a:tc>
                  <a:txBody>
                    <a:bodyPr/>
                    <a:lstStyle/>
                    <a:p>
                      <a:pPr lvl="0" indent="0" marL="0">
                        <a:buNone/>
                      </a:pPr>
                      <a:r>
                        <a:rPr/>
                        <a:t>Allison, Master Hudson Trevor</a:t>
                      </a:r>
                    </a:p>
                  </a:txBody>
                </a:tc>
                <a:tc>
                  <a:txBody>
                    <a:bodyPr/>
                    <a:lstStyle/>
                    <a:p>
                      <a:pPr lvl="0" indent="0" marL="0">
                        <a:buNone/>
                      </a:pPr>
                      <a:r>
                        <a:rPr/>
                        <a:t>1st</a:t>
                      </a:r>
                    </a:p>
                  </a:txBody>
                </a:tc>
                <a:tc>
                  <a:txBody>
                    <a:bodyPr/>
                    <a:lstStyle/>
                    <a:p>
                      <a:pPr lvl="0" indent="0" marL="0">
                        <a:buNone/>
                      </a:pPr>
                      <a:r>
                        <a:rPr/>
                        <a:t>0.92</a:t>
                      </a:r>
                    </a:p>
                  </a:txBody>
                </a:tc>
                <a:tc>
                  <a:txBody>
                    <a:bodyPr/>
                    <a:lstStyle/>
                    <a:p>
                      <a:pPr lvl="0" indent="0" marL="0">
                        <a:buNone/>
                      </a:pPr>
                      <a:r>
                        <a:rPr/>
                        <a:t>male</a:t>
                      </a:r>
                    </a:p>
                  </a:txBody>
                </a:tc>
                <a:tc>
                  <a:txBody>
                    <a:bodyPr/>
                    <a:lstStyle/>
                    <a:p>
                      <a:pPr lvl="0" indent="0" marL="0">
                        <a:buNone/>
                      </a:pPr>
                      <a:r>
                        <a:rPr/>
                        <a:t>1</a:t>
                      </a:r>
                    </a:p>
                  </a:txBody>
                </a:tc>
              </a:tr>
            </a:tbl>
          </a:graphicData>
        </a:graphic>
      </p:graphicFrame>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few descriptive statistics, 1</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buNone/>
                      </a:pPr>
                      <a:r>
                        <a:rPr/>
                        <a:t>age_mean</a:t>
                      </a:r>
                    </a:p>
                  </a:txBody>
                  <a:tcPr/>
                </a:tc>
                <a:tc>
                  <a:txBody>
                    <a:bodyPr/>
                    <a:lstStyle/>
                    <a:p>
                      <a:pPr lvl="0" indent="0" marL="0">
                        <a:buNone/>
                      </a:pPr>
                      <a:r>
                        <a:rPr/>
                        <a:t>age_sd</a:t>
                      </a:r>
                    </a:p>
                  </a:txBody>
                  <a:tcPr/>
                </a:tc>
                <a:tc>
                  <a:txBody>
                    <a:bodyPr/>
                    <a:lstStyle/>
                    <a:p>
                      <a:pPr lvl="0" indent="0" marL="0">
                        <a:buNone/>
                      </a:pPr>
                      <a:r>
                        <a:rPr/>
                        <a:t>age_min</a:t>
                      </a:r>
                    </a:p>
                  </a:txBody>
                  <a:tcPr/>
                </a:tc>
                <a:tc>
                  <a:txBody>
                    <a:bodyPr/>
                    <a:lstStyle/>
                    <a:p>
                      <a:pPr lvl="0" indent="0" marL="0">
                        <a:buNone/>
                      </a:pPr>
                      <a:r>
                        <a:rPr/>
                        <a:t>age_max</a:t>
                      </a:r>
                    </a:p>
                  </a:txBody>
                  <a:tcPr/>
                </a:tc>
                <a:tc>
                  <a:txBody>
                    <a:bodyPr/>
                    <a:lstStyle/>
                    <a:p>
                      <a:pPr lvl="0" indent="0" marL="0">
                        <a:buNone/>
                      </a:pPr>
                      <a:r>
                        <a:rPr/>
                        <a:t>n</a:t>
                      </a:r>
                    </a:p>
                  </a:txBody>
                  <a:tcPr/>
                </a:tc>
              </a:tr>
              <a:tr h="0">
                <a:tc>
                  <a:txBody>
                    <a:bodyPr/>
                    <a:lstStyle/>
                    <a:p>
                      <a:pPr lvl="0" indent="0" marL="0">
                        <a:buNone/>
                      </a:pPr>
                      <a:r>
                        <a:rPr/>
                        <a:t>30.39799</a:t>
                      </a:r>
                    </a:p>
                  </a:txBody>
                </a:tc>
                <a:tc>
                  <a:txBody>
                    <a:bodyPr/>
                    <a:lstStyle/>
                    <a:p>
                      <a:pPr lvl="0" indent="0" marL="0">
                        <a:buNone/>
                      </a:pPr>
                      <a:r>
                        <a:rPr/>
                        <a:t>14.25905</a:t>
                      </a:r>
                    </a:p>
                  </a:txBody>
                </a:tc>
                <a:tc>
                  <a:txBody>
                    <a:bodyPr/>
                    <a:lstStyle/>
                    <a:p>
                      <a:pPr lvl="0" indent="0" marL="0">
                        <a:buNone/>
                      </a:pPr>
                      <a:r>
                        <a:rPr/>
                        <a:t>0.17</a:t>
                      </a:r>
                    </a:p>
                  </a:txBody>
                </a:tc>
                <a:tc>
                  <a:txBody>
                    <a:bodyPr/>
                    <a:lstStyle/>
                    <a:p>
                      <a:pPr lvl="0" indent="0" marL="0">
                        <a:buNone/>
                      </a:pPr>
                      <a:r>
                        <a:rPr/>
                        <a:t>71</a:t>
                      </a:r>
                    </a:p>
                  </a:txBody>
                </a:tc>
                <a:tc>
                  <a:txBody>
                    <a:bodyPr/>
                    <a:lstStyle/>
                    <a:p>
                      <a:pPr lvl="0" indent="0" marL="0">
                        <a:buNone/>
                      </a:pPr>
                      <a:r>
                        <a:rPr/>
                        <a:t>756</a:t>
                      </a:r>
                    </a:p>
                  </a:txBody>
                </a:tc>
              </a:tr>
            </a:tbl>
          </a:graphicData>
        </a:graphic>
      </p:graphicFrame>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few descriptive statistics, 2</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pclass</a:t>
                      </a:r>
                    </a:p>
                  </a:txBody>
                  <a:tcPr/>
                </a:tc>
                <a:tc>
                  <a:txBody>
                    <a:bodyPr/>
                    <a:lstStyle/>
                    <a:p>
                      <a:pPr lvl="0" indent="0" marL="0">
                        <a:buNone/>
                      </a:pPr>
                      <a:r>
                        <a:rPr/>
                        <a:t>n</a:t>
                      </a:r>
                    </a:p>
                  </a:txBody>
                  <a:tcPr/>
                </a:tc>
              </a:tr>
              <a:tr h="0">
                <a:tc>
                  <a:txBody>
                    <a:bodyPr/>
                    <a:lstStyle/>
                    <a:p>
                      <a:pPr lvl="0" indent="0" marL="0">
                        <a:buNone/>
                      </a:pPr>
                      <a:r>
                        <a:rPr/>
                        <a:t>1st</a:t>
                      </a:r>
                    </a:p>
                  </a:txBody>
                </a:tc>
                <a:tc>
                  <a:txBody>
                    <a:bodyPr/>
                    <a:lstStyle/>
                    <a:p>
                      <a:pPr lvl="0" indent="0" marL="0">
                        <a:buNone/>
                      </a:pPr>
                      <a:r>
                        <a:rPr/>
                        <a:t>322</a:t>
                      </a:r>
                    </a:p>
                  </a:txBody>
                </a:tc>
              </a:tr>
              <a:tr h="0">
                <a:tc>
                  <a:txBody>
                    <a:bodyPr/>
                    <a:lstStyle/>
                    <a:p>
                      <a:pPr lvl="0" indent="0" marL="0">
                        <a:buNone/>
                      </a:pPr>
                      <a:r>
                        <a:rPr/>
                        <a:t>2nd</a:t>
                      </a:r>
                    </a:p>
                  </a:txBody>
                </a:tc>
                <a:tc>
                  <a:txBody>
                    <a:bodyPr/>
                    <a:lstStyle/>
                    <a:p>
                      <a:pPr lvl="0" indent="0" marL="0">
                        <a:buNone/>
                      </a:pPr>
                      <a:r>
                        <a:rPr/>
                        <a:t>280</a:t>
                      </a:r>
                    </a:p>
                  </a:txBody>
                </a:tc>
              </a:tr>
              <a:tr h="0">
                <a:tc>
                  <a:txBody>
                    <a:bodyPr/>
                    <a:lstStyle/>
                    <a:p>
                      <a:pPr lvl="0" indent="0" marL="0">
                        <a:buNone/>
                      </a:pPr>
                      <a:r>
                        <a:rPr/>
                        <a:t>3rd</a:t>
                      </a:r>
                    </a:p>
                  </a:txBody>
                </a:tc>
                <a:tc>
                  <a:txBody>
                    <a:bodyPr/>
                    <a:lstStyle/>
                    <a:p>
                      <a:pPr lvl="0" indent="0" marL="0">
                        <a:buNone/>
                      </a:pPr>
                      <a:r>
                        <a:rPr/>
                        <a:t>711</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05</a:t>
            </a:r>
          </a:p>
        </p:txBody>
      </p:sp>
      <p:pic>
        <p:nvPicPr>
          <p:cNvPr descr="Panel 05 of xkcd comic  ../images/xkcd-05.png" id="0" name="Picture 1"/>
          <p:cNvPicPr>
            <a:picLocks noGrp="1" noChangeAspect="1"/>
          </p:cNvPicPr>
          <p:nvPr/>
        </p:nvPicPr>
        <p:blipFill>
          <a:blip r:embed="rId3"/>
          <a:stretch>
            <a:fillRect/>
          </a:stretch>
        </p:blipFill>
        <p:spPr bwMode="auto">
          <a:xfrm>
            <a:off x="3060700" y="1193800"/>
            <a:ext cx="3022600" cy="3390900"/>
          </a:xfrm>
          <a:prstGeom prst="rect">
            <a:avLst/>
          </a:prstGeom>
          <a:noFill/>
          <a:ln w="9525">
            <a:noFill/>
            <a:headEnd/>
            <a:tailEnd/>
          </a:ln>
        </p:spPr>
      </p:pic>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few descriptive statistics, 3</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sex</a:t>
                      </a:r>
                    </a:p>
                  </a:txBody>
                  <a:tcPr/>
                </a:tc>
                <a:tc>
                  <a:txBody>
                    <a:bodyPr/>
                    <a:lstStyle/>
                    <a:p>
                      <a:pPr lvl="0" indent="0" marL="0">
                        <a:buNone/>
                      </a:pPr>
                      <a:r>
                        <a:rPr/>
                        <a:t>n</a:t>
                      </a:r>
                    </a:p>
                  </a:txBody>
                  <a:tcPr/>
                </a:tc>
              </a:tr>
              <a:tr h="0">
                <a:tc>
                  <a:txBody>
                    <a:bodyPr/>
                    <a:lstStyle/>
                    <a:p>
                      <a:pPr lvl="0" indent="0" marL="0">
                        <a:buNone/>
                      </a:pPr>
                      <a:r>
                        <a:rPr/>
                        <a:t>female</a:t>
                      </a:r>
                    </a:p>
                  </a:txBody>
                </a:tc>
                <a:tc>
                  <a:txBody>
                    <a:bodyPr/>
                    <a:lstStyle/>
                    <a:p>
                      <a:pPr lvl="0" indent="0" marL="0">
                        <a:buNone/>
                      </a:pPr>
                      <a:r>
                        <a:rPr/>
                        <a:t>462</a:t>
                      </a:r>
                    </a:p>
                  </a:txBody>
                </a:tc>
              </a:tr>
              <a:tr h="0">
                <a:tc>
                  <a:txBody>
                    <a:bodyPr/>
                    <a:lstStyle/>
                    <a:p>
                      <a:pPr lvl="0" indent="0" marL="0">
                        <a:buNone/>
                      </a:pPr>
                      <a:r>
                        <a:rPr/>
                        <a:t>male</a:t>
                      </a:r>
                    </a:p>
                  </a:txBody>
                </a:tc>
                <a:tc>
                  <a:txBody>
                    <a:bodyPr/>
                    <a:lstStyle/>
                    <a:p>
                      <a:pPr lvl="0" indent="0" marL="0">
                        <a:buNone/>
                      </a:pPr>
                      <a:r>
                        <a:rPr/>
                        <a:t>851</a:t>
                      </a:r>
                    </a:p>
                  </a:txBody>
                </a:tc>
              </a:tr>
            </a:tbl>
          </a:graphicData>
        </a:graphic>
      </p:graphicFrame>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few descriptive statistics, 4</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survived</a:t>
                      </a:r>
                    </a:p>
                  </a:txBody>
                  <a:tcPr/>
                </a:tc>
                <a:tc>
                  <a:txBody>
                    <a:bodyPr/>
                    <a:lstStyle/>
                    <a:p>
                      <a:pPr lvl="0" indent="0" marL="0">
                        <a:buNone/>
                      </a:pPr>
                      <a:r>
                        <a:rPr/>
                        <a:t>n</a:t>
                      </a:r>
                    </a:p>
                  </a:txBody>
                  <a:tcPr/>
                </a:tc>
              </a:tr>
              <a:tr h="0">
                <a:tc>
                  <a:txBody>
                    <a:bodyPr/>
                    <a:lstStyle/>
                    <a:p>
                      <a:pPr lvl="0" indent="0" marL="0">
                        <a:buNone/>
                      </a:pPr>
                      <a:r>
                        <a:rPr/>
                        <a:t>0</a:t>
                      </a:r>
                    </a:p>
                  </a:txBody>
                </a:tc>
                <a:tc>
                  <a:txBody>
                    <a:bodyPr/>
                    <a:lstStyle/>
                    <a:p>
                      <a:pPr lvl="0" indent="0" marL="0">
                        <a:buNone/>
                      </a:pPr>
                      <a:r>
                        <a:rPr/>
                        <a:t>863</a:t>
                      </a:r>
                    </a:p>
                  </a:txBody>
                </a:tc>
              </a:tr>
              <a:tr h="0">
                <a:tc>
                  <a:txBody>
                    <a:bodyPr/>
                    <a:lstStyle/>
                    <a:p>
                      <a:pPr lvl="0" indent="0" marL="0">
                        <a:buNone/>
                      </a:pPr>
                      <a:r>
                        <a:rPr/>
                        <a:t>1</a:t>
                      </a:r>
                    </a:p>
                  </a:txBody>
                </a:tc>
                <a:tc>
                  <a:txBody>
                    <a:bodyPr/>
                    <a:lstStyle/>
                    <a:p>
                      <a:pPr lvl="0" indent="0" marL="0">
                        <a:buNone/>
                      </a:pPr>
                      <a:r>
                        <a:rPr/>
                        <a:t>450</a:t>
                      </a:r>
                    </a:p>
                  </a:txBody>
                </a:tc>
              </a:tr>
            </a:tbl>
          </a:graphicData>
        </a:graphic>
      </p:graphicFrame>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Boxplots</a:t>
            </a:r>
          </a:p>
        </p:txBody>
      </p:sp>
      <p:pic>
        <p:nvPicPr>
          <p:cNvPr descr="splines-slides-and-speaker-notes_files/figure-pptx/05-box-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Fit a linear model first.</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buNone/>
                      </a:pPr>
                      <a:r>
                        <a:rPr/>
                        <a:t>term</a:t>
                      </a:r>
                    </a:p>
                  </a:txBody>
                  <a:tcPr/>
                </a:tc>
                <a:tc>
                  <a:txBody>
                    <a:bodyPr/>
                    <a:lstStyle/>
                    <a:p>
                      <a:pPr lvl="0" indent="0" marL="0">
                        <a:buNone/>
                      </a:pPr>
                      <a:r>
                        <a:rPr/>
                        <a:t>estimate</a:t>
                      </a:r>
                    </a:p>
                  </a:txBody>
                  <a:tcPr/>
                </a:tc>
                <a:tc>
                  <a:txBody>
                    <a:bodyPr/>
                    <a:lstStyle/>
                    <a:p>
                      <a:pPr lvl="0" indent="0" marL="0">
                        <a:buNone/>
                      </a:pPr>
                      <a:r>
                        <a:rPr/>
                        <a:t>std.error</a:t>
                      </a:r>
                    </a:p>
                  </a:txBody>
                  <a:tcPr/>
                </a:tc>
                <a:tc>
                  <a:txBody>
                    <a:bodyPr/>
                    <a:lstStyle/>
                    <a:p>
                      <a:pPr lvl="0" indent="0" marL="0">
                        <a:buNone/>
                      </a:pPr>
                      <a:r>
                        <a:rPr/>
                        <a:t>statistic</a:t>
                      </a:r>
                    </a:p>
                  </a:txBody>
                  <a:tcPr/>
                </a:tc>
                <a:tc>
                  <a:txBody>
                    <a:bodyPr/>
                    <a:lstStyle/>
                    <a:p>
                      <a:pPr lvl="0" indent="0" marL="0">
                        <a:buNone/>
                      </a:pPr>
                      <a:r>
                        <a:rPr/>
                        <a:t>p.value</a:t>
                      </a:r>
                    </a:p>
                  </a:txBody>
                  <a:tcPr/>
                </a:tc>
              </a:tr>
              <a:tr h="0">
                <a:tc>
                  <a:txBody>
                    <a:bodyPr/>
                    <a:lstStyle/>
                    <a:p>
                      <a:pPr lvl="0" indent="0" marL="0">
                        <a:buNone/>
                      </a:pPr>
                      <a:r>
                        <a:rPr/>
                        <a:t>(Intercept)</a:t>
                      </a:r>
                    </a:p>
                  </a:txBody>
                </a:tc>
                <a:tc>
                  <a:txBody>
                    <a:bodyPr/>
                    <a:lstStyle/>
                    <a:p>
                      <a:pPr lvl="0" indent="0" marL="0">
                        <a:buNone/>
                      </a:pPr>
                      <a:r>
                        <a:rPr/>
                        <a:t>-0.08142783</a:t>
                      </a:r>
                    </a:p>
                  </a:txBody>
                </a:tc>
                <a:tc>
                  <a:txBody>
                    <a:bodyPr/>
                    <a:lstStyle/>
                    <a:p>
                      <a:pPr lvl="0" indent="0" marL="0">
                        <a:buNone/>
                      </a:pPr>
                      <a:r>
                        <a:rPr/>
                        <a:t>0.17386170</a:t>
                      </a:r>
                    </a:p>
                  </a:txBody>
                </a:tc>
                <a:tc>
                  <a:txBody>
                    <a:bodyPr/>
                    <a:lstStyle/>
                    <a:p>
                      <a:pPr lvl="0" indent="0" marL="0">
                        <a:buNone/>
                      </a:pPr>
                      <a:r>
                        <a:rPr/>
                        <a:t>-0.4683483</a:t>
                      </a:r>
                    </a:p>
                  </a:txBody>
                </a:tc>
                <a:tc>
                  <a:txBody>
                    <a:bodyPr/>
                    <a:lstStyle/>
                    <a:p>
                      <a:pPr lvl="0" indent="0" marL="0">
                        <a:buNone/>
                      </a:pPr>
                      <a:r>
                        <a:rPr/>
                        <a:t>0.63953556</a:t>
                      </a:r>
                    </a:p>
                  </a:txBody>
                </a:tc>
              </a:tr>
              <a:tr h="0">
                <a:tc>
                  <a:txBody>
                    <a:bodyPr/>
                    <a:lstStyle/>
                    <a:p>
                      <a:pPr lvl="0" indent="0" marL="0">
                        <a:buNone/>
                      </a:pPr>
                      <a:r>
                        <a:rPr/>
                        <a:t>age</a:t>
                      </a:r>
                    </a:p>
                  </a:txBody>
                </a:tc>
                <a:tc>
                  <a:txBody>
                    <a:bodyPr/>
                    <a:lstStyle/>
                    <a:p>
                      <a:pPr lvl="0" indent="0" marL="0">
                        <a:buNone/>
                      </a:pPr>
                      <a:r>
                        <a:rPr/>
                        <a:t>-0.00879462</a:t>
                      </a:r>
                    </a:p>
                  </a:txBody>
                </a:tc>
                <a:tc>
                  <a:txBody>
                    <a:bodyPr/>
                    <a:lstStyle/>
                    <a:p>
                      <a:pPr lvl="0" indent="0" marL="0">
                        <a:buNone/>
                      </a:pPr>
                      <a:r>
                        <a:rPr/>
                        <a:t>0.00523158</a:t>
                      </a:r>
                    </a:p>
                  </a:txBody>
                </a:tc>
                <a:tc>
                  <a:txBody>
                    <a:bodyPr/>
                    <a:lstStyle/>
                    <a:p>
                      <a:pPr lvl="0" indent="0" marL="0">
                        <a:buNone/>
                      </a:pPr>
                      <a:r>
                        <a:rPr/>
                        <a:t>-1.6810637</a:t>
                      </a:r>
                    </a:p>
                  </a:txBody>
                </a:tc>
                <a:tc>
                  <a:txBody>
                    <a:bodyPr/>
                    <a:lstStyle/>
                    <a:p>
                      <a:pPr lvl="0" indent="0" marL="0">
                        <a:buNone/>
                      </a:pPr>
                      <a:r>
                        <a:rPr/>
                        <a:t>0.09275054</a:t>
                      </a:r>
                    </a:p>
                  </a:txBody>
                </a:tc>
              </a:tr>
            </a:tbl>
          </a:graphicData>
        </a:graphic>
      </p:graphicFrame>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Now fit a spline function.</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638300"/>
                <a:gridCol w="1638300"/>
                <a:gridCol w="1638300"/>
                <a:gridCol w="1638300"/>
                <a:gridCol w="1638300"/>
              </a:tblGrid>
              <a:tr h="0">
                <a:tc>
                  <a:txBody>
                    <a:bodyPr/>
                    <a:lstStyle/>
                    <a:p>
                      <a:pPr lvl="0" indent="0" marL="0">
                        <a:buNone/>
                      </a:pPr>
                      <a:r>
                        <a:rPr/>
                        <a:t>term</a:t>
                      </a:r>
                    </a:p>
                  </a:txBody>
                  <a:tcPr/>
                </a:tc>
                <a:tc>
                  <a:txBody>
                    <a:bodyPr/>
                    <a:lstStyle/>
                    <a:p>
                      <a:pPr lvl="0" indent="0" marL="0">
                        <a:buNone/>
                      </a:pPr>
                      <a:r>
                        <a:rPr/>
                        <a:t>estimate</a:t>
                      </a:r>
                    </a:p>
                  </a:txBody>
                  <a:tcPr/>
                </a:tc>
                <a:tc>
                  <a:txBody>
                    <a:bodyPr/>
                    <a:lstStyle/>
                    <a:p>
                      <a:pPr lvl="0" indent="0" marL="0">
                        <a:buNone/>
                      </a:pPr>
                      <a:r>
                        <a:rPr/>
                        <a:t>std.error</a:t>
                      </a:r>
                    </a:p>
                  </a:txBody>
                  <a:tcPr/>
                </a:tc>
                <a:tc>
                  <a:txBody>
                    <a:bodyPr/>
                    <a:lstStyle/>
                    <a:p>
                      <a:pPr lvl="0" indent="0" marL="0">
                        <a:buNone/>
                      </a:pPr>
                      <a:r>
                        <a:rPr/>
                        <a:t>statistic</a:t>
                      </a:r>
                    </a:p>
                  </a:txBody>
                  <a:tcPr/>
                </a:tc>
                <a:tc>
                  <a:txBody>
                    <a:bodyPr/>
                    <a:lstStyle/>
                    <a:p>
                      <a:pPr lvl="0" indent="0" marL="0">
                        <a:buNone/>
                      </a:pPr>
                      <a:r>
                        <a:rPr/>
                        <a:t>p.value</a:t>
                      </a:r>
                    </a:p>
                  </a:txBody>
                  <a:tcPr/>
                </a:tc>
              </a:tr>
              <a:tr h="0">
                <a:tc>
                  <a:txBody>
                    <a:bodyPr/>
                    <a:lstStyle/>
                    <a:p>
                      <a:pPr lvl="0" indent="0" marL="0">
                        <a:buNone/>
                      </a:pPr>
                      <a:r>
                        <a:rPr/>
                        <a:t>(Intercept)</a:t>
                      </a:r>
                    </a:p>
                  </a:txBody>
                </a:tc>
                <a:tc>
                  <a:txBody>
                    <a:bodyPr/>
                    <a:lstStyle/>
                    <a:p>
                      <a:pPr lvl="0" indent="0" marL="0">
                        <a:buNone/>
                      </a:pPr>
                      <a:r>
                        <a:rPr/>
                        <a:t>1.2923278</a:t>
                      </a:r>
                    </a:p>
                  </a:txBody>
                </a:tc>
                <a:tc>
                  <a:txBody>
                    <a:bodyPr/>
                    <a:lstStyle/>
                    <a:p>
                      <a:pPr lvl="0" indent="0" marL="0">
                        <a:buNone/>
                      </a:pPr>
                      <a:r>
                        <a:rPr/>
                        <a:t>0.39909550</a:t>
                      </a:r>
                    </a:p>
                  </a:txBody>
                </a:tc>
                <a:tc>
                  <a:txBody>
                    <a:bodyPr/>
                    <a:lstStyle/>
                    <a:p>
                      <a:pPr lvl="0" indent="0" marL="0">
                        <a:buNone/>
                      </a:pPr>
                      <a:r>
                        <a:rPr/>
                        <a:t>3.2381418</a:t>
                      </a:r>
                    </a:p>
                  </a:txBody>
                </a:tc>
                <a:tc>
                  <a:txBody>
                    <a:bodyPr/>
                    <a:lstStyle/>
                    <a:p>
                      <a:pPr lvl="0" indent="0" marL="0">
                        <a:buNone/>
                      </a:pPr>
                      <a:r>
                        <a:rPr/>
                        <a:t>0.0012031099</a:t>
                      </a:r>
                    </a:p>
                  </a:txBody>
                </a:tc>
              </a:tr>
              <a:tr h="0">
                <a:tc>
                  <a:txBody>
                    <a:bodyPr/>
                    <a:lstStyle/>
                    <a:p>
                      <a:pPr lvl="0" indent="0" marL="0">
                        <a:buNone/>
                      </a:pPr>
                      <a:r>
                        <a:rPr/>
                        <a:t>rcs(age)age</a:t>
                      </a:r>
                    </a:p>
                  </a:txBody>
                </a:tc>
                <a:tc>
                  <a:txBody>
                    <a:bodyPr/>
                    <a:lstStyle/>
                    <a:p>
                      <a:pPr lvl="0" indent="0" marL="0">
                        <a:buNone/>
                      </a:pPr>
                      <a:r>
                        <a:rPr/>
                        <a:t>-0.1015127</a:t>
                      </a:r>
                    </a:p>
                  </a:txBody>
                </a:tc>
                <a:tc>
                  <a:txBody>
                    <a:bodyPr/>
                    <a:lstStyle/>
                    <a:p>
                      <a:pPr lvl="0" indent="0" marL="0">
                        <a:buNone/>
                      </a:pPr>
                      <a:r>
                        <a:rPr/>
                        <a:t>0.02964437</a:t>
                      </a:r>
                    </a:p>
                  </a:txBody>
                </a:tc>
                <a:tc>
                  <a:txBody>
                    <a:bodyPr/>
                    <a:lstStyle/>
                    <a:p>
                      <a:pPr lvl="0" indent="0" marL="0">
                        <a:buNone/>
                      </a:pPr>
                      <a:r>
                        <a:rPr/>
                        <a:t>-3.4243511</a:t>
                      </a:r>
                    </a:p>
                  </a:txBody>
                </a:tc>
                <a:tc>
                  <a:txBody>
                    <a:bodyPr/>
                    <a:lstStyle/>
                    <a:p>
                      <a:pPr lvl="0" indent="0" marL="0">
                        <a:buNone/>
                      </a:pPr>
                      <a:r>
                        <a:rPr/>
                        <a:t>0.0006162695</a:t>
                      </a:r>
                    </a:p>
                  </a:txBody>
                </a:tc>
              </a:tr>
              <a:tr h="0">
                <a:tc>
                  <a:txBody>
                    <a:bodyPr/>
                    <a:lstStyle/>
                    <a:p>
                      <a:pPr lvl="0" indent="0" marL="0">
                        <a:buNone/>
                      </a:pPr>
                      <a:r>
                        <a:rPr/>
                        <a:t>rcs(age)age'</a:t>
                      </a:r>
                    </a:p>
                  </a:txBody>
                </a:tc>
                <a:tc>
                  <a:txBody>
                    <a:bodyPr/>
                    <a:lstStyle/>
                    <a:p>
                      <a:pPr lvl="0" indent="0" marL="0">
                        <a:buNone/>
                      </a:pPr>
                      <a:r>
                        <a:rPr/>
                        <a:t>0.2225054</a:t>
                      </a:r>
                    </a:p>
                  </a:txBody>
                </a:tc>
                <a:tc>
                  <a:txBody>
                    <a:bodyPr/>
                    <a:lstStyle/>
                    <a:p>
                      <a:pPr lvl="0" indent="0" marL="0">
                        <a:buNone/>
                      </a:pPr>
                      <a:r>
                        <a:rPr/>
                        <a:t>0.15885843</a:t>
                      </a:r>
                    </a:p>
                  </a:txBody>
                </a:tc>
                <a:tc>
                  <a:txBody>
                    <a:bodyPr/>
                    <a:lstStyle/>
                    <a:p>
                      <a:pPr lvl="0" indent="0" marL="0">
                        <a:buNone/>
                      </a:pPr>
                      <a:r>
                        <a:rPr/>
                        <a:t>1.4006520</a:t>
                      </a:r>
                    </a:p>
                  </a:txBody>
                </a:tc>
                <a:tc>
                  <a:txBody>
                    <a:bodyPr/>
                    <a:lstStyle/>
                    <a:p>
                      <a:pPr lvl="0" indent="0" marL="0">
                        <a:buNone/>
                      </a:pPr>
                      <a:r>
                        <a:rPr/>
                        <a:t>0.1613181579</a:t>
                      </a:r>
                    </a:p>
                  </a:txBody>
                </a:tc>
              </a:tr>
              <a:tr h="0">
                <a:tc>
                  <a:txBody>
                    <a:bodyPr/>
                    <a:lstStyle/>
                    <a:p>
                      <a:pPr lvl="0" indent="0" marL="0">
                        <a:buNone/>
                      </a:pPr>
                      <a:r>
                        <a:rPr/>
                        <a:t>rcs(age)age''</a:t>
                      </a:r>
                    </a:p>
                  </a:txBody>
                </a:tc>
                <a:tc>
                  <a:txBody>
                    <a:bodyPr/>
                    <a:lstStyle/>
                    <a:p>
                      <a:pPr lvl="0" indent="0" marL="0">
                        <a:buNone/>
                      </a:pPr>
                      <a:r>
                        <a:rPr/>
                        <a:t>-0.1409403</a:t>
                      </a:r>
                    </a:p>
                  </a:txBody>
                </a:tc>
                <a:tc>
                  <a:txBody>
                    <a:bodyPr/>
                    <a:lstStyle/>
                    <a:p>
                      <a:pPr lvl="0" indent="0" marL="0">
                        <a:buNone/>
                      </a:pPr>
                      <a:r>
                        <a:rPr/>
                        <a:t>1.19790026</a:t>
                      </a:r>
                    </a:p>
                  </a:txBody>
                </a:tc>
                <a:tc>
                  <a:txBody>
                    <a:bodyPr/>
                    <a:lstStyle/>
                    <a:p>
                      <a:pPr lvl="0" indent="0" marL="0">
                        <a:buNone/>
                      </a:pPr>
                      <a:r>
                        <a:rPr/>
                        <a:t>-0.1176561</a:t>
                      </a:r>
                    </a:p>
                  </a:txBody>
                </a:tc>
                <a:tc>
                  <a:txBody>
                    <a:bodyPr/>
                    <a:lstStyle/>
                    <a:p>
                      <a:pPr lvl="0" indent="0" marL="0">
                        <a:buNone/>
                      </a:pPr>
                      <a:r>
                        <a:rPr/>
                        <a:t>0.9063401205</a:t>
                      </a:r>
                    </a:p>
                  </a:txBody>
                </a:tc>
              </a:tr>
              <a:tr h="0">
                <a:tc>
                  <a:txBody>
                    <a:bodyPr/>
                    <a:lstStyle/>
                    <a:p>
                      <a:pPr lvl="0" indent="0" marL="0">
                        <a:buNone/>
                      </a:pPr>
                      <a:r>
                        <a:rPr/>
                        <a:t>rcs(age)age'''</a:t>
                      </a:r>
                    </a:p>
                  </a:txBody>
                </a:tc>
                <a:tc>
                  <a:txBody>
                    <a:bodyPr/>
                    <a:lstStyle/>
                    <a:p>
                      <a:pPr lvl="0" indent="0" marL="0">
                        <a:buNone/>
                      </a:pPr>
                      <a:r>
                        <a:rPr/>
                        <a:t>-0.7520566</a:t>
                      </a:r>
                    </a:p>
                  </a:txBody>
                </a:tc>
                <a:tc>
                  <a:txBody>
                    <a:bodyPr/>
                    <a:lstStyle/>
                    <a:p>
                      <a:pPr lvl="0" indent="0" marL="0">
                        <a:buNone/>
                      </a:pPr>
                      <a:r>
                        <a:rPr/>
                        <a:t>1.57492863</a:t>
                      </a:r>
                    </a:p>
                  </a:txBody>
                </a:tc>
                <a:tc>
                  <a:txBody>
                    <a:bodyPr/>
                    <a:lstStyle/>
                    <a:p>
                      <a:pPr lvl="0" indent="0" marL="0">
                        <a:buNone/>
                      </a:pPr>
                      <a:r>
                        <a:rPr/>
                        <a:t>-0.4775179</a:t>
                      </a:r>
                    </a:p>
                  </a:txBody>
                </a:tc>
                <a:tc>
                  <a:txBody>
                    <a:bodyPr/>
                    <a:lstStyle/>
                    <a:p>
                      <a:pPr lvl="0" indent="0" marL="0">
                        <a:buNone/>
                      </a:pPr>
                      <a:r>
                        <a:rPr/>
                        <a:t>0.6329933910</a:t>
                      </a:r>
                    </a:p>
                  </a:txBody>
                </a:tc>
              </a:tr>
            </a:tbl>
          </a:graphicData>
        </a:graphic>
      </p:graphicFrame>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Predictions on a log odds scale</a:t>
            </a:r>
          </a:p>
        </p:txBody>
      </p:sp>
      <p:pic>
        <p:nvPicPr>
          <p:cNvPr descr="splines-slides-and-speaker-notes_files/figure-pptx/05-plot-log-odds-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Predictions on the probability scale</a:t>
            </a:r>
          </a:p>
        </p:txBody>
      </p:sp>
      <p:pic>
        <p:nvPicPr>
          <p:cNvPr descr="splines-slides-and-speaker-notes_files/figure-pptx/05-plot-probabilities-1.pn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#5</a:t>
            </a:r>
          </a:p>
        </p:txBody>
      </p:sp>
      <p:sp>
        <p:nvSpPr>
          <p:cNvPr id="3" name="Content Placeholder 2"/>
          <p:cNvSpPr>
            <a:spLocks noGrp="1"/>
          </p:cNvSpPr>
          <p:nvPr>
            <p:ph idx="1"/>
          </p:nvPr>
        </p:nvSpPr>
        <p:spPr/>
        <p:txBody>
          <a:bodyPr/>
          <a:lstStyle/>
          <a:p>
            <a:pPr lvl="0"/>
            <a:r>
              <a:rPr/>
              <a:t>What you have learned</a:t>
            </a:r>
          </a:p>
          <a:p>
            <a:pPr lvl="1"/>
            <a:r>
              <a:rPr/>
              <a:t>Logistic regression example</a:t>
            </a:r>
          </a:p>
          <a:p>
            <a:pPr lvl="0"/>
            <a:r>
              <a:rPr/>
              <a:t>What’s coming next</a:t>
            </a:r>
          </a:p>
          <a:p>
            <a:pPr lvl="1"/>
            <a:r>
              <a:rPr/>
              <a:t>Some code hints for R, SAS, Stata</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t>
            </a:r>
          </a:p>
        </p:txBody>
      </p:sp>
      <p:sp>
        <p:nvSpPr>
          <p:cNvPr id="3" name="Content Placeholder 2"/>
          <p:cNvSpPr>
            <a:spLocks noGrp="1"/>
          </p:cNvSpPr>
          <p:nvPr>
            <p:ph idx="1"/>
          </p:nvPr>
        </p:nvSpPr>
        <p:spPr/>
        <p:txBody>
          <a:bodyPr/>
          <a:lstStyle/>
          <a:p>
            <a:pPr lvl="0"/>
            <a:r>
              <a:rPr/>
              <a:t>splines package</a:t>
            </a:r>
          </a:p>
          <a:p>
            <a:pPr lvl="1"/>
            <a:r>
              <a:rPr/>
              <a:t>bs function</a:t>
            </a:r>
          </a:p>
          <a:p>
            <a:pPr lvl="1"/>
            <a:r>
              <a:rPr/>
              <a:t>ns function</a:t>
            </a:r>
          </a:p>
          <a:p>
            <a:pPr lvl="0"/>
            <a:r>
              <a:rPr/>
              <a:t>rms pckage</a:t>
            </a:r>
          </a:p>
          <a:p>
            <a:pPr lvl="1"/>
            <a:r>
              <a:rPr/>
              <a:t>rcs function</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a:t>
            </a:r>
          </a:p>
        </p:txBody>
      </p:sp>
      <p:sp>
        <p:nvSpPr>
          <p:cNvPr id="3" name="Content Placeholder 2"/>
          <p:cNvSpPr>
            <a:spLocks noGrp="1"/>
          </p:cNvSpPr>
          <p:nvPr>
            <p:ph idx="1"/>
          </p:nvPr>
        </p:nvSpPr>
        <p:spPr/>
        <p:txBody>
          <a:bodyPr/>
          <a:lstStyle/>
          <a:p>
            <a:pPr lvl="0"/>
            <a:r>
              <a:rPr/>
              <a:t>pbspline keyword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xkcd comic, panel 06</a:t>
            </a:r>
          </a:p>
        </p:txBody>
      </p:sp>
      <p:pic>
        <p:nvPicPr>
          <p:cNvPr descr="Panel 06 of xkcd comic  ../images/xkcd-06.png" id="0" name="Picture 1"/>
          <p:cNvPicPr>
            <a:picLocks noGrp="1" noChangeAspect="1"/>
          </p:cNvPicPr>
          <p:nvPr/>
        </p:nvPicPr>
        <p:blipFill>
          <a:blip r:embed="rId3"/>
          <a:stretch>
            <a:fillRect/>
          </a:stretch>
        </p:blipFill>
        <p:spPr bwMode="auto">
          <a:xfrm>
            <a:off x="3225800" y="1193800"/>
            <a:ext cx="2705100" cy="3390900"/>
          </a:xfrm>
          <a:prstGeom prst="rect">
            <a:avLst/>
          </a:prstGeom>
          <a:noFill/>
          <a:ln w="9525">
            <a:noFill/>
            <a:headEnd/>
            <a:tailEnd/>
          </a:ln>
        </p:spPr>
      </p:pic>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Stata</a:t>
            </a:r>
          </a:p>
        </p:txBody>
      </p:sp>
      <p:sp>
        <p:nvSpPr>
          <p:cNvPr id="3" name="Content Placeholder 2"/>
          <p:cNvSpPr>
            <a:spLocks noGrp="1"/>
          </p:cNvSpPr>
          <p:nvPr>
            <p:ph idx="1"/>
          </p:nvPr>
        </p:nvSpPr>
        <p:spPr/>
        <p:txBody>
          <a:bodyPr/>
          <a:lstStyle/>
          <a:p>
            <a:pPr lvl="0"/>
            <a:r>
              <a:rPr/>
              <a:t>mkspline</a:t>
            </a:r>
          </a:p>
          <a:p>
            <a:pPr lvl="0"/>
            <a:r>
              <a:rPr/>
              <a:t>rc_spline</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Liu J, Huang S. Association between dietary index for gut microbiota and sleep duration in US adults: a cross-sectional study. Curr Res Microb Sci. 2025 May 27;9:100412. doi: 10.1016/j.crmicr.2025.100412. PMID: 40528895; PMCID: PMC12171763. https://pubmed.ncbi.nlm.nih.gov/40528895/</a:t>
            </a:r>
          </a:p>
          <a:p>
            <a:pPr lvl="0" indent="0" marL="0">
              <a:buNone/>
            </a:pPr>
            <a:r>
              <a:rPr/>
              <a:t>Wang Y, Chang Y, Zhang P, Zheng Z, Ai X, Zhang S, Wu S. Association between triglycerides and remnant cholesterol levels and spine bone mineral density in Duchenne muscular dystrophy. Lipids Health Dis. 2025 Jun 9;24(1):209. doi: 10.1186/s12944-025-02628-0. Erratum in: Lipids Health Dis. 2025 Jun 27;24(1):222. doi: 10.1186/s12944-025-02646-y. PMID: 40490739; PMCID: PMC12147359. https://pubmed.ncbi.nlm.nih.gov/40490739/</a:t>
            </a:r>
          </a:p>
          <a:p>
            <a:pPr lvl="0" indent="0" marL="0">
              <a:buNone/>
            </a:pPr>
            <a:r>
              <a:rPr/>
              <a:t>Hu C, Tang T. Association between niacin intake and chronic kidney disease in male participants-a cross-sectional study from the NHANES (2005-2018). Front Nutr. 2025 Jun 13;12:1578118. doi: 10.3389/fnut.2025.1578118. PMID: 40584108; PMCID: PMC12202428. https://pubmed.ncbi.nlm.nih.gov/40584108/</a:t>
            </a:r>
          </a:p>
          <a:p>
            <a:pPr lvl="0" indent="0" marL="0">
              <a:buNone/>
            </a:pPr>
            <a:r>
              <a:rPr/>
              <a:t>Donald H. House. Chapter 14. Spline Curves. Available in </a:t>
            </a:r>
            <a:r>
              <a:rPr>
                <a:hlinkClick r:id="rId2"/>
              </a:rPr>
              <a:t>pdf format</a:t>
            </a:r>
            <a:r>
              <a:rPr/>
              <a:t>.</a:t>
            </a:r>
          </a:p>
          <a:p>
            <a:pPr lvl="0" indent="0" marL="0">
              <a:buNone/>
            </a:pPr>
            <a:r>
              <a:rPr/>
              <a:t>Aris Perperoglou, Willi Sauerbrei, Michal Abrahamowicz, Matthias Schmid. A review of spline function procedures in R. BMC Medical Research Methodology 19, 46 (2019). DOI: 10.1186/s12874-019-0666-3. Available in </a:t>
            </a:r>
            <a:r>
              <a:rPr>
                <a:hlinkClick r:id="rId3"/>
              </a:rPr>
              <a:t>html format</a:t>
            </a:r>
            <a:r>
              <a:rPr/>
              <a:t> or </a:t>
            </a:r>
            <a:r>
              <a:rPr>
                <a:hlinkClick r:id="rId4"/>
              </a:rPr>
              <a:t>pdf format</a:t>
            </a:r>
            <a:r>
              <a:rPr/>
              <a:t>.</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What you have learned</a:t>
            </a:r>
          </a:p>
          <a:p>
            <a:pPr lvl="1"/>
            <a:r>
              <a:rPr/>
              <a:t>Variety of regressions</a:t>
            </a:r>
          </a:p>
          <a:p>
            <a:pPr lvl="1"/>
            <a:r>
              <a:rPr/>
              <a:t>Building cubic splines from scratch</a:t>
            </a:r>
          </a:p>
          <a:p>
            <a:pPr lvl="1"/>
            <a:r>
              <a:rPr/>
              <a:t>B-splines, natural splines</a:t>
            </a:r>
          </a:p>
          <a:p>
            <a:pPr lvl="1"/>
            <a:r>
              <a:rPr/>
              <a:t>How many knots and where to put them</a:t>
            </a:r>
          </a:p>
          <a:p>
            <a:pPr lvl="1"/>
            <a:r>
              <a:rPr/>
              <a:t>Logistic regression example</a:t>
            </a:r>
          </a:p>
          <a:p>
            <a:pPr lvl="1"/>
            <a:r>
              <a:rPr/>
              <a:t>Some code hints for R, SAS, Stata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are splines and how are they used?</dc:title>
  <dc:creator/>
  <cp:keywords/>
  <dcterms:created xsi:type="dcterms:W3CDTF">2025-07-03T14:51:55Z</dcterms:created>
  <dcterms:modified xsi:type="dcterms:W3CDTF">2025-07-03T14:51:55Z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source</vt:lpwstr>
  </property>
  <property fmtid="{D5CDD505-2E9C-101B-9397-08002B2CF9AE}" pid="4" name="format">
    <vt:lpwstr>pptx</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params">
    <vt:lpwstr/>
  </property>
  <property fmtid="{D5CDD505-2E9C-101B-9397-08002B2CF9AE}" pid="10" name="toc-title">
    <vt:lpwstr>Table of contents</vt:lpwstr>
  </property>
</Properties>
</file>