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11" d="100"/>
          <a:sy n="111" d="100"/>
        </p:scale>
        <p:origin x="634"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the list of topics that I will cover today. Ask lots of questions during the talk. You can unmute and ask a question directly, or you can type your question into the chat box. I love questions and I usually get very good ones from this group. If I don’t get to cover all the material, but I answer a bunch of questions that you have, that still counts as a successful talk.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found some data on mortality from the Social Security website and plotted an approximation to the probability density function. There is an unusual early peak in this function because the first year of your life is one of the most dangerous ones you will have to face.</a:t>
            </a:r>
          </a:p>
          <a:p>
            <a:pPr marL="0" lvl="0" indent="0">
              <a:buNone/>
            </a:pPr>
            <a:endParaRPr/>
          </a:p>
          <a:p>
            <a:pPr marL="0" lvl="0" indent="0">
              <a:buNone/>
            </a:pPr>
            <a:r>
              <a:t>Imagine yourself working in life insurance sales. You want to price your policies so that you only ask for low payments on the policy when the risk of death is low. So let’s calculate some probabilities.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probability of a potential customer dying between the ages of 21 and 41 is 0.04638.</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probability of a potential customer dying between the ages of 95 and 99 is about the same, 0.04626. So should you charge the same amount for an insurance policy for someone 21 years old and someone 95 years old?</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Obviously not. There are three things you need to fix first.</a:t>
            </a:r>
          </a:p>
          <a:p>
            <a:pPr marL="0" lvl="0" indent="0">
              <a:buNone/>
            </a:pPr>
            <a:endParaRPr/>
          </a:p>
          <a:p>
            <a:pPr marL="0" lvl="0" indent="0">
              <a:buNone/>
            </a:pPr>
            <a:r>
              <a:t>The most obvious flaw is the unequal time intervals, 20 years for the first probability and 4 years for the second probability.</a:t>
            </a:r>
          </a:p>
          <a:p>
            <a:pPr marL="0" lvl="0" indent="0">
              <a:buNone/>
            </a:pPr>
            <a:endParaRPr/>
          </a:p>
          <a:p>
            <a:pPr marL="0" lvl="0" indent="0">
              <a:buNone/>
            </a:pPr>
            <a:r>
              <a:t>You can fix this by computing a rate. You get the rate by dividing the probability by the width of the time interval.</a:t>
            </a:r>
          </a:p>
          <a:p>
            <a:pPr marL="0" lvl="0" indent="0">
              <a:buNone/>
            </a:pPr>
            <a:endParaRPr/>
          </a:p>
          <a:p>
            <a:pPr marL="0" lvl="0" indent="0">
              <a:buNone/>
            </a:pPr>
            <a:r>
              <a:t>The second flaw is that the probability changes over the interval, increasing in the first case and decreasing in the second case.</a:t>
            </a:r>
          </a:p>
          <a:p>
            <a:pPr marL="0" lvl="0" indent="0">
              <a:buNone/>
            </a:pPr>
            <a:endParaRPr/>
          </a:p>
          <a:p>
            <a:pPr marL="0" lvl="0" indent="0">
              <a:buNone/>
            </a:pPr>
            <a:r>
              <a:t>You can fix this by shrinking the width of the time interval.</a:t>
            </a:r>
          </a:p>
          <a:p>
            <a:pPr marL="0" lvl="0" indent="0">
              <a:buNone/>
            </a:pPr>
            <a:endParaRPr/>
          </a:p>
          <a:p>
            <a:pPr marL="0" lvl="0" indent="0">
              <a:buNone/>
            </a:pPr>
            <a:r>
              <a:t>The third flaw is a bit more subtle. The probability of dying between the ages of 95 and 99 are probabilities computed from the perspective of a newborn child. That probability is small not because the chances of dying are small at that age, but because so many have died before their 95th birthday.</a:t>
            </a:r>
          </a:p>
          <a:p>
            <a:pPr marL="0" lvl="0" indent="0">
              <a:buNone/>
            </a:pPr>
            <a:endParaRPr/>
          </a:p>
          <a:p>
            <a:pPr marL="0" lvl="0" indent="0">
              <a:buNone/>
            </a:pPr>
            <a:r>
              <a:t>If you are in insurance sales, you do not sell policies to newborn infants. You sell to people who have survived to a certain age. No one rises from their grave on their 95th birthday and asks for an insurance policy. First, because zombies aren’t real, and second the zombie who died prior to year 95 would not be able to collect on an insurance policy that paid off for a death between 95 and 99.</a:t>
            </a:r>
          </a:p>
          <a:p>
            <a:pPr marL="0" lvl="0" indent="0">
              <a:buNone/>
            </a:pPr>
            <a:endParaRPr/>
          </a:p>
          <a:p>
            <a:pPr marL="0" lvl="0" indent="0">
              <a:buNone/>
            </a:pPr>
            <a:r>
              <a:t>You can fix this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hazard function addresses all three of the concerns mentioned above. It computes a rate by dividing by \Delta t. It shrinks the interval but using a limit. And it adjusts for survivorship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what the hazard function for mortality data looks like.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pattern becomes a bit clearer when you look at the hazard function on a log scale. The risk of death is high early in your life, but drops. There is a safe period during your pre-teen and early teen years, but then the risk rises because of an increase in deaths associated with things like driving, alcohol, and other drugs. Some of that fades as you mature but other risks increase because of the unavoidable aging of your body.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hazard function provides the foundation for much work in survival analysis. This paper by Sir David Roxbee Cox introduced the proportional hazards regression model, also known as the Cox regression model. This paper has been cited over 28,000 times and represents the 24th most cited research paper in any field, according to a 2014 publication in Nature.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Cox regression model states that the hazard function for a particular value of the independent variable is the exponential of X beta times a baseline hazard, h0. If you compare the hazard function at two levels of the covariate, Xi and Xj, the hazard function changes by a proportion equal to exp((Xi-Xj)).</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maximum likelihood approach to estimation does not work well because the hazard function burns up too many degrees of freedom. But you can compute a partial likelihood. The estimates from a Cox regression maximize this partial likelihood.</a:t>
            </a:r>
          </a:p>
          <a:p>
            <a:pPr marL="0" lvl="0" indent="0">
              <a:buNone/>
            </a:pPr>
            <a:endParaRPr/>
          </a:p>
          <a:p>
            <a:pPr marL="0" lvl="0" indent="0">
              <a:buNone/>
            </a:pPr>
            <a:r>
              <a:t>It is often easier to work on the log scale, and maximizing the log partial likelihood is equivalent.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Imagine an experiment where you monitor the survival time of 25 fruit flies. This is actually adapted from a real data set, but I have tweaked a few of the numbers to make things work out a bit easier.</a:t>
            </a:r>
          </a:p>
          <a:p>
            <a:pPr marL="0" lvl="0" indent="0">
              <a:buNone/>
            </a:pPr>
            <a:endParaRPr/>
          </a:p>
          <a:p>
            <a:pPr marL="0" lvl="0" indent="0">
              <a:buNone/>
            </a:pPr>
            <a:r>
              <a:t>The first fly dies on day 37 and the last fly dies on day 96.</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three tests that you can use for the Cox regression model. The likelihood ratio test uses the log partial likelihood directly. The score test uses the vector of first derivatives of the log partial likelihood. The Wald test uses the information matrix which is defined as the matrix of second derivatives of the log partial likelihood.</a:t>
            </a:r>
          </a:p>
          <a:p>
            <a:pPr marL="0" lvl="0" indent="0">
              <a:buNone/>
            </a:pPr>
            <a:endParaRPr/>
          </a:p>
          <a:p>
            <a:pPr marL="0" lvl="0" indent="0">
              <a:buNone/>
            </a:pPr>
            <a:r>
              <a:t>The three tests are asymptotically equivalent, but they will sometimes disagree for small samples.</a:t>
            </a:r>
          </a:p>
          <a:p>
            <a:pPr marL="0" lvl="0" indent="0">
              <a:buNone/>
            </a:pPr>
            <a:endParaRPr/>
          </a:p>
          <a:p>
            <a:pPr marL="0" lvl="0" indent="0">
              <a:buNone/>
            </a:pPr>
            <a:r>
              <a:t>The Wald test is simple, the score test is fast, and the likelihood ratio test is best for small sample sizes. But in my experience, there is very little difference among these tests.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Cox regression model assumes that the times are independent from one observation to another. This may be an issue in several settings, such as data from related family members, from multi-center trials, or from repeated measurements on the same subject.</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frailty model adds an extra random term to the proportional hazards model that multiplies the hazard function by a variable that is constant across the cluster creating all the troublesome correlations.</a:t>
            </a:r>
          </a:p>
          <a:p>
            <a:pPr marL="0" lvl="0" indent="0">
              <a:buNone/>
            </a:pPr>
            <a:endParaRPr/>
          </a:p>
          <a:p>
            <a:pPr marL="0" lvl="0" indent="0">
              <a:buNone/>
            </a:pPr>
            <a:r>
              <a:t>The frailty term is usually a Gamma distribution or (less often) a lognormal distribution. The mean of either distribution is held to be 1.0. Clusters with a term greater than 1 represent clusters that are more frail or more likely to experience the event. If the term is less than 1, that means the cluster is less frail or less likely to experience the event.</a:t>
            </a:r>
          </a:p>
          <a:p>
            <a:pPr marL="0" lvl="0" indent="0">
              <a:buNone/>
            </a:pPr>
            <a:endParaRPr/>
          </a:p>
          <a:p>
            <a:pPr marL="0" lvl="0" indent="0">
              <a:buNone/>
            </a:pPr>
            <a:r>
              <a:t>The frailty term is a latent variable, one that is not directly observable.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the observations are not independent, the regression coefficients, \hat\beta, are still unbiased, but the variances and covariances of these coefficients are messed up. This leads to confidence intervals that are way too wide or way too narrow. It also messes up the Type I error probabilities. Any sample size justifications based on an independence assumptions are invalid.</a:t>
            </a:r>
          </a:p>
          <a:p>
            <a:pPr marL="0" lvl="0" indent="0">
              <a:buNone/>
            </a:pPr>
            <a:endParaRPr/>
          </a:p>
          <a:p>
            <a:pPr marL="0" lvl="0" indent="0">
              <a:buNone/>
            </a:pPr>
            <a:r>
              <a:t>One approach to getting a proper estimate of the variances and covariances is to replace the inverse of the information matrix with a more complex estimate. This estimate uses residuals from the score statistic to adjust for the correlations induced by the family/litter effect, center effect, or repeated measurements.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 alternative worth considering is stratification. Stratification fits a separate baseline hazard function for each cluster. This can use up a lot of degrees of freedom, so only consider this if you have a few clusters and each cluster is very large. This might occur in some multi-center clinical trials, but is unlikely with many other research scenarios.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first few rows of a data set looking at survival in rats. The researchers took either three males or three female rats from the same litter. One of the rats received an experimental treatment and the other two in the litter served as controls. I have reduced the dataset by looking only at female rats.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code in Stata to do a Cox regression. You suspect that the Cox model will not be valid, but it is still a useful first step.</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output from Stata.</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code in SAS.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SAS places its output in several tables. Here and on the next two slides are some of the key tables.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want to estimate survival probabilities, just count the number of flies still alive on a given day and divide by 25. Each fly funeral leads to a 4% reduction in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code in R.</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first few lines of output.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rest of the output.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Stata refers to a “shared” frailty term, implying that the random term is shared by observations in the same cluster.</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output in Stata.</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SAS (and other software) offers two options for frailty models and other models with random effects. The most common approach is REML, restricted maximum likelihood, which you see here. An alternative, ML or maximum likelihood, is a bit more complex computationally but useful when you want to contrast a simple random effects model to a more complex random effects model. For most analyses, either REML or ML is just fine.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To fit the robust variance or sandwich estimate, include “vce” with the stcox procedure.</a:t>
            </a:r>
          </a:p>
          <a:p>
            <a:pPr marL="0" lvl="0" indent="0">
              <a:buNone/>
            </a:pPr>
            <a:endParaRPr/>
          </a:p>
          <a:p>
            <a:pPr marL="0" lvl="0" indent="0">
              <a:buNone/>
            </a:pPr>
            <a:r>
              <a:t>There are several variations on this code, and you should read the Stata manual carefully.</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output. Things have not changed that much, mainly because the litter effect is not very strong.</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SAS code uses the “covs” keyword to get the robust variances.</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key tables in SAS appear here and on the next two slides.</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Use the “cluster” function in R to fit the robust variance model.</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output from R appears here and on the next slides.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today’s talk, you’ve seen this handsome devil, who helped you understand the concept of censoring.</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also saw this happy family, who helped you see how to apply frailty models and some alternatives.</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also saw this cancer drug, that helped you visualize the issues associated with repeated measures.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Suppose that you ran that experiment, but on day 70, you left the cover off and 10 flies escaped. What a disaster, you think. The experiment is ruined.</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But hold on. You can still estimate survival probabilities up to 70 days. You can still estimate the median survival time (61 days). So all is not lost. You just lose survival times beyond 70 days.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Suppose that you ran that experiment, but on day 70, you left the cover off and 6 of the 10 flies escaped. Now, you still have some data after 70 days. What do you do with it?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have to divvy up the remaining 40% of the survival probability among the 4 flies that remain. That means that each fly now carries 10% of the survival probability on their shoulders.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F42E8D-31FF-470C-BDBE-54803E914FB8}"/>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799" y="2020490"/>
            <a:ext cx="7772400" cy="1102519"/>
          </a:xfrm>
        </p:spPr>
        <p:txBody>
          <a:bodyPr>
            <a:normAutofit/>
          </a:bodyPr>
          <a:lstStyle>
            <a:lvl1pPr algn="ctr">
              <a:defRPr sz="32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4" name="Picture 3">
            <a:extLst>
              <a:ext uri="{FF2B5EF4-FFF2-40B4-BE49-F238E27FC236}">
                <a16:creationId xmlns:a16="http://schemas.microsoft.com/office/drawing/2014/main" id="{D098589E-46FC-4B41-8614-F76A3A6800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035" y="1358519"/>
            <a:ext cx="1709928" cy="659134"/>
          </a:xfrm>
          <a:prstGeom prst="rect">
            <a:avLst/>
          </a:prstGeom>
        </p:spPr>
      </p:pic>
      <p:pic>
        <p:nvPicPr>
          <p:cNvPr id="8" name="Picture 7">
            <a:extLst>
              <a:ext uri="{FF2B5EF4-FFF2-40B4-BE49-F238E27FC236}">
                <a16:creationId xmlns:a16="http://schemas.microsoft.com/office/drawing/2014/main" id="{42A5FC29-BEA5-412A-98C3-41847F4DAE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9" name="Rectangle 8">
            <a:extLst>
              <a:ext uri="{FF2B5EF4-FFF2-40B4-BE49-F238E27FC236}">
                <a16:creationId xmlns:a16="http://schemas.microsoft.com/office/drawing/2014/main" id="{366024E4-09C9-4426-81D4-D79D78CD2878}"/>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6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50F581-A4FC-461B-A733-2B570AAED373}"/>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66700"/>
            <a:ext cx="8229600" cy="85725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200150"/>
            <a:ext cx="8229600" cy="3657600"/>
          </a:xfrm>
        </p:spPr>
        <p:txBody>
          <a:bodyPr>
            <a:normAutofit/>
          </a:bodyPr>
          <a:lstStyle>
            <a:lvl1pPr>
              <a:defRPr sz="2000" baseline="0"/>
            </a:lvl1pPr>
            <a:lvl2pPr>
              <a:defRPr sz="1800"/>
            </a:lvl2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9" name="Picture 8">
            <a:extLst>
              <a:ext uri="{FF2B5EF4-FFF2-40B4-BE49-F238E27FC236}">
                <a16:creationId xmlns:a16="http://schemas.microsoft.com/office/drawing/2014/main" id="{ADDC0898-3EF1-4D90-A9D9-CA4EFBAA2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10" name="Footer Placeholder 4">
            <a:extLst>
              <a:ext uri="{FF2B5EF4-FFF2-40B4-BE49-F238E27FC236}">
                <a16:creationId xmlns:a16="http://schemas.microsoft.com/office/drawing/2014/main" id="{2C3C1459-BBAA-461A-94C2-915F3D04FEDA}"/>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1365501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pic>
        <p:nvPicPr>
          <p:cNvPr id="6" name="Picture 5">
            <a:extLst>
              <a:ext uri="{FF2B5EF4-FFF2-40B4-BE49-F238E27FC236}">
                <a16:creationId xmlns:a16="http://schemas.microsoft.com/office/drawing/2014/main" id="{0933D0BB-687E-41BC-A3ED-894FADC3F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8" name="Footer Placeholder 4">
            <a:extLst>
              <a:ext uri="{FF2B5EF4-FFF2-40B4-BE49-F238E27FC236}">
                <a16:creationId xmlns:a16="http://schemas.microsoft.com/office/drawing/2014/main" id="{3C68A16E-7FBD-4E6C-BBAC-DDB03CF5BCCB}"/>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12025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99088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817E2E-B5D5-4877-B394-075938C40219}"/>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
        <p:nvSpPr>
          <p:cNvPr id="5" name="Footer Placeholder 4"/>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
        <p:nvSpPr>
          <p:cNvPr id="7" name="Rectangle 6">
            <a:extLst>
              <a:ext uri="{FF2B5EF4-FFF2-40B4-BE49-F238E27FC236}">
                <a16:creationId xmlns:a16="http://schemas.microsoft.com/office/drawing/2014/main" id="{5B1428EE-7FB0-4065-9031-1C4A004167C1}"/>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670989-75F6-4DBE-955A-FA7C17906D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Tree>
    <p:extLst>
      <p:ext uri="{BB962C8B-B14F-4D97-AF65-F5344CB8AC3E}">
        <p14:creationId xmlns:p14="http://schemas.microsoft.com/office/powerpoint/2010/main" val="437920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lang="en-US" sz="2800" b="1" kern="1200" dirty="0">
          <a:solidFill>
            <a:srgbClr val="E87427"/>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Frailty models</a:t>
            </a:r>
          </a:p>
        </p:txBody>
      </p:sp>
      <p:sp>
        <p:nvSpPr>
          <p:cNvPr id="3" name="Subtitle 2"/>
          <p:cNvSpPr>
            <a:spLocks noGrp="1"/>
          </p:cNvSpPr>
          <p:nvPr>
            <p:ph type="subTitle" idx="1"/>
          </p:nvPr>
        </p:nvSpPr>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3 data</a:t>
            </a:r>
          </a:p>
        </p:txBody>
      </p:sp>
      <p:sp>
        <p:nvSpPr>
          <p:cNvPr id="3" name="Content Placeholder 2"/>
          <p:cNvSpPr>
            <a:spLocks noGrp="1"/>
          </p:cNvSpPr>
          <p:nvPr>
            <p:ph idx="1"/>
          </p:nvPr>
        </p:nvSpPr>
        <p:spPr/>
        <p:txBody>
          <a:bodyPr/>
          <a:lstStyle/>
          <a:p>
            <a:pPr lvl="0" indent="0">
              <a:buNone/>
            </a:pPr>
            <a:r>
              <a:rPr>
                <a:latin typeface="Courier"/>
              </a:rPr>
              <a:t>  37         58         70+
  40         59         75
  43         60         70+
  44         61         70+
  45         62         89
  47         68         70+
  49         70+        96
  54         71
  56         70+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3 probabilities</a:t>
            </a:r>
          </a:p>
        </p:txBody>
      </p:sp>
      <p:sp>
        <p:nvSpPr>
          <p:cNvPr id="3" name="Content Placeholder 2"/>
          <p:cNvSpPr>
            <a:spLocks noGrp="1"/>
          </p:cNvSpPr>
          <p:nvPr>
            <p:ph idx="1"/>
          </p:nvPr>
        </p:nvSpPr>
        <p:spPr/>
        <p:txBody>
          <a:bodyPr/>
          <a:lstStyle/>
          <a:p>
            <a:pPr lvl="0" indent="0">
              <a:buNone/>
            </a:pPr>
            <a:r>
              <a:rPr>
                <a:latin typeface="Courier"/>
              </a:rPr>
              <a:t>  37  96%    58  60%    70+
  40  92%    59  56%    75  20%
  43  88%    60  52%    70+
  44  84%    61  48%    70+
  45  80%    62  44%    89  10%
  47  76%    68  40%    70+
  49  72%    70+        96   0%
  54  68%    71  30%
  56  64%    70+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3 graph</a:t>
            </a:r>
          </a:p>
        </p:txBody>
      </p:sp>
      <p:pic>
        <p:nvPicPr>
          <p:cNvPr id="3" name="Picture 1" descr="fly-03.png"/>
          <p:cNvPicPr>
            <a:picLocks noGrp="1" noChangeAspect="1"/>
          </p:cNvPicPr>
          <p:nvPr/>
        </p:nvPicPr>
        <p:blipFill>
          <a:blip r:embed="rId3"/>
          <a:stretch>
            <a:fillRect/>
          </a:stretch>
        </p:blipFill>
        <p:spPr bwMode="auto">
          <a:xfrm>
            <a:off x="2197100" y="1193800"/>
            <a:ext cx="47498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#1</a:t>
            </a:r>
          </a:p>
        </p:txBody>
      </p:sp>
      <p:sp>
        <p:nvSpPr>
          <p:cNvPr id="3" name="Content Placeholder 2"/>
          <p:cNvSpPr>
            <a:spLocks noGrp="1"/>
          </p:cNvSpPr>
          <p:nvPr>
            <p:ph idx="1"/>
          </p:nvPr>
        </p:nvSpPr>
        <p:spPr/>
        <p:txBody>
          <a:bodyPr/>
          <a:lstStyle/>
          <a:p>
            <a:pPr lvl="0"/>
            <a:r>
              <a:t>What have your learned</a:t>
            </a:r>
          </a:p>
          <a:p>
            <a:pPr lvl="1"/>
            <a:r>
              <a:t>Review of handling censored values</a:t>
            </a:r>
          </a:p>
          <a:p>
            <a:pPr lvl="0"/>
            <a:r>
              <a:t>What’s coming next</a:t>
            </a:r>
          </a:p>
          <a:p>
            <a:pPr lvl="1"/>
            <a:r>
              <a:t>Motivation for hazard function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Life insurance example</a:t>
            </a:r>
          </a:p>
        </p:txBody>
      </p:sp>
      <p:pic>
        <p:nvPicPr>
          <p:cNvPr id="3" name="Picture 1" descr="frailty_files/figure-pptx/unnamed-chunk-2-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Probabilities for ages 21 through 41</a:t>
            </a:r>
          </a:p>
        </p:txBody>
      </p:sp>
      <p:pic>
        <p:nvPicPr>
          <p:cNvPr id="3" name="Picture 1" descr="frailty_files/figure-pptx/unnamed-chunk-3-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Probabilities for ages 95 through 99</a:t>
            </a:r>
          </a:p>
        </p:txBody>
      </p:sp>
      <p:pic>
        <p:nvPicPr>
          <p:cNvPr id="3" name="Picture 1" descr="frailty_files/figure-pptx/unnamed-chunk-4-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are these probabilities not comparable?</a:t>
            </a:r>
          </a:p>
        </p:txBody>
      </p:sp>
      <p:sp>
        <p:nvSpPr>
          <p:cNvPr id="3" name="Content Placeholder 2"/>
          <p:cNvSpPr>
            <a:spLocks noGrp="1"/>
          </p:cNvSpPr>
          <p:nvPr>
            <p:ph idx="1"/>
          </p:nvPr>
        </p:nvSpPr>
        <p:spPr/>
        <p:txBody>
          <a:bodyPr/>
          <a:lstStyle/>
          <a:p>
            <a:pPr lvl="0"/>
            <a:r>
              <a:t>Unequal time intervals</a:t>
            </a:r>
          </a:p>
          <a:p>
            <a:pPr lvl="1"/>
            <a:r>
              <a:t>Fix by computing a rate</a:t>
            </a:r>
          </a:p>
          <a:p>
            <a:pPr lvl="0"/>
            <a:r>
              <a:t>Non-uniform probabilities over the interval</a:t>
            </a:r>
          </a:p>
          <a:p>
            <a:pPr lvl="1"/>
            <a:r>
              <a:t>Fix by looking at narrow interval</a:t>
            </a:r>
          </a:p>
          <a:p>
            <a:pPr lvl="0"/>
            <a:r>
              <a:t>No adjustment for survivorship</a:t>
            </a:r>
          </a:p>
          <a:p>
            <a:pPr lvl="1"/>
            <a:r>
              <a:t>Fix by dividing by survival probabilty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function, definition</a:t>
            </a:r>
          </a:p>
        </p:txBody>
      </p:sp>
      <p:sp>
        <p:nvSpPr>
          <p:cNvPr id="3" name="Content Placeholder 2"/>
          <p:cNvSpPr>
            <a:spLocks noGrp="1"/>
          </p:cNvSpPr>
          <p:nvPr>
            <p:ph idx="1"/>
          </p:nvPr>
        </p:nvSpPr>
        <p:spPr/>
        <p:txBody>
          <a:bodyPr/>
          <a:lstStyle/>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𝑙𝑖</m:t>
                </m:r>
                <m:sSub>
                  <m:sSubPr>
                    <m:ctrlPr>
                      <a:rPr i="1">
                        <a:latin typeface="Cambria Math" panose="02040503050406030204" pitchFamily="18" charset="0"/>
                      </a:rPr>
                    </m:ctrlPr>
                  </m:sSubPr>
                  <m:e>
                    <m:r>
                      <a:rPr>
                        <a:latin typeface="Cambria Math" panose="02040503050406030204" pitchFamily="18" charset="0"/>
                      </a:rPr>
                      <m:t>𝑚</m:t>
                    </m:r>
                  </m:e>
                  <m:sub>
                    <m:r>
                      <a:rPr>
                        <a:latin typeface="Cambria Math" panose="02040503050406030204" pitchFamily="18" charset="0"/>
                      </a:rPr>
                      <m:t>𝛥</m:t>
                    </m:r>
                    <m:r>
                      <a:rPr>
                        <a:latin typeface="Cambria Math" panose="02040503050406030204" pitchFamily="18" charset="0"/>
                      </a:rPr>
                      <m:t>𝑡</m:t>
                    </m:r>
                    <m:r>
                      <a:rPr>
                        <a:latin typeface="Cambria Math" panose="02040503050406030204" pitchFamily="18" charset="0"/>
                      </a:rPr>
                      <m:t>→0</m:t>
                    </m:r>
                  </m:sub>
                </m:sSub>
                <m:f>
                  <m:fPr>
                    <m:ctrlPr>
                      <a:rPr i="1">
                        <a:latin typeface="Cambria Math" panose="02040503050406030204" pitchFamily="18" charset="0"/>
                      </a:rPr>
                    </m:ctrlPr>
                  </m:fPr>
                  <m:num>
                    <m:r>
                      <a:rPr>
                        <a:latin typeface="Cambria Math" panose="02040503050406030204" pitchFamily="18" charset="0"/>
                      </a:rPr>
                      <m:t>𝑃</m:t>
                    </m:r>
                    <m:d>
                      <m:dPr>
                        <m:begChr m:val="["/>
                        <m:endChr m:val="]"/>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𝑡</m:t>
                    </m:r>
                  </m:num>
                  <m:den>
                    <m:r>
                      <a:rPr>
                        <a:latin typeface="Cambria Math" panose="02040503050406030204" pitchFamily="18" charset="0"/>
                      </a:rPr>
                      <m:t>𝑃</m:t>
                    </m:r>
                    <m:d>
                      <m:dPr>
                        <m:begChr m:val="["/>
                        <m:endChr m:val="]"/>
                        <m:ctrlPr>
                          <a:rPr i="1">
                            <a:latin typeface="Cambria Math" panose="02040503050406030204" pitchFamily="18" charset="0"/>
                          </a:rPr>
                        </m:ctrlPr>
                      </m:dPr>
                      <m:e>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𝑡</m:t>
                        </m:r>
                      </m:e>
                    </m:d>
                  </m:den>
                </m:f>
              </m:oMath>
            </a14:m>
            <a:endParaRPr/>
          </a:p>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𝑓</m:t>
                    </m:r>
                    <m:d>
                      <m:dPr>
                        <m:ctrlPr>
                          <a:rPr i="1">
                            <a:latin typeface="Cambria Math" panose="02040503050406030204" pitchFamily="18" charset="0"/>
                          </a:rPr>
                        </m:ctrlPr>
                      </m:dPr>
                      <m:e>
                        <m:r>
                          <a:rPr>
                            <a:latin typeface="Cambria Math" panose="02040503050406030204" pitchFamily="18" charset="0"/>
                          </a:rPr>
                          <m:t>𝑡</m:t>
                        </m:r>
                      </m:e>
                    </m:d>
                  </m:num>
                  <m:den>
                    <m:r>
                      <a:rPr>
                        <a:latin typeface="Cambria Math" panose="02040503050406030204" pitchFamily="18" charset="0"/>
                      </a:rPr>
                      <m:t>𝑆</m:t>
                    </m:r>
                    <m:d>
                      <m:dPr>
                        <m:ctrlPr>
                          <a:rPr i="1">
                            <a:latin typeface="Cambria Math" panose="02040503050406030204" pitchFamily="18" charset="0"/>
                          </a:rPr>
                        </m:ctrlPr>
                      </m:dPr>
                      <m:e>
                        <m:r>
                          <a:rPr>
                            <a:latin typeface="Cambria Math" panose="02040503050406030204" pitchFamily="18" charset="0"/>
                          </a:rPr>
                          <m:t>𝑡</m:t>
                        </m:r>
                      </m:e>
                    </m:d>
                  </m:den>
                </m:f>
              </m:oMath>
            </a14:m>
            <a:endParaRPr/>
          </a:p>
          <a:p>
            <a:pPr lvl="1"/>
            <a:r>
              <a:t>where </a:t>
            </a:r>
            <a14:m xmlns:a14="http://schemas.microsoft.com/office/drawing/2010/main">
              <m:oMath xmlns:m="http://schemas.openxmlformats.org/officeDocument/2006/math">
                <m:r>
                  <a:rPr>
                    <a:latin typeface="Cambria Math" panose="02040503050406030204" pitchFamily="18" charset="0"/>
                  </a:rPr>
                  <m:t>𝑓</m:t>
                </m:r>
              </m:oMath>
            </a14:m>
            <a:r>
              <a:t> is the density function, and</a:t>
            </a:r>
          </a:p>
          <a:p>
            <a:pPr lvl="1"/>
            <a14:m xmlns:a14="http://schemas.microsoft.com/office/drawing/2010/main">
              <m:oMath xmlns:m="http://schemas.openxmlformats.org/officeDocument/2006/math">
                <m:r>
                  <a:rPr>
                    <a:latin typeface="Cambria Math" panose="02040503050406030204" pitchFamily="18" charset="0"/>
                  </a:rPr>
                  <m:t>𝑆</m:t>
                </m:r>
              </m:oMath>
            </a14:m>
            <a:r>
              <a:t> is the survival function (</a:t>
            </a:r>
            <a14:m xmlns:a14="http://schemas.microsoft.com/office/drawing/2010/main">
              <m:oMath xmlns:m="http://schemas.openxmlformats.org/officeDocument/2006/math">
                <m:r>
                  <a:rPr>
                    <a:latin typeface="Cambria Math" panose="02040503050406030204" pitchFamily="18" charset="0"/>
                  </a:rPr>
                  <m:t>𝑆</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=1−</m:t>
                </m:r>
                <m:r>
                  <a:rPr>
                    <a:latin typeface="Cambria Math" panose="02040503050406030204" pitchFamily="18" charset="0"/>
                  </a:rPr>
                  <m:t>𝐹</m:t>
                </m:r>
                <m:d>
                  <m:dPr>
                    <m:ctrlPr>
                      <a:rPr i="1">
                        <a:latin typeface="Cambria Math" panose="02040503050406030204" pitchFamily="18" charset="0"/>
                      </a:rPr>
                    </m:ctrlPr>
                  </m:dPr>
                  <m:e>
                    <m:r>
                      <a:rPr>
                        <a:latin typeface="Cambria Math" panose="02040503050406030204" pitchFamily="18" charset="0"/>
                      </a:rPr>
                      <m:t>𝑡</m:t>
                    </m:r>
                  </m:e>
                </m:d>
              </m:oMath>
            </a14:m>
            <a: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function, example</a:t>
            </a:r>
          </a:p>
        </p:txBody>
      </p:sp>
      <p:pic>
        <p:nvPicPr>
          <p:cNvPr id="3" name="Picture 1" descr="frailty_files/figure-pptx/unnamed-chunk-5-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you will learn today</a:t>
            </a:r>
          </a:p>
        </p:txBody>
      </p:sp>
      <p:sp>
        <p:nvSpPr>
          <p:cNvPr id="3" name="Content Placeholder 2"/>
          <p:cNvSpPr>
            <a:spLocks noGrp="1"/>
          </p:cNvSpPr>
          <p:nvPr>
            <p:ph idx="1"/>
          </p:nvPr>
        </p:nvSpPr>
        <p:spPr/>
        <p:txBody>
          <a:bodyPr/>
          <a:lstStyle/>
          <a:p>
            <a:pPr lvl="0"/>
            <a:r>
              <a:t>Review of handling censored values</a:t>
            </a:r>
          </a:p>
          <a:p>
            <a:pPr lvl="0"/>
            <a:r>
              <a:t>Motivation for hazard function</a:t>
            </a:r>
          </a:p>
          <a:p>
            <a:pPr lvl="0"/>
            <a:r>
              <a:t>Review of Cox Proportional Hazards Regression</a:t>
            </a:r>
          </a:p>
          <a:p>
            <a:pPr lvl="0"/>
            <a:r>
              <a:t>How to handle violations of the independence assumption</a:t>
            </a:r>
          </a:p>
          <a:p>
            <a:pPr lvl="0"/>
            <a:r>
              <a:t>Analyses using Stata, SAS, and R</a:t>
            </a:r>
          </a:p>
          <a:p>
            <a:pPr lvl="0"/>
            <a:r>
              <a:t>Issues with repeated 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function on a log scale</a:t>
            </a:r>
          </a:p>
        </p:txBody>
      </p:sp>
      <p:pic>
        <p:nvPicPr>
          <p:cNvPr id="3" name="Picture 1" descr="frailty_files/figure-pptx/unnamed-chunk-6-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#2</a:t>
            </a:r>
          </a:p>
        </p:txBody>
      </p:sp>
      <p:sp>
        <p:nvSpPr>
          <p:cNvPr id="3" name="Content Placeholder 2"/>
          <p:cNvSpPr>
            <a:spLocks noGrp="1"/>
          </p:cNvSpPr>
          <p:nvPr>
            <p:ph idx="1"/>
          </p:nvPr>
        </p:nvSpPr>
        <p:spPr/>
        <p:txBody>
          <a:bodyPr/>
          <a:lstStyle/>
          <a:p>
            <a:pPr lvl="0"/>
            <a:r>
              <a:t>What have your learned</a:t>
            </a:r>
          </a:p>
          <a:p>
            <a:pPr lvl="1"/>
            <a:r>
              <a:t>Motivation for hazard function</a:t>
            </a:r>
          </a:p>
          <a:p>
            <a:pPr lvl="0"/>
            <a:r>
              <a:t>What’s coming next</a:t>
            </a:r>
          </a:p>
          <a:p>
            <a:pPr lvl="1"/>
            <a:r>
              <a:t>Review of Cox Proportional Hazards Regression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publication</a:t>
            </a:r>
          </a:p>
        </p:txBody>
      </p:sp>
      <p:pic>
        <p:nvPicPr>
          <p:cNvPr id="3" name="Picture 1" descr="cox-paper.png"/>
          <p:cNvPicPr>
            <a:picLocks noGrp="1" noChangeAspect="1"/>
          </p:cNvPicPr>
          <p:nvPr/>
        </p:nvPicPr>
        <p:blipFill>
          <a:blip r:embed="rId3"/>
          <a:stretch>
            <a:fillRect/>
          </a:stretch>
        </p:blipFill>
        <p:spPr bwMode="auto">
          <a:xfrm>
            <a:off x="1473200" y="1193800"/>
            <a:ext cx="6197600" cy="33909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Cox regression model</a:t>
            </a:r>
          </a:p>
        </p:txBody>
      </p:sp>
      <p:sp>
        <p:nvSpPr>
          <p:cNvPr id="3" name="Content Placeholder 2"/>
          <p:cNvSpPr>
            <a:spLocks noGrp="1"/>
          </p:cNvSpPr>
          <p:nvPr>
            <p:ph idx="1"/>
          </p:nvPr>
        </p:nvSpPr>
        <p:spPr/>
        <p:txBody>
          <a:bodyPr/>
          <a:lstStyle/>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e>
                </m:d>
                <m:r>
                  <a:rPr>
                    <a:latin typeface="Cambria Math" panose="02040503050406030204" pitchFamily="18" charset="0"/>
                  </a:rPr>
                  <m:t>=</m:t>
                </m:r>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𝛽</m:t>
                    </m:r>
                  </m:e>
                </m:d>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𝑡</m:t>
                    </m:r>
                  </m:e>
                </m:d>
              </m:oMath>
            </a14:m>
            <a:endParaRPr/>
          </a:p>
          <a:p>
            <a:pPr lvl="1"/>
            <a:r>
              <a:t>The meaning of proportional hazards</a:t>
            </a:r>
          </a:p>
          <a:p>
            <a:pPr lvl="2"/>
            <a14:m xmlns:a14="http://schemas.microsoft.com/office/drawing/2010/main">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h</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e>
                    </m:d>
                  </m:num>
                  <m:den>
                    <m:r>
                      <a:rPr>
                        <a:latin typeface="Cambria Math" panose="02040503050406030204" pitchFamily="18" charset="0"/>
                      </a:rPr>
                      <m:t>h</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r>
                          <a:rPr>
                            <a:latin typeface="Cambria Math" panose="02040503050406030204" pitchFamily="18" charset="0"/>
                          </a:rPr>
                          <m:t>,</m:t>
                        </m:r>
                        <m:r>
                          <a:rPr>
                            <a:latin typeface="Cambria Math" panose="02040503050406030204" pitchFamily="18" charset="0"/>
                          </a:rPr>
                          <m:t>𝛽</m:t>
                        </m:r>
                      </m:e>
                    </m:d>
                  </m:den>
                </m:f>
                <m:r>
                  <a:rPr>
                    <a:latin typeface="Cambria Math" panose="02040503050406030204" pitchFamily="18" charset="0"/>
                  </a:rPr>
                  <m:t>=</m:t>
                </m:r>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e>
                </m:d>
                <m:r>
                  <a:rPr>
                    <a:latin typeface="Cambria Math" panose="02040503050406030204" pitchFamily="18" charset="0"/>
                  </a:rPr>
                  <m:t>𝛽</m:t>
                </m:r>
              </m:oMath>
            </a14: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Estimation in the Cox model</a:t>
            </a:r>
          </a:p>
        </p:txBody>
      </p:sp>
      <p:sp>
        <p:nvSpPr>
          <p:cNvPr id="3" name="Content Placeholder 2"/>
          <p:cNvSpPr>
            <a:spLocks noGrp="1"/>
          </p:cNvSpPr>
          <p:nvPr>
            <p:ph idx="1"/>
          </p:nvPr>
        </p:nvSpPr>
        <p:spPr/>
        <p:txBody>
          <a:bodyPr/>
          <a:lstStyle/>
          <a:p>
            <a:pPr lvl="0"/>
            <a:r>
              <a:t>Partial likelihood</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𝓁</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𝛱</m:t>
                    </m:r>
                  </m:e>
                  <m:sub>
                    <m:r>
                      <a:rPr>
                        <a:latin typeface="Cambria Math" panose="02040503050406030204" pitchFamily="18" charset="0"/>
                      </a:rPr>
                      <m:t>𝑖</m:t>
                    </m:r>
                  </m:sub>
                </m:sSub>
                <m:f>
                  <m:fPr>
                    <m:ctrlPr>
                      <a:rPr i="1">
                        <a:latin typeface="Cambria Math" panose="02040503050406030204" pitchFamily="18" charset="0"/>
                      </a:rPr>
                    </m:ctrlPr>
                  </m:fPr>
                  <m:num>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𝛽</m:t>
                        </m:r>
                      </m:e>
                    </m:d>
                  </m:num>
                  <m:den>
                    <m:sSub>
                      <m:sSubPr>
                        <m:ctrlPr>
                          <a:rPr i="1">
                            <a:latin typeface="Cambria Math" panose="02040503050406030204" pitchFamily="18" charset="0"/>
                          </a:rPr>
                        </m:ctrlPr>
                      </m:sSubPr>
                      <m:e>
                        <m:r>
                          <a:rPr>
                            <a:latin typeface="Cambria Math" panose="02040503050406030204" pitchFamily="18" charset="0"/>
                          </a:rPr>
                          <m:t>𝛴</m:t>
                        </m:r>
                      </m:e>
                      <m:sub>
                        <m:r>
                          <a:rPr>
                            <a:latin typeface="Cambria Math" panose="02040503050406030204" pitchFamily="18" charset="0"/>
                          </a:rPr>
                          <m:t>𝑗</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sub>
                    </m:sSub>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r>
                          <a:rPr>
                            <a:latin typeface="Cambria Math" panose="02040503050406030204" pitchFamily="18" charset="0"/>
                          </a:rPr>
                          <m:t>𝛽</m:t>
                        </m:r>
                      </m:e>
                    </m:d>
                  </m:den>
                </m:f>
              </m:oMath>
            </a14:m>
            <a:endParaRPr/>
          </a:p>
          <a:p>
            <a:pPr lvl="2"/>
            <a:r>
              <a:t>R is all patients in the risk set</a:t>
            </a:r>
          </a:p>
          <a:p>
            <a:pPr lvl="0"/>
            <a:r>
              <a:t>Log partial likelihood</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𝛴</m:t>
                    </m:r>
                  </m:e>
                  <m:sub>
                    <m:r>
                      <a:rPr>
                        <a:latin typeface="Cambria Math" panose="02040503050406030204" pitchFamily="18" charset="0"/>
                      </a:rPr>
                      <m:t>𝑖</m:t>
                    </m:r>
                  </m:sub>
                </m:sSub>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𝑙𝑛</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𝛴</m:t>
                            </m:r>
                          </m:e>
                          <m:sub>
                            <m:r>
                              <a:rPr>
                                <a:latin typeface="Cambria Math" panose="02040503050406030204" pitchFamily="18" charset="0"/>
                              </a:rPr>
                              <m:t>𝑗</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sub>
                        </m:sSub>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r>
                              <a:rPr>
                                <a:latin typeface="Cambria Math" panose="02040503050406030204" pitchFamily="18" charset="0"/>
                              </a:rPr>
                              <m:t>𝛽</m:t>
                            </m:r>
                          </m:e>
                        </m:d>
                      </m:e>
                    </m:d>
                  </m:e>
                </m:d>
              </m:oMath>
            </a14:m>
            <a:endParaRPr/>
          </a:p>
          <a:p>
            <a:pPr lvl="0"/>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oMath>
            </a14:m>
            <a:r>
              <a:t> is the value that maximizes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oMath>
            </a14: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Testing in the Cox model</a:t>
            </a:r>
          </a:p>
        </p:txBody>
      </p:sp>
      <p:sp>
        <p:nvSpPr>
          <p:cNvPr id="3" name="Content Placeholder 2"/>
          <p:cNvSpPr>
            <a:spLocks noGrp="1"/>
          </p:cNvSpPr>
          <p:nvPr>
            <p:ph idx="1"/>
          </p:nvPr>
        </p:nvSpPr>
        <p:spPr/>
        <p:txBody>
          <a:bodyPr/>
          <a:lstStyle/>
          <a:p>
            <a:pPr lvl="0"/>
            <a:r>
              <a:t>Likelihood ratio test</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 </m:t>
                    </m:r>
                  </m:e>
                </m:d>
              </m:oMath>
            </a14:m>
            <a:endParaRPr/>
          </a:p>
          <a:p>
            <a:pPr lvl="0"/>
            <a:r>
              <a:t>Score test</a:t>
            </a:r>
          </a:p>
          <a:p>
            <a:pPr lvl="1"/>
            <a14:m xmlns:a14="http://schemas.microsoft.com/office/drawing/2010/main">
              <m:oMath xmlns:m="http://schemas.openxmlformats.org/officeDocument/2006/math">
                <m:r>
                  <a:rPr>
                    <a:latin typeface="Cambria Math" panose="02040503050406030204" pitchFamily="18" charset="0"/>
                  </a:rPr>
                  <m:t>𝑈</m:t>
                </m:r>
                <m:d>
                  <m:dPr>
                    <m:ctrlPr>
                      <a:rPr i="1">
                        <a:latin typeface="Cambria Math" panose="02040503050406030204" pitchFamily="18" charset="0"/>
                      </a:rPr>
                    </m:ctrlPr>
                  </m:dPr>
                  <m:e>
                    <m:r>
                      <a:rPr>
                        <a:latin typeface="Cambria Math" panose="02040503050406030204" pitchFamily="18" charset="0"/>
                      </a:rPr>
                      <m:t> </m:t>
                    </m:r>
                  </m:e>
                </m:d>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m:t>
                    </m:r>
                  </m:num>
                  <m:den>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𝑗</m:t>
                        </m:r>
                      </m:sub>
                    </m:sSub>
                  </m:den>
                </m:f>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 </m:t>
                    </m:r>
                  </m:e>
                </m:d>
              </m:oMath>
            </a14:m>
            <a:endParaRPr/>
          </a:p>
          <a:p>
            <a:pPr lvl="0"/>
            <a:r>
              <a:t>Wald test (information matrix)</a:t>
            </a:r>
          </a:p>
          <a:p>
            <a:pPr lvl="1"/>
            <a:r>
              <a:t>Uses </a:t>
            </a:r>
            <a14:m xmlns:a14="http://schemas.microsoft.com/office/drawing/2010/main">
              <m:oMath xmlns:m="http://schemas.openxmlformats.org/officeDocument/2006/math">
                <m:r>
                  <a:rPr>
                    <a:latin typeface="Cambria Math" panose="02040503050406030204" pitchFamily="18" charset="0"/>
                  </a:rPr>
                  <m:t>𝐼</m:t>
                </m:r>
                <m:d>
                  <m:dPr>
                    <m:ctrlPr>
                      <a:rPr i="1">
                        <a:latin typeface="Cambria Math" panose="02040503050406030204" pitchFamily="18" charset="0"/>
                      </a:rPr>
                    </m:ctrlPr>
                  </m:dPr>
                  <m:e>
                    <m:r>
                      <a:rPr>
                        <a:latin typeface="Cambria Math" panose="02040503050406030204" pitchFamily="18" charset="0"/>
                      </a:rPr>
                      <m:t> </m:t>
                    </m:r>
                  </m:e>
                </m:d>
                <m:r>
                  <a:rPr>
                    <a:latin typeface="Cambria Math" panose="02040503050406030204" pitchFamily="18" charset="0"/>
                  </a:rPr>
                  <m:t>=−</m:t>
                </m:r>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num>
                  <m:den>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2</m:t>
                        </m:r>
                      </m:sup>
                    </m:sSup>
                  </m:den>
                </m:f>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 </m:t>
                    </m:r>
                  </m:e>
                </m:d>
              </m:oMath>
            </a14: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#3</a:t>
            </a:r>
          </a:p>
        </p:txBody>
      </p:sp>
      <p:sp>
        <p:nvSpPr>
          <p:cNvPr id="3" name="Content Placeholder 2"/>
          <p:cNvSpPr>
            <a:spLocks noGrp="1"/>
          </p:cNvSpPr>
          <p:nvPr>
            <p:ph idx="1"/>
          </p:nvPr>
        </p:nvSpPr>
        <p:spPr/>
        <p:txBody>
          <a:bodyPr/>
          <a:lstStyle/>
          <a:p>
            <a:pPr lvl="0"/>
            <a:r>
              <a:t>What have your learned</a:t>
            </a:r>
          </a:p>
          <a:p>
            <a:pPr lvl="1"/>
            <a:r>
              <a:t>Review of Cox Proportional Hazards Regression</a:t>
            </a:r>
          </a:p>
          <a:p>
            <a:pPr lvl="0"/>
            <a:r>
              <a:t>What’s coming next</a:t>
            </a:r>
          </a:p>
          <a:p>
            <a:pPr lvl="1"/>
            <a:r>
              <a:t>How to handle violations of the independence assumption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Violations of the independence assumption, 1 of 2</a:t>
            </a:r>
          </a:p>
        </p:txBody>
      </p:sp>
      <p:sp>
        <p:nvSpPr>
          <p:cNvPr id="3" name="Content Placeholder 2"/>
          <p:cNvSpPr>
            <a:spLocks noGrp="1"/>
          </p:cNvSpPr>
          <p:nvPr>
            <p:ph idx="1"/>
          </p:nvPr>
        </p:nvSpPr>
        <p:spPr/>
        <p:txBody>
          <a:bodyPr/>
          <a:lstStyle/>
          <a:p>
            <a:pPr lvl="0"/>
            <a:r>
              <a:t>Cox regression assumes that individual observations are independent. This may be problematic.</a:t>
            </a:r>
          </a:p>
          <a:p>
            <a:pPr lvl="1"/>
            <a:r>
              <a:t>Family/litter effects</a:t>
            </a:r>
          </a:p>
          <a:p>
            <a:pPr lvl="1"/>
            <a:r>
              <a:t>Multi-center trials</a:t>
            </a:r>
          </a:p>
          <a:p>
            <a:pPr lvl="1"/>
            <a:r>
              <a:t>Repeated measurements</a:t>
            </a:r>
          </a:p>
          <a:p>
            <a:pPr lvl="2"/>
            <a:r>
              <a:t>Left eye/right eye</a:t>
            </a:r>
          </a:p>
          <a:p>
            <a:pPr lvl="2"/>
            <a:r>
              <a:t>Infection</a:t>
            </a:r>
          </a:p>
          <a:p>
            <a:pPr lvl="2"/>
            <a:r>
              <a:t>Rehospitalization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Violations of the independence assumption, 2 of 2</a:t>
            </a:r>
          </a:p>
        </p:txBody>
      </p:sp>
      <p:sp>
        <p:nvSpPr>
          <p:cNvPr id="3" name="Content Placeholder 2"/>
          <p:cNvSpPr>
            <a:spLocks noGrp="1"/>
          </p:cNvSpPr>
          <p:nvPr>
            <p:ph idx="1"/>
          </p:nvPr>
        </p:nvSpPr>
        <p:spPr/>
        <p:txBody>
          <a:bodyPr/>
          <a:lstStyle/>
          <a:p>
            <a:pPr lvl="0"/>
            <a:r>
              <a:t>If observations are correlated</a:t>
            </a:r>
          </a:p>
          <a:p>
            <a:pPr lvl="1"/>
            <a:r>
              <a:t>Estimated coefficients, </a:t>
            </a:r>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oMath>
            </a14:m>
            <a:r>
              <a:t>, are unbiased, but</a:t>
            </a:r>
          </a:p>
          <a:p>
            <a:pPr lvl="1"/>
            <a:r>
              <a:t>Estimated variance covariance matrix is biased.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Frailty model</a:t>
            </a:r>
          </a:p>
        </p:txBody>
      </p:sp>
      <p:sp>
        <p:nvSpPr>
          <p:cNvPr id="3" name="Content Placeholder 2"/>
          <p:cNvSpPr>
            <a:spLocks noGrp="1"/>
          </p:cNvSpPr>
          <p:nvPr>
            <p:ph idx="1"/>
          </p:nvPr>
        </p:nvSpPr>
        <p:spPr/>
        <p:txBody>
          <a:bodyPr/>
          <a:lstStyle/>
          <a:p>
            <a:pPr lvl="0"/>
            <a:r>
              <a:t>Use double subscript for covariates</a:t>
            </a:r>
          </a:p>
          <a:p>
            <a:pPr lvl="1"/>
            <a:r>
              <a:t>i represents common family, litter, center, etc.</a:t>
            </a:r>
          </a:p>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𝑖𝑗</m:t>
                        </m:r>
                      </m:sub>
                    </m:sSub>
                    <m:r>
                      <a:rPr>
                        <a:latin typeface="Cambria Math" panose="02040503050406030204" pitchFamily="18" charset="0"/>
                      </a:rPr>
                      <m:t>,</m:t>
                    </m:r>
                    <m:r>
                      <a:rPr>
                        <a:latin typeface="Cambria Math" panose="02040503050406030204" pitchFamily="18" charset="0"/>
                      </a:rPr>
                      <m:t>𝛽</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𝑍</m:t>
                    </m:r>
                  </m:e>
                  <m:sub>
                    <m:r>
                      <a:rPr>
                        <a:latin typeface="Cambria Math" panose="02040503050406030204" pitchFamily="18" charset="0"/>
                      </a:rPr>
                      <m:t>𝑖</m:t>
                    </m:r>
                  </m:sub>
                </m:sSub>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𝑖𝑗</m:t>
                        </m:r>
                      </m:sub>
                    </m:sSub>
                    <m:r>
                      <a:rPr>
                        <a:latin typeface="Cambria Math" panose="02040503050406030204" pitchFamily="18" charset="0"/>
                      </a:rPr>
                      <m:t>𝛽</m:t>
                    </m:r>
                  </m:e>
                </m:d>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𝑡</m:t>
                    </m:r>
                  </m:e>
                </m:d>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𝑍</m:t>
                    </m:r>
                  </m:e>
                  <m:sub>
                    <m:r>
                      <a:rPr>
                        <a:latin typeface="Cambria Math" panose="02040503050406030204" pitchFamily="18" charset="0"/>
                      </a:rPr>
                      <m:t>𝑖</m:t>
                    </m:r>
                  </m:sub>
                </m:sSub>
              </m:oMath>
            </a14:m>
            <a:r>
              <a:t> is usually a Gamma or lognormal distribution with a mean of 1.</a:t>
            </a:r>
          </a:p>
          <a:p>
            <a:pPr lvl="1"/>
            <a:r>
              <a:t>Z_i &gt; 1 implies greater frailty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example</a:t>
            </a:r>
          </a:p>
        </p:txBody>
      </p:sp>
      <p:pic>
        <p:nvPicPr>
          <p:cNvPr id="3" name="Picture 1" descr="fruit-fly.png"/>
          <p:cNvPicPr>
            <a:picLocks noGrp="1" noChangeAspect="1"/>
          </p:cNvPicPr>
          <p:nvPr/>
        </p:nvPicPr>
        <p:blipFill>
          <a:blip r:embed="rId2"/>
          <a:stretch>
            <a:fillRect/>
          </a:stretch>
        </p:blipFill>
        <p:spPr bwMode="auto">
          <a:xfrm>
            <a:off x="2527300" y="1193800"/>
            <a:ext cx="40767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Source: Wikipedia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 analysis: Robust variance (sandwich estimator)</a:t>
            </a:r>
          </a:p>
        </p:txBody>
      </p:sp>
      <p:sp>
        <p:nvSpPr>
          <p:cNvPr id="3" name="Content Placeholder 2"/>
          <p:cNvSpPr>
            <a:spLocks noGrp="1"/>
          </p:cNvSpPr>
          <p:nvPr>
            <p:ph idx="1"/>
          </p:nvPr>
        </p:nvSpPr>
        <p:spPr/>
        <p:txBody>
          <a:bodyPr/>
          <a:lstStyle/>
          <a:p>
            <a:pPr lvl="0"/>
            <a:r>
              <a:t>In many ways, very similar to frailty models</a:t>
            </a:r>
          </a:p>
          <a:p>
            <a:pPr lvl="1"/>
            <a:r>
              <a:t>But some subtle differences</a:t>
            </a:r>
          </a:p>
          <a:p>
            <a:pPr lvl="0"/>
            <a:r>
              <a:t>Replace </a:t>
            </a:r>
            <a14:m xmlns:a14="http://schemas.microsoft.com/office/drawing/2010/main">
              <m:oMath xmlns:m="http://schemas.openxmlformats.org/officeDocument/2006/math">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oMath>
            </a14:m>
            <a:r>
              <a:t> with </a:t>
            </a:r>
            <a14:m xmlns:a14="http://schemas.microsoft.com/office/drawing/2010/main">
              <m:oMath xmlns:m="http://schemas.openxmlformats.org/officeDocument/2006/math">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𝐿</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𝐿</m:t>
                        </m:r>
                      </m:e>
                    </m:acc>
                  </m:e>
                </m:d>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oMath>
            </a14:m>
            <a:endParaRPr/>
          </a:p>
          <a:p>
            <a:pPr lvl="1"/>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𝐿</m:t>
                    </m:r>
                  </m:e>
                </m:acc>
              </m:oMath>
            </a14:m>
            <a:r>
              <a:t> are score residuals, computed from the score statistic.</a:t>
            </a:r>
          </a:p>
          <a:p>
            <a:pPr lvl="0"/>
            <a:r>
              <a:t>Comparable to the Generalized Estimating Equations (gee) model.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 analysis: stratification</a:t>
            </a:r>
          </a:p>
        </p:txBody>
      </p:sp>
      <p:sp>
        <p:nvSpPr>
          <p:cNvPr id="3" name="Content Placeholder 2"/>
          <p:cNvSpPr>
            <a:spLocks noGrp="1"/>
          </p:cNvSpPr>
          <p:nvPr>
            <p:ph idx="1"/>
          </p:nvPr>
        </p:nvSpPr>
        <p:spPr/>
        <p:txBody>
          <a:bodyPr/>
          <a:lstStyle/>
          <a:p>
            <a:pPr lvl="0"/>
            <a:r>
              <a:t>Use a different baseline hazard for each cluster</a:t>
            </a:r>
          </a:p>
          <a:p>
            <a:pPr lvl="1"/>
            <a:r>
              <a:t>Only works with a few very large clusters</a:t>
            </a:r>
          </a:p>
          <a:p>
            <a:pPr lvl="1"/>
            <a:r>
              <a:t>Does not identify “frail” or “strong” clusters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#4</a:t>
            </a:r>
          </a:p>
        </p:txBody>
      </p:sp>
      <p:sp>
        <p:nvSpPr>
          <p:cNvPr id="3" name="Content Placeholder 2"/>
          <p:cNvSpPr>
            <a:spLocks noGrp="1"/>
          </p:cNvSpPr>
          <p:nvPr>
            <p:ph idx="1"/>
          </p:nvPr>
        </p:nvSpPr>
        <p:spPr/>
        <p:txBody>
          <a:bodyPr/>
          <a:lstStyle/>
          <a:p>
            <a:pPr lvl="0"/>
            <a:r>
              <a:t>What have your learned</a:t>
            </a:r>
          </a:p>
          <a:p>
            <a:pPr lvl="1"/>
            <a:r>
              <a:t>How to handle violations of the independence assumption</a:t>
            </a:r>
          </a:p>
          <a:p>
            <a:pPr lvl="0"/>
            <a:r>
              <a:t>What’s coming next</a:t>
            </a:r>
          </a:p>
          <a:p>
            <a:pPr lvl="1"/>
            <a:r>
              <a:t>Analyses using Stata, SAS, and 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Rats example</a:t>
            </a:r>
          </a:p>
        </p:txBody>
      </p:sp>
      <p:pic>
        <p:nvPicPr>
          <p:cNvPr id="3" name="Picture 1" descr="rat-litter.jpg"/>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Source: Wikipedia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Rats data</a:t>
            </a:r>
          </a:p>
        </p:txBody>
      </p:sp>
      <p:sp>
        <p:nvSpPr>
          <p:cNvPr id="3" name="Content Placeholder 2"/>
          <p:cNvSpPr>
            <a:spLocks noGrp="1"/>
          </p:cNvSpPr>
          <p:nvPr>
            <p:ph idx="1"/>
          </p:nvPr>
        </p:nvSpPr>
        <p:spPr/>
        <p:txBody>
          <a:bodyPr/>
          <a:lstStyle/>
          <a:p>
            <a:pPr lvl="0" indent="0">
              <a:buNone/>
            </a:pPr>
            <a:r>
              <a:rPr>
                <a:latin typeface="Courier"/>
              </a:rPr>
              <a:t> litter rx time status sex
      1  1  101      0   f
      1  0   49      1   f
      1  0  104      0   f
      3  1  104      0   f
      3  0  102      0   f
      3  0  104      0   f
      5  1  104      0   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Stata, 2 of 2</a:t>
            </a:r>
          </a:p>
        </p:txBody>
      </p:sp>
      <p:pic>
        <p:nvPicPr>
          <p:cNvPr id="3" name="Picture 1" descr="stata-01.png"/>
          <p:cNvPicPr>
            <a:picLocks noGrp="1" noChangeAspect="1"/>
          </p:cNvPicPr>
          <p:nvPr/>
        </p:nvPicPr>
        <p:blipFill>
          <a:blip r:embed="rId3"/>
          <a:stretch>
            <a:fillRect/>
          </a:stretch>
        </p:blipFill>
        <p:spPr bwMode="auto">
          <a:xfrm>
            <a:off x="457200" y="1295400"/>
            <a:ext cx="8229600" cy="3187700"/>
          </a:xfrm>
          <a:prstGeom prst="rect">
            <a:avLst/>
          </a:prstGeom>
          <a:noFill/>
          <a:ln w="9525">
            <a:noFill/>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1 of 4</a:t>
            </a:r>
          </a:p>
        </p:txBody>
      </p:sp>
      <p:sp>
        <p:nvSpPr>
          <p:cNvPr id="3" name="Content Placeholder 2"/>
          <p:cNvSpPr>
            <a:spLocks noGrp="1"/>
          </p:cNvSpPr>
          <p:nvPr>
            <p:ph idx="1"/>
          </p:nvPr>
        </p:nvSpPr>
        <p:spPr/>
        <p:txBody>
          <a:bodyPr/>
          <a:lstStyle/>
          <a:p>
            <a:pPr lvl="0" indent="0">
              <a:buNone/>
            </a:pPr>
            <a:r>
              <a:rPr>
                <a:latin typeface="Courier"/>
              </a:rPr>
              <a:t>proc phreg data=storage.rats;
  model time*status(0) = rx;
run;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2 of 4</a:t>
            </a:r>
          </a:p>
        </p:txBody>
      </p:sp>
      <p:pic>
        <p:nvPicPr>
          <p:cNvPr id="3" name="Picture 1" descr="sas-01.png"/>
          <p:cNvPicPr>
            <a:picLocks noGrp="1" noChangeAspect="1"/>
          </p:cNvPicPr>
          <p:nvPr/>
        </p:nvPicPr>
        <p:blipFill>
          <a:blip r:embed="rId3"/>
          <a:stretch>
            <a:fillRect/>
          </a:stretch>
        </p:blipFill>
        <p:spPr bwMode="auto">
          <a:xfrm>
            <a:off x="457200" y="2095500"/>
            <a:ext cx="8229600" cy="15875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3 of 4</a:t>
            </a:r>
          </a:p>
        </p:txBody>
      </p:sp>
      <p:pic>
        <p:nvPicPr>
          <p:cNvPr id="3" name="Picture 1" descr="sas-02.png"/>
          <p:cNvPicPr>
            <a:picLocks noGrp="1" noChangeAspect="1"/>
          </p:cNvPicPr>
          <p:nvPr/>
        </p:nvPicPr>
        <p:blipFill>
          <a:blip r:embed="rId2"/>
          <a:stretch>
            <a:fillRect/>
          </a:stretch>
        </p:blipFill>
        <p:spPr bwMode="auto">
          <a:xfrm>
            <a:off x="457200" y="2146300"/>
            <a:ext cx="8229600" cy="14732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1 data</a:t>
            </a:r>
          </a:p>
        </p:txBody>
      </p:sp>
      <p:sp>
        <p:nvSpPr>
          <p:cNvPr id="3" name="Content Placeholder 2"/>
          <p:cNvSpPr>
            <a:spLocks noGrp="1"/>
          </p:cNvSpPr>
          <p:nvPr>
            <p:ph idx="1"/>
          </p:nvPr>
        </p:nvSpPr>
        <p:spPr/>
        <p:txBody>
          <a:bodyPr/>
          <a:lstStyle/>
          <a:p>
            <a:pPr lvl="0" indent="0">
              <a:buNone/>
            </a:pPr>
            <a:r>
              <a:rPr>
                <a:latin typeface="Courier"/>
              </a:rPr>
              <a:t>  37         58         73
  40         59         75
  43         60         77
  44         61         79
  45         62         89
  47         68         94
  49         70         96
  54         71
  56         72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4 of 4</a:t>
            </a:r>
          </a:p>
        </p:txBody>
      </p:sp>
      <p:pic>
        <p:nvPicPr>
          <p:cNvPr id="3" name="Picture 1" descr="sas-03.png"/>
          <p:cNvPicPr>
            <a:picLocks noGrp="1" noChangeAspect="1"/>
          </p:cNvPicPr>
          <p:nvPr/>
        </p:nvPicPr>
        <p:blipFill>
          <a:blip r:embed="rId2"/>
          <a:stretch>
            <a:fillRect/>
          </a:stretch>
        </p:blipFill>
        <p:spPr bwMode="auto">
          <a:xfrm>
            <a:off x="457200" y="2336800"/>
            <a:ext cx="8229600" cy="11176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R, 1 of 3</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data=rats)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R, 2 of 3</a:t>
            </a:r>
          </a:p>
        </p:txBody>
      </p:sp>
      <p:sp>
        <p:nvSpPr>
          <p:cNvPr id="3" name="Content Placeholder 2"/>
          <p:cNvSpPr>
            <a:spLocks noGrp="1"/>
          </p:cNvSpPr>
          <p:nvPr>
            <p:ph idx="1"/>
          </p:nvPr>
        </p:nvSpPr>
        <p:spPr/>
        <p:txBody>
          <a:bodyPr/>
          <a:lstStyle/>
          <a:p>
            <a:pPr lvl="0" indent="0">
              <a:buNone/>
            </a:pPr>
            <a:r>
              <a:rPr>
                <a:latin typeface="Courier"/>
              </a:rPr>
              <a:t>Call:
coxph(formula = rats_surv ~ rx, data = rats)
     coef exp(coef) se(coef)     z       p
rx 0.9047    2.4713   0.3175 2.849 0.00438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R, 3 of 3</a:t>
            </a:r>
          </a:p>
        </p:txBody>
      </p:sp>
      <p:sp>
        <p:nvSpPr>
          <p:cNvPr id="3" name="Content Placeholder 2"/>
          <p:cNvSpPr>
            <a:spLocks noGrp="1"/>
          </p:cNvSpPr>
          <p:nvPr>
            <p:ph idx="1"/>
          </p:nvPr>
        </p:nvSpPr>
        <p:spPr/>
        <p:txBody>
          <a:bodyPr/>
          <a:lstStyle/>
          <a:p>
            <a:pPr lvl="0" indent="0">
              <a:buNone/>
            </a:pPr>
            <a:r>
              <a:rPr>
                <a:latin typeface="Courier"/>
              </a:rPr>
              <a:t>
Likelihood ratio test=7.98  on 1 df, p=0.004741
n= 150, number of events= 40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 shared(litter)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Stata, 2 of 2</a:t>
            </a:r>
          </a:p>
        </p:txBody>
      </p:sp>
      <p:pic>
        <p:nvPicPr>
          <p:cNvPr id="3" name="Picture 1" descr="stata-03.png"/>
          <p:cNvPicPr>
            <a:picLocks noGrp="1" noChangeAspect="1"/>
          </p:cNvPicPr>
          <p:nvPr/>
        </p:nvPicPr>
        <p:blipFill>
          <a:blip r:embed="rId3"/>
          <a:stretch>
            <a:fillRect/>
          </a:stretch>
        </p:blipFill>
        <p:spPr bwMode="auto">
          <a:xfrm>
            <a:off x="1701800" y="1193800"/>
            <a:ext cx="5753100" cy="3390900"/>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1 of 4</a:t>
            </a:r>
          </a:p>
        </p:txBody>
      </p:sp>
      <p:sp>
        <p:nvSpPr>
          <p:cNvPr id="3" name="Content Placeholder 2"/>
          <p:cNvSpPr>
            <a:spLocks noGrp="1"/>
          </p:cNvSpPr>
          <p:nvPr>
            <p:ph idx="1"/>
          </p:nvPr>
        </p:nvSpPr>
        <p:spPr/>
        <p:txBody>
          <a:bodyPr/>
          <a:lstStyle/>
          <a:p>
            <a:pPr lvl="0" indent="0">
              <a:buNone/>
            </a:pPr>
            <a:r>
              <a:rPr>
                <a:latin typeface="Courier"/>
              </a:rPr>
              <a:t>proc phreg data=storage.rats;
  class litter;
  model time*status(0) = rx;
  id litter;
  random litter / dist=gamma;
run;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2 of 4</a:t>
            </a:r>
          </a:p>
        </p:txBody>
      </p:sp>
      <p:pic>
        <p:nvPicPr>
          <p:cNvPr id="3" name="Picture 1" descr="sas-07.png"/>
          <p:cNvPicPr>
            <a:picLocks noGrp="1" noChangeAspect="1"/>
          </p:cNvPicPr>
          <p:nvPr/>
        </p:nvPicPr>
        <p:blipFill>
          <a:blip r:embed="rId3"/>
          <a:stretch>
            <a:fillRect/>
          </a:stretch>
        </p:blipFill>
        <p:spPr bwMode="auto">
          <a:xfrm>
            <a:off x="457200" y="2260600"/>
            <a:ext cx="8229600" cy="1270000"/>
          </a:xfrm>
          <a:prstGeom prst="rect">
            <a:avLst/>
          </a:prstGeom>
          <a:noFill/>
          <a:ln w="9525">
            <a:noFill/>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3 of 4</a:t>
            </a:r>
          </a:p>
        </p:txBody>
      </p:sp>
      <p:pic>
        <p:nvPicPr>
          <p:cNvPr id="3" name="Picture 1" descr="sas-08.png"/>
          <p:cNvPicPr>
            <a:picLocks noGrp="1" noChangeAspect="1"/>
          </p:cNvPicPr>
          <p:nvPr/>
        </p:nvPicPr>
        <p:blipFill>
          <a:blip r:embed="rId2"/>
          <a:stretch>
            <a:fillRect/>
          </a:stretch>
        </p:blipFill>
        <p:spPr bwMode="auto">
          <a:xfrm>
            <a:off x="457200" y="2197100"/>
            <a:ext cx="8229600" cy="1384300"/>
          </a:xfrm>
          <a:prstGeom prst="rect">
            <a:avLst/>
          </a:prstGeom>
          <a:noFill/>
          <a:ln w="9525">
            <a:noFill/>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4 of 4</a:t>
            </a:r>
          </a:p>
        </p:txBody>
      </p:sp>
      <p:pic>
        <p:nvPicPr>
          <p:cNvPr id="3" name="Picture 1" descr="sas-09.png"/>
          <p:cNvPicPr>
            <a:picLocks noGrp="1" noChangeAspect="1"/>
          </p:cNvPicPr>
          <p:nvPr/>
        </p:nvPicPr>
        <p:blipFill>
          <a:blip r:embed="rId2"/>
          <a:stretch>
            <a:fillRect/>
          </a:stretch>
        </p:blipFill>
        <p:spPr bwMode="auto">
          <a:xfrm>
            <a:off x="457200" y="2324100"/>
            <a:ext cx="8229600" cy="11303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1 probabilities</a:t>
            </a:r>
          </a:p>
        </p:txBody>
      </p:sp>
      <p:sp>
        <p:nvSpPr>
          <p:cNvPr id="3" name="Content Placeholder 2"/>
          <p:cNvSpPr>
            <a:spLocks noGrp="1"/>
          </p:cNvSpPr>
          <p:nvPr>
            <p:ph idx="1"/>
          </p:nvPr>
        </p:nvSpPr>
        <p:spPr/>
        <p:txBody>
          <a:bodyPr/>
          <a:lstStyle/>
          <a:p>
            <a:pPr lvl="0" indent="0">
              <a:buNone/>
            </a:pPr>
            <a:r>
              <a:rPr>
                <a:latin typeface="Courier"/>
              </a:rPr>
              <a:t>  37  96%    58  60%    73  24%
  40  92%    59  56%    75  20%
  43  88%    60  52%    77  16%
  44  84%    61  48%    79  12%
  45  80%    62  44%    89   8%
  47  76%    68  40%    94   4%
  49  72%    70  36%    96   0%
  54  68%    71  32%  
  56  64%    72  38%</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 frailty(litter), data=rats)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R, 2 of 3</a:t>
            </a:r>
          </a:p>
        </p:txBody>
      </p:sp>
      <p:sp>
        <p:nvSpPr>
          <p:cNvPr id="3" name="Content Placeholder 2"/>
          <p:cNvSpPr>
            <a:spLocks noGrp="1"/>
          </p:cNvSpPr>
          <p:nvPr>
            <p:ph idx="1"/>
          </p:nvPr>
        </p:nvSpPr>
        <p:spPr/>
        <p:txBody>
          <a:bodyPr/>
          <a:lstStyle/>
          <a:p>
            <a:pPr lvl="0" indent="0">
              <a:buNone/>
            </a:pPr>
            <a:r>
              <a:rPr>
                <a:latin typeface="Courier"/>
              </a:rPr>
              <a:t>Call:
coxph(formula = rats_surv ~ rx + frailty(litter), data = rats)
                  coef se(coef)    se2  Chisq   DF      p
rx               0.914    0.323  0.319  8.012  1.0 0.0046
frailty(litter)                        17.692 14.4 0.2443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R, 3 of 3</a:t>
            </a:r>
          </a:p>
        </p:txBody>
      </p:sp>
      <p:sp>
        <p:nvSpPr>
          <p:cNvPr id="3" name="Content Placeholder 2"/>
          <p:cNvSpPr>
            <a:spLocks noGrp="1"/>
          </p:cNvSpPr>
          <p:nvPr>
            <p:ph idx="1"/>
          </p:nvPr>
        </p:nvSpPr>
        <p:spPr/>
        <p:txBody>
          <a:bodyPr/>
          <a:lstStyle/>
          <a:p>
            <a:pPr lvl="0" indent="0">
              <a:buNone/>
            </a:pPr>
            <a:r>
              <a:rPr>
                <a:latin typeface="Courier"/>
              </a:rPr>
              <a:t>Iterations: 6 outer, 24 Newton-Raphson
     Variance of random effect= 0.499   I-likelihood = -180.8 
Degrees of freedom for terms=  1.0 14.4 
Likelihood ratio test=37.6  on 15.4 df, p=0.001
n= 150, number of events= 40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 vce(cluster litter)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Stata, 2 of 2</a:t>
            </a:r>
          </a:p>
        </p:txBody>
      </p:sp>
      <p:pic>
        <p:nvPicPr>
          <p:cNvPr id="3" name="Picture 1" descr="stata-02.png"/>
          <p:cNvPicPr>
            <a:picLocks noGrp="1" noChangeAspect="1"/>
          </p:cNvPicPr>
          <p:nvPr/>
        </p:nvPicPr>
        <p:blipFill>
          <a:blip r:embed="rId3"/>
          <a:stretch>
            <a:fillRect/>
          </a:stretch>
        </p:blipFill>
        <p:spPr bwMode="auto">
          <a:xfrm>
            <a:off x="457200" y="1282700"/>
            <a:ext cx="8229600" cy="3200400"/>
          </a:xfrm>
          <a:prstGeom prst="rect">
            <a:avLst/>
          </a:prstGeom>
          <a:noFill/>
          <a:ln w="9525">
            <a:noFill/>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1 of 4</a:t>
            </a:r>
          </a:p>
        </p:txBody>
      </p:sp>
      <p:sp>
        <p:nvSpPr>
          <p:cNvPr id="3" name="Content Placeholder 2"/>
          <p:cNvSpPr>
            <a:spLocks noGrp="1"/>
          </p:cNvSpPr>
          <p:nvPr>
            <p:ph idx="1"/>
          </p:nvPr>
        </p:nvSpPr>
        <p:spPr/>
        <p:txBody>
          <a:bodyPr/>
          <a:lstStyle/>
          <a:p>
            <a:pPr lvl="0" indent="0">
              <a:buNone/>
            </a:pPr>
            <a:r>
              <a:rPr>
                <a:latin typeface="Courier"/>
              </a:rPr>
              <a:t>proc phreg data=storage.rats covs(aggregate);
  model time*status(0) = rx;
  id litter;
run;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2 of 4</a:t>
            </a:r>
          </a:p>
        </p:txBody>
      </p:sp>
      <p:pic>
        <p:nvPicPr>
          <p:cNvPr id="3" name="Picture 1" descr="sas-04.png"/>
          <p:cNvPicPr>
            <a:picLocks noGrp="1" noChangeAspect="1"/>
          </p:cNvPicPr>
          <p:nvPr/>
        </p:nvPicPr>
        <p:blipFill>
          <a:blip r:embed="rId3"/>
          <a:stretch>
            <a:fillRect/>
          </a:stretch>
        </p:blipFill>
        <p:spPr bwMode="auto">
          <a:xfrm>
            <a:off x="457200" y="2082800"/>
            <a:ext cx="8229600" cy="1625600"/>
          </a:xfrm>
          <a:prstGeom prst="rect">
            <a:avLst/>
          </a:prstGeom>
          <a:noFill/>
          <a:ln w="9525">
            <a:noFill/>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3 of 4</a:t>
            </a:r>
          </a:p>
        </p:txBody>
      </p:sp>
      <p:pic>
        <p:nvPicPr>
          <p:cNvPr id="3" name="Picture 1" descr="sas-05.png"/>
          <p:cNvPicPr>
            <a:picLocks noGrp="1" noChangeAspect="1"/>
          </p:cNvPicPr>
          <p:nvPr/>
        </p:nvPicPr>
        <p:blipFill>
          <a:blip r:embed="rId2"/>
          <a:stretch>
            <a:fillRect/>
          </a:stretch>
        </p:blipFill>
        <p:spPr bwMode="auto">
          <a:xfrm>
            <a:off x="457200" y="1905000"/>
            <a:ext cx="8229600" cy="1968500"/>
          </a:xfrm>
          <a:prstGeom prst="rect">
            <a:avLst/>
          </a:prstGeom>
          <a:noFill/>
          <a:ln w="9525">
            <a:noFill/>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4 of 4</a:t>
            </a:r>
          </a:p>
        </p:txBody>
      </p:sp>
      <p:pic>
        <p:nvPicPr>
          <p:cNvPr id="3" name="Picture 1" descr="sas-06.png"/>
          <p:cNvPicPr>
            <a:picLocks noGrp="1" noChangeAspect="1"/>
          </p:cNvPicPr>
          <p:nvPr/>
        </p:nvPicPr>
        <p:blipFill>
          <a:blip r:embed="rId2"/>
          <a:stretch>
            <a:fillRect/>
          </a:stretch>
        </p:blipFill>
        <p:spPr bwMode="auto">
          <a:xfrm>
            <a:off x="457200" y="2336800"/>
            <a:ext cx="8229600" cy="1104900"/>
          </a:xfrm>
          <a:prstGeom prst="rect">
            <a:avLst/>
          </a:prstGeom>
          <a:noFill/>
          <a:ln w="9525">
            <a:noFill/>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 cluster(litter), data=rats)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1 graph</a:t>
            </a:r>
          </a:p>
        </p:txBody>
      </p:sp>
      <p:pic>
        <p:nvPicPr>
          <p:cNvPr id="3" name="Picture 1" descr="fly-01.png"/>
          <p:cNvPicPr>
            <a:picLocks noGrp="1" noChangeAspect="1"/>
          </p:cNvPicPr>
          <p:nvPr/>
        </p:nvPicPr>
        <p:blipFill>
          <a:blip r:embed="rId3"/>
          <a:stretch>
            <a:fillRect/>
          </a:stretch>
        </p:blipFill>
        <p:spPr bwMode="auto">
          <a:xfrm>
            <a:off x="2197100" y="1193800"/>
            <a:ext cx="4762500" cy="3390900"/>
          </a:xfrm>
          <a:prstGeom prst="rect">
            <a:avLst/>
          </a:prstGeom>
          <a:noFill/>
          <a:ln w="9525">
            <a:noFill/>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R, 2 of 3</a:t>
            </a:r>
          </a:p>
        </p:txBody>
      </p:sp>
      <p:sp>
        <p:nvSpPr>
          <p:cNvPr id="3" name="Content Placeholder 2"/>
          <p:cNvSpPr>
            <a:spLocks noGrp="1"/>
          </p:cNvSpPr>
          <p:nvPr>
            <p:ph idx="1"/>
          </p:nvPr>
        </p:nvSpPr>
        <p:spPr/>
        <p:txBody>
          <a:bodyPr/>
          <a:lstStyle/>
          <a:p>
            <a:pPr lvl="0" indent="0">
              <a:buNone/>
            </a:pPr>
            <a:r>
              <a:rPr>
                <a:latin typeface="Courier"/>
              </a:rPr>
              <a:t>Call:
coxph(formula = rats_surv ~ rx, data = rats, cluster = litter)
     coef exp(coef) se(coef) robust se     z       p
rx 0.9047    2.4713   0.3175    0.3025 2.991 0.00278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R, 3 of 3</a:t>
            </a:r>
          </a:p>
        </p:txBody>
      </p:sp>
      <p:sp>
        <p:nvSpPr>
          <p:cNvPr id="3" name="Content Placeholder 2"/>
          <p:cNvSpPr>
            <a:spLocks noGrp="1"/>
          </p:cNvSpPr>
          <p:nvPr>
            <p:ph idx="1"/>
          </p:nvPr>
        </p:nvSpPr>
        <p:spPr/>
        <p:txBody>
          <a:bodyPr/>
          <a:lstStyle/>
          <a:p>
            <a:pPr lvl="0" indent="0">
              <a:buNone/>
            </a:pPr>
            <a:r>
              <a:rPr>
                <a:latin typeface="Courier"/>
              </a:rPr>
              <a:t>
Likelihood ratio test=7.98  on 1 df, p=0.004741
n= 150, number of events= 40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#5</a:t>
            </a:r>
          </a:p>
        </p:txBody>
      </p:sp>
      <p:sp>
        <p:nvSpPr>
          <p:cNvPr id="3" name="Content Placeholder 2"/>
          <p:cNvSpPr>
            <a:spLocks noGrp="1"/>
          </p:cNvSpPr>
          <p:nvPr>
            <p:ph idx="1"/>
          </p:nvPr>
        </p:nvSpPr>
        <p:spPr/>
        <p:txBody>
          <a:bodyPr/>
          <a:lstStyle/>
          <a:p>
            <a:pPr lvl="0"/>
            <a:r>
              <a:t>What have your learned</a:t>
            </a:r>
          </a:p>
          <a:p>
            <a:pPr lvl="1"/>
            <a:r>
              <a:t>Analyses using Stata, SAS, and R</a:t>
            </a:r>
          </a:p>
          <a:p>
            <a:pPr lvl="0"/>
            <a:r>
              <a:t>What’s coming next</a:t>
            </a:r>
          </a:p>
          <a:p>
            <a:pPr lvl="1"/>
            <a:r>
              <a:t>Issues with repeated measures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Thiotepa example</a:t>
            </a:r>
          </a:p>
        </p:txBody>
      </p:sp>
      <p:pic>
        <p:nvPicPr>
          <p:cNvPr id="3" name="Picture 1" descr="thiotepa.jpg"/>
          <p:cNvPicPr>
            <a:picLocks noGrp="1" noChangeAspect="1"/>
          </p:cNvPicPr>
          <p:nvPr/>
        </p:nvPicPr>
        <p:blipFill>
          <a:blip r:embed="rId2"/>
          <a:stretch>
            <a:fillRect/>
          </a:stretch>
        </p:blipFill>
        <p:spPr bwMode="auto">
          <a:xfrm>
            <a:off x="3835400" y="1193800"/>
            <a:ext cx="14605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Source: Business Wire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Thiotepa data</a:t>
            </a:r>
          </a:p>
        </p:txBody>
      </p:sp>
      <p:sp>
        <p:nvSpPr>
          <p:cNvPr id="3" name="Content Placeholder 2"/>
          <p:cNvSpPr>
            <a:spLocks noGrp="1"/>
          </p:cNvSpPr>
          <p:nvPr>
            <p:ph idx="1"/>
          </p:nvPr>
        </p:nvSpPr>
        <p:spPr/>
        <p:txBody>
          <a:bodyPr/>
          <a:lstStyle/>
          <a:p>
            <a:pPr lvl="0" indent="0">
              <a:buNone/>
            </a:pPr>
            <a:r>
              <a:rPr>
                <a:latin typeface="Courier"/>
              </a:rPr>
              <a:t> id rx number size start stop event enum
  1  1      1    3     0    1     0    1
  2  1      2    1     0    4     0    1
  3  1      1    1     0    7     0    1
  4  1      5    1     0   10     0    1
  5  1      4    1     0    6     1    1
  5  1      4    1     6   10     0    2
  6  1      1    1     0   14     0    1</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of thiotepa data, 1 of 2</a:t>
            </a:r>
          </a:p>
        </p:txBody>
      </p:sp>
      <p:pic>
        <p:nvPicPr>
          <p:cNvPr id="3" name="Picture 1" descr="frailty_files/figure-pptx/unnamed-chunk-15-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of thiotepa data, 2 of 2</a:t>
            </a:r>
          </a:p>
        </p:txBody>
      </p:sp>
      <p:pic>
        <p:nvPicPr>
          <p:cNvPr id="3" name="Picture 1" descr="frailty_files/figure-pptx/unnamed-chunk-16-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for subject 82</a:t>
            </a:r>
          </a:p>
        </p:txBody>
      </p:sp>
      <p:sp>
        <p:nvSpPr>
          <p:cNvPr id="3" name="Content Placeholder 2"/>
          <p:cNvSpPr>
            <a:spLocks noGrp="1"/>
          </p:cNvSpPr>
          <p:nvPr>
            <p:ph idx="1"/>
          </p:nvPr>
        </p:nvSpPr>
        <p:spPr/>
        <p:txBody>
          <a:bodyPr/>
          <a:lstStyle/>
          <a:p>
            <a:pPr lvl="0" indent="0">
              <a:buNone/>
            </a:pPr>
            <a:r>
              <a:rPr>
                <a:latin typeface="Courier"/>
              </a:rPr>
              <a:t> id rx number size start stop event enum
 82  2      4    1     0    4     1    1
 82  2      4    1     4   24     1    2
 82  2      4    1    24   47     1    3
 82  2      4    1    47   50     0    4</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Re-setting the clock</a:t>
            </a:r>
          </a:p>
        </p:txBody>
      </p:sp>
      <p:sp>
        <p:nvSpPr>
          <p:cNvPr id="3" name="Content Placeholder 2"/>
          <p:cNvSpPr>
            <a:spLocks noGrp="1"/>
          </p:cNvSpPr>
          <p:nvPr>
            <p:ph idx="1"/>
          </p:nvPr>
        </p:nvSpPr>
        <p:spPr/>
        <p:txBody>
          <a:bodyPr/>
          <a:lstStyle/>
          <a:p>
            <a:pPr lvl="0" indent="0">
              <a:buNone/>
            </a:pPr>
            <a:r>
              <a:rPr>
                <a:latin typeface="Courier"/>
              </a:rPr>
              <a:t> id rx number size start stop event enum
 82  2      4    1     0    4     1    1
 82  2      4    1     0   20     1    2
 82  2      4    1     0   23     1    3
 82  2      4    1     0    3     0    4</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 analysis: Poisson regression</a:t>
            </a:r>
          </a:p>
        </p:txBody>
      </p:sp>
      <p:sp>
        <p:nvSpPr>
          <p:cNvPr id="3" name="Content Placeholder 2"/>
          <p:cNvSpPr>
            <a:spLocks noGrp="1"/>
          </p:cNvSpPr>
          <p:nvPr>
            <p:ph idx="1"/>
          </p:nvPr>
        </p:nvSpPr>
        <p:spPr/>
        <p:txBody>
          <a:bodyPr/>
          <a:lstStyle/>
          <a:p>
            <a:pPr lvl="0" indent="0">
              <a:buNone/>
            </a:pPr>
            <a:r>
              <a:rPr>
                <a:latin typeface="Courier"/>
              </a:rPr>
              <a:t> id rx number size event_count time_at_risk
 82  2      4    1           3           50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2 data</a:t>
            </a:r>
          </a:p>
        </p:txBody>
      </p:sp>
      <p:sp>
        <p:nvSpPr>
          <p:cNvPr id="3" name="Content Placeholder 2"/>
          <p:cNvSpPr>
            <a:spLocks noGrp="1"/>
          </p:cNvSpPr>
          <p:nvPr>
            <p:ph idx="1"/>
          </p:nvPr>
        </p:nvSpPr>
        <p:spPr/>
        <p:txBody>
          <a:bodyPr/>
          <a:lstStyle/>
          <a:p>
            <a:pPr lvl="0" indent="0">
              <a:buNone/>
            </a:pPr>
            <a:r>
              <a:rPr>
                <a:latin typeface="Courier"/>
              </a:rPr>
              <a:t>  37         58         70+
  40         59         70+
  43         60         70+
  44         61         70+
  45         62         70+
  47         68         70+
  49         70+        70+
  54         70+
  56         70+</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 many choices…</a:t>
            </a:r>
          </a:p>
        </p:txBody>
      </p:sp>
      <p:sp>
        <p:nvSpPr>
          <p:cNvPr id="3" name="Content Placeholder 2"/>
          <p:cNvSpPr>
            <a:spLocks noGrp="1"/>
          </p:cNvSpPr>
          <p:nvPr>
            <p:ph idx="1"/>
          </p:nvPr>
        </p:nvSpPr>
        <p:spPr/>
        <p:txBody>
          <a:bodyPr/>
          <a:lstStyle/>
          <a:p>
            <a:pPr lvl="0"/>
            <a:r>
              <a:t>Frailty estimates</a:t>
            </a:r>
          </a:p>
          <a:p>
            <a:pPr lvl="1"/>
            <a:r>
              <a:t>Provides individual estimates</a:t>
            </a:r>
          </a:p>
          <a:p>
            <a:pPr lvl="1"/>
            <a:r>
              <a:t>Identifies “good” and “bad” clusters</a:t>
            </a:r>
          </a:p>
          <a:p>
            <a:pPr lvl="0"/>
            <a:r>
              <a:t>Robust variance (sandwich)</a:t>
            </a:r>
          </a:p>
          <a:p>
            <a:pPr lvl="1"/>
            <a:r>
              <a:t>Provides marginal estimates</a:t>
            </a:r>
          </a:p>
          <a:p>
            <a:pPr lvl="0"/>
            <a:r>
              <a:t>Stratified analysis</a:t>
            </a:r>
          </a:p>
          <a:p>
            <a:pPr lvl="1"/>
            <a:r>
              <a:t>Only works for small number of clusters</a:t>
            </a:r>
          </a:p>
          <a:p>
            <a:pPr lvl="0"/>
            <a:r>
              <a:t>Poisson regression</a:t>
            </a:r>
          </a:p>
          <a:p>
            <a:pPr lvl="1"/>
            <a:r>
              <a:t>Assumes risk independent of time</a:t>
            </a:r>
          </a:p>
          <a:p>
            <a:pPr lvl="0"/>
            <a:r>
              <a:rPr b="1"/>
              <a:t>Never ignore clusters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1 of 4</a:t>
            </a:r>
          </a:p>
        </p:txBody>
      </p:sp>
      <p:pic>
        <p:nvPicPr>
          <p:cNvPr id="3" name="Picture 1" descr="fruit-fly.png"/>
          <p:cNvPicPr>
            <a:picLocks noGrp="1" noChangeAspect="1"/>
          </p:cNvPicPr>
          <p:nvPr/>
        </p:nvPicPr>
        <p:blipFill>
          <a:blip r:embed="rId3"/>
          <a:stretch>
            <a:fillRect/>
          </a:stretch>
        </p:blipFill>
        <p:spPr bwMode="auto">
          <a:xfrm>
            <a:off x="2171700" y="1193800"/>
            <a:ext cx="4800600" cy="3390900"/>
          </a:xfrm>
          <a:prstGeom prst="rect">
            <a:avLst/>
          </a:prstGeom>
          <a:noFill/>
          <a:ln w="9525">
            <a:noFill/>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2 of 4</a:t>
            </a:r>
          </a:p>
        </p:txBody>
      </p:sp>
      <p:pic>
        <p:nvPicPr>
          <p:cNvPr id="3" name="Picture 1" descr="rat-litter.jpg"/>
          <p:cNvPicPr>
            <a:picLocks noGrp="1" noChangeAspect="1"/>
          </p:cNvPicPr>
          <p:nvPr/>
        </p:nvPicPr>
        <p:blipFill>
          <a:blip r:embed="rId3"/>
          <a:stretch>
            <a:fillRect/>
          </a:stretch>
        </p:blipFill>
        <p:spPr bwMode="auto">
          <a:xfrm>
            <a:off x="2032000" y="1193800"/>
            <a:ext cx="5080000" cy="3390900"/>
          </a:xfrm>
          <a:prstGeom prst="rect">
            <a:avLst/>
          </a:prstGeom>
          <a:noFill/>
          <a:ln w="9525">
            <a:noFill/>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3 of 4</a:t>
            </a:r>
          </a:p>
        </p:txBody>
      </p:sp>
      <p:pic>
        <p:nvPicPr>
          <p:cNvPr id="3" name="Picture 1" descr="thiotepa.jpg"/>
          <p:cNvPicPr>
            <a:picLocks noGrp="1" noChangeAspect="1"/>
          </p:cNvPicPr>
          <p:nvPr/>
        </p:nvPicPr>
        <p:blipFill>
          <a:blip r:embed="rId3"/>
          <a:stretch>
            <a:fillRect/>
          </a:stretch>
        </p:blipFill>
        <p:spPr bwMode="auto">
          <a:xfrm>
            <a:off x="3708400" y="1193800"/>
            <a:ext cx="1727200" cy="3390900"/>
          </a:xfrm>
          <a:prstGeom prst="rect">
            <a:avLst/>
          </a:prstGeom>
          <a:noFill/>
          <a:ln w="9525">
            <a:noFill/>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4 of 4</a:t>
            </a:r>
          </a:p>
        </p:txBody>
      </p:sp>
      <p:sp>
        <p:nvSpPr>
          <p:cNvPr id="3" name="Content Placeholder 2"/>
          <p:cNvSpPr>
            <a:spLocks noGrp="1"/>
          </p:cNvSpPr>
          <p:nvPr>
            <p:ph idx="1"/>
          </p:nvPr>
        </p:nvSpPr>
        <p:spPr/>
        <p:txBody>
          <a:bodyPr/>
          <a:lstStyle/>
          <a:p>
            <a:pPr lvl="0"/>
            <a:r>
              <a:t>What have your learned</a:t>
            </a:r>
          </a:p>
          <a:p>
            <a:pPr lvl="1"/>
            <a:r>
              <a:t>Review of handling censored values</a:t>
            </a:r>
          </a:p>
          <a:p>
            <a:pPr lvl="1"/>
            <a:r>
              <a:t>Motivation for hazard function</a:t>
            </a:r>
          </a:p>
          <a:p>
            <a:pPr lvl="1"/>
            <a:r>
              <a:t>Review of Cox Proportional Hazards Regression</a:t>
            </a:r>
          </a:p>
          <a:p>
            <a:pPr lvl="1"/>
            <a:r>
              <a:t>How to handle violations of the independence assumption</a:t>
            </a:r>
          </a:p>
          <a:p>
            <a:pPr lvl="1"/>
            <a:r>
              <a:t>Analyses using Stata, SAS, and R</a:t>
            </a:r>
          </a:p>
          <a:p>
            <a:pPr lvl="1"/>
            <a:r>
              <a:t>Issues with repeated measures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2 probabilities</a:t>
            </a:r>
          </a:p>
        </p:txBody>
      </p:sp>
      <p:sp>
        <p:nvSpPr>
          <p:cNvPr id="3" name="Content Placeholder 2"/>
          <p:cNvSpPr>
            <a:spLocks noGrp="1"/>
          </p:cNvSpPr>
          <p:nvPr>
            <p:ph idx="1"/>
          </p:nvPr>
        </p:nvSpPr>
        <p:spPr/>
        <p:txBody>
          <a:bodyPr/>
          <a:lstStyle/>
          <a:p>
            <a:pPr lvl="0" indent="0">
              <a:buNone/>
            </a:pPr>
            <a:r>
              <a:rPr>
                <a:latin typeface="Courier"/>
              </a:rPr>
              <a:t>  37  96%    58  60%    70+  ?
  40  92%    59  56%    70+  ?
  43  88%    60  52%    70+  ?
  44  84%    61  48%    70+  ?
  45  80%    62  44%    70+  ?
  47  76%    68  40%    70+  ?
  49  72%    70+  ?     70+  ?
  54  68%    70+  ?
  56  64%    70+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2 graph</a:t>
            </a:r>
          </a:p>
        </p:txBody>
      </p:sp>
      <p:pic>
        <p:nvPicPr>
          <p:cNvPr id="3" name="Picture 1" descr="fly-02.png"/>
          <p:cNvPicPr>
            <a:picLocks noGrp="1" noChangeAspect="1"/>
          </p:cNvPicPr>
          <p:nvPr/>
        </p:nvPicPr>
        <p:blipFill>
          <a:blip r:embed="rId2"/>
          <a:stretch>
            <a:fillRect/>
          </a:stretch>
        </p:blipFill>
        <p:spPr bwMode="auto">
          <a:xfrm>
            <a:off x="2197100" y="1193800"/>
            <a:ext cx="4749800" cy="33909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T#015 STSP-PPT-Wide-Template</Template>
  <TotalTime>0</TotalTime>
  <Words>4224</Words>
  <Application>Microsoft Office PowerPoint</Application>
  <PresentationFormat>On-screen Show (16:9)</PresentationFormat>
  <Paragraphs>315</Paragraphs>
  <Slides>74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Cambria Math</vt:lpstr>
      <vt:lpstr>Courier</vt:lpstr>
      <vt:lpstr>COSA-PPT-Wide-Template</vt:lpstr>
      <vt:lpstr>Frailty models</vt:lpstr>
      <vt:lpstr>what you will learn today</vt:lpstr>
      <vt:lpstr>Fruit fly example</vt:lpstr>
      <vt:lpstr>Fruit fly study, round 1 data</vt:lpstr>
      <vt:lpstr>Fruit fly study, round 1 probabilities</vt:lpstr>
      <vt:lpstr>Fruit fly study, round 1 graph</vt:lpstr>
      <vt:lpstr>Fruit fly study, round 2 data</vt:lpstr>
      <vt:lpstr>Fruit fly study, round 2 probabilities</vt:lpstr>
      <vt:lpstr>Fruit fly study, round 2 graph</vt:lpstr>
      <vt:lpstr>Fruit fly study, round 3 data</vt:lpstr>
      <vt:lpstr>Fruit fly study, round 3 probabilities</vt:lpstr>
      <vt:lpstr>Fruit fly study, round 3 graph</vt:lpstr>
      <vt:lpstr>Break #1</vt:lpstr>
      <vt:lpstr>Life insurance example</vt:lpstr>
      <vt:lpstr>Probabilities for ages 21 through 41</vt:lpstr>
      <vt:lpstr>Probabilities for ages 95 through 99</vt:lpstr>
      <vt:lpstr>Why are these probabilities not comparable?</vt:lpstr>
      <vt:lpstr>Hazard function, definition</vt:lpstr>
      <vt:lpstr>Hazard function, example</vt:lpstr>
      <vt:lpstr>Hazard function on a log scale</vt:lpstr>
      <vt:lpstr>Break #2</vt:lpstr>
      <vt:lpstr>Cox publication</vt:lpstr>
      <vt:lpstr>The Cox regression model</vt:lpstr>
      <vt:lpstr>Estimation in the Cox model</vt:lpstr>
      <vt:lpstr>Testing in the Cox model</vt:lpstr>
      <vt:lpstr>Break #3</vt:lpstr>
      <vt:lpstr>Violations of the independence assumption, 1 of 2</vt:lpstr>
      <vt:lpstr>Violations of the independence assumption, 2 of 2</vt:lpstr>
      <vt:lpstr>Frailty model</vt:lpstr>
      <vt:lpstr>Alternative analysis: Robust variance (sandwich estimator)</vt:lpstr>
      <vt:lpstr>Alternative analysis: stratification</vt:lpstr>
      <vt:lpstr>Break #4</vt:lpstr>
      <vt:lpstr>Rats example</vt:lpstr>
      <vt:lpstr>Rats data</vt:lpstr>
      <vt:lpstr>Analysis ignoring litter effect, Stata, 1 of 2</vt:lpstr>
      <vt:lpstr>Analysis ignoring litter effect, Stata, 2 of 2</vt:lpstr>
      <vt:lpstr>Analysis ignoring litter effect, SAS, 1 of 4</vt:lpstr>
      <vt:lpstr>Analysis ignoring litter effect, SAS, 2 of 4</vt:lpstr>
      <vt:lpstr>Analysis ignoring litter effect, SAS, 3 of 4</vt:lpstr>
      <vt:lpstr>Analysis ignoring litter effect, SAS, 4 of 4</vt:lpstr>
      <vt:lpstr>Analysis ignoring litter effect, R, 1 of 3</vt:lpstr>
      <vt:lpstr>Analysis ignoring litter effect, R, 2 of 3</vt:lpstr>
      <vt:lpstr>Analysis ignoring litter effect, R, 3 of 3</vt:lpstr>
      <vt:lpstr>Analysis with frailty term, Stata, 1 of 2</vt:lpstr>
      <vt:lpstr>Analysis with frailty term, Stata, 2 of 2</vt:lpstr>
      <vt:lpstr>Analysis with frailty term, SAS, 1 of 4</vt:lpstr>
      <vt:lpstr>Analysis with frailty term, SAS, 2 of 4</vt:lpstr>
      <vt:lpstr>Analysis with frailty term, SAS, 3 of 4</vt:lpstr>
      <vt:lpstr>Analysis with frailty term, SAS, 4 of 4</vt:lpstr>
      <vt:lpstr>Analysis with frailty term, R, 1 of 2</vt:lpstr>
      <vt:lpstr>Analysis with frailty term, R, 2 of 3</vt:lpstr>
      <vt:lpstr>Analysis with frailty term, R, 3 of 3</vt:lpstr>
      <vt:lpstr>Analysis with robust variance (sandwich) estimate, Stata, 1 of 2</vt:lpstr>
      <vt:lpstr>Analysis with robust variance (sandwich) estimate, Stata, 2 of 2</vt:lpstr>
      <vt:lpstr>Analysis with robust variance (sandwich) estimate, SAS, 1 of 4</vt:lpstr>
      <vt:lpstr>Analysis with robust variance (sandwich) estimate, SAS, 2 of 4</vt:lpstr>
      <vt:lpstr>Analysis with robust variance (sandwich) estimate, SAS, 3 of 4</vt:lpstr>
      <vt:lpstr>Analysis with robust variance (sandwich) estimate, SAS, 4 of 4</vt:lpstr>
      <vt:lpstr>Analysis with robust variance (sandwich) estimate, R, 1 of 2</vt:lpstr>
      <vt:lpstr>Analysis with robust variance (sandwich) estimate, R, 2 of 3</vt:lpstr>
      <vt:lpstr>Analysis with robust variance (sandwich) estimate, R, 3 of 3</vt:lpstr>
      <vt:lpstr>Break #5</vt:lpstr>
      <vt:lpstr>Thiotepa example</vt:lpstr>
      <vt:lpstr>Thiotepa data</vt:lpstr>
      <vt:lpstr>Plot of thiotepa data, 1 of 2</vt:lpstr>
      <vt:lpstr>Plot of thiotepa data, 2 of 2</vt:lpstr>
      <vt:lpstr>Data for subject 82</vt:lpstr>
      <vt:lpstr>Re-setting the clock</vt:lpstr>
      <vt:lpstr>Alternative analysis: Poisson regression</vt:lpstr>
      <vt:lpstr>So many choices…</vt:lpstr>
      <vt:lpstr>Summary, 1 of 4</vt:lpstr>
      <vt:lpstr>Summary, 2 of 4</vt:lpstr>
      <vt:lpstr>Summary, 3 of 4</vt:lpstr>
      <vt:lpstr>Summary, 4 of 4</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Frailty models</dc:title>
  <dc:creator>Steve Simon</dc:creator>
  <cp:keywords/>
  <cp:lastModifiedBy>Stephen Simon</cp:lastModifiedBy>
  <cp:revision>1</cp:revision>
  <dcterms:created xsi:type="dcterms:W3CDTF">2023-11-13T22:41:45Z</dcterms:created>
  <dcterms:modified xsi:type="dcterms:W3CDTF">2023-11-13T22:42:54Z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