
<file path=[Content_Types].xml><?xml version="1.0" encoding="utf-8"?>
<Types xmlns="http://schemas.openxmlformats.org/package/2006/content-types">
  <Default Extension="xml" ContentType="application/xml"/>
  <Default Extension="rels" ContentType="application/vnd.openxmlformats-package.relationships+xml"/>
  <Default Extension="jpg" ContentType="image/jpeg"/>
  <Default Extension="png" ContentType="image/png"/>
  <Default Extension="gif" ContentType="image/gif"/>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notesMasterIdLst>
    <p:notesMasterId r:id="rId6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Lst>
  <p:sldSz cx="12192000" cy="6858000"/>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33"/>
    <p:restoredTop autoAdjust="0" sz="94711"/>
  </p:normalViewPr>
  <p:slideViewPr>
    <p:cSldViewPr snapToGrid="0" snapToObjects="1">
      <p:cViewPr varScale="1">
        <p:scale>
          <a:sx d="100" n="84"/>
          <a:sy d="100" n="84"/>
        </p:scale>
        <p:origin x="629" y="72"/>
      </p:cViewPr>
      <p:guideLst>
        <p:guide orient="horz" pos="2160"/>
        <p:guide pos="3840"/>
      </p:guideLst>
    </p:cSldViewPr>
  </p:slideViewPr>
  <p:outlineViewPr>
    <p:cViewPr>
      <p:scale>
        <a:sx d="100" n="33"/>
        <a:sy d="100" n="33"/>
      </p:scale>
      <p:origin x="0" y="0"/>
    </p:cViewPr>
  </p:outlineViewPr>
  <p:notesTextViewPr>
    <p:cViewPr>
      <p:scale>
        <a:sx d="100" n="100"/>
        <a:sy d="100" n="100"/>
      </p:scale>
      <p:origin x="0" y="0"/>
    </p:cViewPr>
  </p:notesTextViewPr>
  <p:sorterViewPr>
    <p:cViewPr>
      <p:scale>
        <a:sx d="100" n="100"/>
        <a:sy d="100" n="100"/>
      </p:scale>
      <p:origin x="0" y="0"/>
    </p:cViewPr>
  </p:sorter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notesMaster" Target="notesMasters/notesMaster1.xml" /><Relationship Id="rId72" Type="http://schemas.openxmlformats.org/officeDocument/2006/relationships/tableStyles" Target="tableStyles.xml" /><Relationship Id="rId71" Type="http://schemas.openxmlformats.org/officeDocument/2006/relationships/theme" Target="theme/theme1.xml" /><Relationship Id="rId1" Type="http://schemas.openxmlformats.org/officeDocument/2006/relationships/slideMaster" Target="slideMasters/slideMaster1.xml" /><Relationship Id="rId70" Type="http://schemas.openxmlformats.org/officeDocument/2006/relationships/viewProps" Target="viewProps.xml" /><Relationship Id="rId69"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5/1/2022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10.xml.rels><?xml version="1.0" encoding="UTF-8"?><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11.xml.rels><?xml version="1.0" encoding="UTF-8"?><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_rels/notesSlide12.xml.rels><?xml version="1.0" encoding="UTF-8"?><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3.xml.rels><?xml version="1.0" encoding="UTF-8"?><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4.xml.rels><?xml version="1.0" encoding="UTF-8"?><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5.xml.rels><?xml version="1.0" encoding="UTF-8"?><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19.xml.rels><?xml version="1.0" encoding="UTF-8"?><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xml.rels><?xml version="1.0" encoding="UTF-8"?><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20.xml.rels><?xml version="1.0" encoding="UTF-8"?><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1.xml.rels><?xml version="1.0" encoding="UTF-8"?><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2.xml.rels><?xml version="1.0" encoding="UTF-8"?><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3.xml.rels><?xml version="1.0" encoding="UTF-8"?><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4.xml.rels><?xml version="1.0" encoding="UTF-8"?><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5.xml.rels><?xml version="1.0" encoding="UTF-8"?><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26.xml.rels><?xml version="1.0" encoding="UTF-8"?><Relationships xmlns="http://schemas.openxmlformats.org/package/2006/relationships"><Relationship Id="rId2" Type="http://schemas.openxmlformats.org/officeDocument/2006/relationships/slide" Target="../slides/slide32.xml" /><Relationship Id="rId1" Type="http://schemas.openxmlformats.org/officeDocument/2006/relationships/notesMaster" Target="../notesMasters/notesMaster1.xml" /></Relationships>
</file>

<file path=ppt/notesSlides/_rels/notesSlide27.xml.rels><?xml version="1.0" encoding="UTF-8"?><Relationships xmlns="http://schemas.openxmlformats.org/package/2006/relationships"><Relationship Id="rId2" Type="http://schemas.openxmlformats.org/officeDocument/2006/relationships/slide" Target="../slides/slide47.xml" /><Relationship Id="rId1" Type="http://schemas.openxmlformats.org/officeDocument/2006/relationships/notesMaster" Target="../notesMasters/notesMaster1.xml" /></Relationships>
</file>

<file path=ppt/notesSlides/_rels/notesSlide28.xml.rels><?xml version="1.0" encoding="UTF-8"?><Relationships xmlns="http://schemas.openxmlformats.org/package/2006/relationships"><Relationship Id="rId2" Type="http://schemas.openxmlformats.org/officeDocument/2006/relationships/slide" Target="../slides/slide48.xml" /><Relationship Id="rId1" Type="http://schemas.openxmlformats.org/officeDocument/2006/relationships/notesMaster" Target="../notesMasters/notesMaster1.xml" /></Relationships>
</file>

<file path=ppt/notesSlides/_rels/notesSlide29.xml.rels><?xml version="1.0" encoding="UTF-8"?><Relationships xmlns="http://schemas.openxmlformats.org/package/2006/relationships"><Relationship Id="rId2" Type="http://schemas.openxmlformats.org/officeDocument/2006/relationships/slide" Target="../slides/slide50.xml" /><Relationship Id="rId1" Type="http://schemas.openxmlformats.org/officeDocument/2006/relationships/notesMaster" Target="../notesMasters/notesMaster1.xml" /></Relationships>
</file>

<file path=ppt/notesSlides/_rels/notesSlide3.xml.rels><?xml version="1.0" encoding="UTF-8"?><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0.xml.rels><?xml version="1.0" encoding="UTF-8"?><Relationships xmlns="http://schemas.openxmlformats.org/package/2006/relationships"><Relationship Id="rId2" Type="http://schemas.openxmlformats.org/officeDocument/2006/relationships/slide" Target="../slides/slide51.xml" /><Relationship Id="rId1" Type="http://schemas.openxmlformats.org/officeDocument/2006/relationships/notesMaster" Target="../notesMasters/notesMaster1.xml" /></Relationships>
</file>

<file path=ppt/notesSlides/_rels/notesSlide31.xml.rels><?xml version="1.0" encoding="UTF-8"?><Relationships xmlns="http://schemas.openxmlformats.org/package/2006/relationships"><Relationship Id="rId2" Type="http://schemas.openxmlformats.org/officeDocument/2006/relationships/slide" Target="../slides/slide52.xml" /><Relationship Id="rId1" Type="http://schemas.openxmlformats.org/officeDocument/2006/relationships/notesMaster" Target="../notesMasters/notesMaster1.xml" /></Relationships>
</file>

<file path=ppt/notesSlides/_rels/notesSlide32.xml.rels><?xml version="1.0" encoding="UTF-8"?><Relationships xmlns="http://schemas.openxmlformats.org/package/2006/relationships"><Relationship Id="rId2" Type="http://schemas.openxmlformats.org/officeDocument/2006/relationships/slide" Target="../slides/slide56.xml" /><Relationship Id="rId1" Type="http://schemas.openxmlformats.org/officeDocument/2006/relationships/notesMaster" Target="../notesMasters/notesMaster1.xml" /></Relationships>
</file>

<file path=ppt/notesSlides/_rels/notesSlide33.xml.rels><?xml version="1.0" encoding="UTF-8"?><Relationships xmlns="http://schemas.openxmlformats.org/package/2006/relationships"><Relationship Id="rId2" Type="http://schemas.openxmlformats.org/officeDocument/2006/relationships/slide" Target="../slides/slide57.xml" /><Relationship Id="rId1" Type="http://schemas.openxmlformats.org/officeDocument/2006/relationships/notesMaster" Target="../notesMasters/notesMaster1.xml" /></Relationships>
</file>

<file path=ppt/notesSlides/_rels/notesSlide34.xml.rels><?xml version="1.0" encoding="UTF-8"?><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_rels/notesSlide35.xml.rels><?xml version="1.0" encoding="UTF-8"?><Relationships xmlns="http://schemas.openxmlformats.org/package/2006/relationships"><Relationship Id="rId2" Type="http://schemas.openxmlformats.org/officeDocument/2006/relationships/slide" Target="../slides/slide59.xml" /><Relationship Id="rId1" Type="http://schemas.openxmlformats.org/officeDocument/2006/relationships/notesMaster" Target="../notesMasters/notesMaster1.xml" /></Relationships>
</file>

<file path=ppt/notesSlides/_rels/notesSlide36.xml.rels><?xml version="1.0" encoding="UTF-8"?><Relationships xmlns="http://schemas.openxmlformats.org/package/2006/relationships"><Relationship Id="rId2" Type="http://schemas.openxmlformats.org/officeDocument/2006/relationships/slide" Target="../slides/slide62.xml" /><Relationship Id="rId1" Type="http://schemas.openxmlformats.org/officeDocument/2006/relationships/notesMaster" Target="../notesMasters/notesMaster1.xml" /></Relationships>
</file>

<file path=ppt/notesSlides/_rels/notesSlide37.xml.rels><?xml version="1.0" encoding="UTF-8"?><Relationships xmlns="http://schemas.openxmlformats.org/package/2006/relationships"><Relationship Id="rId2" Type="http://schemas.openxmlformats.org/officeDocument/2006/relationships/slide" Target="../slides/slide63.xml" /><Relationship Id="rId1" Type="http://schemas.openxmlformats.org/officeDocument/2006/relationships/notesMaster" Target="../notesMasters/notesMaster1.xml" /></Relationships>
</file>

<file path=ppt/notesSlides/_rels/notesSlide38.xml.rels><?xml version="1.0" encoding="UTF-8"?><Relationships xmlns="http://schemas.openxmlformats.org/package/2006/relationships"><Relationship Id="rId2" Type="http://schemas.openxmlformats.org/officeDocument/2006/relationships/slide" Target="../slides/slide64.xml" /><Relationship Id="rId1" Type="http://schemas.openxmlformats.org/officeDocument/2006/relationships/notesMaster" Target="../notesMasters/notesMaster1.xml" /></Relationships>
</file>

<file path=ppt/notesSlides/_rels/notesSlide39.xml.rels><?xml version="1.0" encoding="UTF-8"?><Relationships xmlns="http://schemas.openxmlformats.org/package/2006/relationships"><Relationship Id="rId2" Type="http://schemas.openxmlformats.org/officeDocument/2006/relationships/slide" Target="../slides/slide65.xml" /><Relationship Id="rId1" Type="http://schemas.openxmlformats.org/officeDocument/2006/relationships/notesMaster" Target="../notesMasters/notesMaster1.xml" /></Relationships>
</file>

<file path=ppt/notesSlides/_rels/notesSlide4.xml.rels><?xml version="1.0" encoding="UTF-8"?><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5.xml.rels><?xml version="1.0" encoding="UTF-8"?><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7.xml.rels><?xml version="1.0" encoding="UTF-8"?><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8.xml.rels><?xml version="1.0" encoding="UTF-8"?><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9.xml.rels><?xml version="1.0" encoding="UTF-8"?><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Most of you should be familiar with the components and stages that The Analysis Factor uses to classify their talks. This talk is in Stage 3, Extensions of Linear Models. It covers a pretty broad swath, but might be considered as interpreting results. Perhaps validating results might be a second component.</a:t>
            </a:r>
          </a:p>
        </p:txBody>
      </p:sp>
      <p:sp>
        <p:nvSpPr>
          <p:cNvPr id="4" name="Slide Number Placeholder 3"/>
          <p:cNvSpPr>
            <a:spLocks noGrp="1"/>
          </p:cNvSpPr>
          <p:nvPr>
            <p:ph type="sldNum" sz="quarter" idx="10"/>
          </p:nvPr>
        </p:nvSpPr>
        <p:spPr/>
        <p:txBody>
          <a:bodyPr/>
          <a:lstStyle/>
          <a:p>
            <a:fld id="{18BDFEC3-8487-43E8-A154-7C12CBC1FFF2}" type="slidenum">
              <a:rPr lang="en-US"/>
              <a:t>2</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make things interesting, let’s propose a different result. Suppose the Bristol was missed on one cup but identifed three others correctly.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calculations get quite a bit messier in this case. There are four probabilities you have to compute here. The probability that the first cup is identified incorrectly and the remaining three are identified incorrectly starts with the same 4/8 because if you are choosing at random there are four cups that you could choose incorrectly. Once this is done, your chances get a little bit better, because there are four cups that would represent a correct choice and only three left that represent an incorrect choice. The other probabilities are computed similarly.</a:t>
            </a:r>
          </a:p>
          <a:p>
            <a:pPr lvl="0" indent="0" marL="0">
              <a:buNone/>
            </a:pPr>
          </a:p>
          <a:p>
            <a:pPr lvl="0" indent="0" marL="0">
              <a:buNone/>
            </a:pPr>
            <a:r>
              <a:rPr/>
              <a:t>But you have to account for another case, one where the first cup is choosen correctly, the second incorrectly, and the remaining two correctly. This is getting a bit tedious, but you can calculate the probability with a bit of work.</a:t>
            </a:r>
          </a:p>
          <a:p>
            <a:pPr lvl="0" indent="0" marL="0">
              <a:buNone/>
            </a:pPr>
          </a:p>
          <a:p>
            <a:pPr lvl="0" indent="0" marL="0">
              <a:buNone/>
            </a:pPr>
            <a:r>
              <a:rPr/>
              <a:t>But the dot-dot-dot tells you that you are still not done. There are two more cases to consider: one where the third cup chosen is the one that is mistaken and one where the mistake happens on the last cup.</a:t>
            </a:r>
          </a:p>
          <a:p>
            <a:pPr lvl="0" indent="0" marL="0">
              <a:buNone/>
            </a:pPr>
          </a:p>
          <a:p>
            <a:pPr lvl="0" indent="0" marL="0">
              <a:buNone/>
            </a:pPr>
            <a:r>
              <a:rPr/>
              <a:t>Now I don’t mind tedious. Tedious is part of being a statistician. But there is a simpler way. You can rely on a well known distribution, the hypergeometric distribution, to calculate the probabilities for you.</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understand the hypergeometric distribution, you need to visualize an abstract problem of probability known as drawing balls from an urn.</a:t>
            </a:r>
          </a:p>
          <a:p>
            <a:pPr lvl="0" indent="0" marL="0">
              <a:buNone/>
            </a:pPr>
          </a:p>
          <a:p>
            <a:pPr lvl="0" indent="0" marL="0">
              <a:buNone/>
            </a:pPr>
            <a:r>
              <a:rPr/>
              <a:t>Think of the eight cups of tea as an urn with eight balls, four white and four black. The white balls represent correctly identifying the cup of tea as having the milk added first. The black balls represent mistakes in identification. So what is the probability of getting 3 white balls after drawing 4 balls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formula for hypergeometric probabilities uses combinatorics. Say that you want to get the probability of drawing w0 white balls and b0 black balls with n0 draws from an urn containing w1 white balls and b1 black balls (n1 balls total). Then it is W1 choose w0 times b1 choose b0 divided by n1 choose n0 where “choose” is the number of combinations. So the denominator, n1 choose n0, is n1 factorial divided by n0 factorial times (n1-n0) factorial.</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functions to calculate hypergeometric probabilities vary from package to package. SAS uses a PDF function (short for Probability Density Function) with the ‘HYPER’ argument. R uses the dhyper function. Stata uses dis hypergeometricp. SPSS uses the PDF.HYPER function.</a:t>
            </a:r>
          </a:p>
          <a:p>
            <a:pPr lvl="0" indent="0" marL="0">
              <a:buNone/>
            </a:pPr>
          </a:p>
          <a:p>
            <a:pPr lvl="0" indent="0" marL="0">
              <a:buNone/>
            </a:pPr>
            <a:r>
              <a:rPr/>
              <a:t>All of these packages arrange the numeric arguments differently.</a:t>
            </a:r>
          </a:p>
          <a:p>
            <a:pPr lvl="0" indent="0" marL="0">
              <a:buNone/>
            </a:pPr>
          </a:p>
          <a:p>
            <a:pPr lvl="0" indent="0" marL="0">
              <a:buNone/>
            </a:pPr>
            <a:r>
              <a:rPr/>
              <a:t>Notice that R asks you to specify the number of white balls and the number of black balls. The other packages ask you to specify the number of white balls and the total number of balls, The order that you specify these values in is also inconsistent from package to package.</a:t>
            </a:r>
          </a:p>
          <a:p>
            <a:pPr lvl="0" indent="0" marL="0">
              <a:buNone/>
            </a:pPr>
          </a:p>
          <a:p>
            <a:pPr lvl="0" indent="0" marL="0">
              <a:buNone/>
            </a:pPr>
            <a:r>
              <a:rPr/>
              <a:t>I show this to emphasize that if you plan to calculate hypergeometric probabilities, read the manual closely. Fortunately, while it helps to understand that Fisher’s Exact Test relies on hypergeometric probabilities, you don’t have to calculate those probabilities yourself. We’ll show that in just a minute.as you will see in a minute.</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the data layout in SPSS for the lady tasting tea example. I am showing the case where there are three and not four correct guesses.</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two dialog boxes you need to look at for the crosstabs in SPSS (selected by choosing Analyze, Descriptive Statistics, Crosstabs from the menu).</a:t>
            </a:r>
          </a:p>
          <a:p>
            <a:pPr lvl="0" indent="0" marL="0">
              <a:buNone/>
            </a:pPr>
          </a:p>
          <a:p>
            <a:pPr lvl="0" indent="0" marL="0">
              <a:buNone/>
            </a:pPr>
            <a:r>
              <a:rPr/>
              <a:t>First you have to ask for the Chi-square test, even though you don’t want it.</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Then you have to click on the Exact button and ask for an exact test. Note that the Monte Carlo option, will produce a randomization test for this table. We’ll discuss randomization tests a bit later.</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It may be a bit hard to read, but SPSS (bless those programmers) decided to throw in a bunch of different p-values. It’s one of the irritating things about SPSS. In a concern not to leave anything out (a noble concern, I must admit), they err on the side of presenting too much information. It doesn’t bother me, because I am used to looking through a whole page of output to find the one number I am interested in. But SPSS does not allow you to prevent display of the extra p-values.</a:t>
            </a:r>
          </a:p>
          <a:p>
            <a:pPr lvl="0" indent="0" marL="0">
              <a:buNone/>
            </a:pPr>
          </a:p>
          <a:p>
            <a:pPr lvl="0" indent="0" marL="0">
              <a:buNone/>
            </a:pPr>
            <a:r>
              <a:rPr/>
              <a:t>The one p-value you are looking for is the Exact (1-sided) column and the Fisher’s Exact Test row. The p-value is 0.243. So if the lady tasting tea only got three cups correctly identified as milk first, you’d have to accept the null hypothesis and admit that getting three out of four correct is a fairly common event for someone who is just guessing randomly.</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Stata command for Fisher’s exact test uses tabulate with an exact option. The output is much simpler, though I did edit away a few details to make this fit easily on a single slide.</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want to start with an appreciation of when you might consider using exact or randomization tests. These tests are very general, and I will try to show a variety of applications. If you want to implement these tests yourself, it is not too difficult for simpler hypotheses. For more complex hypotheses, you need some basic programming skills. It is not too difficult, if you know how to use loops inside SAS, R, or Stata.</a:t>
            </a:r>
          </a:p>
          <a:p>
            <a:pPr lvl="0" indent="0" marL="0">
              <a:buNone/>
            </a:pPr>
          </a:p>
          <a:p>
            <a:pPr lvl="0" indent="0" marL="0">
              <a:buNone/>
            </a:pPr>
            <a:r>
              <a:rPr/>
              <a:t>It’s not possible to cover every possible application of exact and randomization tests today. I hope just to get you a bit more comfortable with the methodology in general.</a:t>
            </a:r>
          </a:p>
        </p:txBody>
      </p:sp>
      <p:sp>
        <p:nvSpPr>
          <p:cNvPr id="4" name="Slide Number Placeholder 3"/>
          <p:cNvSpPr>
            <a:spLocks noGrp="1"/>
          </p:cNvSpPr>
          <p:nvPr>
            <p:ph type="sldNum" sz="quarter" idx="10"/>
          </p:nvPr>
        </p:nvSpPr>
        <p:spPr/>
        <p:txBody>
          <a:bodyPr/>
          <a:lstStyle/>
          <a:p>
            <a:fld id="{18BDFEC3-8487-43E8-A154-7C12CBC1FFF2}" type="slidenum">
              <a:rPr lang="en-US"/>
              <a:t>3</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won’t show the output, but Fisher’s Exact Test is just as easy in SAS and R.</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just wanted to spend a bit of time talking about the actual computation of the p-value, because it is a bit trickier when you are not right on the edge.</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first step in getting a p-value is to list all the possible tables that you could get that have the same row and column totals as the data you observed.</a:t>
            </a:r>
          </a:p>
          <a:p>
            <a:pPr lvl="0" indent="0" marL="0">
              <a:buNone/>
            </a:pPr>
          </a:p>
          <a:p>
            <a:pPr lvl="0" indent="0" marL="0">
              <a:buNone/>
            </a:pPr>
            <a:r>
              <a:rPr/>
              <a:t>While it make sense in this example, fixing both the row and colum totlas is a bit controversial in other settings.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can list the tables on a single slide. There are five of them, starting with a table with all four milk first cups being identified correctly (and by implication all four tea first cups identified correctly) and ending with the worst possible result, everything completely wrong.</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if you observed three correct guesses, the p-value would include the probability for that table (0.229) plus the probability for the one table more extreme (all four correct) which has a probability of 0.014. Add these two probabilities together to get a p-value of 0.243.</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While a two-sided test makes no sense in this setting, there are times when you prefer to use a two-sided Fisher’s Exact test. To get that, count the tables on the opposite side. Now there is a symmetry here that makes things easy but there are times where the probabilities are skewed and don’t match up on the opposite side. In that case, the more extreme tables are those where the probability under the null hypothesis is equal to or smaller than the probability of the observed table.</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Suppose one of the cups spilled on the way out and the lady had to identify which four of the seven cups had milk added first. The probabilities are asymmetric, and the two-sided p-value associated with getting three out of four correct would add to the observed table probability of 0.343 the two smaller probabilities, 0.029 and 0.114, to get a p-value of 0.486. The only case considered less extreme than 3 correct is getting 2 correct.</a:t>
            </a:r>
          </a:p>
        </p:txBody>
      </p:sp>
      <p:sp>
        <p:nvSpPr>
          <p:cNvPr id="4" name="Slide Number Placeholder 3"/>
          <p:cNvSpPr>
            <a:spLocks noGrp="1"/>
          </p:cNvSpPr>
          <p:nvPr>
            <p:ph type="sldNum" sz="quarter" idx="10"/>
          </p:nvPr>
        </p:nvSpPr>
        <p:spPr/>
        <p:txBody>
          <a:bodyPr/>
          <a:lstStyle/>
          <a:p>
            <a:fld id="{18BDFEC3-8487-43E8-A154-7C12CBC1FFF2}" type="slidenum">
              <a:rPr lang="en-US"/>
              <a:t>32</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SPSS, choose Analyze, Nonparametric tests, Independent Samples from the menu.</a:t>
            </a:r>
          </a:p>
          <a:p>
            <a:pPr lvl="0" indent="0" marL="0">
              <a:buNone/>
            </a:pPr>
          </a:p>
          <a:p>
            <a:pPr lvl="0" indent="0" marL="0">
              <a:buNone/>
            </a:pPr>
            <a:r>
              <a:rPr/>
              <a:t>In R use, the wilcox.test function.</a:t>
            </a:r>
          </a:p>
          <a:p>
            <a:pPr lvl="0" indent="0" marL="0">
              <a:buNone/>
            </a:pPr>
          </a:p>
          <a:p>
            <a:pPr lvl="0" indent="0" marL="0">
              <a:buNone/>
            </a:pPr>
            <a:r>
              <a:rPr/>
              <a:t>In Stata, use the </a:t>
            </a:r>
            <a:r>
              <a:rPr>
                <a:latin typeface="Courier"/>
              </a:rPr>
              <a:t>ranksum</a:t>
            </a:r>
            <a:r>
              <a:rPr/>
              <a:t> command.</a:t>
            </a:r>
          </a:p>
        </p:txBody>
      </p:sp>
      <p:sp>
        <p:nvSpPr>
          <p:cNvPr id="4" name="Slide Number Placeholder 3"/>
          <p:cNvSpPr>
            <a:spLocks noGrp="1"/>
          </p:cNvSpPr>
          <p:nvPr>
            <p:ph type="sldNum" sz="quarter" idx="10"/>
          </p:nvPr>
        </p:nvSpPr>
        <p:spPr/>
        <p:txBody>
          <a:bodyPr/>
          <a:lstStyle/>
          <a:p>
            <a:fld id="{18BDFEC3-8487-43E8-A154-7C12CBC1FFF2}" type="slidenum">
              <a:rPr lang="en-US"/>
              <a:t>47</a:t>
            </a:fld>
            <a:endParaRPr lang="en-US"/>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literally hundreds of possibilities for the use of exact test. Most involve discrete distributions or the use of nonparametric approaches like ranking.</a:t>
            </a:r>
          </a:p>
          <a:p>
            <a:pPr lvl="0" indent="0" marL="0">
              <a:buNone/>
            </a:pPr>
          </a:p>
          <a:p>
            <a:pPr lvl="0" indent="0" marL="0">
              <a:buNone/>
            </a:pPr>
            <a:r>
              <a:rPr/>
              <a:t>The general algorithm is to assume a null hypothesis. In the lady tasting tea, the null hypothesis is that the guesses are totally random. For the Mann-Whitney test, the null hypothesis is that all possible rankings are equally likely. Then list every possible outcome and attach a probability to each outcome. Then figure out which outcomes are as extreme or more extreme than your outcome and add up all the probabilities associated with those outcomes. That is your p-value.</a:t>
            </a:r>
          </a:p>
          <a:p>
            <a:pPr lvl="0" indent="0" marL="0">
              <a:buNone/>
            </a:pPr>
          </a:p>
          <a:p>
            <a:pPr lvl="0" indent="0" marL="0">
              <a:buNone/>
            </a:pPr>
            <a:r>
              <a:rPr/>
              <a:t>If you find a setting where you want an exact test, but you can’t find one in your software, you might consider a package, StatXact, that can do literally hundreds of exact tests. The programmers at StatXact have figured out really efficient algorithms for listing all possible outcomes, even when the sample size is not trivially small.</a:t>
            </a:r>
          </a:p>
        </p:txBody>
      </p:sp>
      <p:sp>
        <p:nvSpPr>
          <p:cNvPr id="4" name="Slide Number Placeholder 3"/>
          <p:cNvSpPr>
            <a:spLocks noGrp="1"/>
          </p:cNvSpPr>
          <p:nvPr>
            <p:ph type="sldNum" sz="quarter" idx="10"/>
          </p:nvPr>
        </p:nvSpPr>
        <p:spPr/>
        <p:txBody>
          <a:bodyPr/>
          <a:lstStyle/>
          <a:p>
            <a:fld id="{18BDFEC3-8487-43E8-A154-7C12CBC1FFF2}" type="slidenum">
              <a:rPr lang="en-US"/>
              <a:t>48</a:t>
            </a:fld>
            <a:endParaRPr lang="en-US"/>
          </a:p>
        </p:txBody>
      </p:sp>
    </p:spTree>
  </p:cSld>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Once you understand how exact tests work, randomization tests represent a fairly simple generalization.</a:t>
            </a:r>
          </a:p>
          <a:p>
            <a:pPr lvl="0" indent="0" marL="0">
              <a:buNone/>
            </a:pPr>
          </a:p>
          <a:p>
            <a:pPr lvl="0" indent="0" marL="0">
              <a:buNone/>
            </a:pPr>
            <a:r>
              <a:rPr/>
              <a:t>With larger data sets, it may not be too easy to list every possible outcome. So what you do is to randomly sample from the list of all possible outcomes. Find the proportion of randomly sampled outcomes that are as extreme or more extreme than the result that you actually observed in the data. If many of the randomly sampled outcomes are more extreme than your observed result, then maybe your observed result is not all that extreme. It seems reasonable in this case to accept the null hypothesis. If only a few randomly sampled results are more extreme that your observed result, then something odd is going on. Your observed result is much farther out than you would expect and you should reject the null hypothesis. The proportion as extreme or more extreme represents an estimated p-value.</a:t>
            </a:r>
          </a:p>
        </p:txBody>
      </p:sp>
      <p:sp>
        <p:nvSpPr>
          <p:cNvPr id="4" name="Slide Number Placeholder 3"/>
          <p:cNvSpPr>
            <a:spLocks noGrp="1"/>
          </p:cNvSpPr>
          <p:nvPr>
            <p:ph type="sldNum" sz="quarter" idx="10"/>
          </p:nvPr>
        </p:nvSpPr>
        <p:spPr/>
        <p:txBody>
          <a:bodyPr/>
          <a:lstStyle/>
          <a:p>
            <a:fld id="{18BDFEC3-8487-43E8-A154-7C12CBC1FFF2}" type="slidenum">
              <a:rPr lang="en-US"/>
              <a:t>50</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Here is an outline of the topics you will see today.</a:t>
            </a:r>
          </a:p>
          <a:p>
            <a:pPr lvl="0" indent="0" marL="0">
              <a:buNone/>
            </a:pPr>
          </a:p>
          <a:p>
            <a:pPr lvl="0" indent="0" marL="0">
              <a:buNone/>
            </a:pPr>
            <a:r>
              <a:rPr/>
              <a:t>First, I will provide a historical overview, with an example derived in 1931, when Statistics was still in its infancy.</a:t>
            </a:r>
          </a:p>
        </p:txBody>
      </p:sp>
      <p:sp>
        <p:nvSpPr>
          <p:cNvPr id="4" name="Slide Number Placeholder 3"/>
          <p:cNvSpPr>
            <a:spLocks noGrp="1"/>
          </p:cNvSpPr>
          <p:nvPr>
            <p:ph type="sldNum" sz="quarter" idx="10"/>
          </p:nvPr>
        </p:nvSpPr>
        <p:spPr/>
        <p:txBody>
          <a:bodyPr/>
          <a:lstStyle/>
          <a:p>
            <a:fld id="{18BDFEC3-8487-43E8-A154-7C12CBC1FFF2}" type="slidenum">
              <a:rPr lang="en-US"/>
              <a:t>4</a:t>
            </a:fld>
            <a:endParaRPr lang="en-US"/>
          </a:p>
        </p:txBody>
      </p:sp>
    </p:spTree>
  </p:cSld>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is an interesting dataset on mortality that I use in a lot of my classes. The data has results for individuals aboard the Titanic. The Titanic was a large passenger ship, the largest one of its time actually. It was so large that it was reputed to be unsinkable. But on its maiden voyage, it struck an iceberg in the North Atlantic Ocean and sunk.</a:t>
            </a:r>
          </a:p>
          <a:p>
            <a:pPr lvl="0" indent="0" marL="0">
              <a:buNone/>
            </a:pPr>
          </a:p>
          <a:p>
            <a:pPr lvl="0" indent="0" marL="0">
              <a:buNone/>
            </a:pPr>
            <a:r>
              <a:rPr/>
              <a:t>We actually have a lot of information about the passengers on the Titanic. We know whether they lived or died, whether they traveled in first, second, or third class, and whether they were male or female. For most, but not all of the passengers, we know their ages.</a:t>
            </a:r>
          </a:p>
          <a:p>
            <a:pPr lvl="0" indent="0" marL="0">
              <a:buNone/>
            </a:pPr>
          </a:p>
          <a:p>
            <a:pPr lvl="0" indent="0" marL="0">
              <a:buNone/>
            </a:pPr>
            <a:r>
              <a:rPr/>
              <a:t>Now the Titanic sunk in 1912, and that was an age where they really believed in “women and children first.” Today, all us old guys would mow over the women and children to get to the lifeboats first. But you can see from the tables on this slide that it really was different. Overall, the survival rate was 34%, but if you looked just at the men, the survival rate was half that.</a:t>
            </a:r>
          </a:p>
          <a:p>
            <a:pPr lvl="0" indent="0" marL="0">
              <a:buNone/>
            </a:pPr>
          </a:p>
          <a:p>
            <a:pPr lvl="0" indent="0" marL="0">
              <a:buNone/>
            </a:pPr>
            <a:r>
              <a:rPr/>
              <a:t>Now the average ages might not be telling the full story, but the average age of all passengers was 30.4 years, but it was a bit younger among the survivors, 29.4 years on average.</a:t>
            </a:r>
          </a:p>
        </p:txBody>
      </p:sp>
      <p:sp>
        <p:nvSpPr>
          <p:cNvPr id="4" name="Slide Number Placeholder 3"/>
          <p:cNvSpPr>
            <a:spLocks noGrp="1"/>
          </p:cNvSpPr>
          <p:nvPr>
            <p:ph type="sldNum" sz="quarter" idx="10"/>
          </p:nvPr>
        </p:nvSpPr>
        <p:spPr/>
        <p:txBody>
          <a:bodyPr/>
          <a:lstStyle/>
          <a:p>
            <a:fld id="{18BDFEC3-8487-43E8-A154-7C12CBC1FFF2}" type="slidenum">
              <a:rPr lang="en-US"/>
              <a:t>51</a:t>
            </a:fld>
            <a:endParaRPr lang="en-US"/>
          </a:p>
        </p:txBody>
      </p:sp>
    </p:spTree>
  </p:cSld>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Now, let’s try an experiment. What would have happened if the Titanic crew assigned the 450 spots on the lifeboats randomly. Would the survival probability of men be closer to the overall survival probability? Would the average age among survivors be closer to the overall average age?</a:t>
            </a:r>
          </a:p>
          <a:p>
            <a:pPr lvl="0" indent="0" marL="0">
              <a:buNone/>
            </a:pPr>
          </a:p>
          <a:p>
            <a:pPr lvl="0" indent="0" marL="0">
              <a:buNone/>
            </a:pPr>
            <a:r>
              <a:rPr/>
              <a:t>It certainly would, but the more important question is how much variation would there be if you randomly assigned the 450 lifeboat spots.</a:t>
            </a:r>
          </a:p>
          <a:p>
            <a:pPr lvl="0" indent="0" marL="0">
              <a:buNone/>
            </a:pPr>
          </a:p>
          <a:p>
            <a:pPr lvl="0" indent="0" marL="0">
              <a:buNone/>
            </a:pPr>
            <a:r>
              <a:rPr/>
              <a:t>The R code is a bit terse, but you need to set up a vector with 10,000 empty spots for the survival proportion among men and another 10,000 empty spots for the average age of survivors.</a:t>
            </a:r>
          </a:p>
          <a:p>
            <a:pPr lvl="0" indent="0" marL="0">
              <a:buNone/>
            </a:pPr>
          </a:p>
          <a:p>
            <a:pPr lvl="0" indent="0" marL="0">
              <a:buNone/>
            </a:pPr>
            <a:r>
              <a:rPr/>
              <a:t>Then you use the sample function to randomly pick 450 survivors. The number of males among those 450 randomly selected survivors divided by 851, the total number of men on the ship is the survival probability.</a:t>
            </a:r>
          </a:p>
        </p:txBody>
      </p:sp>
      <p:sp>
        <p:nvSpPr>
          <p:cNvPr id="4" name="Slide Number Placeholder 3"/>
          <p:cNvSpPr>
            <a:spLocks noGrp="1"/>
          </p:cNvSpPr>
          <p:nvPr>
            <p:ph type="sldNum" sz="quarter" idx="10"/>
          </p:nvPr>
        </p:nvSpPr>
        <p:spPr/>
        <p:txBody>
          <a:bodyPr/>
          <a:lstStyle/>
          <a:p>
            <a:fld id="{18BDFEC3-8487-43E8-A154-7C12CBC1FFF2}" type="slidenum">
              <a:rPr lang="en-US"/>
              <a:t>52</a:t>
            </a:fld>
            <a:endParaRPr lang="en-US"/>
          </a:p>
        </p:txBody>
      </p:sp>
    </p:spTree>
  </p:cSld>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 received some data from a project where the outcome measure was the degree of improvement after a treatment, with values of -1 (slight decline), 0 (no change), 1 (slight improvement), 2 (moderate improvement), and 3 (large improvement). The two treatments had quite different results. The old therapy had eight patients, three of whom showed a slight decline and five of whom showed no change. Among the twelve patients in the new therapy, one showed no change, three showed a slight improvement, six showed moderate improvement, and two showed a large improvement. There are several approaches that you could try with this data.</a:t>
            </a:r>
          </a:p>
          <a:p>
            <a:pPr lvl="0" indent="0" marL="0">
              <a:buNone/>
            </a:pPr>
          </a:p>
          <a:p>
            <a:pPr lvl="0" indent="0" marL="0">
              <a:buNone/>
            </a:pPr>
            <a:r>
              <a:rPr/>
              <a:t>A simple t-test would be suspect because of the small sample size and the decidedly non-normal distributions.</a:t>
            </a:r>
          </a:p>
          <a:p>
            <a:pPr lvl="0" indent="0" marL="0">
              <a:buNone/>
            </a:pPr>
          </a:p>
          <a:p>
            <a:pPr lvl="0" indent="0" marL="0">
              <a:buNone/>
            </a:pPr>
            <a:r>
              <a:rPr/>
              <a:t>A nonparametric test would be tricky because of the large number of ties.</a:t>
            </a:r>
          </a:p>
          <a:p>
            <a:pPr lvl="0" indent="0" marL="0">
              <a:buNone/>
            </a:pPr>
          </a:p>
          <a:p>
            <a:pPr lvl="0" indent="0" marL="0">
              <a:buNone/>
            </a:pPr>
            <a:r>
              <a:rPr/>
              <a:t>But there is clearly a big difference between the old and the new treatments. This is an example of the intra-ocular trauma test, a difference so obvious that it hits you right between the eyes.</a:t>
            </a:r>
          </a:p>
          <a:p>
            <a:pPr lvl="0" indent="0" marL="0">
              <a:buNone/>
            </a:pPr>
          </a:p>
          <a:p>
            <a:pPr lvl="0" indent="0" marL="0">
              <a:buNone/>
            </a:pPr>
            <a:r>
              <a:rPr/>
              <a:t>I decided to try a randomization test. Imagine that the labels that identified the eight old treatment and twelve new treatment patients got lost and you randomly assigned them. That would create pure noise. Do it again and you get more noise. Repeat this enough times and you get an estimate of how much variation you’d see if the two groups were comparable. If, as I suspected, the actual result (a difference of 2.13 units in the means) was well outside the variation estimated by the randomization algorithm, you’d have pretty strong evidence that the difference seen in the data would be very unlikely to arise if there were no difference between the two therapies.</a:t>
            </a:r>
          </a:p>
          <a:p>
            <a:pPr lvl="0" indent="0" marL="0">
              <a:buNone/>
            </a:pPr>
          </a:p>
          <a:p>
            <a:pPr lvl="0" indent="0" marL="0">
              <a:buNone/>
            </a:pPr>
            <a:r>
              <a:rPr/>
              <a:t>Now some of you might quibble about using means here, but I could have just as easily used a median.</a:t>
            </a:r>
          </a:p>
        </p:txBody>
      </p:sp>
      <p:sp>
        <p:nvSpPr>
          <p:cNvPr id="4" name="Slide Number Placeholder 3"/>
          <p:cNvSpPr>
            <a:spLocks noGrp="1"/>
          </p:cNvSpPr>
          <p:nvPr>
            <p:ph type="sldNum" sz="quarter" idx="10"/>
          </p:nvPr>
        </p:nvSpPr>
        <p:spPr/>
        <p:txBody>
          <a:bodyPr/>
          <a:lstStyle/>
          <a:p>
            <a:fld id="{18BDFEC3-8487-43E8-A154-7C12CBC1FFF2}" type="slidenum">
              <a:rPr lang="en-US"/>
              <a:t>56</a:t>
            </a:fld>
            <a:endParaRPr lang="en-US"/>
          </a:p>
        </p:txBody>
      </p:sp>
    </p:spTree>
  </p:cSld>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top line here shows the original data. There are dark blue numbers on a light blue background for the old therapy and red numbers on a yellow background for the new therapy.</a:t>
            </a:r>
          </a:p>
          <a:p>
            <a:pPr lvl="0" indent="0" marL="0">
              <a:buNone/>
            </a:pPr>
          </a:p>
          <a:p>
            <a:pPr lvl="0" indent="0" marL="0">
              <a:buNone/>
            </a:pPr>
            <a:r>
              <a:rPr/>
              <a:t>Now let’s shuffle things seven times. Notice that some of the red new therapy numbers have migrated to the left and some of the blue old therapy numbers have migrated to the right. The difference in means is -0.58 for the first shuffling and 0.88 for the second shuffling. Quite a bit of variation right off the bat, but still not at all close to the 2.13 unit difference seen in the original sample.</a:t>
            </a:r>
          </a:p>
        </p:txBody>
      </p:sp>
      <p:sp>
        <p:nvSpPr>
          <p:cNvPr id="4" name="Slide Number Placeholder 3"/>
          <p:cNvSpPr>
            <a:spLocks noGrp="1"/>
          </p:cNvSpPr>
          <p:nvPr>
            <p:ph type="sldNum" sz="quarter" idx="10"/>
          </p:nvPr>
        </p:nvSpPr>
        <p:spPr/>
        <p:txBody>
          <a:bodyPr/>
          <a:lstStyle/>
          <a:p>
            <a:fld id="{18BDFEC3-8487-43E8-A154-7C12CBC1FFF2}" type="slidenum">
              <a:rPr lang="en-US"/>
              <a:t>57</a:t>
            </a:fld>
            <a:endParaRPr lang="en-US"/>
          </a:p>
        </p:txBody>
      </p:sp>
    </p:spTree>
  </p:cSld>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do nine more shufflings. We see a 1.29 unit difference, but again this falls far short of the actual data</a:t>
            </a:r>
          </a:p>
        </p:txBody>
      </p:sp>
      <p:sp>
        <p:nvSpPr>
          <p:cNvPr id="4" name="Slide Number Placeholder 3"/>
          <p:cNvSpPr>
            <a:spLocks noGrp="1"/>
          </p:cNvSpPr>
          <p:nvPr>
            <p:ph type="sldNum" sz="quarter" idx="10"/>
          </p:nvPr>
        </p:nvSpPr>
        <p:spPr/>
        <p:txBody>
          <a:bodyPr/>
          <a:lstStyle/>
          <a:p>
            <a:fld id="{18BDFEC3-8487-43E8-A154-7C12CBC1FFF2}" type="slidenum">
              <a:rPr lang="en-US"/>
              <a:t>58</a:t>
            </a:fld>
            <a:endParaRPr lang="en-US"/>
          </a:p>
        </p:txBody>
      </p:sp>
    </p:spTree>
  </p:cSld>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Nine more shufflings and we are still nowhere close to 2.13.</a:t>
            </a:r>
          </a:p>
          <a:p>
            <a:pPr lvl="0" indent="0" marL="0">
              <a:buNone/>
            </a:pPr>
          </a:p>
          <a:p>
            <a:pPr lvl="0" indent="0" marL="0">
              <a:buNone/>
            </a:pPr>
            <a:r>
              <a:rPr/>
              <a:t>Now to be honest, you’d need to do this at least a thousand times. Maybe ten thousand if your computer is up for the challenge. But if you did, the proportion of cases where you’d see a mean difference of 2.13 is going to be almost, if not exactly, zero.</a:t>
            </a:r>
          </a:p>
          <a:p>
            <a:pPr lvl="0" indent="0" marL="0">
              <a:buNone/>
            </a:pPr>
          </a:p>
          <a:p>
            <a:pPr lvl="0" indent="0" marL="0">
              <a:buNone/>
            </a:pPr>
            <a:r>
              <a:rPr/>
              <a:t>Notice that the non-normality and the large number of ties is not at issue here. The only really serious assumption you need to make here is independence from one patient to another. Now lack of independence in a medical trial does happen, such as with infectious diseases, but most of the time you don’t have to worry about the independence assumption.</a:t>
            </a:r>
          </a:p>
        </p:txBody>
      </p:sp>
      <p:sp>
        <p:nvSpPr>
          <p:cNvPr id="4" name="Slide Number Placeholder 3"/>
          <p:cNvSpPr>
            <a:spLocks noGrp="1"/>
          </p:cNvSpPr>
          <p:nvPr>
            <p:ph type="sldNum" sz="quarter" idx="10"/>
          </p:nvPr>
        </p:nvSpPr>
        <p:spPr/>
        <p:txBody>
          <a:bodyPr/>
          <a:lstStyle/>
          <a:p>
            <a:fld id="{18BDFEC3-8487-43E8-A154-7C12CBC1FFF2}" type="slidenum">
              <a:rPr lang="en-US"/>
              <a:t>59</a:t>
            </a:fld>
            <a:endParaRPr lang="en-US"/>
          </a:p>
        </p:txBody>
      </p:sp>
    </p:spTree>
  </p:cSld>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most commonly used test for measuring association in a two by two table is the Chi-squared statistic. You compute the expected count Eij for each cell in the table under an assumption of no association (or independence) and look for the deviation from the observed counts.</a:t>
            </a:r>
          </a:p>
          <a:p>
            <a:pPr lvl="0" indent="0" marL="0">
              <a:buNone/>
            </a:pPr>
          </a:p>
          <a:p>
            <a:pPr lvl="0" indent="0" marL="0">
              <a:buNone/>
            </a:pPr>
            <a:r>
              <a:rPr/>
              <a:t>This is approximately distributed as a Chi-squared distribution, but the approximation is poor if one or more of the expected counts is small. How small is open to debate. Some people say anything less than 5 is trouble. Others are a bit more permissive and will still use the Chi-squared approximation even with expected counts as small as 1.</a:t>
            </a:r>
          </a:p>
          <a:p>
            <a:pPr lvl="0" indent="0" marL="0">
              <a:buNone/>
            </a:pPr>
          </a:p>
          <a:p>
            <a:pPr lvl="0" indent="0" marL="0">
              <a:buNone/>
            </a:pPr>
            <a:r>
              <a:rPr/>
              <a:t>Note that a small value for the observed count is not troublesome. Sometimes you can even tolerate a zero in a two by two table if all the other numbers are quite big.</a:t>
            </a:r>
          </a:p>
          <a:p>
            <a:pPr lvl="0" indent="0" marL="0">
              <a:buNone/>
            </a:pPr>
          </a:p>
          <a:p>
            <a:pPr lvl="0" indent="0" marL="0">
              <a:buNone/>
            </a:pPr>
            <a:r>
              <a:rPr/>
              <a:t>So some people use the expected count less than 5 as a rationale for when to switch to Fisher’s Exact test.</a:t>
            </a:r>
          </a:p>
          <a:p>
            <a:pPr lvl="0" indent="0" marL="0">
              <a:buNone/>
            </a:pPr>
          </a:p>
          <a:p>
            <a:pPr lvl="0" indent="0" marL="0">
              <a:buNone/>
            </a:pPr>
            <a:r>
              <a:rPr/>
              <a:t>To be honest, I tend to switch to Fisher’s Exact test anytime there is even a hint of trouble, such as a low observed count in one of the cells of the two by two table.</a:t>
            </a:r>
          </a:p>
          <a:p>
            <a:pPr lvl="0" indent="0" marL="0">
              <a:buNone/>
            </a:pPr>
          </a:p>
          <a:p>
            <a:pPr lvl="0" indent="0" marL="0">
              <a:buNone/>
            </a:pPr>
            <a:r>
              <a:rPr/>
              <a:t>My thought is that Fisher’s Exact Test is easy enough to compute and it removes any lingering doubt about whether the Chi-squared distribution is a good approximation.</a:t>
            </a:r>
          </a:p>
        </p:txBody>
      </p:sp>
      <p:sp>
        <p:nvSpPr>
          <p:cNvPr id="4" name="Slide Number Placeholder 3"/>
          <p:cNvSpPr>
            <a:spLocks noGrp="1"/>
          </p:cNvSpPr>
          <p:nvPr>
            <p:ph type="sldNum" sz="quarter" idx="10"/>
          </p:nvPr>
        </p:nvSpPr>
        <p:spPr/>
        <p:txBody>
          <a:bodyPr/>
          <a:lstStyle/>
          <a:p>
            <a:fld id="{18BDFEC3-8487-43E8-A154-7C12CBC1FFF2}" type="slidenum">
              <a:rPr lang="en-US"/>
              <a:t>62</a:t>
            </a:fld>
            <a:endParaRPr lang="en-US"/>
          </a:p>
        </p:txBody>
      </p:sp>
    </p:spTree>
  </p:cSld>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There are some criticisms of Fisher’s Exact Test. It is a point for debate, but some experts claim that Fisher’s Exact Test is too conservative. This relates in part to the discrete nature of the test. In the lady tasting tea example, the p-value for four correct is 1/70 or 0.014 but for three correct, it jumps to 17/70 or 0.243. What is happening is that you can’t use an alpha level of 0.05, but you are forced to use an alpha level at 0.014. This leads to a loss in power compared to tests that actually have an alpha level equal to 0.05. That’s the theory, anyway, but from a practical perspective, any test of counts using a total sample size of 8 will have difficulty finding an alpha level equal to 0.05.</a:t>
            </a:r>
          </a:p>
          <a:p>
            <a:pPr lvl="0" indent="0" marL="0">
              <a:buNone/>
            </a:pPr>
          </a:p>
          <a:p>
            <a:pPr lvl="0" indent="0" marL="0">
              <a:buNone/>
            </a:pPr>
            <a:r>
              <a:rPr/>
              <a:t>A more common criticsm of Fisher’s Exact test is that the restriction of 2 by 2 tables only to those with the same marginal totals is unrealistic, at times. In the lady tasting tea, such a restriction makes sense because the experiment did not allow for different marginal totals. There were exactly 4 of each type of tea and the request to pick four was implicit. If the number of milk first and tea first cups would be allowed to vary, you shouldn’t use an approach that fixes both the row and column totals.</a:t>
            </a:r>
          </a:p>
          <a:p>
            <a:pPr lvl="0" indent="0" marL="0">
              <a:buNone/>
            </a:pPr>
          </a:p>
          <a:p>
            <a:pPr lvl="0" indent="0" marL="0">
              <a:buNone/>
            </a:pPr>
            <a:r>
              <a:rPr/>
              <a:t>In some settings, it is more realistic to assume that the row totals are fixed and the column totals are random. On the Titanic, there were a fixed number of men and women, but the deaths of 450 people was not fixed.</a:t>
            </a:r>
          </a:p>
          <a:p>
            <a:pPr lvl="0" indent="0" marL="0">
              <a:buNone/>
            </a:pPr>
          </a:p>
          <a:p>
            <a:pPr lvl="0" indent="0" marL="0">
              <a:buNone/>
            </a:pPr>
            <a:r>
              <a:rPr/>
              <a:t>There are variations on Fisher’s Exact test that look at a broader number of tables than just those with fixed row and column totals. These tests are also controversial. So there’s no easy way out.</a:t>
            </a:r>
          </a:p>
        </p:txBody>
      </p:sp>
      <p:sp>
        <p:nvSpPr>
          <p:cNvPr id="4" name="Slide Number Placeholder 3"/>
          <p:cNvSpPr>
            <a:spLocks noGrp="1"/>
          </p:cNvSpPr>
          <p:nvPr>
            <p:ph type="sldNum" sz="quarter" idx="10"/>
          </p:nvPr>
        </p:nvSpPr>
        <p:spPr/>
        <p:txBody>
          <a:bodyPr/>
          <a:lstStyle/>
          <a:p>
            <a:fld id="{18BDFEC3-8487-43E8-A154-7C12CBC1FFF2}" type="slidenum">
              <a:rPr lang="en-US"/>
              <a:t>63</a:t>
            </a:fld>
            <a:endParaRPr lang="en-US"/>
          </a:p>
        </p:txBody>
      </p:sp>
    </p:spTree>
  </p:cSld>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The guidance for other exact/randomization tests is a bit less clear. Often exact tests are used when there are concerns about small sample sizes, because the small sample sizes allow for easy enumeration of all possible outcomes. You might also consider exact or randomization tests when you are concerned about distributional assumptions. The last practical example, where there were only five possible values and a fair amount of skewness to the data is a good example of when an exact or randomization test might bail you out of having to make iffy assumptions.</a:t>
            </a:r>
          </a:p>
          <a:p>
            <a:pPr lvl="0" indent="0" marL="0">
              <a:buNone/>
            </a:pPr>
          </a:p>
          <a:p>
            <a:pPr lvl="0" indent="0" marL="0">
              <a:buNone/>
            </a:pPr>
            <a:r>
              <a:rPr/>
              <a:t>Often the exact and randomization tests are a safety valve. If you run the traditional test, which may rely on the Central Limit Theorem or another approximation, why not check whether the approximation is good by calculating an additional test using exact or randomization principles. This could be considered as a sensitivity check, and would help silence those who might criticize the more traditional approaches.</a:t>
            </a:r>
          </a:p>
        </p:txBody>
      </p:sp>
      <p:sp>
        <p:nvSpPr>
          <p:cNvPr id="4" name="Slide Number Placeholder 3"/>
          <p:cNvSpPr>
            <a:spLocks noGrp="1"/>
          </p:cNvSpPr>
          <p:nvPr>
            <p:ph type="sldNum" sz="quarter" idx="10"/>
          </p:nvPr>
        </p:nvSpPr>
        <p:spPr/>
        <p:txBody>
          <a:bodyPr/>
          <a:lstStyle/>
          <a:p>
            <a:fld id="{18BDFEC3-8487-43E8-A154-7C12CBC1FFF2}" type="slidenum">
              <a:rPr lang="en-US"/>
              <a:t>64</a:t>
            </a:fld>
            <a:endParaRPr lang="en-US"/>
          </a:p>
        </p:txBody>
      </p:sp>
    </p:spTree>
  </p:cSld>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A big problem with exact and randomization tests is that there is no easy way to compute confidence intervals. You can do it, but the programming complexity and the computational demands skyrocket.</a:t>
            </a:r>
          </a:p>
          <a:p>
            <a:pPr lvl="0" indent="0" marL="0">
              <a:buNone/>
            </a:pPr>
          </a:p>
          <a:p>
            <a:pPr lvl="0" indent="0" marL="0">
              <a:buNone/>
            </a:pPr>
            <a:r>
              <a:rPr/>
              <a:t>While these approaches are fine for simple settings, there are often no easy adjustments for more complex settings like risk adjustment or the use of longitudinal or hierarchical data.</a:t>
            </a:r>
          </a:p>
          <a:p>
            <a:pPr lvl="0" indent="0" marL="0">
              <a:buNone/>
            </a:pPr>
          </a:p>
          <a:p>
            <a:pPr lvl="0" indent="0" marL="0">
              <a:buNone/>
            </a:pPr>
            <a:r>
              <a:rPr/>
              <a:t>Also, there is some concern about the computational difficulty. This comes in two flavors. First, your computer might not have enough speed and capacity to list all the possible outcomes for some settings. Second, you yourself may need to do a bit of programming to set up an exact or randomization test.</a:t>
            </a:r>
          </a:p>
          <a:p>
            <a:pPr lvl="0" indent="0" marL="0">
              <a:buNone/>
            </a:pPr>
          </a:p>
          <a:p>
            <a:pPr lvl="0" indent="0" marL="0">
              <a:buNone/>
            </a:pPr>
            <a:r>
              <a:rPr/>
              <a:t>For what it’s worth, the programming skills required for randomization tests is often much simpler than for exact tests. You need to know how to loop and how to draw random samples and not much more.</a:t>
            </a:r>
          </a:p>
        </p:txBody>
      </p:sp>
      <p:sp>
        <p:nvSpPr>
          <p:cNvPr id="4" name="Slide Number Placeholder 3"/>
          <p:cNvSpPr>
            <a:spLocks noGrp="1"/>
          </p:cNvSpPr>
          <p:nvPr>
            <p:ph type="sldNum" sz="quarter" idx="10"/>
          </p:nvPr>
        </p:nvSpPr>
        <p:spPr/>
        <p:txBody>
          <a:bodyPr/>
          <a:lstStyle/>
          <a:p>
            <a:fld id="{18BDFEC3-8487-43E8-A154-7C12CBC1FFF2}" type="slidenum">
              <a:rPr lang="en-US"/>
              <a:t>65</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Let’s start with a historical overview. Ronald Fisher was a pioneer in the field of statistics. He developed many foundational methodologies, such as the use of designed experiments and p-values.</a:t>
            </a:r>
          </a:p>
          <a:p>
            <a:pPr lvl="0" indent="0" marL="0">
              <a:buNone/>
            </a:pPr>
          </a:p>
          <a:p>
            <a:pPr lvl="0" indent="0" marL="0">
              <a:buNone/>
            </a:pPr>
            <a:r>
              <a:rPr/>
              <a:t>He does have a checkered past, unfortunately. He was a sharp critic of efforts in the 1950s and 60s to draw a link between cigarette smoking and cancer. He felt, quite wrongly as it turned out, that you could only show a link between smoking and cancer through randomized trials.</a:t>
            </a:r>
          </a:p>
          <a:p>
            <a:pPr lvl="0" indent="0" marL="0">
              <a:buNone/>
            </a:pPr>
          </a:p>
          <a:p>
            <a:pPr lvl="0" indent="0" marL="0">
              <a:buNone/>
            </a:pPr>
            <a:r>
              <a:rPr/>
              <a:t>Even worse were his blatantly racist views and his support for eugenics. This is the topic for another talk. But I did want to highlight a simple experiment he proposed in his 1935 book, The Design of Experiments, known as “The lady testing tea.”</a:t>
            </a:r>
          </a:p>
          <a:p>
            <a:pPr lvl="0" indent="0" marL="0">
              <a:buNone/>
            </a:pPr>
          </a:p>
          <a:p>
            <a:pPr lvl="0" indent="0" marL="0">
              <a:buNone/>
            </a:pPr>
            <a:r>
              <a:rPr/>
              <a:t>This was a simple example of the use of randomization and blinding to test a simple hypothesis.</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In England, there is an interesting practice of pouring hot tea into a cup and then adding milk. It’s not something that I like. Just give me the tea straight. No milk, no sugar, no lemon slices. But tea served with milk is quite popular in England and elsewhere.</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You could change the order, though, putting milk in the cup first and then adding the tea.</a:t>
            </a:r>
          </a:p>
          <a:p>
            <a:pPr lvl="0" indent="0" marL="0">
              <a:buNone/>
            </a:pPr>
          </a:p>
          <a:p>
            <a:pPr lvl="0" indent="0" marL="0">
              <a:buNone/>
            </a:pPr>
            <a:r>
              <a:rPr/>
              <a:t>A colleague of Fisher’s, Muriel Bristol, claimed that she could tell, just by tasting, whether a cup had the tea first with milk added or milk first with tea added. She preferred the latter. When she told Fisher this, he scoffed and said that no one could tell the difference between tea with milk added and milk with tea added. Along with another colleague, William Roach, they designed an experiment to prove her wrong.</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Fisher and Roach prepared eight cups of tea, four with the tea added first and four with the milk added first. They presented the eight cups to Bristol in a random order and had her taste each cup and identify which of the four had milk added first.</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To their surprise, after tasting all eight cups, she correctly identified the four cups that had the milk added first. This is indeed a surprising results, but how surprising?</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indent="0" marL="0">
              <a:buNone/>
            </a:pPr>
            <a:r>
              <a:rPr/>
              <a:t>If Bristol had no ability to tell whether the milk was added first and was effectively picking at random, for the first choice, the probability would be 50-50 or four out of eight, since there were the same number of cups with tea added first and milk added first.</a:t>
            </a:r>
          </a:p>
          <a:p>
            <a:pPr lvl="0" indent="0" marL="0">
              <a:buNone/>
            </a:pPr>
          </a:p>
          <a:p>
            <a:pPr lvl="0" indent="0" marL="0">
              <a:buNone/>
            </a:pPr>
            <a:r>
              <a:rPr/>
              <a:t>If she picked this correctly, the chances that her second selection would be correct, assuming that she was choosing randomly would be 3/7 since only three of the remaining seven cups had the mill added first. It gets even harder for the third choice, assuming that she got the first two correct. There are only two cups now with milk added first out of the remaining six. The last choice is the hardest of all. The probability is one out of five, assuming she got the first three correct. Multiply these four probabilities to get 1/70. So this is quite surprising indeed. If she had no clue which cups had the milk added first, it would take quite a streak of good luck for her to correctly identify four in a row.</a:t>
            </a:r>
          </a:p>
          <a:p>
            <a:pPr lvl="0" indent="0" marL="0">
              <a:buNone/>
            </a:pPr>
          </a:p>
          <a:p>
            <a:pPr lvl="0" indent="0" marL="0">
              <a:buNone/>
            </a:pPr>
            <a:r>
              <a:rPr/>
              <a:t>Now notice that the probability is not 1/2 raised to the fourth power. The probabilities change because once a cup is identified correctly, it is taken out of the pool of cups. This is analogous to the concept sampling without replacement.</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5/1/2022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5/1/2022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5/1/2022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5/1/2022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5/1/2022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609600" y="1600201"/>
            <a:ext cx="10972800" cy="4525963"/>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609600" y="6356351"/>
            <a:ext cx="28448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241EB5C9-1307-BA42-ABA2-0BC069CD8E7F}" type="datetimeFigureOut">
              <a:rPr lang="en-US" smtClean="0"/>
              <a:t>5/1/2022</a:t>
            </a:fld>
            <a:endParaRPr lang="en-US"/>
          </a:p>
        </p:txBody>
      </p:sp>
      <p:sp>
        <p:nvSpPr>
          <p:cNvPr id="5" name="Footer Placeholder 4"/>
          <p:cNvSpPr>
            <a:spLocks noGrp="1"/>
          </p:cNvSpPr>
          <p:nvPr>
            <p:ph idx="3" sz="quarter" type="ftr"/>
          </p:nvPr>
        </p:nvSpPr>
        <p:spPr>
          <a:xfrm>
            <a:off x="4165600" y="6356351"/>
            <a:ext cx="3860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8737600" y="6356351"/>
            <a:ext cx="28448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eaLnBrk="1" hangingPunct="1" latinLnBrk="0" rtl="0">
        <a:spcBef>
          <a:spcPct val="0"/>
        </a:spcBef>
        <a:buNone/>
        <a:defRPr kern="1200" sz="4400">
          <a:solidFill>
            <a:schemeClr val="tx1"/>
          </a:solidFill>
          <a:latin typeface="+mj-lt"/>
          <a:ea typeface="+mj-ea"/>
          <a:cs typeface="+mj-cs"/>
        </a:defRPr>
      </a:lvl1pPr>
    </p:titleStyle>
    <p:bodyStyle>
      <a:lvl1pPr algn="l" defTabSz="457200" eaLnBrk="1" hangingPunct="1" indent="-342900" latinLnBrk="0" marL="342900" rtl="0">
        <a:spcBef>
          <a:spcPct val="20000"/>
        </a:spcBef>
        <a:buFont typeface="Arial"/>
        <a:buChar char="•"/>
        <a:defRPr kern="1200" sz="3200">
          <a:solidFill>
            <a:schemeClr val="tx1"/>
          </a:solidFill>
          <a:latin typeface="+mn-lt"/>
          <a:ea typeface="+mn-ea"/>
          <a:cs typeface="+mn-cs"/>
        </a:defRPr>
      </a:lvl1pPr>
      <a:lvl2pPr algn="l" defTabSz="457200" eaLnBrk="1" hangingPunct="1" indent="-285750" latinLnBrk="0" marL="742950" rtl="0">
        <a:spcBef>
          <a:spcPct val="20000"/>
        </a:spcBef>
        <a:buFont typeface="Arial"/>
        <a:buChar char="–"/>
        <a:defRPr kern="1200" sz="2800">
          <a:solidFill>
            <a:schemeClr val="tx1"/>
          </a:solidFill>
          <a:latin typeface="+mn-lt"/>
          <a:ea typeface="+mn-ea"/>
          <a:cs typeface="+mn-cs"/>
        </a:defRPr>
      </a:lvl2pPr>
      <a:lvl3pPr algn="l" defTabSz="457200" eaLnBrk="1" hangingPunct="1" indent="-228600" latinLnBrk="0" marL="1143000" rtl="0">
        <a:spcBef>
          <a:spcPct val="20000"/>
        </a:spcBef>
        <a:buFont typeface="Arial"/>
        <a:buChar char="•"/>
        <a:defRPr kern="1200" sz="2400">
          <a:solidFill>
            <a:schemeClr val="tx1"/>
          </a:solidFill>
          <a:latin typeface="+mn-lt"/>
          <a:ea typeface="+mn-ea"/>
          <a:cs typeface="+mn-cs"/>
        </a:defRPr>
      </a:lvl3pPr>
      <a:lvl4pPr algn="l" defTabSz="457200" eaLnBrk="1" hangingPunct="1" indent="-228600" latinLnBrk="0" marL="1600200" rtl="0">
        <a:spcBef>
          <a:spcPct val="20000"/>
        </a:spcBef>
        <a:buFont typeface="Arial"/>
        <a:buChar char="–"/>
        <a:defRPr kern="1200" sz="2000">
          <a:solidFill>
            <a:schemeClr val="tx1"/>
          </a:solidFill>
          <a:latin typeface="+mn-lt"/>
          <a:ea typeface="+mn-ea"/>
          <a:cs typeface="+mn-cs"/>
        </a:defRPr>
      </a:lvl4pPr>
      <a:lvl5pPr algn="l" defTabSz="457200" eaLnBrk="1" hangingPunct="1" indent="-228600" latinLnBrk="0" marL="2057400" rtl="0">
        <a:spcBef>
          <a:spcPct val="20000"/>
        </a:spcBef>
        <a:buFont typeface="Arial"/>
        <a:buChar char="»"/>
        <a:defRPr kern="1200" sz="2000">
          <a:solidFill>
            <a:schemeClr val="tx1"/>
          </a:solidFill>
          <a:latin typeface="+mn-lt"/>
          <a:ea typeface="+mn-ea"/>
          <a:cs typeface="+mn-cs"/>
        </a:defRPr>
      </a:lvl5pPr>
      <a:lvl6pPr algn="l" defTabSz="457200" eaLnBrk="1" hangingPunct="1" indent="-228600" latinLnBrk="0" marL="2514600" rtl="0">
        <a:spcBef>
          <a:spcPct val="20000"/>
        </a:spcBef>
        <a:buFont typeface="Arial"/>
        <a:buChar char="•"/>
        <a:defRPr kern="1200" sz="2000">
          <a:solidFill>
            <a:schemeClr val="tx1"/>
          </a:solidFill>
          <a:latin typeface="+mn-lt"/>
          <a:ea typeface="+mn-ea"/>
          <a:cs typeface="+mn-cs"/>
        </a:defRPr>
      </a:lvl6pPr>
      <a:lvl7pPr algn="l" defTabSz="457200" eaLnBrk="1" hangingPunct="1" indent="-228600" latinLnBrk="0" marL="2971800" rtl="0">
        <a:spcBef>
          <a:spcPct val="20000"/>
        </a:spcBef>
        <a:buFont typeface="Arial"/>
        <a:buChar char="•"/>
        <a:defRPr kern="1200" sz="2000">
          <a:solidFill>
            <a:schemeClr val="tx1"/>
          </a:solidFill>
          <a:latin typeface="+mn-lt"/>
          <a:ea typeface="+mn-ea"/>
          <a:cs typeface="+mn-cs"/>
        </a:defRPr>
      </a:lvl7pPr>
      <a:lvl8pPr algn="l" defTabSz="457200" eaLnBrk="1" hangingPunct="1" indent="-228600" latinLnBrk="0" marL="3429000" rtl="0">
        <a:spcBef>
          <a:spcPct val="20000"/>
        </a:spcBef>
        <a:buFont typeface="Arial"/>
        <a:buChar char="•"/>
        <a:defRPr kern="1200" sz="2000">
          <a:solidFill>
            <a:schemeClr val="tx1"/>
          </a:solidFill>
          <a:latin typeface="+mn-lt"/>
          <a:ea typeface="+mn-ea"/>
          <a:cs typeface="+mn-cs"/>
        </a:defRPr>
      </a:lvl8pPr>
      <a:lvl9pPr algn="l" defTabSz="457200" eaLnBrk="1" hangingPunct="1" indent="-228600" latinLnBrk="0" marL="3886200" rtl="0">
        <a:spcBef>
          <a:spcPct val="20000"/>
        </a:spcBef>
        <a:buFont typeface="Arial"/>
        <a:buChar char="•"/>
        <a:defRPr kern="1200" sz="2000">
          <a:solidFill>
            <a:schemeClr val="tx1"/>
          </a:solidFill>
          <a:latin typeface="+mn-lt"/>
          <a:ea typeface="+mn-ea"/>
          <a:cs typeface="+mn-cs"/>
        </a:defRPr>
      </a:lvl9pPr>
    </p:bodyStyle>
    <p:other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 Id="rId3"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 Id="rId3" Type="http://schemas.openxmlformats.org/officeDocument/2006/relationships/image" Target="../media/image8.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image" Target="../media/image1.jpg"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 Id="rId3"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 Id="rId3" Type="http://schemas.openxmlformats.org/officeDocument/2006/relationships/image" Target="../media/image10.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 Id="rId3"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8.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2.jp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9.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0.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1.xml"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5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6.png" /></Relationships>
</file>

<file path=ppt/slides/_rels/slide5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3.xml" /><Relationship Id="rId3" Type="http://schemas.openxmlformats.org/officeDocument/2006/relationships/image" Target="../media/image17.gif"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4.xml" /><Relationship Id="rId3" Type="http://schemas.openxmlformats.org/officeDocument/2006/relationships/image" Target="../media/image18.gif"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5.xml" /><Relationship Id="rId3" Type="http://schemas.openxmlformats.org/officeDocument/2006/relationships/image" Target="../media/image19.gif"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3.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6.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7.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8.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9.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 Id="rId3" Type="http://schemas.openxmlformats.org/officeDocument/2006/relationships/image" Target="../media/image4.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 Id="rId3"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 Id="rId3"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pPr lvl="0" indent="0" marL="0">
              <a:buNone/>
            </a:pPr>
            <a:r>
              <a:rPr/>
              <a:t>Exact and randomization tests</a:t>
            </a:r>
          </a:p>
        </p:txBody>
      </p:sp>
      <p:sp>
        <p:nvSpPr>
          <p:cNvPr id="3" name="Subtitle 2"/>
          <p:cNvSpPr>
            <a:spLocks noGrp="1"/>
          </p:cNvSpPr>
          <p:nvPr>
            <p:ph idx="1" type="subTitle"/>
          </p:nvPr>
        </p:nvSpPr>
        <p:spPr>
          <a:xfrm>
            <a:off x="1828800" y="3886200"/>
            <a:ext cx="8534400" cy="1752600"/>
          </a:xfrm>
        </p:spPr>
        <p:txBody>
          <a:bodyPr/>
          <a:lstStyle/>
          <a:p>
            <a:pPr lvl="0" indent="0" marL="0">
              <a:buNone/>
            </a:pPr>
            <a:br/>
            <a:br/>
            <a:r>
              <a:rPr/>
              <a:t>Steve Simon</a:t>
            </a:r>
          </a:p>
        </p:txBody>
      </p:sp>
      <p:sp>
        <p:nvSpPr>
          <p:cNvPr id="4" name="Date Placeholder 3"/>
          <p:cNvSpPr>
            <a:spLocks noGrp="1"/>
          </p:cNvSpPr>
          <p:nvPr>
            <p:ph idx="10" sz="half" type="dt"/>
          </p:nvPr>
        </p:nvSpPr>
        <p:spPr/>
        <p:txBody>
          <a:bodyPr/>
          <a:lstStyle/>
          <a:p>
            <a:pPr lvl="0" indent="0" marL="0">
              <a:buNone/>
            </a:pPr>
            <a:r>
              <a:rPr/>
              <a:t>Created 2023-05-12</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this result?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1</m:t>
                        </m:r>
                      </m:num>
                      <m:den>
                        <m:r>
                          <m:t>5</m:t>
                        </m:r>
                      </m:den>
                    </m:f>
                    <m:r>
                      <m:rPr>
                        <m:sty m:val="p"/>
                      </m:rPr>
                      <m:t>=</m:t>
                    </m:r>
                    <m:f>
                      <m:fPr>
                        <m:type m:val="bar"/>
                      </m:fPr>
                      <m:num>
                        <m:r>
                          <m:t>1</m:t>
                        </m:r>
                      </m:num>
                      <m:den>
                        <m:r>
                          <m:t>70</m:t>
                        </m:r>
                      </m:den>
                    </m:f>
                  </m:oMath>
                </a14:m>
              </a:p>
              <a:p>
                <a:pPr lvl="1"/>
                <a:r>
                  <a:rPr/>
                  <a:t>Note: the probability is NOT </a:t>
                </a:r>
                <a14:m>
                  <m:oMath xmlns:m="http://schemas.openxmlformats.org/officeDocument/2006/math">
                    <m:sSup>
                      <m:e>
                        <m:d>
                          <m:dPr>
                            <m:begChr m:val="("/>
                            <m:endChr m:val=")"/>
                            <m:sepChr m:val=""/>
                            <m:grow/>
                          </m:dPr>
                          <m:e>
                            <m:f>
                              <m:fPr>
                                <m:type m:val="bar"/>
                              </m:fPr>
                              <m:num>
                                <m:r>
                                  <m:t>1</m:t>
                                </m:r>
                              </m:num>
                              <m:den>
                                <m:r>
                                  <m:t>2</m:t>
                                </m:r>
                              </m:den>
                            </m:f>
                          </m:e>
                        </m:d>
                      </m:e>
                      <m:sup>
                        <m:r>
                          <m:t>4</m:t>
                        </m:r>
                      </m:sup>
                    </m:sSup>
                  </m:oMath>
                </a14:m>
              </a:p>
            </p:txBody>
          </p:sp>
        </mc:Choice>
      </mc:AlternateContent>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#1</a:t>
            </a:r>
          </a:p>
        </p:txBody>
      </p:sp>
      <p:sp>
        <p:nvSpPr>
          <p:cNvPr id="3" name="Content Placeholder 2"/>
          <p:cNvSpPr>
            <a:spLocks noGrp="1"/>
          </p:cNvSpPr>
          <p:nvPr>
            <p:ph idx="1"/>
          </p:nvPr>
        </p:nvSpPr>
        <p:spPr/>
        <p:txBody>
          <a:bodyPr/>
          <a:lstStyle/>
          <a:p>
            <a:pPr lvl="0" indent="0" marL="0">
              <a:buNone/>
            </a:pPr>
            <a:r>
              <a:rPr/>
              <a:t>What have you learned?</a:t>
            </a:r>
          </a:p>
          <a:p>
            <a:pPr lvl="0"/>
            <a:r>
              <a:rPr/>
              <a:t>Simple application of Fisher’s Exact test</a:t>
            </a:r>
          </a:p>
          <a:p>
            <a:pPr lvl="0" indent="0" marL="0">
              <a:buNone/>
            </a:pPr>
            <a:r>
              <a:rPr/>
              <a:t>What is coming next?</a:t>
            </a:r>
          </a:p>
          <a:p>
            <a:pPr lvl="0"/>
            <a:r>
              <a:rPr/>
              <a:t>The hypergeometric distribution</a:t>
            </a:r>
          </a:p>
          <a:p>
            <a:pPr lvl="0" indent="0" marL="0">
              <a:buNone/>
            </a:pPr>
            <a:r>
              <a:rPr/>
              <a:t>Any questions?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 alternate result</a:t>
            </a:r>
          </a:p>
        </p:txBody>
      </p:sp>
      <p:pic>
        <p:nvPicPr>
          <p:cNvPr descr="fig:  ../images/tea-result-2.png" id="0" name="Picture 1"/>
          <p:cNvPicPr>
            <a:picLocks noGrp="1" noChangeAspect="1"/>
          </p:cNvPicPr>
          <p:nvPr/>
        </p:nvPicPr>
        <p:blipFill>
          <a:blip r:embed="rId3"/>
          <a:stretch>
            <a:fillRect/>
          </a:stretch>
        </p:blipFill>
        <p:spPr bwMode="auto">
          <a:xfrm>
            <a:off x="3479800" y="1600200"/>
            <a:ext cx="5232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6. An alternate result with one miss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How likely is three correct results?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 xmlns:m="http://schemas.openxmlformats.org/officeDocument/2006/math">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t> </m:t>
                    </m:r>
                    <m:r>
                      <m:t> </m:t>
                    </m:r>
                    <m:r>
                      <m:rPr>
                        <m:sty m:val="p"/>
                      </m:rPr>
                      <m:t>+</m:t>
                    </m:r>
                    <m:r>
                      <m:t> </m:t>
                    </m:r>
                    <m:r>
                      <m:t> </m:t>
                    </m:r>
                    <m:f>
                      <m:fPr>
                        <m:type m:val="bar"/>
                      </m:fPr>
                      <m:num>
                        <m:r>
                          <m:t>4</m:t>
                        </m:r>
                      </m:num>
                      <m:den>
                        <m:r>
                          <m:t>8</m:t>
                        </m:r>
                      </m:den>
                    </m:f>
                    <m:r>
                      <m:rPr>
                        <m:sty m:val="p"/>
                      </m:rPr>
                      <m:t>×</m:t>
                    </m:r>
                    <m:f>
                      <m:fPr>
                        <m:type m:val="bar"/>
                      </m:fPr>
                      <m:num>
                        <m:r>
                          <m:t>4</m:t>
                        </m:r>
                      </m:num>
                      <m:den>
                        <m:r>
                          <m:t>7</m:t>
                        </m:r>
                      </m:den>
                    </m:f>
                    <m:r>
                      <m:rPr>
                        <m:sty m:val="p"/>
                      </m:rPr>
                      <m:t>×</m:t>
                    </m:r>
                    <m:f>
                      <m:fPr>
                        <m:type m:val="bar"/>
                      </m:fPr>
                      <m:num>
                        <m:r>
                          <m:t>3</m:t>
                        </m:r>
                      </m:num>
                      <m:den>
                        <m:r>
                          <m:t>6</m:t>
                        </m:r>
                      </m:den>
                    </m:f>
                    <m:r>
                      <m:rPr>
                        <m:sty m:val="p"/>
                      </m:rPr>
                      <m:t>×</m:t>
                    </m:r>
                    <m:f>
                      <m:fPr>
                        <m:type m:val="bar"/>
                      </m:fPr>
                      <m:num>
                        <m:r>
                          <m:t>2</m:t>
                        </m:r>
                      </m:num>
                      <m:den>
                        <m:r>
                          <m:t>5</m:t>
                        </m:r>
                      </m:den>
                    </m:f>
                    <m:r>
                      <m:t> </m:t>
                    </m:r>
                    <m:r>
                      <m:t> </m:t>
                    </m:r>
                    <m:r>
                      <m:rPr>
                        <m:sty m:val="p"/>
                      </m:rPr>
                      <m:t>+</m:t>
                    </m:r>
                  </m:oMath>
                </a14:m>
              </a:p>
              <a:p>
                <a:pPr lvl="0" indent="0" marL="0">
                  <a:buNone/>
                </a:pPr>
                <a14:m>
                  <m:oMath xmlns:m="http://schemas.openxmlformats.org/officeDocument/2006/math">
                    <m:f>
                      <m:fPr>
                        <m:type m:val="bar"/>
                      </m:fPr>
                      <m:num>
                        <m:r>
                          <m:t>4</m:t>
                        </m:r>
                      </m:num>
                      <m:den>
                        <m:r>
                          <m:t>8</m:t>
                        </m:r>
                      </m:den>
                    </m:f>
                    <m:r>
                      <m:rPr>
                        <m:sty m:val="p"/>
                      </m:rPr>
                      <m:t>×</m:t>
                    </m:r>
                    <m:f>
                      <m:fPr>
                        <m:type m:val="bar"/>
                      </m:fPr>
                      <m:num>
                        <m:r>
                          <m:t>3</m:t>
                        </m:r>
                      </m:num>
                      <m:den>
                        <m:r>
                          <m:t>7</m:t>
                        </m:r>
                      </m:den>
                    </m:f>
                    <m:r>
                      <m:rPr>
                        <m:sty m:val="p"/>
                      </m:rPr>
                      <m:t>×</m:t>
                    </m:r>
                    <m:f>
                      <m:fPr>
                        <m:type m:val="bar"/>
                      </m:fPr>
                      <m:num>
                        <m:r>
                          <m:t>4</m:t>
                        </m:r>
                      </m:num>
                      <m:den>
                        <m:r>
                          <m:t>6</m:t>
                        </m:r>
                      </m:den>
                    </m:f>
                    <m:r>
                      <m:rPr>
                        <m:sty m:val="p"/>
                      </m:rPr>
                      <m:t>×</m:t>
                    </m:r>
                    <m:f>
                      <m:fPr>
                        <m:type m:val="bar"/>
                      </m:fPr>
                      <m:num>
                        <m:r>
                          <m:t>2</m:t>
                        </m:r>
                      </m:num>
                      <m:den>
                        <m:r>
                          <m:t>5</m:t>
                        </m:r>
                      </m:den>
                    </m:f>
                    <m:r>
                      <m:t> </m:t>
                    </m:r>
                    <m:r>
                      <m:t> </m:t>
                    </m:r>
                    <m:r>
                      <m:rPr>
                        <m:sty m:val="p"/>
                      </m:rPr>
                      <m:t>+</m:t>
                    </m:r>
                    <m:r>
                      <m:t> </m:t>
                    </m:r>
                    <m:r>
                      <m:t> </m:t>
                    </m:r>
                    <m:f>
                      <m:fPr>
                        <m:type m:val="bar"/>
                      </m:fPr>
                      <m:num>
                        <m:r>
                          <m:t>4</m:t>
                        </m:r>
                      </m:num>
                      <m:den>
                        <m:r>
                          <m:t>8</m:t>
                        </m:r>
                      </m:den>
                    </m:f>
                    <m:r>
                      <m:rPr>
                        <m:sty m:val="p"/>
                      </m:rPr>
                      <m:t>×</m:t>
                    </m:r>
                    <m:f>
                      <m:fPr>
                        <m:type m:val="bar"/>
                      </m:fPr>
                      <m:num>
                        <m:r>
                          <m:t>3</m:t>
                        </m:r>
                      </m:num>
                      <m:den>
                        <m:r>
                          <m:t>7</m:t>
                        </m:r>
                      </m:den>
                    </m:f>
                    <m:r>
                      <m:rPr>
                        <m:sty m:val="p"/>
                      </m:rPr>
                      <m:t>×</m:t>
                    </m:r>
                    <m:f>
                      <m:fPr>
                        <m:type m:val="bar"/>
                      </m:fPr>
                      <m:num>
                        <m:r>
                          <m:t>2</m:t>
                        </m:r>
                      </m:num>
                      <m:den>
                        <m:r>
                          <m:t>6</m:t>
                        </m:r>
                      </m:den>
                    </m:f>
                    <m:r>
                      <m:rPr>
                        <m:sty m:val="p"/>
                      </m:rPr>
                      <m:t>×</m:t>
                    </m:r>
                    <m:f>
                      <m:fPr>
                        <m:type m:val="bar"/>
                      </m:fPr>
                      <m:num>
                        <m:r>
                          <m:t>4</m:t>
                        </m:r>
                      </m:num>
                      <m:den>
                        <m:r>
                          <m:t>5</m:t>
                        </m:r>
                      </m:den>
                    </m:f>
                    <m:r>
                      <m:t> </m:t>
                    </m:r>
                    <m:r>
                      <m:t> </m:t>
                    </m:r>
                    <m:r>
                      <m:t> </m:t>
                    </m:r>
                    <m:r>
                      <m:t> </m:t>
                    </m:r>
                  </m:oMath>
                </a14:m>
              </a:p>
              <a:p>
                <a:pPr lvl="0" indent="0" marL="0">
                  <a:buNone/>
                </a:pPr>
                <a:r>
                  <a:rPr/>
                  <a:t>Too messy! Use the hypergeometric distribution. Note: this is NOT a binomial distribution.</a:t>
                </a: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Balls in an urn analogy</a:t>
            </a:r>
          </a:p>
        </p:txBody>
      </p:sp>
      <p:sp>
        <p:nvSpPr>
          <p:cNvPr id="3" name="Content Placeholder 2"/>
          <p:cNvSpPr>
            <a:spLocks noGrp="1"/>
          </p:cNvSpPr>
          <p:nvPr>
            <p:ph idx="1"/>
          </p:nvPr>
        </p:nvSpPr>
        <p:spPr/>
        <p:txBody>
          <a:bodyPr/>
          <a:lstStyle/>
          <a:p>
            <a:pPr lvl="0" indent="0">
              <a:buNone/>
            </a:pPr>
            <a:r>
              <a:rPr>
                <a:latin typeface="Courier"/>
              </a:rPr>
              <a:t>
 |    W           |
 |       B        |
 |  B        B    |
 |          W     |
 |     W       B  |
 |        W       |
 __________________
</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Formula for hypergeometric probabilities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d>
                            <m:dPr>
                              <m:begChr m:val="("/>
                              <m:endChr m:val=")"/>
                              <m:sepChr m:val=""/>
                              <m:grow/>
                            </m:dPr>
                            <m:e>
                              <m:f>
                                <m:fPr>
                                  <m:type m:val="noBar"/>
                                </m:fPr>
                                <m:num>
                                  <m:sSub>
                                    <m:e>
                                      <m:r>
                                        <m:t>w</m:t>
                                      </m:r>
                                    </m:e>
                                    <m:sub>
                                      <m:r>
                                        <m:t>1</m:t>
                                      </m:r>
                                    </m:sub>
                                  </m:sSub>
                                </m:num>
                                <m:den>
                                  <m:sSub>
                                    <m:e>
                                      <m:r>
                                        <m:t>w</m:t>
                                      </m:r>
                                    </m:e>
                                    <m:sub>
                                      <m:r>
                                        <m:t>0</m:t>
                                      </m:r>
                                    </m:sub>
                                  </m:sSub>
                                </m:den>
                              </m:f>
                            </m:e>
                          </m:d>
                          <m:d>
                            <m:dPr>
                              <m:begChr m:val="("/>
                              <m:endChr m:val=")"/>
                              <m:sepChr m:val=""/>
                              <m:grow/>
                            </m:dPr>
                            <m:e>
                              <m:f>
                                <m:fPr>
                                  <m:type m:val="noBar"/>
                                </m:fPr>
                                <m:num>
                                  <m:sSub>
                                    <m:e>
                                      <m:r>
                                        <m:t>b</m:t>
                                      </m:r>
                                    </m:e>
                                    <m:sub>
                                      <m:r>
                                        <m:t>1</m:t>
                                      </m:r>
                                    </m:sub>
                                  </m:sSub>
                                </m:num>
                                <m:den>
                                  <m:sSub>
                                    <m:e>
                                      <m:r>
                                        <m:t>b</m:t>
                                      </m:r>
                                    </m:e>
                                    <m:sub>
                                      <m:r>
                                        <m:t>0</m:t>
                                      </m:r>
                                    </m:sub>
                                  </m:sSub>
                                </m:den>
                              </m:f>
                            </m:e>
                          </m:d>
                        </m:num>
                        <m:den>
                          <m:d>
                            <m:dPr>
                              <m:begChr m:val="("/>
                              <m:endChr m:val=")"/>
                              <m:sepChr m:val=""/>
                              <m:grow/>
                            </m:dPr>
                            <m:e>
                              <m:f>
                                <m:fPr>
                                  <m:type m:val="noBar"/>
                                </m:fPr>
                                <m:num>
                                  <m:sSub>
                                    <m:e>
                                      <m:r>
                                        <m:t>n</m:t>
                                      </m:r>
                                    </m:e>
                                    <m:sub>
                                      <m:r>
                                        <m:t>1</m:t>
                                      </m:r>
                                    </m:sub>
                                  </m:sSub>
                                </m:num>
                                <m:den>
                                  <m:sSub>
                                    <m:e>
                                      <m:r>
                                        <m:t>n</m:t>
                                      </m:r>
                                    </m:e>
                                    <m:sub>
                                      <m:r>
                                        <m:t>0</m:t>
                                      </m:r>
                                    </m:sub>
                                  </m:sSub>
                                </m:den>
                              </m:f>
                            </m:e>
                          </m:d>
                        </m:den>
                      </m:f>
                    </m:oMath>
                  </m:oMathPara>
                </a14:m>
              </a:p>
              <a:p>
                <a:pPr lvl="0"/>
                <a14:m>
                  <m:oMath xmlns:m="http://schemas.openxmlformats.org/officeDocument/2006/math">
                    <m:sSub>
                      <m:e>
                        <m:r>
                          <m:t>w</m:t>
                        </m:r>
                      </m:e>
                      <m:sub>
                        <m:r>
                          <m:t>1</m:t>
                        </m:r>
                      </m:sub>
                    </m:sSub>
                  </m:oMath>
                </a14:m>
                <a:r>
                  <a:rPr/>
                  <a:t> = # of white balls in the urn</a:t>
                </a:r>
              </a:p>
              <a:p>
                <a:pPr lvl="0"/>
                <a14:m>
                  <m:oMath xmlns:m="http://schemas.openxmlformats.org/officeDocument/2006/math">
                    <m:sSub>
                      <m:e>
                        <m:r>
                          <m:t>b</m:t>
                        </m:r>
                      </m:e>
                      <m:sub>
                        <m:r>
                          <m:t>1</m:t>
                        </m:r>
                      </m:sub>
                    </m:sSub>
                  </m:oMath>
                </a14:m>
                <a:r>
                  <a:rPr/>
                  <a:t> = # of black balls in the urn</a:t>
                </a:r>
              </a:p>
              <a:p>
                <a:pPr lvl="0"/>
                <a14:m>
                  <m:oMath xmlns:m="http://schemas.openxmlformats.org/officeDocument/2006/math">
                    <m:sSub>
                      <m:e>
                        <m:r>
                          <m:t>n</m:t>
                        </m:r>
                      </m:e>
                      <m:sub>
                        <m:r>
                          <m:t>1</m:t>
                        </m:r>
                      </m:sub>
                    </m:sSub>
                    <m:r>
                      <m:rPr>
                        <m:sty m:val="p"/>
                      </m:rPr>
                      <m:t>=</m:t>
                    </m:r>
                    <m:sSub>
                      <m:e>
                        <m:r>
                          <m:t>w</m:t>
                        </m:r>
                      </m:e>
                      <m:sub>
                        <m:r>
                          <m:t>1</m:t>
                        </m:r>
                      </m:sub>
                    </m:sSub>
                    <m:r>
                      <m:rPr>
                        <m:sty m:val="p"/>
                      </m:rPr>
                      <m:t>+</m:t>
                    </m:r>
                    <m:sSub>
                      <m:e>
                        <m:r>
                          <m:t>b</m:t>
                        </m:r>
                      </m:e>
                      <m:sub>
                        <m:r>
                          <m:t>1</m:t>
                        </m:r>
                      </m:sub>
                    </m:sSub>
                  </m:oMath>
                </a14:m>
                <a:r>
                  <a:rPr/>
                  <a:t> = total # of balls in the urn</a:t>
                </a:r>
              </a:p>
              <a:p>
                <a:pPr lvl="0"/>
                <a14:m>
                  <m:oMath xmlns:m="http://schemas.openxmlformats.org/officeDocument/2006/math">
                    <m:sSub>
                      <m:e>
                        <m:r>
                          <m:t>w</m:t>
                        </m:r>
                      </m:e>
                      <m:sub>
                        <m:r>
                          <m:t>0</m:t>
                        </m:r>
                      </m:sub>
                    </m:sSub>
                  </m:oMath>
                </a14:m>
                <a:r>
                  <a:rPr/>
                  <a:t> = # white balls drawn from the urn</a:t>
                </a:r>
              </a:p>
              <a:p>
                <a:pPr lvl="0"/>
                <a14:m>
                  <m:oMath xmlns:m="http://schemas.openxmlformats.org/officeDocument/2006/math">
                    <m:sSub>
                      <m:e>
                        <m:r>
                          <m:t>b</m:t>
                        </m:r>
                      </m:e>
                      <m:sub>
                        <m:r>
                          <m:t>0</m:t>
                        </m:r>
                      </m:sub>
                    </m:sSub>
                  </m:oMath>
                </a14:m>
                <a:r>
                  <a:rPr/>
                  <a:t> = # black balls drawn from the urn</a:t>
                </a:r>
              </a:p>
              <a:p>
                <a:pPr lvl="0"/>
                <a14:m>
                  <m:oMath xmlns:m="http://schemas.openxmlformats.org/officeDocument/2006/math">
                    <m:sSub>
                      <m:e>
                        <m:r>
                          <m:t>n</m:t>
                        </m:r>
                      </m:e>
                      <m:sub>
                        <m:r>
                          <m:t>0</m:t>
                        </m:r>
                      </m:sub>
                    </m:sSub>
                    <m:r>
                      <m:rPr>
                        <m:sty m:val="p"/>
                      </m:rPr>
                      <m:t>=</m:t>
                    </m:r>
                    <m:sSub>
                      <m:e>
                        <m:r>
                          <m:t>w</m:t>
                        </m:r>
                      </m:e>
                      <m:sub>
                        <m:r>
                          <m:t>0</m:t>
                        </m:r>
                      </m:sub>
                    </m:sSub>
                    <m:r>
                      <m:rPr>
                        <m:sty m:val="p"/>
                      </m:rPr>
                      <m:t>+</m:t>
                    </m:r>
                    <m:sSub>
                      <m:e>
                        <m:r>
                          <m:t>b</m:t>
                        </m:r>
                      </m:e>
                      <m:sub>
                        <m:r>
                          <m:t>0</m:t>
                        </m:r>
                      </m:sub>
                    </m:sSub>
                  </m:oMath>
                </a14:m>
                <a:r>
                  <a:rPr/>
                  <a:t> = total # of balls drawn</a:t>
                </a: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Calculation for 3 correct guesses</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14:m>
                  <m:oMathPara xmlns:m="http://schemas.openxmlformats.org/officeDocument/2006/math">
                    <m:oMathParaPr>
                      <m:jc m:val="center"/>
                    </m:oMathParaPr>
                    <m:oMath>
                      <m:f>
                        <m:fPr>
                          <m:type m:val="bar"/>
                        </m:fPr>
                        <m:num>
                          <m:d>
                            <m:dPr>
                              <m:begChr m:val="("/>
                              <m:endChr m:val=")"/>
                              <m:sepChr m:val=""/>
                              <m:grow/>
                            </m:dPr>
                            <m:e>
                              <m:f>
                                <m:fPr>
                                  <m:type m:val="noBar"/>
                                </m:fPr>
                                <m:num>
                                  <m:r>
                                    <m:t>4</m:t>
                                  </m:r>
                                </m:num>
                                <m:den>
                                  <m:r>
                                    <m:t>3</m:t>
                                  </m:r>
                                </m:den>
                              </m:f>
                            </m:e>
                          </m:d>
                          <m:d>
                            <m:dPr>
                              <m:begChr m:val="("/>
                              <m:endChr m:val=")"/>
                              <m:sepChr m:val=""/>
                              <m:grow/>
                            </m:dPr>
                            <m:e>
                              <m:f>
                                <m:fPr>
                                  <m:type m:val="noBar"/>
                                </m:fPr>
                                <m:num>
                                  <m:r>
                                    <m:t>4</m:t>
                                  </m:r>
                                </m:num>
                                <m:den>
                                  <m:r>
                                    <m:t>1</m:t>
                                  </m:r>
                                </m:den>
                              </m:f>
                            </m:e>
                          </m:d>
                        </m:num>
                        <m:den>
                          <m:d>
                            <m:dPr>
                              <m:begChr m:val="("/>
                              <m:endChr m:val=")"/>
                              <m:sepChr m:val=""/>
                              <m:grow/>
                            </m:dPr>
                            <m:e>
                              <m:f>
                                <m:fPr>
                                  <m:type m:val="noBar"/>
                                </m:fPr>
                                <m:num>
                                  <m:r>
                                    <m:t>8</m:t>
                                  </m:r>
                                </m:num>
                                <m:den>
                                  <m:r>
                                    <m:t>4</m:t>
                                  </m:r>
                                </m:den>
                              </m:f>
                            </m:e>
                          </m:d>
                        </m:den>
                      </m:f>
                      <m:r>
                        <m:rPr>
                          <m:sty m:val="p"/>
                        </m:rPr>
                        <m:t>=</m:t>
                      </m:r>
                      <m:f>
                        <m:fPr>
                          <m:type m:val="bar"/>
                        </m:fPr>
                        <m:num>
                          <m:f>
                            <m:fPr>
                              <m:type m:val="bar"/>
                            </m:fPr>
                            <m:num>
                              <m:r>
                                <m:t>4</m:t>
                              </m:r>
                              <m:r>
                                <m:rPr>
                                  <m:sty m:val="p"/>
                                </m:rPr>
                                <m:t>!</m:t>
                              </m:r>
                            </m:num>
                            <m:den>
                              <m:r>
                                <m:t>3</m:t>
                              </m:r>
                              <m:r>
                                <m:rPr>
                                  <m:sty m:val="p"/>
                                </m:rPr>
                                <m:t>!</m:t>
                              </m:r>
                              <m:r>
                                <m:t>1</m:t>
                              </m:r>
                              <m:r>
                                <m:rPr>
                                  <m:sty m:val="p"/>
                                </m:rPr>
                                <m:t>!</m:t>
                              </m:r>
                            </m:den>
                          </m:f>
                          <m:f>
                            <m:fPr>
                              <m:type m:val="bar"/>
                            </m:fPr>
                            <m:num>
                              <m:r>
                                <m:t>4</m:t>
                              </m:r>
                              <m:r>
                                <m:rPr>
                                  <m:sty m:val="p"/>
                                </m:rPr>
                                <m:t>!</m:t>
                              </m:r>
                            </m:num>
                            <m:den>
                              <m:r>
                                <m:t>1</m:t>
                              </m:r>
                              <m:r>
                                <m:rPr>
                                  <m:sty m:val="p"/>
                                </m:rPr>
                                <m:t>!</m:t>
                              </m:r>
                              <m:r>
                                <m:t>3</m:t>
                              </m:r>
                              <m:r>
                                <m:rPr>
                                  <m:sty m:val="p"/>
                                </m:rPr>
                                <m:t>!</m:t>
                              </m:r>
                            </m:den>
                          </m:f>
                        </m:num>
                        <m:den>
                          <m:f>
                            <m:fPr>
                              <m:type m:val="bar"/>
                            </m:fPr>
                            <m:num>
                              <m:r>
                                <m:t>8</m:t>
                              </m:r>
                              <m:r>
                                <m:rPr>
                                  <m:sty m:val="p"/>
                                </m:rPr>
                                <m:t>!</m:t>
                              </m:r>
                            </m:num>
                            <m:den>
                              <m:r>
                                <m:t>4</m:t>
                              </m:r>
                              <m:r>
                                <m:rPr>
                                  <m:sty m:val="p"/>
                                </m:rPr>
                                <m:t>!</m:t>
                              </m:r>
                              <m:r>
                                <m:t>4</m:t>
                              </m:r>
                              <m:r>
                                <m:rPr>
                                  <m:sty m:val="p"/>
                                </m:rPr>
                                <m:t>!</m:t>
                              </m:r>
                            </m:den>
                          </m:f>
                        </m:den>
                      </m:f>
                      <m:r>
                        <m:rPr>
                          <m:sty m:val="p"/>
                        </m:rPr>
                        <m:t>=</m:t>
                      </m:r>
                    </m:oMath>
                  </m:oMathPara>
                </a14:m>
              </a:p>
              <a:p>
                <a:pPr lvl="0" indent="0" marL="0">
                  <a:buNone/>
                </a:pPr>
                <a14:m>
                  <m:oMathPara xmlns:m="http://schemas.openxmlformats.org/officeDocument/2006/math">
                    <m:oMathParaPr>
                      <m:jc m:val="center"/>
                    </m:oMathParaPr>
                    <m:oMath>
                      <m:r>
                        <m:t> </m:t>
                      </m:r>
                    </m:oMath>
                  </m:oMathPara>
                </a14:m>
              </a:p>
              <a:p>
                <a:pPr lvl="0" indent="0" marL="0">
                  <a:buNone/>
                </a:pPr>
                <a14:m>
                  <m:oMathPara xmlns:m="http://schemas.openxmlformats.org/officeDocument/2006/math">
                    <m:oMathParaPr>
                      <m:jc m:val="center"/>
                    </m:oMathParaPr>
                    <m:oMath>
                      <m:f>
                        <m:fPr>
                          <m:type m:val="bar"/>
                        </m:fPr>
                        <m:num>
                          <m:f>
                            <m:fPr>
                              <m:type m:val="bar"/>
                            </m:fPr>
                            <m:num>
                              <m:r>
                                <m:t>24</m:t>
                              </m:r>
                            </m:num>
                            <m:den>
                              <m:r>
                                <m:t>6</m:t>
                              </m:r>
                              <m:r>
                                <m:rPr>
                                  <m:sty m:val="p"/>
                                </m:rPr>
                                <m:t>×</m:t>
                              </m:r>
                              <m:r>
                                <m:t>1</m:t>
                              </m:r>
                            </m:den>
                          </m:f>
                          <m:f>
                            <m:fPr>
                              <m:type m:val="bar"/>
                            </m:fPr>
                            <m:num>
                              <m:r>
                                <m:t>24</m:t>
                              </m:r>
                            </m:num>
                            <m:den>
                              <m:r>
                                <m:t>1</m:t>
                              </m:r>
                              <m:r>
                                <m:rPr>
                                  <m:sty m:val="p"/>
                                </m:rPr>
                                <m:t>×</m:t>
                              </m:r>
                              <m:r>
                                <m:t>6</m:t>
                              </m:r>
                            </m:den>
                          </m:f>
                        </m:num>
                        <m:den>
                          <m:f>
                            <m:fPr>
                              <m:type m:val="bar"/>
                            </m:fPr>
                            <m:num>
                              <m:r>
                                <m:t>40320</m:t>
                              </m:r>
                            </m:num>
                            <m:den>
                              <m:r>
                                <m:t>24</m:t>
                              </m:r>
                              <m:r>
                                <m:rPr>
                                  <m:sty m:val="p"/>
                                </m:rPr>
                                <m:t>×</m:t>
                              </m:r>
                              <m:r>
                                <m:t>24</m:t>
                              </m:r>
                            </m:den>
                          </m:f>
                        </m:den>
                      </m:f>
                      <m:r>
                        <m:rPr>
                          <m:sty m:val="p"/>
                        </m:rPr>
                        <m:t>=</m:t>
                      </m:r>
                      <m:f>
                        <m:fPr>
                          <m:type m:val="bar"/>
                        </m:fPr>
                        <m:num>
                          <m:r>
                            <m:t>16</m:t>
                          </m:r>
                        </m:num>
                        <m:den>
                          <m:r>
                            <m:t>70</m:t>
                          </m:r>
                        </m:den>
                      </m:f>
                    </m:oMath>
                  </m:oMathPara>
                </a14:m>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Functions for computing hypergeometric probabilities</a:t>
            </a:r>
          </a:p>
        </p:txBody>
      </p:sp>
      <p:sp>
        <p:nvSpPr>
          <p:cNvPr id="3" name="Content Placeholder 2"/>
          <p:cNvSpPr>
            <a:spLocks noGrp="1"/>
          </p:cNvSpPr>
          <p:nvPr>
            <p:ph idx="1"/>
          </p:nvPr>
        </p:nvSpPr>
        <p:spPr/>
        <p:txBody>
          <a:bodyPr/>
          <a:lstStyle/>
          <a:p>
            <a:pPr lvl="0"/>
            <a:r>
              <a:rPr/>
              <a:t>SAS: PDF(‘HYPER’, w0, n1, w1, n0)</a:t>
            </a:r>
          </a:p>
          <a:p>
            <a:pPr lvl="0"/>
            <a:r>
              <a:rPr/>
              <a:t>R: dhyper(w0, w1, b1, n0)</a:t>
            </a:r>
          </a:p>
          <a:p>
            <a:pPr lvl="0"/>
            <a:r>
              <a:rPr/>
              <a:t>Stata: dis hypergeometricp(n1, w1, n0, w0)</a:t>
            </a:r>
          </a:p>
          <a:p>
            <a:pPr lvl="0"/>
            <a:r>
              <a:rPr/>
              <a:t>SPSS: PDF.HYPER(w0, n1, w1, n0)</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#2</a:t>
            </a:r>
          </a:p>
        </p:txBody>
      </p:sp>
      <p:sp>
        <p:nvSpPr>
          <p:cNvPr id="3" name="Content Placeholder 2"/>
          <p:cNvSpPr>
            <a:spLocks noGrp="1"/>
          </p:cNvSpPr>
          <p:nvPr>
            <p:ph idx="1"/>
          </p:nvPr>
        </p:nvSpPr>
        <p:spPr/>
        <p:txBody>
          <a:bodyPr/>
          <a:lstStyle/>
          <a:p>
            <a:pPr lvl="0" indent="0" marL="0">
              <a:buNone/>
            </a:pPr>
            <a:r>
              <a:rPr/>
              <a:t>What have you learned?</a:t>
            </a:r>
          </a:p>
          <a:p>
            <a:pPr lvl="0"/>
            <a:r>
              <a:rPr/>
              <a:t>The hypergeometric distribution</a:t>
            </a:r>
          </a:p>
          <a:p>
            <a:pPr lvl="0" indent="0" marL="0">
              <a:buNone/>
            </a:pPr>
            <a:r>
              <a:rPr/>
              <a:t>What is coming next?</a:t>
            </a:r>
          </a:p>
          <a:p>
            <a:pPr lvl="0"/>
            <a:r>
              <a:rPr/>
              <a:t>Using SPSS and Stata</a:t>
            </a:r>
          </a:p>
          <a:p>
            <a:pPr lvl="0" indent="0" marL="0">
              <a:buNone/>
            </a:pPr>
            <a:r>
              <a:rPr/>
              <a:t>Any questions?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data for Fisher’s Exact Test</a:t>
            </a:r>
          </a:p>
        </p:txBody>
      </p:sp>
      <p:pic>
        <p:nvPicPr>
          <p:cNvPr descr="fig:  ../images/spss-data.png" id="0" name="Picture 1"/>
          <p:cNvPicPr>
            <a:picLocks noGrp="1" noChangeAspect="1"/>
          </p:cNvPicPr>
          <p:nvPr/>
        </p:nvPicPr>
        <p:blipFill>
          <a:blip r:embed="rId3"/>
          <a:stretch>
            <a:fillRect/>
          </a:stretch>
        </p:blipFill>
        <p:spPr bwMode="auto">
          <a:xfrm>
            <a:off x="3581400" y="1600200"/>
            <a:ext cx="50292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7. SPSS Dialog box</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Where this fits</a:t>
            </a:r>
          </a:p>
        </p:txBody>
      </p:sp>
      <p:pic>
        <p:nvPicPr>
          <p:cNvPr descr="../images/where-this-fits.jpg" id="0" name="Picture 1"/>
          <p:cNvPicPr>
            <a:picLocks noGrp="1" noChangeAspect="1"/>
          </p:cNvPicPr>
          <p:nvPr/>
        </p:nvPicPr>
        <p:blipFill>
          <a:blip r:embed="rId3"/>
          <a:stretch>
            <a:fillRect/>
          </a:stretch>
        </p:blipFill>
        <p:spPr bwMode="auto">
          <a:xfrm>
            <a:off x="1587500" y="1600200"/>
            <a:ext cx="9029700" cy="4521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dialog boxes for Fisher’s Exact Test (1/2)</a:t>
            </a:r>
          </a:p>
        </p:txBody>
      </p:sp>
      <p:pic>
        <p:nvPicPr>
          <p:cNvPr descr="fig:  ../images/spss-dialog-box-1.png" id="0" name="Picture 1"/>
          <p:cNvPicPr>
            <a:picLocks noGrp="1" noChangeAspect="1"/>
          </p:cNvPicPr>
          <p:nvPr/>
        </p:nvPicPr>
        <p:blipFill>
          <a:blip r:embed="rId3"/>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8. SPSS Dialog box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dialog boxes for Fisher’s Exact Test (2/2)</a:t>
            </a:r>
          </a:p>
        </p:txBody>
      </p:sp>
      <p:pic>
        <p:nvPicPr>
          <p:cNvPr descr="fig:  ../images/spss-dialog-box-2.png" id="0" name="Picture 1"/>
          <p:cNvPicPr>
            <a:picLocks noGrp="1" noChangeAspect="1"/>
          </p:cNvPicPr>
          <p:nvPr/>
        </p:nvPicPr>
        <p:blipFill>
          <a:blip r:embed="rId3"/>
          <a:stretch>
            <a:fillRect/>
          </a:stretch>
        </p:blipFill>
        <p:spPr bwMode="auto">
          <a:xfrm>
            <a:off x="3644900" y="1600200"/>
            <a:ext cx="4914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9. SPSS Dialog box</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SPSS output for Fisher’s Exact Test</a:t>
            </a:r>
          </a:p>
        </p:txBody>
      </p:sp>
      <p:pic>
        <p:nvPicPr>
          <p:cNvPr descr="fig:  ../images/spss-output.png" id="0" name="Picture 1"/>
          <p:cNvPicPr>
            <a:picLocks noGrp="1" noChangeAspect="1"/>
          </p:cNvPicPr>
          <p:nvPr/>
        </p:nvPicPr>
        <p:blipFill>
          <a:blip r:embed="rId2"/>
          <a:stretch>
            <a:fillRect/>
          </a:stretch>
        </p:blipFill>
        <p:spPr bwMode="auto">
          <a:xfrm>
            <a:off x="3657600" y="1600200"/>
            <a:ext cx="48768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10. SPSS output box</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 data for Fisher’s Exact Test</a:t>
            </a:r>
          </a:p>
        </p:txBody>
      </p:sp>
      <p:pic>
        <p:nvPicPr>
          <p:cNvPr descr="fig:  ../images/stata-data.png" id="0" name="Picture 1"/>
          <p:cNvPicPr>
            <a:picLocks noGrp="1" noChangeAspect="1"/>
          </p:cNvPicPr>
          <p:nvPr/>
        </p:nvPicPr>
        <p:blipFill>
          <a:blip r:embed="rId3"/>
          <a:stretch>
            <a:fillRect/>
          </a:stretch>
        </p:blipFill>
        <p:spPr bwMode="auto">
          <a:xfrm>
            <a:off x="3060700" y="1600200"/>
            <a:ext cx="60706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11. Stata data</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Stata code and output for Fisher’s Exact Test</a:t>
            </a:r>
          </a:p>
        </p:txBody>
      </p:sp>
      <p:sp>
        <p:nvSpPr>
          <p:cNvPr id="3" name="Content Placeholder 2"/>
          <p:cNvSpPr>
            <a:spLocks noGrp="1"/>
          </p:cNvSpPr>
          <p:nvPr>
            <p:ph idx="1"/>
          </p:nvPr>
        </p:nvSpPr>
        <p:spPr/>
        <p:txBody>
          <a:bodyPr/>
          <a:lstStyle/>
          <a:p>
            <a:pPr lvl="0" indent="0">
              <a:buNone/>
            </a:pPr>
            <a:r>
              <a:rPr>
                <a:latin typeface="Courier"/>
              </a:rPr>
              <a:t>. tabulate guess truth, exact
        Fisher's exact = 0.486
1-sided Fisher's exact = 0.243</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and R code for Fisher’s Exact test</a:t>
            </a:r>
          </a:p>
        </p:txBody>
      </p:sp>
      <p:sp>
        <p:nvSpPr>
          <p:cNvPr id="3" name="Content Placeholder 2"/>
          <p:cNvSpPr>
            <a:spLocks noGrp="1"/>
          </p:cNvSpPr>
          <p:nvPr>
            <p:ph idx="1"/>
          </p:nvPr>
        </p:nvSpPr>
        <p:spPr/>
        <p:txBody>
          <a:bodyPr/>
          <a:lstStyle/>
          <a:p>
            <a:pPr lvl="0" indent="0" marL="0">
              <a:buNone/>
            </a:pPr>
            <a:r>
              <a:rPr/>
              <a:t>In SAS,</a:t>
            </a:r>
          </a:p>
          <a:p>
            <a:pPr lvl="0" indent="0">
              <a:buNone/>
            </a:pPr>
            <a:r>
              <a:rPr>
                <a:latin typeface="Courier"/>
              </a:rPr>
              <a:t>proc freq;
  tables guess*truth / fisher;
run;</a:t>
            </a:r>
          </a:p>
          <a:p>
            <a:pPr lvl="0" indent="0" marL="0">
              <a:buNone/>
            </a:pPr>
            <a:r>
              <a:rPr/>
              <a:t>In R,</a:t>
            </a:r>
          </a:p>
          <a:p>
            <a:pPr lvl="0" indent="0">
              <a:buNone/>
            </a:pPr>
            <a:r>
              <a:rPr>
                <a:latin typeface="Courier"/>
              </a:rPr>
              <a:t>fisher.test(guess, truth)</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#3</a:t>
            </a:r>
          </a:p>
        </p:txBody>
      </p:sp>
      <p:sp>
        <p:nvSpPr>
          <p:cNvPr id="3" name="Content Placeholder 2"/>
          <p:cNvSpPr>
            <a:spLocks noGrp="1"/>
          </p:cNvSpPr>
          <p:nvPr>
            <p:ph idx="1"/>
          </p:nvPr>
        </p:nvSpPr>
        <p:spPr/>
        <p:txBody>
          <a:bodyPr/>
          <a:lstStyle/>
          <a:p>
            <a:pPr lvl="0" indent="0" marL="0">
              <a:buNone/>
            </a:pPr>
            <a:r>
              <a:rPr/>
              <a:t>What have you learned?</a:t>
            </a:r>
          </a:p>
          <a:p>
            <a:pPr lvl="0"/>
            <a:r>
              <a:rPr/>
              <a:t>Using SPSS and Stata</a:t>
            </a:r>
          </a:p>
          <a:p>
            <a:pPr lvl="0" indent="0" marL="0">
              <a:buNone/>
            </a:pPr>
            <a:r>
              <a:rPr/>
              <a:t>What is coming next?</a:t>
            </a:r>
          </a:p>
          <a:p>
            <a:pPr lvl="0"/>
            <a:r>
              <a:rPr/>
              <a:t>Details on the p-value computation</a:t>
            </a:r>
          </a:p>
          <a:p>
            <a:pPr lvl="0" indent="0" marL="0">
              <a:buNone/>
            </a:pPr>
            <a:r>
              <a:rPr/>
              <a:t>Any questions?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Recall the definition of a p-value</a:t>
            </a:r>
          </a:p>
        </p:txBody>
      </p:sp>
      <p:sp>
        <p:nvSpPr>
          <p:cNvPr id="3" name="Content Placeholder 2"/>
          <p:cNvSpPr>
            <a:spLocks noGrp="1"/>
          </p:cNvSpPr>
          <p:nvPr>
            <p:ph idx="1"/>
          </p:nvPr>
        </p:nvSpPr>
        <p:spPr/>
        <p:txBody>
          <a:bodyPr/>
          <a:lstStyle/>
          <a:p>
            <a:pPr lvl="0" indent="0" marL="0">
              <a:buNone/>
            </a:pPr>
            <a:r>
              <a:rPr/>
              <a:t>p-value=P[sample results or more extreme| H0]</a:t>
            </a:r>
          </a:p>
          <a:p>
            <a:pPr lvl="0" indent="0" marL="0">
              <a:buNone/>
            </a:pPr>
            <a:r>
              <a:rPr/>
              <a:t>What does “more extreme” mean?</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2 by 2 tables</a:t>
            </a:r>
          </a:p>
        </p:txBody>
      </p:sp>
      <p:sp>
        <p:nvSpPr>
          <p:cNvPr id="3" name="Content Placeholder 2"/>
          <p:cNvSpPr>
            <a:spLocks noGrp="1"/>
          </p:cNvSpPr>
          <p:nvPr>
            <p:ph idx="1"/>
          </p:nvPr>
        </p:nvSpPr>
        <p:spPr/>
        <p:txBody>
          <a:bodyPr/>
          <a:lstStyle/>
          <a:p>
            <a:pPr lvl="0"/>
            <a:r>
              <a:rPr/>
              <a:t>Restricted to common marginal totals</a:t>
            </a:r>
          </a:p>
          <a:p>
            <a:pPr lvl="0" indent="0">
              <a:buNone/>
            </a:pPr>
            <a:r>
              <a:rPr>
                <a:latin typeface="Courier"/>
              </a:rPr>
              <a:t>  ? ? | 4
  ? ? | 4
  ----+--
  4 4 | 8</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There are five tables with the same marginal totals</a:t>
            </a:r>
          </a:p>
        </p:txBody>
      </p:sp>
      <p:sp>
        <p:nvSpPr>
          <p:cNvPr id="3" name="Content Placeholder 2"/>
          <p:cNvSpPr>
            <a:spLocks noGrp="1"/>
          </p:cNvSpPr>
          <p:nvPr>
            <p:ph idx="1"/>
          </p:nvPr>
        </p:nvSpPr>
        <p:spPr/>
        <p:txBody>
          <a:bodyPr/>
          <a:lstStyle/>
          <a:p>
            <a:pPr lvl="0" indent="0">
              <a:buNone/>
            </a:pPr>
            <a:r>
              <a:rPr>
                <a:latin typeface="Courier"/>
              </a:rPr>
              <a:t> 4  0    3  1    2  2    1  3    0  4
 0  4    1  3    2  2    3  1    4  0
0.014   0.229   0.514   0.229   0.014</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a:t>
            </a:r>
          </a:p>
        </p:txBody>
      </p:sp>
      <p:sp>
        <p:nvSpPr>
          <p:cNvPr id="3" name="Content Placeholder 2"/>
          <p:cNvSpPr>
            <a:spLocks noGrp="1"/>
          </p:cNvSpPr>
          <p:nvPr>
            <p:ph idx="1"/>
          </p:nvPr>
        </p:nvSpPr>
        <p:spPr/>
        <p:txBody>
          <a:bodyPr/>
          <a:lstStyle/>
          <a:p>
            <a:pPr lvl="0" indent="0" marL="0">
              <a:buNone/>
            </a:pPr>
            <a:r>
              <a:rPr/>
              <a:t>For you to have a good understanding of:</a:t>
            </a:r>
          </a:p>
          <a:p>
            <a:pPr lvl="0"/>
            <a:r>
              <a:rPr/>
              <a:t>what randomization and exact tests are,</a:t>
            </a:r>
          </a:p>
          <a:p>
            <a:pPr lvl="0"/>
            <a:r>
              <a:rPr/>
              <a:t>when it is appropriate to use them,</a:t>
            </a:r>
          </a:p>
          <a:p>
            <a:pPr lvl="0"/>
            <a:r>
              <a:rPr/>
              <a:t>the steps to implement them.</a:t>
            </a:r>
          </a:p>
          <a:p>
            <a:pPr lvl="0" indent="0" marL="0">
              <a:buNone/>
            </a:pPr>
            <a:r>
              <a:rPr/>
              <a:t>The goal is not to cover every possible application of the randomization and exact tests.</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Consider only tables that are more extreme</a:t>
            </a:r>
          </a:p>
        </p:txBody>
      </p:sp>
      <p:sp>
        <p:nvSpPr>
          <p:cNvPr id="3" name="Content Placeholder 2"/>
          <p:cNvSpPr>
            <a:spLocks noGrp="1"/>
          </p:cNvSpPr>
          <p:nvPr>
            <p:ph idx="1"/>
          </p:nvPr>
        </p:nvSpPr>
        <p:spPr/>
        <p:txBody>
          <a:bodyPr/>
          <a:lstStyle/>
          <a:p>
            <a:pPr lvl="0" indent="0" marL="0">
              <a:buNone/>
            </a:pPr>
            <a:r>
              <a:rPr/>
              <a:t>For a one-sided p-value</a:t>
            </a:r>
          </a:p>
          <a:p>
            <a:pPr lvl="0" indent="0">
              <a:buNone/>
            </a:pPr>
            <a:r>
              <a:rPr>
                <a:latin typeface="Courier"/>
              </a:rPr>
              <a:t> 4  0    3  1
 0  4    1  3
0.014 + 0.229
p-value = 0.243</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extreme tables for a two-sided test</a:t>
            </a:r>
          </a:p>
        </p:txBody>
      </p:sp>
      <p:sp>
        <p:nvSpPr>
          <p:cNvPr id="3" name="Content Placeholder 2"/>
          <p:cNvSpPr>
            <a:spLocks noGrp="1"/>
          </p:cNvSpPr>
          <p:nvPr>
            <p:ph idx="1"/>
          </p:nvPr>
        </p:nvSpPr>
        <p:spPr/>
        <p:txBody>
          <a:bodyPr/>
          <a:lstStyle/>
          <a:p>
            <a:pPr lvl="0" indent="0" marL="0">
              <a:buNone/>
            </a:pPr>
            <a:r>
              <a:rPr/>
              <a:t>For a two sided p-value</a:t>
            </a:r>
          </a:p>
          <a:p>
            <a:pPr lvl="0" indent="0">
              <a:buNone/>
            </a:pPr>
            <a:r>
              <a:rPr>
                <a:latin typeface="Courier"/>
              </a:rPr>
              <a:t> 4  0    3  1            1  3    0  4
 0  4    1  3            3  1    4  0
0.014 + 0.229     +     0.229 + 0.014
p-value = 0.486</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Computing a two-sided p-value for the asymmetric case</a:t>
            </a:r>
          </a:p>
        </p:txBody>
      </p:sp>
      <p:sp>
        <p:nvSpPr>
          <p:cNvPr id="3" name="Content Placeholder 2"/>
          <p:cNvSpPr>
            <a:spLocks noGrp="1"/>
          </p:cNvSpPr>
          <p:nvPr>
            <p:ph idx="1"/>
          </p:nvPr>
        </p:nvSpPr>
        <p:spPr/>
        <p:txBody>
          <a:bodyPr/>
          <a:lstStyle/>
          <a:p>
            <a:pPr lvl="0" indent="0">
              <a:buNone/>
            </a:pPr>
            <a:r>
              <a:rPr>
                <a:latin typeface="Courier"/>
              </a:rPr>
              <a:t> 4  0    3  1    2  2    1  3
 0  3    1  2    2  1    3  0
0.029   0.343   0.514   0.114</a:t>
            </a:r>
          </a:p>
          <a:p>
            <a:pPr lvl="0" indent="0" marL="0">
              <a:buNone/>
            </a:pPr>
            <a:r>
              <a:rPr/>
              <a:t>p-value for 3 correct is 0.343 + 0.029 + 0.114 = 0.486.</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#4</a:t>
            </a:r>
          </a:p>
        </p:txBody>
      </p:sp>
      <p:sp>
        <p:nvSpPr>
          <p:cNvPr id="3" name="Content Placeholder 2"/>
          <p:cNvSpPr>
            <a:spLocks noGrp="1"/>
          </p:cNvSpPr>
          <p:nvPr>
            <p:ph idx="1"/>
          </p:nvPr>
        </p:nvSpPr>
        <p:spPr/>
        <p:txBody>
          <a:bodyPr/>
          <a:lstStyle/>
          <a:p>
            <a:pPr lvl="0" indent="0" marL="0">
              <a:buNone/>
            </a:pPr>
            <a:r>
              <a:rPr/>
              <a:t>What have you learned?</a:t>
            </a:r>
          </a:p>
          <a:p>
            <a:pPr lvl="0"/>
            <a:r>
              <a:rPr/>
              <a:t>Details on the p-value computation</a:t>
            </a:r>
          </a:p>
          <a:p>
            <a:pPr lvl="0" indent="0" marL="0">
              <a:buNone/>
            </a:pPr>
            <a:r>
              <a:rPr/>
              <a:t>What is coming next?</a:t>
            </a:r>
          </a:p>
          <a:p>
            <a:pPr lvl="0"/>
            <a:r>
              <a:rPr/>
              <a:t>More exact tests</a:t>
            </a:r>
          </a:p>
          <a:p>
            <a:pPr lvl="0" indent="0" marL="0">
              <a:buNone/>
            </a:pPr>
            <a:r>
              <a:rPr/>
              <a:t>Any questions?</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Fisher-Freeman-Halton test</a:t>
            </a:r>
          </a:p>
        </p:txBody>
      </p:sp>
      <p:sp>
        <p:nvSpPr>
          <p:cNvPr id="3" name="Content Placeholder 2"/>
          <p:cNvSpPr>
            <a:spLocks noGrp="1"/>
          </p:cNvSpPr>
          <p:nvPr>
            <p:ph idx="1"/>
          </p:nvPr>
        </p:nvSpPr>
        <p:spPr/>
        <p:txBody>
          <a:bodyPr/>
          <a:lstStyle/>
          <a:p>
            <a:pPr lvl="0"/>
            <a:r>
              <a:rPr/>
              <a:t>Generalization of Fisher’s Exact test</a:t>
            </a:r>
          </a:p>
          <a:p>
            <a:pPr lvl="0"/>
            <a:r>
              <a:rPr/>
              <a:t>Tabulate all possible R by C tables</a:t>
            </a:r>
          </a:p>
          <a:p>
            <a:pPr lvl="1"/>
            <a:r>
              <a:rPr/>
              <a:t>Fixed row and column totals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code for Fisher-Freeman-Halton test</a:t>
            </a:r>
          </a:p>
        </p:txBody>
      </p:sp>
      <p:sp>
        <p:nvSpPr>
          <p:cNvPr id="3" name="Content Placeholder 2"/>
          <p:cNvSpPr>
            <a:spLocks noGrp="1"/>
          </p:cNvSpPr>
          <p:nvPr>
            <p:ph idx="1"/>
          </p:nvPr>
        </p:nvSpPr>
        <p:spPr/>
        <p:txBody>
          <a:bodyPr/>
          <a:lstStyle/>
          <a:p>
            <a:pPr lvl="0" indent="0">
              <a:buNone/>
            </a:pPr>
            <a:r>
              <a:rPr>
                <a:latin typeface="Courier"/>
              </a:rPr>
              <a:t>&gt; v &lt;- c(4, 0, 0, 0, 4, 0, 0, 0, 4)
&gt; m &lt;- matrix(v, nrow=3)
&gt; m
     [,1] [,2] [,3]
[1,]    4    0    0
[2,]    0    4    0
[3,]    0    0    4</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output for Fisher-Freeman-Halton test in R</a:t>
            </a:r>
          </a:p>
        </p:txBody>
      </p:sp>
      <p:sp>
        <p:nvSpPr>
          <p:cNvPr id="3" name="Content Placeholder 2"/>
          <p:cNvSpPr>
            <a:spLocks noGrp="1"/>
          </p:cNvSpPr>
          <p:nvPr>
            <p:ph idx="1"/>
          </p:nvPr>
        </p:nvSpPr>
        <p:spPr/>
        <p:txBody>
          <a:bodyPr/>
          <a:lstStyle/>
          <a:p>
            <a:pPr lvl="0" indent="0">
              <a:buNone/>
            </a:pPr>
            <a:r>
              <a:rPr>
                <a:latin typeface="Courier"/>
              </a:rPr>
              <a:t>&gt; fisher.test(m)
    Fisher's Exact Test for Count Data
data:  m
p-value = 0.0001732
alternative hypothesis: two.sided </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Code for R, Stata, SPSS</a:t>
            </a:r>
          </a:p>
        </p:txBody>
      </p:sp>
      <p:sp>
        <p:nvSpPr>
          <p:cNvPr id="3" name="Content Placeholder 2"/>
          <p:cNvSpPr>
            <a:spLocks noGrp="1"/>
          </p:cNvSpPr>
          <p:nvPr>
            <p:ph idx="1"/>
          </p:nvPr>
        </p:nvSpPr>
        <p:spPr/>
        <p:txBody>
          <a:bodyPr/>
          <a:lstStyle/>
          <a:p>
            <a:pPr lvl="0"/>
            <a:r>
              <a:rPr/>
              <a:t>SAS: Same as for a 2 by 2 table.</a:t>
            </a:r>
          </a:p>
          <a:p>
            <a:pPr lvl="0"/>
            <a:r>
              <a:rPr/>
              <a:t>Stata: Same as for a 2 by 2 table.</a:t>
            </a:r>
          </a:p>
          <a:p>
            <a:pPr lvl="0"/>
            <a:r>
              <a:rPr/>
              <a:t>SPSS: Same as for a 2 by 2 table.</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Mann-Whitney U</a:t>
            </a:r>
          </a:p>
        </p:txBody>
      </p:sp>
      <p:sp>
        <p:nvSpPr>
          <p:cNvPr id="3" name="Content Placeholder 2"/>
          <p:cNvSpPr>
            <a:spLocks noGrp="1"/>
          </p:cNvSpPr>
          <p:nvPr>
            <p:ph idx="1"/>
          </p:nvPr>
        </p:nvSpPr>
        <p:spPr/>
        <p:txBody>
          <a:bodyPr/>
          <a:lstStyle/>
          <a:p>
            <a:pPr lvl="0" indent="0" marL="0">
              <a:buNone/>
            </a:pPr>
            <a:r>
              <a:rPr/>
              <a:t>Hypothetical data</a:t>
            </a:r>
          </a:p>
          <a:p>
            <a:pPr lvl="0" indent="0">
              <a:buNone/>
            </a:pPr>
            <a:r>
              <a:rPr>
                <a:latin typeface="Courier"/>
              </a:rPr>
              <a:t>T: 14, 23, 37
C: 12, 13, 15, 25</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Rank the data</a:t>
            </a:r>
          </a:p>
        </p:txBody>
      </p:sp>
      <p:sp>
        <p:nvSpPr>
          <p:cNvPr id="3" name="Content Placeholder 2"/>
          <p:cNvSpPr>
            <a:spLocks noGrp="1"/>
          </p:cNvSpPr>
          <p:nvPr>
            <p:ph idx="1"/>
          </p:nvPr>
        </p:nvSpPr>
        <p:spPr/>
        <p:txBody>
          <a:bodyPr/>
          <a:lstStyle/>
          <a:p>
            <a:pPr lvl="0" indent="0">
              <a:buNone/>
            </a:pPr>
            <a:r>
              <a:rPr>
                <a:latin typeface="Courier"/>
              </a:rPr>
              <a:t>T:  3,  5,  7
C:  1,  2,  4,  6</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 of topics</a:t>
            </a:r>
          </a:p>
        </p:txBody>
      </p:sp>
      <p:sp>
        <p:nvSpPr>
          <p:cNvPr id="3" name="Content Placeholder 2"/>
          <p:cNvSpPr>
            <a:spLocks noGrp="1"/>
          </p:cNvSpPr>
          <p:nvPr>
            <p:ph idx="1"/>
          </p:nvPr>
        </p:nvSpPr>
        <p:spPr/>
        <p:txBody>
          <a:bodyPr/>
          <a:lstStyle/>
          <a:p>
            <a:pPr lvl="0"/>
            <a:r>
              <a:rPr/>
              <a:t>Historical origins of Fisher’s Exact Test</a:t>
            </a:r>
          </a:p>
          <a:p>
            <a:pPr lvl="0"/>
            <a:r>
              <a:rPr/>
              <a:t>Other exact tests</a:t>
            </a:r>
          </a:p>
          <a:p>
            <a:pPr lvl="0"/>
            <a:r>
              <a:rPr/>
              <a:t>Randomization tests</a:t>
            </a:r>
          </a:p>
          <a:p>
            <a:pPr lvl="0"/>
            <a:r>
              <a:rPr/>
              <a:t>Programming requirements</a:t>
            </a:r>
          </a:p>
          <a:p>
            <a:pPr lvl="0"/>
            <a:r>
              <a:rPr/>
              <a:t>When should you use these tests</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Sum of the ranks</a:t>
            </a:r>
          </a:p>
        </p:txBody>
      </p:sp>
      <p:sp>
        <p:nvSpPr>
          <p:cNvPr id="3" name="Content Placeholder 2"/>
          <p:cNvSpPr>
            <a:spLocks noGrp="1"/>
          </p:cNvSpPr>
          <p:nvPr>
            <p:ph idx="1"/>
          </p:nvPr>
        </p:nvSpPr>
        <p:spPr/>
        <p:txBody>
          <a:bodyPr/>
          <a:lstStyle/>
          <a:p>
            <a:pPr lvl="0" indent="0">
              <a:buNone/>
            </a:pPr>
            <a:r>
              <a:rPr>
                <a:latin typeface="Courier"/>
              </a:rPr>
              <a:t>T = 15
C = 13</a:t>
            </a:r>
          </a:p>
          <a:p>
            <a:pPr lvl="0" indent="0" marL="0">
              <a:buNone/>
            </a:pPr>
            <a:r>
              <a:rPr/>
              <a:t>How likely is this result under the null hypothesis?</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List all possible ranking for T</a:t>
            </a:r>
          </a:p>
        </p:txBody>
      </p:sp>
      <p:sp>
        <p:nvSpPr>
          <p:cNvPr id="3" name="Content Placeholder 2"/>
          <p:cNvSpPr>
            <a:spLocks noGrp="1"/>
          </p:cNvSpPr>
          <p:nvPr>
            <p:ph idx="1"/>
          </p:nvPr>
        </p:nvSpPr>
        <p:spPr/>
        <p:txBody>
          <a:bodyPr/>
          <a:lstStyle/>
          <a:p>
            <a:pPr lvl="0" indent="0">
              <a:buNone/>
            </a:pPr>
            <a:r>
              <a:rPr>
                <a:latin typeface="Courier"/>
              </a:rPr>
              <a:t>1,2,3  1,2,4  1,2,5  1,2,6  1,2,7
1,3,4  1,3,5  1,3,6  1,3,7  1,4,5
1,4,6  1,4,7  1,5,6  1,5,7  1,6,7
2,3,4  2,3,5  2,3,6  2,3,7  2,4,5
2,4,6  2,4,7  2,5,6  2,5,7  2,6,7
3,4,5  3,4,6  3,4,7  3,5,6  3,5,7
3,6,7  4,5,6  4,5,7  4,6,7  5,6,7</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Select more extreme rankings</a:t>
            </a:r>
          </a:p>
        </p:txBody>
      </p:sp>
      <p:sp>
        <p:nvSpPr>
          <p:cNvPr id="3" name="Content Placeholder 2"/>
          <p:cNvSpPr>
            <a:spLocks noGrp="1"/>
          </p:cNvSpPr>
          <p:nvPr>
            <p:ph idx="1"/>
          </p:nvPr>
        </p:nvSpPr>
        <p:spPr/>
        <p:txBody>
          <a:bodyPr/>
          <a:lstStyle/>
          <a:p>
            <a:pPr lvl="0" indent="0">
              <a:buNone/>
            </a:pPr>
            <a:r>
              <a:rPr>
                <a:latin typeface="Courier"/>
              </a:rPr>
              <a:t>
                            2,6,7
                            3,5,7
3,6,7  4,5,6  4,5,7  4,6,7  5,6,7</a:t>
            </a:r>
          </a:p>
          <a:p>
            <a:pPr lvl="0" indent="0" marL="0">
              <a:buNone/>
            </a:pPr>
            <a:r>
              <a:rPr/>
              <a:t>p-value = 7/35 = 0.20</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More extreme rankings for a two-sided test</a:t>
            </a:r>
          </a:p>
        </p:txBody>
      </p:sp>
      <p:sp>
        <p:nvSpPr>
          <p:cNvPr id="3" name="Content Placeholder 2"/>
          <p:cNvSpPr>
            <a:spLocks noGrp="1"/>
          </p:cNvSpPr>
          <p:nvPr>
            <p:ph idx="1"/>
          </p:nvPr>
        </p:nvSpPr>
        <p:spPr/>
        <p:txBody>
          <a:bodyPr/>
          <a:lstStyle/>
          <a:p>
            <a:pPr lvl="0" indent="0">
              <a:buNone/>
            </a:pPr>
            <a:r>
              <a:rPr>
                <a:latin typeface="Courier"/>
              </a:rPr>
              <a:t>1,2,3  1,2,4  1,2,5  1,2,6
1,3,4  1,3,5
2,3,4
                            2,6,7
                            3,5,7
3,6,7  4,5,6  4,5,7  4,6,7  5,6,7</a:t>
            </a:r>
          </a:p>
          <a:p>
            <a:pPr lvl="0" indent="0" marL="0">
              <a:buNone/>
            </a:pPr>
            <a:r>
              <a:rPr/>
              <a:t>p-value = 14/35 = 0.40</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code for Mann-Whitney test in SAS</a:t>
            </a:r>
          </a:p>
        </p:txBody>
      </p:sp>
      <p:sp>
        <p:nvSpPr>
          <p:cNvPr id="3" name="Content Placeholder 2"/>
          <p:cNvSpPr>
            <a:spLocks noGrp="1"/>
          </p:cNvSpPr>
          <p:nvPr>
            <p:ph idx="1"/>
          </p:nvPr>
        </p:nvSpPr>
        <p:spPr/>
        <p:txBody>
          <a:bodyPr/>
          <a:lstStyle/>
          <a:p>
            <a:pPr lvl="0" indent="0">
              <a:buNone/>
            </a:pPr>
            <a:r>
              <a:rPr>
                <a:latin typeface="Courier"/>
              </a:rPr>
              <a:t>proc npar1way wilcoxon;
  class grp;
  var x;
  exact wilcoxon;
run;</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for Mann-Whitney test (1/2)</a:t>
            </a:r>
          </a:p>
        </p:txBody>
      </p:sp>
      <p:pic>
        <p:nvPicPr>
          <p:cNvPr descr="fig:  ../images/sas-output-1.png" id="0" name="Picture 1"/>
          <p:cNvPicPr>
            <a:picLocks noGrp="1" noChangeAspect="1"/>
          </p:cNvPicPr>
          <p:nvPr/>
        </p:nvPicPr>
        <p:blipFill>
          <a:blip r:embed="rId2"/>
          <a:stretch>
            <a:fillRect/>
          </a:stretch>
        </p:blipFill>
        <p:spPr bwMode="auto">
          <a:xfrm>
            <a:off x="3098800" y="1600200"/>
            <a:ext cx="60071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12. SAS output</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SAS output for Mann-Whitney test (2/2)</a:t>
            </a:r>
          </a:p>
        </p:txBody>
      </p:sp>
      <p:pic>
        <p:nvPicPr>
          <p:cNvPr descr="fig:  ../images/sas-output-2.png" id="0" name="Picture 1"/>
          <p:cNvPicPr>
            <a:picLocks noGrp="1" noChangeAspect="1"/>
          </p:cNvPicPr>
          <p:nvPr/>
        </p:nvPicPr>
        <p:blipFill>
          <a:blip r:embed="rId2"/>
          <a:stretch>
            <a:fillRect/>
          </a:stretch>
        </p:blipFill>
        <p:spPr bwMode="auto">
          <a:xfrm>
            <a:off x="4699000" y="1600200"/>
            <a:ext cx="2794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13. SAS output</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 Stata, and SPSS</a:t>
            </a:r>
          </a:p>
        </p:txBody>
      </p:sp>
      <p:sp>
        <p:nvSpPr>
          <p:cNvPr id="3" name="Content Placeholder 2"/>
          <p:cNvSpPr>
            <a:spLocks noGrp="1"/>
          </p:cNvSpPr>
          <p:nvPr>
            <p:ph idx="1"/>
          </p:nvPr>
        </p:nvSpPr>
        <p:spPr/>
        <p:txBody>
          <a:bodyPr/>
          <a:lstStyle/>
          <a:p>
            <a:pPr lvl="0"/>
            <a:r>
              <a:rPr/>
              <a:t>R: wilcox.test</a:t>
            </a:r>
          </a:p>
          <a:p>
            <a:pPr lvl="0"/>
            <a:r>
              <a:rPr/>
              <a:t>Stata: ranksum</a:t>
            </a:r>
          </a:p>
          <a:p>
            <a:pPr lvl="0"/>
            <a:r>
              <a:rPr/>
              <a:t>SPSS: Analyze, Nonparametric tests, Independent Samples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Still more exact tests</a:t>
            </a:r>
          </a:p>
        </p:txBody>
      </p:sp>
      <p:sp>
        <p:nvSpPr>
          <p:cNvPr id="3" name="Content Placeholder 2"/>
          <p:cNvSpPr>
            <a:spLocks noGrp="1"/>
          </p:cNvSpPr>
          <p:nvPr>
            <p:ph idx="1"/>
          </p:nvPr>
        </p:nvSpPr>
        <p:spPr/>
        <p:txBody>
          <a:bodyPr/>
          <a:lstStyle/>
          <a:p>
            <a:pPr lvl="0"/>
            <a:r>
              <a:rPr/>
              <a:t>General algorithm</a:t>
            </a:r>
          </a:p>
          <a:p>
            <a:pPr lvl="1"/>
            <a:r>
              <a:rPr/>
              <a:t>Assume a null hypothesis</a:t>
            </a:r>
          </a:p>
          <a:p>
            <a:pPr lvl="1"/>
            <a:r>
              <a:rPr/>
              <a:t>List all possible outcomes</a:t>
            </a:r>
          </a:p>
          <a:p>
            <a:pPr lvl="1"/>
            <a:r>
              <a:rPr/>
              <a:t>Find probabilities for each</a:t>
            </a:r>
          </a:p>
          <a:p>
            <a:pPr lvl="1"/>
            <a:r>
              <a:rPr/>
              <a:t>Add up as extreme or more extreme probabilities</a:t>
            </a:r>
          </a:p>
          <a:p>
            <a:pPr lvl="0"/>
            <a:r>
              <a:rPr/>
              <a:t>StatXact software</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#5</a:t>
            </a:r>
          </a:p>
        </p:txBody>
      </p:sp>
      <p:sp>
        <p:nvSpPr>
          <p:cNvPr id="3" name="Content Placeholder 2"/>
          <p:cNvSpPr>
            <a:spLocks noGrp="1"/>
          </p:cNvSpPr>
          <p:nvPr>
            <p:ph idx="1"/>
          </p:nvPr>
        </p:nvSpPr>
        <p:spPr/>
        <p:txBody>
          <a:bodyPr/>
          <a:lstStyle/>
          <a:p>
            <a:pPr lvl="0" indent="0" marL="0">
              <a:buNone/>
            </a:pPr>
            <a:r>
              <a:rPr/>
              <a:t>What have you learned</a:t>
            </a:r>
          </a:p>
          <a:p>
            <a:pPr lvl="0"/>
            <a:r>
              <a:rPr/>
              <a:t>More exact tests</a:t>
            </a:r>
          </a:p>
          <a:p>
            <a:pPr lvl="0" indent="0" marL="0">
              <a:buNone/>
            </a:pPr>
            <a:r>
              <a:rPr/>
              <a:t>What is coming next</a:t>
            </a:r>
          </a:p>
          <a:p>
            <a:pPr lvl="0"/>
            <a:r>
              <a:rPr/>
              <a:t>Randomization tests</a:t>
            </a:r>
          </a:p>
          <a:p>
            <a:pPr lvl="0" indent="0" marL="0">
              <a:buNone/>
            </a:pPr>
            <a:r>
              <a:rPr/>
              <a:t>Any questions?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Historical origins of Fisher’s Exact Test</a:t>
            </a:r>
          </a:p>
        </p:txBody>
      </p:sp>
      <p:pic>
        <p:nvPicPr>
          <p:cNvPr descr="fig:  ../images/Ronald_Aylmer_Fisher_1952.jpg" id="0" name="Picture 1"/>
          <p:cNvPicPr>
            <a:picLocks noGrp="1" noChangeAspect="1"/>
          </p:cNvPicPr>
          <p:nvPr/>
        </p:nvPicPr>
        <p:blipFill>
          <a:blip r:embed="rId3"/>
          <a:stretch>
            <a:fillRect/>
          </a:stretch>
        </p:blipFill>
        <p:spPr bwMode="auto">
          <a:xfrm>
            <a:off x="4584700" y="1600200"/>
            <a:ext cx="30353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 Ronald A. Fisher</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tests</a:t>
            </a:r>
          </a:p>
        </p:txBody>
      </p:sp>
      <p:sp>
        <p:nvSpPr>
          <p:cNvPr id="3" name="Content Placeholder 2"/>
          <p:cNvSpPr>
            <a:spLocks noGrp="1"/>
          </p:cNvSpPr>
          <p:nvPr>
            <p:ph idx="1"/>
          </p:nvPr>
        </p:nvSpPr>
        <p:spPr/>
        <p:txBody>
          <a:bodyPr/>
          <a:lstStyle/>
          <a:p>
            <a:pPr lvl="0"/>
            <a:r>
              <a:rPr/>
              <a:t>Impractical to list all possible outcomes</a:t>
            </a:r>
          </a:p>
          <a:p>
            <a:pPr lvl="0"/>
            <a:r>
              <a:rPr/>
              <a:t>Randomly sample instead</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sp>
        <p:nvSpPr>
          <p:cNvPr id="3" name="Content Placeholder 2"/>
          <p:cNvSpPr>
            <a:spLocks noGrp="1"/>
          </p:cNvSpPr>
          <p:nvPr>
            <p:ph idx="1"/>
          </p:nvPr>
        </p:nvSpPr>
        <p:spPr/>
        <p:txBody>
          <a:bodyPr/>
          <a:lstStyle/>
          <a:p>
            <a:pPr lvl="0" indent="0">
              <a:buNone/>
            </a:pPr>
            <a:r>
              <a:rPr>
                <a:latin typeface="Courier"/>
              </a:rPr>
              <a:t>           Alive          Dead     Total
Female  308 (67%)  154 (33%)       462
Male      142 (17%)  709 (83%)     851
Total     450   (34%)  863 (66%)   1,313
Average age
  Alive   29.4
  Dead    31.1
  Overall 30.4</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pic>
        <p:nvPicPr>
          <p:cNvPr descr="fig:  ../images/titanic-males.png" id="0" name="Picture 1"/>
          <p:cNvPicPr>
            <a:picLocks noGrp="1" noChangeAspect="1"/>
          </p:cNvPicPr>
          <p:nvPr/>
        </p:nvPicPr>
        <p:blipFill>
          <a:blip r:embed="rId2"/>
          <a:stretch>
            <a:fillRect/>
          </a:stretch>
        </p:blipFill>
        <p:spPr bwMode="auto">
          <a:xfrm>
            <a:off x="3289300" y="1600200"/>
            <a:ext cx="5613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Histogram of randomized counts of male survivors</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Titanic data</a:t>
            </a:r>
          </a:p>
        </p:txBody>
      </p:sp>
      <p:pic>
        <p:nvPicPr>
          <p:cNvPr descr="fig:  ../images/titanic-ages.png" id="0" name="Picture 1"/>
          <p:cNvPicPr>
            <a:picLocks noGrp="1" noChangeAspect="1"/>
          </p:cNvPicPr>
          <p:nvPr/>
        </p:nvPicPr>
        <p:blipFill>
          <a:blip r:embed="rId2"/>
          <a:stretch>
            <a:fillRect/>
          </a:stretch>
        </p:blipFill>
        <p:spPr bwMode="auto">
          <a:xfrm>
            <a:off x="3289300" y="1600200"/>
            <a:ext cx="56134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x. Histogram of randomized average ages of survivors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#6</a:t>
            </a:r>
          </a:p>
        </p:txBody>
      </p:sp>
      <p:sp>
        <p:nvSpPr>
          <p:cNvPr id="3" name="Content Placeholder 2"/>
          <p:cNvSpPr>
            <a:spLocks noGrp="1"/>
          </p:cNvSpPr>
          <p:nvPr>
            <p:ph idx="1"/>
          </p:nvPr>
        </p:nvSpPr>
        <p:spPr/>
        <p:txBody>
          <a:bodyPr/>
          <a:lstStyle/>
          <a:p>
            <a:pPr lvl="0" indent="0" marL="0">
              <a:buNone/>
            </a:pPr>
            <a:r>
              <a:rPr/>
              <a:t>What have you learned</a:t>
            </a:r>
          </a:p>
          <a:p>
            <a:pPr lvl="0"/>
            <a:r>
              <a:rPr/>
              <a:t>Randomization tests</a:t>
            </a:r>
          </a:p>
          <a:p>
            <a:pPr lvl="0" indent="0" marL="0">
              <a:buNone/>
            </a:pPr>
            <a:r>
              <a:rPr/>
              <a:t>What is coming next</a:t>
            </a:r>
          </a:p>
          <a:p>
            <a:pPr lvl="0"/>
            <a:r>
              <a:rPr/>
              <a:t>A practical example</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 practical example</a:t>
            </a:r>
          </a:p>
        </p:txBody>
      </p:sp>
      <p:sp>
        <p:nvSpPr>
          <p:cNvPr id="3" name="Content Placeholder 2"/>
          <p:cNvSpPr>
            <a:spLocks noGrp="1"/>
          </p:cNvSpPr>
          <p:nvPr>
            <p:ph idx="1"/>
          </p:nvPr>
        </p:nvSpPr>
        <p:spPr/>
        <p:txBody>
          <a:bodyPr/>
          <a:lstStyle/>
          <a:p>
            <a:pPr lvl="0" indent="0">
              <a:buNone/>
            </a:pPr>
            <a:r>
              <a:rPr>
                <a:latin typeface="Courier"/>
              </a:rPr>
              <a:t>Old therapy: -1 -1 -1  0  0  0  0  0
New therapy:  0  1  1  1  2  2  2  2  2  2  3  3
-1 = slight decline
 0 = no change
 1 = slight improvement
 2 = moderate improvement
 3 = large improvement
Average
  Old therapy: -0.38
  New therapy:  1.75
  Difference:   2.13</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1.gif" id="0" name="Picture 1"/>
          <p:cNvPicPr>
            <a:picLocks noGrp="1" noChangeAspect="1"/>
          </p:cNvPicPr>
          <p:nvPr/>
        </p:nvPicPr>
        <p:blipFill>
          <a:blip r:embed="rId3"/>
          <a:stretch>
            <a:fillRect/>
          </a:stretch>
        </p:blipFill>
        <p:spPr bwMode="auto">
          <a:xfrm>
            <a:off x="609600" y="2362200"/>
            <a:ext cx="10972800" cy="2489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14. 7 permutations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2.gif" id="0" name="Picture 1"/>
          <p:cNvPicPr>
            <a:picLocks noGrp="1" noChangeAspect="1"/>
          </p:cNvPicPr>
          <p:nvPr/>
        </p:nvPicPr>
        <p:blipFill>
          <a:blip r:embed="rId3"/>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15. 9 more permutations</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Randomization test</a:t>
            </a:r>
          </a:p>
        </p:txBody>
      </p:sp>
      <p:pic>
        <p:nvPicPr>
          <p:cNvPr descr="fig:  ../images/randomization3.gif" id="0" name="Picture 1"/>
          <p:cNvPicPr>
            <a:picLocks noGrp="1" noChangeAspect="1"/>
          </p:cNvPicPr>
          <p:nvPr/>
        </p:nvPicPr>
        <p:blipFill>
          <a:blip r:embed="rId3"/>
          <a:stretch>
            <a:fillRect/>
          </a:stretch>
        </p:blipFill>
        <p:spPr bwMode="auto">
          <a:xfrm>
            <a:off x="609600" y="2476500"/>
            <a:ext cx="10972800" cy="22606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16. 9 more permutations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lady tasting tea, tea plus milk</a:t>
            </a:r>
          </a:p>
        </p:txBody>
      </p:sp>
      <p:pic>
        <p:nvPicPr>
          <p:cNvPr descr="fig:  ../images/tea-plus-milk.png" id="0" name="Picture 1"/>
          <p:cNvPicPr>
            <a:picLocks noGrp="1" noChangeAspect="1"/>
          </p:cNvPicPr>
          <p:nvPr/>
        </p:nvPicPr>
        <p:blipFill>
          <a:blip r:embed="rId3"/>
          <a:stretch>
            <a:fillRect/>
          </a:stretch>
        </p:blipFill>
        <p:spPr bwMode="auto">
          <a:xfrm>
            <a:off x="609600" y="1968500"/>
            <a:ext cx="10972800" cy="32893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2. Tea with milk added</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Break #7</a:t>
            </a:r>
          </a:p>
        </p:txBody>
      </p:sp>
      <p:sp>
        <p:nvSpPr>
          <p:cNvPr id="3" name="Content Placeholder 2"/>
          <p:cNvSpPr>
            <a:spLocks noGrp="1"/>
          </p:cNvSpPr>
          <p:nvPr>
            <p:ph idx="1"/>
          </p:nvPr>
        </p:nvSpPr>
        <p:spPr/>
        <p:txBody>
          <a:bodyPr/>
          <a:lstStyle/>
          <a:p>
            <a:pPr lvl="0" indent="0" marL="0">
              <a:buNone/>
            </a:pPr>
            <a:r>
              <a:rPr/>
              <a:t>What have you learned.</a:t>
            </a:r>
          </a:p>
          <a:p>
            <a:pPr lvl="0"/>
            <a:r>
              <a:rPr/>
              <a:t>A practical example of the randomization test</a:t>
            </a:r>
          </a:p>
          <a:p>
            <a:pPr lvl="0" indent="0" marL="0">
              <a:buNone/>
            </a:pPr>
            <a:r>
              <a:rPr/>
              <a:t>What is coming next</a:t>
            </a:r>
          </a:p>
          <a:p>
            <a:pPr lvl="0"/>
            <a:r>
              <a:rPr/>
              <a:t>When should you use exact and randomization tests?</a:t>
            </a:r>
          </a:p>
          <a:p>
            <a:pPr lvl="0" indent="0" marL="0">
              <a:buNone/>
            </a:pPr>
            <a:r>
              <a:rPr/>
              <a:t>Questions?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exact or randomization tests?</a:t>
            </a:r>
          </a:p>
        </p:txBody>
      </p:sp>
      <p:sp>
        <p:nvSpPr>
          <p:cNvPr id="3" name="Content Placeholder 2"/>
          <p:cNvSpPr>
            <a:spLocks noGrp="1"/>
          </p:cNvSpPr>
          <p:nvPr>
            <p:ph idx="1"/>
          </p:nvPr>
        </p:nvSpPr>
        <p:spPr/>
        <p:txBody>
          <a:bodyPr/>
          <a:lstStyle/>
          <a:p>
            <a:pPr lvl="0"/>
            <a:r>
              <a:rPr/>
              <a:t>Fisher’s Exact test</a:t>
            </a:r>
          </a:p>
          <a:p>
            <a:pPr lvl="1"/>
            <a:r>
              <a:rPr/>
              <a:t>Lots of guidance</a:t>
            </a:r>
          </a:p>
          <a:p>
            <a:pPr lvl="0"/>
            <a:r>
              <a:rPr/>
              <a:t>Other exact or randomization tests</a:t>
            </a:r>
          </a:p>
          <a:p>
            <a:pPr lvl="1"/>
            <a:r>
              <a:rPr/>
              <a:t>No so much guidance</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Fisher’s Exact 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Your alternative is the Pearson Chi-squared test</a:t>
                </a:r>
              </a:p>
              <a:p>
                <a:pPr lvl="0" indent="0" marL="0">
                  <a:buNone/>
                </a:pPr>
                <a14:m>
                  <m:oMathPara xmlns:m="http://schemas.openxmlformats.org/officeDocument/2006/math">
                    <m:oMathParaPr>
                      <m:jc m:val="center"/>
                    </m:oMathParaPr>
                    <m:oMath>
                      <m:r>
                        <m:t>T</m:t>
                      </m:r>
                      <m:r>
                        <m:rPr>
                          <m:sty m:val="p"/>
                        </m:rPr>
                        <m:t>=</m:t>
                      </m:r>
                      <m:r>
                        <m:t>Σ</m:t>
                      </m:r>
                      <m:f>
                        <m:fPr>
                          <m:type m:val="bar"/>
                        </m:fPr>
                        <m:num>
                          <m:sSup>
                            <m:e>
                              <m:d>
                                <m:dPr>
                                  <m:begChr m:val="("/>
                                  <m:endChr m:val=")"/>
                                  <m:sepChr m:val=""/>
                                  <m:grow/>
                                </m:dPr>
                                <m:e>
                                  <m:sSub>
                                    <m:e>
                                      <m:r>
                                        <m:t>O</m:t>
                                      </m:r>
                                    </m:e>
                                    <m:sub>
                                      <m:r>
                                        <m:t>i</m:t>
                                      </m:r>
                                      <m:r>
                                        <m:t>j</m:t>
                                      </m:r>
                                    </m:sub>
                                  </m:sSub>
                                  <m:r>
                                    <m:rPr>
                                      <m:sty m:val="p"/>
                                    </m:rPr>
                                    <m:t>−</m:t>
                                  </m:r>
                                  <m:sSub>
                                    <m:e>
                                      <m:r>
                                        <m:t>E</m:t>
                                      </m:r>
                                    </m:e>
                                    <m:sub>
                                      <m:r>
                                        <m:t>i</m:t>
                                      </m:r>
                                      <m:r>
                                        <m:t>j</m:t>
                                      </m:r>
                                    </m:sub>
                                  </m:sSub>
                                </m:e>
                              </m:d>
                            </m:e>
                            <m:sup>
                              <m:r>
                                <m:t>2</m:t>
                              </m:r>
                            </m:sup>
                          </m:sSup>
                        </m:num>
                        <m:den>
                          <m:sSub>
                            <m:e>
                              <m:r>
                                <m:t>E</m:t>
                              </m:r>
                            </m:e>
                            <m:sub>
                              <m:r>
                                <m:t>i</m:t>
                              </m:r>
                              <m:r>
                                <m:t>j</m:t>
                              </m:r>
                            </m:sub>
                          </m:sSub>
                        </m:den>
                      </m:f>
                    </m:oMath>
                  </m:oMathPara>
                </a14:m>
              </a:p>
              <a:p>
                <a:pPr lvl="0"/>
                <a:r>
                  <a:rPr/>
                  <a:t>Under </a:t>
                </a:r>
                <a14:m>
                  <m:oMath xmlns:m="http://schemas.openxmlformats.org/officeDocument/2006/math">
                    <m:sSub>
                      <m:e>
                        <m:r>
                          <m:t>H</m:t>
                        </m:r>
                      </m:e>
                      <m:sub>
                        <m:r>
                          <m:t>0</m:t>
                        </m:r>
                      </m:sub>
                    </m:sSub>
                  </m:oMath>
                </a14:m>
                <a:r>
                  <a:rPr/>
                  <a:t>, T is approximately </a:t>
                </a:r>
                <a14:m>
                  <m:oMath xmlns:m="http://schemas.openxmlformats.org/officeDocument/2006/math">
                    <m:sSup>
                      <m:e>
                        <m:r>
                          <m:t>χ</m:t>
                        </m:r>
                      </m:e>
                      <m:sup>
                        <m:r>
                          <m:t>2</m:t>
                        </m:r>
                      </m:sup>
                    </m:sSup>
                    <m:d>
                      <m:dPr>
                        <m:begChr m:val="("/>
                        <m:endChr m:val=")"/>
                        <m:sepChr m:val=""/>
                        <m:grow/>
                      </m:dPr>
                      <m:e>
                        <m:r>
                          <m:t>1</m:t>
                        </m:r>
                      </m:e>
                    </m:d>
                  </m:oMath>
                </a14:m>
              </a:p>
              <a:p>
                <a:pPr lvl="1"/>
                <a:r>
                  <a:rPr/>
                  <a:t>Poor approximation if </a:t>
                </a:r>
                <a14:m>
                  <m:oMath xmlns:m="http://schemas.openxmlformats.org/officeDocument/2006/math">
                    <m:sSub>
                      <m:e>
                        <m:r>
                          <m:t>E</m:t>
                        </m:r>
                      </m:e>
                      <m:sub>
                        <m:r>
                          <m:t>i</m:t>
                        </m:r>
                        <m:r>
                          <m:t>j</m:t>
                        </m:r>
                      </m:sub>
                    </m:sSub>
                  </m:oMath>
                </a14:m>
                <a:r>
                  <a:rPr/>
                  <a:t> is small.</a:t>
                </a:r>
              </a:p>
            </p:txBody>
          </p:sp>
        </mc:Choice>
      </mc:AlternateContent>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Criticisms of Fisher’s Exact Test</a:t>
            </a:r>
          </a:p>
        </p:txBody>
      </p:sp>
      <p:sp>
        <p:nvSpPr>
          <p:cNvPr id="3" name="Content Placeholder 2"/>
          <p:cNvSpPr>
            <a:spLocks noGrp="1"/>
          </p:cNvSpPr>
          <p:nvPr>
            <p:ph idx="1"/>
          </p:nvPr>
        </p:nvSpPr>
        <p:spPr/>
        <p:txBody>
          <a:bodyPr/>
          <a:lstStyle/>
          <a:p>
            <a:pPr lvl="0"/>
            <a:r>
              <a:rPr/>
              <a:t>Too conservative</a:t>
            </a:r>
          </a:p>
          <a:p>
            <a:pPr lvl="0"/>
            <a:r>
              <a:rPr/>
              <a:t>Fixed row and column totals are unrealistic.</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When should you use other exact/randomization tests?</a:t>
            </a:r>
          </a:p>
        </p:txBody>
      </p:sp>
      <p:sp>
        <p:nvSpPr>
          <p:cNvPr id="3" name="Content Placeholder 2"/>
          <p:cNvSpPr>
            <a:spLocks noGrp="1"/>
          </p:cNvSpPr>
          <p:nvPr>
            <p:ph idx="1"/>
          </p:nvPr>
        </p:nvSpPr>
        <p:spPr/>
        <p:txBody>
          <a:bodyPr/>
          <a:lstStyle/>
          <a:p>
            <a:pPr lvl="0"/>
            <a:r>
              <a:rPr/>
              <a:t>Concern about small sample sizes</a:t>
            </a:r>
          </a:p>
          <a:p>
            <a:pPr lvl="0"/>
            <a:r>
              <a:rPr/>
              <a:t>Concern about distributional assumptions</a:t>
            </a:r>
          </a:p>
          <a:p>
            <a:pPr lvl="0"/>
            <a:r>
              <a:rPr/>
              <a:t>As a safety/sensitivity check</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Criticisms of other exact/randomization tests?</a:t>
            </a:r>
          </a:p>
        </p:txBody>
      </p:sp>
      <p:sp>
        <p:nvSpPr>
          <p:cNvPr id="3" name="Content Placeholder 2"/>
          <p:cNvSpPr>
            <a:spLocks noGrp="1"/>
          </p:cNvSpPr>
          <p:nvPr>
            <p:ph idx="1"/>
          </p:nvPr>
        </p:nvSpPr>
        <p:spPr/>
        <p:txBody>
          <a:bodyPr/>
          <a:lstStyle/>
          <a:p>
            <a:pPr lvl="0"/>
            <a:r>
              <a:rPr/>
              <a:t>No easy way to get confidence intervals</a:t>
            </a:r>
          </a:p>
          <a:p>
            <a:pPr lvl="0"/>
            <a:r>
              <a:rPr/>
              <a:t>No easy extension to more complex settings</a:t>
            </a:r>
          </a:p>
          <a:p>
            <a:pPr lvl="1"/>
            <a:r>
              <a:rPr/>
              <a:t>Risk adjustment</a:t>
            </a:r>
          </a:p>
          <a:p>
            <a:pPr lvl="1"/>
            <a:r>
              <a:rPr/>
              <a:t>Longitudinal/hierarchical models</a:t>
            </a:r>
          </a:p>
          <a:p>
            <a:pPr lvl="0"/>
            <a:r>
              <a:rPr/>
              <a:t>Sometimes too computationally difficult</a:t>
            </a:r>
          </a:p>
          <a:p>
            <a:pPr lvl="1"/>
            <a:r>
              <a:rPr/>
              <a:t>Inadequate computer speed and capacity</a:t>
            </a:r>
          </a:p>
          <a:p>
            <a:pPr lvl="1"/>
            <a:r>
              <a:rPr/>
              <a:t>Difficulty in programming</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a:t>
            </a:r>
          </a:p>
        </p:txBody>
      </p:sp>
      <p:sp>
        <p:nvSpPr>
          <p:cNvPr id="3" name="Content Placeholder 2"/>
          <p:cNvSpPr>
            <a:spLocks noGrp="1"/>
          </p:cNvSpPr>
          <p:nvPr>
            <p:ph idx="1"/>
          </p:nvPr>
        </p:nvSpPr>
        <p:spPr/>
        <p:txBody>
          <a:bodyPr/>
          <a:lstStyle/>
          <a:p>
            <a:pPr lvl="0" indent="0" marL="0">
              <a:buNone/>
            </a:pPr>
            <a:r>
              <a:rPr/>
              <a:t>What have you learned?</a:t>
            </a:r>
          </a:p>
          <a:p>
            <a:pPr lvl="0"/>
            <a:r>
              <a:rPr/>
              <a:t>Fisher’s Exact Test (the lady tasting tea)</a:t>
            </a:r>
          </a:p>
          <a:p>
            <a:pPr lvl="0"/>
            <a:r>
              <a:rPr/>
              <a:t>Fisher-Freeman-Halton test</a:t>
            </a:r>
          </a:p>
          <a:p>
            <a:pPr lvl="0"/>
            <a:r>
              <a:rPr/>
              <a:t>Mann-Whitney test</a:t>
            </a:r>
          </a:p>
          <a:p>
            <a:pPr lvl="0"/>
            <a:r>
              <a:rPr/>
              <a:t>Randomization tests</a:t>
            </a:r>
          </a:p>
          <a:p>
            <a:pPr lvl="1"/>
            <a:r>
              <a:rPr/>
              <a:t>Titanic data</a:t>
            </a:r>
          </a:p>
          <a:p>
            <a:pPr lvl="1"/>
            <a:r>
              <a:rPr/>
              <a:t>Practical example</a:t>
            </a:r>
          </a:p>
          <a:p>
            <a:pPr lvl="0"/>
            <a:r>
              <a:rPr/>
              <a:t>When to use/not use exact and randomization tests</a:t>
            </a:r>
          </a:p>
          <a:p>
            <a:pPr lvl="0" indent="0" marL="0">
              <a:buNone/>
            </a:pPr>
            <a:r>
              <a:rPr/>
              <a:t>Questions?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Milk plus tea, can you tell the difference?</a:t>
            </a:r>
          </a:p>
        </p:txBody>
      </p:sp>
      <p:pic>
        <p:nvPicPr>
          <p:cNvPr descr="fig:  ../images/milk-plus-tea.png" id="0" name="Picture 1"/>
          <p:cNvPicPr>
            <a:picLocks noGrp="1" noChangeAspect="1"/>
          </p:cNvPicPr>
          <p:nvPr/>
        </p:nvPicPr>
        <p:blipFill>
          <a:blip r:embed="rId3"/>
          <a:stretch>
            <a:fillRect/>
          </a:stretch>
        </p:blipFill>
        <p:spPr bwMode="auto">
          <a:xfrm>
            <a:off x="609600" y="1854200"/>
            <a:ext cx="10972800" cy="34925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3. Milk with tea added</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experiment to test the claim</a:t>
            </a:r>
          </a:p>
        </p:txBody>
      </p:sp>
      <p:pic>
        <p:nvPicPr>
          <p:cNvPr descr="fig:  ../images/tea-experiment.png" id="0" name="Picture 1"/>
          <p:cNvPicPr>
            <a:picLocks noGrp="1" noChangeAspect="1"/>
          </p:cNvPicPr>
          <p:nvPr/>
        </p:nvPicPr>
        <p:blipFill>
          <a:blip r:embed="rId3"/>
          <a:stretch>
            <a:fillRect/>
          </a:stretch>
        </p:blipFill>
        <p:spPr bwMode="auto">
          <a:xfrm>
            <a:off x="3302000" y="1600200"/>
            <a:ext cx="55880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4. A randomized experiment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result of the experiment</a:t>
            </a:r>
          </a:p>
        </p:txBody>
      </p:sp>
      <p:pic>
        <p:nvPicPr>
          <p:cNvPr descr="fig:  ../images/tea-result.png" id="0" name="Picture 1"/>
          <p:cNvPicPr>
            <a:picLocks noGrp="1" noChangeAspect="1"/>
          </p:cNvPicPr>
          <p:nvPr/>
        </p:nvPicPr>
        <p:blipFill>
          <a:blip r:embed="rId3"/>
          <a:stretch>
            <a:fillRect/>
          </a:stretch>
        </p:blipFill>
        <p:spPr bwMode="auto">
          <a:xfrm>
            <a:off x="3517900" y="1600200"/>
            <a:ext cx="5168900" cy="4013200"/>
          </a:xfrm>
          <a:prstGeom prst="rect">
            <a:avLst/>
          </a:prstGeom>
          <a:noFill/>
          <a:ln w="9525">
            <a:noFill/>
            <a:headEnd/>
            <a:tailEnd/>
          </a:ln>
        </p:spPr>
      </p:pic>
      <p:sp>
        <p:nvSpPr>
          <p:cNvPr id="1" name="TextBox 3"/>
          <p:cNvSpPr txBox="1"/>
          <p:nvPr/>
        </p:nvSpPr>
        <p:spPr>
          <a:xfrm>
            <a:off x="609600" y="5613400"/>
            <a:ext cx="10972800" cy="508000"/>
          </a:xfrm>
          <a:prstGeom prst="rect">
            <a:avLst/>
          </a:prstGeom>
          <a:noFill/>
        </p:spPr>
        <p:txBody>
          <a:bodyPr/>
          <a:lstStyle/>
          <a:p>
            <a:pPr lvl="0" indent="0" marL="0" algn="ctr">
              <a:buNone/>
            </a:pPr>
            <a:r>
              <a:rPr/>
              <a:t>Figure 5. Result of the randomized experiment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53</Words>
  <Application>Microsoft Office PowerPoint</Application>
  <PresentationFormat>Widescreen</PresentationFormat>
  <Paragraphs>9</Paragraphs>
  <Slides>2</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vt:i4>
      </vt:variant>
    </vt:vector>
  </HeadingPairs>
  <TitlesOfParts>
    <vt:vector size="5" baseType="lpstr">
      <vt:lpstr>Arial</vt:lpstr>
      <vt:lpstr>Calibri</vt:lpstr>
      <vt:lpstr>Office Theme</vt:lpstr>
      <vt:lpstr>Wide screen template</vt:lpstr>
      <vt:lpstr>Master slide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Exact and randomization tests</dc:title>
  <dc:creator>Steve Simon</dc:creator>
  <cp:keywords/>
  <dcterms:created xsi:type="dcterms:W3CDTF">2023-06-05T21:12:24Z</dcterms:created>
  <dcterms:modified xsi:type="dcterms:W3CDTF">2023-06-05T21:12:24Z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ate">
    <vt:lpwstr>Created 2023-05-12</vt:lpwstr>
  </property>
  <property fmtid="{D5CDD505-2E9C-101B-9397-08002B2CF9AE}" pid="3" name="knit">
    <vt:lpwstr>(function(inputFile, encoding) { rmarkdown::render(inputFile, encoding = encoding, output_dir = “../results”, output_format = “all”) })</vt:lpwstr>
  </property>
  <property fmtid="{D5CDD505-2E9C-101B-9397-08002B2CF9AE}" pid="4" name="output">
    <vt:lpwstr/>
  </property>
</Properties>
</file>