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notesMaster" Target="notesMasters/notesMaster1.xml" /><Relationship Id="rId118" Type="http://schemas.openxmlformats.org/officeDocument/2006/relationships/viewProps" Target="viewProps.xml" /><Relationship Id="rId117" Type="http://schemas.openxmlformats.org/officeDocument/2006/relationships/presProps" Target="presProps.xml" /><Relationship Id="rId1" Type="http://schemas.openxmlformats.org/officeDocument/2006/relationships/slideMaster" Target="slideMasters/slideMaster1.xml" /><Relationship Id="rId120" Type="http://schemas.openxmlformats.org/officeDocument/2006/relationships/tableStyles" Target="tableStyles.xml" /><Relationship Id="rId1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start with a cartoon from the xkcd site of Scott Munro. Scott Munro produces comics that poke fun at various scientific and mathematical concepts. There are a handful that directly address statistics, including this one. The actual panels in the comic are small, so I split them up onto separate slides.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piecewise linear regression fit. The caption reads, “I have a theory and this is the only data I could find.”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the proposed regression model gets a bit silly. This shows a scatter of data points with a smooth curve connecting every data point. The caption reads, “I clikced ‘smooth lines’ in Excel.”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smoother that looks like it uses medians somehow. The caption reads, “I had an idea for how to clean up the data. What do you think?”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what looks like a B-spline. The caption reads, “As you can see, this model smoothly fits the - Wait, No, No, Don’t extend it. AAAAAA!!”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Several decades ago, I was faced with a data analysis problem. I wanted to fit a threshold model where everything is fine and normal until the exposure level meets a certain threshold. Then things get worse.</a:t>
            </a:r>
          </a:p>
          <a:p>
            <a:pPr lvl="0" indent="0" marL="0">
              <a:buNone/>
            </a:pPr>
          </a:p>
          <a:p>
            <a:pPr lvl="0" indent="0" marL="0">
              <a:buNone/>
            </a:pPr>
            <a:r>
              <a:rPr/>
              <a:t>I don’t have the data for this problem, but let me illustrate conceptually how threshold model might work. It provides a simple but useful analog to regression splines.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linear function might look like. It is not what we want, but always start with the easiest model.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the design matrix for a linear fit.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threshold model could look like this. It is a step function that is at a high level prior to the threshold at X=9 and then drops after.</a:t>
            </a:r>
          </a:p>
          <a:p>
            <a:pPr lvl="0" indent="0" marL="0">
              <a:buNone/>
            </a:pPr>
          </a:p>
          <a:p>
            <a:pPr lvl="0" indent="0" marL="0">
              <a:buNone/>
            </a:pPr>
            <a:r>
              <a:rPr/>
              <a:t>This is a discontinuous function. It might make sense in some settings. In other settings, you might expect the decline to be not so sudden and abrupt.</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formula and the design matrix for a step function. The I notation is an indicator function that is equal to 1 if the logical comparison is true and 0 if it is false.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better model. It is flat and at a high level for values less than 9 and declines linearly for values greater than 9.</a:t>
            </a:r>
          </a:p>
          <a:p>
            <a:pPr lvl="0" indent="0" marL="0">
              <a:buNone/>
            </a:pPr>
          </a:p>
          <a:p>
            <a:pPr lvl="0" indent="0" marL="0">
              <a:buNone/>
            </a:pPr>
            <a:r>
              <a:rPr/>
              <a:t>Note the “elbow” at the threshold. This might be okay, but it might be better for a transition that does not change slope so suddenly.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linear regression fit. The caption reads, “Hey, I did a regression.”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design matrix for an elbow regression. The independent variable is computed by multiplying the indicator variable by the value of X, but only after subtracting the threshold of 9. It is important to subtract the nine so that the linear decline after the threshold matches up with the flat section before the threshold.</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functional form that avoid the elbow at the threshold value. It fits a quadratic decline, or a parabola, but the parabola starts at the point where the derivative is equal to zero.</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formula and design matrix for the quadratic analog, or the elbowless regression.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you have some data where you suspect the behavior differs for x=1 to 5, x=6 to 10, x=11 to 15, and x=16 to 20.</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get a variety of splines by defining constant, linear, quadratic, and cubic terms and then shift those functions to the right. After shifting, fill in the hole to the left with zeros.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graph shown here represents the best fitting single cubic polynomial. It uses</a:t>
            </a:r>
          </a:p>
          <a:p>
            <a:pPr lvl="0" indent="0" marL="0">
              <a:buNone/>
            </a:pPr>
          </a:p>
          <a:p>
            <a:pPr lvl="0"/>
            <a:r>
              <a:rPr/>
              <a:t>c1, the intercept for the overall range,</a:t>
            </a:r>
          </a:p>
          <a:p>
            <a:pPr lvl="0" indent="0" marL="0">
              <a:buNone/>
            </a:pPr>
          </a:p>
          <a:p>
            <a:pPr lvl="0"/>
            <a:r>
              <a:rPr/>
              <a:t>c2, the linear term for the overall range,</a:t>
            </a:r>
          </a:p>
          <a:p>
            <a:pPr lvl="0" indent="0" marL="0">
              <a:buNone/>
            </a:pPr>
          </a:p>
          <a:p>
            <a:pPr lvl="0"/>
            <a:r>
              <a:rPr/>
              <a:t>c3, the quadratic term for the overall range, and</a:t>
            </a:r>
          </a:p>
          <a:p>
            <a:pPr lvl="0" indent="0" marL="0">
              <a:buNone/>
            </a:pPr>
          </a:p>
          <a:p>
            <a:pPr lvl="0"/>
            <a:r>
              <a:rPr/>
              <a:t>c4, the cubic term for the overall range.</a:t>
            </a:r>
          </a:p>
          <a:p>
            <a:pPr lvl="0" indent="0" marL="0">
              <a:buNone/>
            </a:pPr>
          </a:p>
          <a:p>
            <a:pPr lvl="0" indent="0" marL="0">
              <a:buNone/>
            </a:pPr>
            <a:r>
              <a:rPr/>
              <a:t>It doesn’t fit the data very well.</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 could fit a cubic model for the first five data points, for the second five, the third five, and the fourth five. This is a bit much: a cubic model has four parameters, so fitting four of them would use up 16 degrees of freedom in a data set with only 20 observations. But bear with me a bit on this.</a:t>
            </a:r>
          </a:p>
          <a:p>
            <a:pPr lvl="0" indent="0" marL="0">
              <a:buNone/>
            </a:pPr>
          </a:p>
          <a:p>
            <a:pPr lvl="0" indent="0" marL="0">
              <a:buNone/>
            </a:pPr>
            <a:r>
              <a:rPr/>
              <a:t>The trick to fitting four separate cubic polynomials is to “restart” the intercept, linear, quadratic, and cubic terms after x=5, x=10, and x=15, as shown above. This leads to a model with 16 degrees of freedom. This is way too many degrees of freedom for only 20 data points, but it helps anchor a series of more reasonable models.</a:t>
            </a:r>
          </a:p>
          <a:p>
            <a:pPr lvl="0" indent="0" marL="0">
              <a:buNone/>
            </a:pPr>
          </a:p>
          <a:p>
            <a:pPr lvl="0" indent="0" marL="0">
              <a:buNone/>
            </a:pPr>
            <a:r>
              <a:rPr/>
              <a:t>This function is not continuous or smooth. To make the function continuous, drop the extra intercept terms.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this graph is continuous, it still takes some abrupt turns. What this curve lacks is smoothness. The mathematical concept of smoothness is measured in terms of the continuity of derivatives.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a continuous first derivative. You fit this model by dropping the extra linear terms beyond the first one. Notice a pattern here. As you place additional restrictions on the spline (continuity, smoothness), you need fewer parameters. The four cubic models with no restrictions used up 16 degrees of freedom. When you added a continuity restriction, you only needed 13 degrees of freedom for the model. Add a smoothness restriction and you only need 10 degrees of freedom.</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continuous first and second derivatives. This is a greater degree of smoothness than above and it requires only 7 degrees of freedom.</a:t>
            </a:r>
          </a:p>
          <a:p>
            <a:pPr lvl="0" indent="0" marL="0">
              <a:buNone/>
            </a:pPr>
          </a:p>
          <a:p>
            <a:pPr lvl="0" indent="0" marL="0">
              <a:buNone/>
            </a:pPr>
            <a:r>
              <a:rPr/>
              <a:t>This is what most people refer to when they talk about splines: a piecewise cubic model with continuity and continuous first and second derivatives. It is a fairly simple model (not that many degrees of freedom), but it produces a curve that has the flexibility to fit a variety of curves that have the aesthetically pleasing features of continuity and smoothness.</a:t>
            </a:r>
          </a:p>
          <a:p>
            <a:pPr lvl="0" indent="0" marL="0">
              <a:buNone/>
            </a:pPr>
          </a:p>
          <a:p>
            <a:pPr lvl="0" indent="0" marL="0">
              <a:buNone/>
            </a:pPr>
            <a:r>
              <a:rPr/>
              <a:t>Continuity and smoothness are more than just aesthetics, though. There are many scientific settings where we expect no jumps (discontinuities) and no abrupt turns (lack of smoothness). If you are measuring the onset of symptoms from a disease, you know that the viruses or bacteria that are causing the disease are increasing in a continuous and smooth pattern. So any problems that they cause should also increase in a continuous and smooth pattern.</a:t>
            </a:r>
          </a:p>
          <a:p>
            <a:pPr lvl="0" indent="0" marL="0">
              <a:buNone/>
            </a:pPr>
          </a:p>
          <a:p>
            <a:pPr lvl="0" indent="0" marL="0">
              <a:buNone/>
            </a:pPr>
            <a:r>
              <a:rPr/>
              <a:t>Other settings, however, should not necessarily be expected to produce continuous and smooth outcomes. If a particular metabolic pathway becomes saturated or an anotomical barrier is breached, the suddenness transition could result in an abrupt turn or a discontinuity. So do think about the particular context of your problem when deciding what type of spline model to use.</a:t>
            </a:r>
          </a:p>
          <a:p>
            <a:pPr lvl="0" indent="0" marL="0">
              <a:buNone/>
            </a:pPr>
          </a:p>
          <a:p>
            <a:pPr lvl="0" indent="0" marL="0">
              <a:buNone/>
            </a:pPr>
            <a:r>
              <a:rPr/>
              <a:t>This approach is simple and easy to follow, but there is one catch. There is an issue with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quadratic regression fit. The caption reads, “I wanted a curved line, so I made one with Math.”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correlations are quite high and this can lead to computational problems, including rounding errors. So most spline models implemented on a computer use a different approach.</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logarithmic regression fit. The caption reads, “Look, it’s tapering off!”</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an exponential regression fit. The caption reads, “Hey, I did a regression.”</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loess smoothing curve. The caption reads, “I’m sophisticate, not like those bumlbing polynomial people.”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flat linear regression fit (slope=0). The caption reads, “I’m making a scatter plot but I don’t want to.”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logistic curve regression fit. The caption reads, “I need to connect these two lines, but my first idea didn’t have enough Math.”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no particular regression line, but a very wide (nd probably appropriate) confidence band. This captures the idea that there is uncertainty not only in the deviation of the points from the regression curve, but true uncertainty about the shape of that regression curve. The caption reads, “Listen, science is hard. But I’m a serious person doing my best.”</a:t>
            </a:r>
          </a:p>
          <a:p>
            <a:pPr lvl="0" indent="0" marL="0">
              <a:buNone/>
            </a:pPr>
          </a:p>
          <a:p>
            <a:pPr lvl="0" indent="0" marL="0">
              <a:buNone/>
            </a:pPr>
            <a:r>
              <a:rPr/>
              <a:t>There is an active field of research under the topic uncertainty quantification that tries to take into account all the sources of uncertainty including uncertainty about which model is the correct model.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3.png"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4.png"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5.png"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eople.cs.clemson.edu/~dhouse/courses/405/notes/splines.pdf" TargetMode="External" /><Relationship Id="rId3" Type="http://schemas.openxmlformats.org/officeDocument/2006/relationships/hyperlink" Target="https://bmcmedresmethodol.biomedcentral.com/articles/10.1186/s12874-019-0666-3" TargetMode="External" /><Relationship Id="rId4" Type="http://schemas.openxmlformats.org/officeDocument/2006/relationships/hyperlink" Target="https://bmcmedresmethodol.biomedcentral.com/track/pdf/10.1186/s12874-019-0666-3.pdf" TargetMode="Externa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6.png"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8.png"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7.png"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8.png"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4.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6.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xkcd.com/2048/" TargetMode="External" /><Relationship Id="rId4" Type="http://schemas.openxmlformats.org/officeDocument/2006/relationships/hyperlink" Target="https://www.explainxkcd.com/wiki/index.php/2048:_Curve-Fittin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1.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3.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6.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9.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1.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2.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3.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3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35.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36.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37.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38.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0.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1.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6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8.png"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4.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5.png"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6.png"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7.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8.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new.pmean.com/extrapolation-joke/" TargetMode="External" /><Relationship Id="rId3" Type="http://schemas.openxmlformats.org/officeDocument/2006/relationships/image" Target="../media/image60.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2.png"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3.png"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4.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7.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8.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9.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0.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earch.r-project.org/CRAN/refmans/Hmisc/html/rcspline.eval.html" TargetMode="External" /></Relationships>
</file>

<file path=ppt/slides/_rels/slide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1.png"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Put title here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07</a:t>
            </a:r>
          </a:p>
        </p:txBody>
      </p:sp>
      <p:pic>
        <p:nvPicPr>
          <p:cNvPr descr="Panel 07 of xkcd comic  ../images/xkcd-07.png" id="0" name="Picture 1"/>
          <p:cNvPicPr>
            <a:picLocks noGrp="1" noChangeAspect="1"/>
          </p:cNvPicPr>
          <p:nvPr/>
        </p:nvPicPr>
        <p:blipFill>
          <a:blip r:embed="rId3"/>
          <a:stretch>
            <a:fillRect/>
          </a:stretch>
        </p:blipFill>
        <p:spPr bwMode="auto">
          <a:xfrm>
            <a:off x="2984500" y="1193800"/>
            <a:ext cx="3162300" cy="3390900"/>
          </a:xfrm>
          <a:prstGeom prst="rect">
            <a:avLst/>
          </a:prstGeom>
          <a:noFill/>
          <a:ln w="9525">
            <a:noFill/>
            <a:headEnd/>
            <a:tailEnd/>
          </a:ln>
        </p:spPr>
      </p:pic>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7-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7-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7-5.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There are a few change in the spline functions as the knots move, but the changes are not very large in magnitude.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Donald H. House. Chapter 14. Spline Curves. Available in </a:t>
            </a:r>
            <a:r>
              <a:rPr>
                <a:hlinkClick r:id="rId2"/>
              </a:rPr>
              <a:t>pdf format</a:t>
            </a:r>
            <a:r>
              <a:rPr/>
              <a:t>.</a:t>
            </a:r>
          </a:p>
          <a:p>
            <a:pPr lvl="0" indent="0" marL="0">
              <a:buNone/>
            </a:pPr>
            <a:r>
              <a:rPr/>
              <a:t>Aris Perperoglou, Willi Sauerbrei, Michal Abrahamowicz, Matthias Schmid. A review of spline function procedures in R. BMC Medical Research Methodology 19, 46 (2019). DOI: 10.1186/s12874-019-0666-3. Available in </a:t>
            </a:r>
            <a:r>
              <a:rPr>
                <a:hlinkClick r:id="rId3"/>
              </a:rPr>
              <a:t>html format</a:t>
            </a:r>
            <a:r>
              <a:rPr/>
              <a:t> or </a:t>
            </a:r>
            <a:r>
              <a:rPr>
                <a:hlinkClick r:id="rId4"/>
              </a:rPr>
              <a:t>pdf format</a:t>
            </a:r>
            <a:r>
              <a:rPr/>
              <a:t>.</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you have learned</a:t>
            </a:r>
          </a:p>
          <a:p>
            <a:pPr lvl="1"/>
            <a:r>
              <a:rPr/>
              <a:t>B-splines, N-splines, Harrell splines</a:t>
            </a:r>
          </a:p>
          <a:p>
            <a:pPr lvl="0"/>
            <a:r>
              <a:rPr/>
              <a:t>What’s coming next</a:t>
            </a:r>
          </a:p>
          <a:p>
            <a:pPr lvl="1"/>
            <a:r>
              <a:rPr/>
              <a:t>How many knots and where to put them</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04</a:t>
            </a:r>
          </a:p>
        </p:txBody>
      </p:sp>
      <p:sp>
        <p:nvSpPr>
          <p:cNvPr id="3" name="Content Placeholder 2"/>
          <p:cNvSpPr>
            <a:spLocks noGrp="1"/>
          </p:cNvSpPr>
          <p:nvPr>
            <p:ph idx="1"/>
          </p:nvPr>
        </p:nvSpPr>
        <p:spPr/>
        <p:txBody>
          <a:bodyPr/>
          <a:lstStyle/>
          <a:p>
            <a:pPr lvl="0" indent="0">
              <a:buNone/>
            </a:pPr>
            <a:r>
              <a:rPr>
                <a:latin typeface="Courier"/>
              </a:rPr>
              <a:t>           x1          x2           x3           x4          x5          x6
1  -0.9741878  1.52238054  1.483758268 -1.208639128  0.47221181  0.02840415
2   2.2237697  1.43567152  0.282606063 -0.129559592 -0.87710060 -1.11430064
3   0.7294402  1.32446306 -1.176349339 -0.903528903 -0.66549730 -0.35052687
4  -1.0672656  1.34760969 -1.379377251  0.176156470  0.31490841 -1.82147625
5  -1.1495715  0.78705630  1.211881765 -0.204666773  0.72737651  0.48604983
6  -0.6649633 -0.30862082  0.053094181  0.293621016 -2.39783555 -0.45199938
7   0.1231528 -0.35850274 -0.397019781 -0.826850899  1.20586156 -1.07867239
8   1.0371776  0.62523729 -0.564743499 -0.342181623 -1.27900334  0.21220826
9  -0.5100129  0.74719455  0.235847031 -0.246544238  0.60308953  1.17374984
10  0.8738914  0.44079098  0.903915514  0.237780640  1.22261967  0.01532434
11  0.2181101 -0.23045231 -2.360541487  1.452735747  0.05233547  0.99618999
12  0.5887287 -0.14813277 -0.005688358  1.418221966  1.02008882 -0.39133890
13 -0.0759152 -0.06415957  0.548306902  0.815496767  0.54036177 -0.60215127
14  0.8317204  0.30954236  1.438586538  0.392858417  0.33155088 -0.32807729
15 -0.3847872  1.21743393  1.560518469 -0.070626640 -0.07410055  1.20694432
16  2.2786741 -1.71125832 -1.571627057  0.160934674  2.28670593 -0.85641196
17  0.3910452 -1.58830287 -0.223951679 -0.682670669  0.78668151  0.90271492
18  2.5204090 -0.74894227  0.745647502 -0.967604895 -1.75245538 -0.91129414
19  1.0640830  0.30334056  0.707646654 -0.008068039  0.92699771 -0.85679128
20  0.2093347 -0.65909503 -1.076138069 -0.970802046 -0.93278255 -0.54552911</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04</a:t>
            </a:r>
          </a:p>
        </p:txBody>
      </p:sp>
      <p:pic>
        <p:nvPicPr>
          <p:cNvPr descr="splines-slides-and-speaker-notes_files/figure-pptx/04-test-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you have learned</a:t>
            </a:r>
          </a:p>
          <a:p>
            <a:pPr lvl="1"/>
            <a:r>
              <a:rPr/>
              <a:t>How many knots and where to put them</a:t>
            </a:r>
          </a:p>
          <a:p>
            <a:pPr lvl="0"/>
            <a:r>
              <a:rPr/>
              <a:t>What’s coming next</a:t>
            </a:r>
          </a:p>
          <a:p>
            <a:pPr lvl="1"/>
            <a:r>
              <a:rPr/>
              <a:t>Logistic regression example</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05</a:t>
            </a:r>
          </a:p>
        </p:txBody>
      </p:sp>
      <p:sp>
        <p:nvSpPr>
          <p:cNvPr id="3" name="Content Placeholder 2"/>
          <p:cNvSpPr>
            <a:spLocks noGrp="1"/>
          </p:cNvSpPr>
          <p:nvPr>
            <p:ph idx="1"/>
          </p:nvPr>
        </p:nvSpPr>
        <p:spPr/>
        <p:txBody>
          <a:bodyPr/>
          <a:lstStyle/>
          <a:p>
            <a:pPr lvl="0" indent="0">
              <a:buNone/>
            </a:pPr>
            <a:r>
              <a:rPr>
                <a:latin typeface="Courier"/>
              </a:rPr>
              <a:t>            x1          x2          x3          x4         x5          x6
1  -0.30827773 -0.67200758 -0.76018362 -0.66435828 -0.1127999 -0.19610852
2   0.50720211  0.25143456 -1.20111657 -0.33042476  0.3953219 -0.26877383
3  -1.53222311  2.39285450 -0.70573233 -0.29549136 -0.8889928  0.06442995
4   1.08617405  0.18445848 -0.34985561  1.01534156  0.7301196  1.04665783
5  -0.55092853  2.68551978 -1.10544036  0.66819256  1.0100903 -0.40988697
6   0.66465503  0.44836746 -0.55292406 -0.34947931 -0.6432855 -1.12153047
7  -0.62894289 -0.41231625  1.21769395 -0.21282504  0.6390797  0.47519775
8   0.07020654 -0.48372060  0.71895257  0.09285985 -0.6462215 -0.01898570
9  -1.08002566  0.60936438 -0.02992644 -0.83917747  0.2083882  0.63855026
10  0.41049864 -0.87693654 -1.87215252 -0.09433216  0.1995522  1.34137226
11 -1.52316720  1.82155073 -0.51368075 -1.25970282  1.8322318 -0.11897052
12 -0.27175856  0.90851614 -0.09183294 -0.02524934  0.6713953  1.06650796
13 -0.89654502  0.96392310  1.74642052 -0.70852822  1.5653082  0.30749885
14  0.64123430 -0.66050978  0.64728214  2.78168785  2.0396084 -0.33750999
15  0.37134552 -1.94012668 -0.66279037 -1.20328664  0.1498590 -0.28028715
16 -0.14577531 -0.01890228  0.63525548 -0.54654764  0.6616350  1.17849565
17 -0.26326881  0.95247250  0.34969514  0.96953632  0.8938588 -0.36954004
18  2.57073671 -1.31913030 -2.02966662  0.76226927  1.2163280  0.26228220
19 -0.82666996 -1.18844970 -0.84047073 -0.98294533 -0.1179564  1.14917736
20  0.43123385  0.84470083 -1.31713902  1.54069753  1.1729769  1.25237129</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08</a:t>
            </a:r>
          </a:p>
        </p:txBody>
      </p:sp>
      <p:pic>
        <p:nvPicPr>
          <p:cNvPr descr="Panel 08 of xkcd comic  ../images/xkcd-08.png" id="0" name="Picture 1"/>
          <p:cNvPicPr>
            <a:picLocks noGrp="1" noChangeAspect="1"/>
          </p:cNvPicPr>
          <p:nvPr/>
        </p:nvPicPr>
        <p:blipFill>
          <a:blip r:embed="rId3"/>
          <a:stretch>
            <a:fillRect/>
          </a:stretch>
        </p:blipFill>
        <p:spPr bwMode="auto">
          <a:xfrm>
            <a:off x="3098800" y="1193800"/>
            <a:ext cx="2933700" cy="3390900"/>
          </a:xfrm>
          <a:prstGeom prst="rect">
            <a:avLst/>
          </a:prstGeom>
          <a:noFill/>
          <a:ln w="9525">
            <a:noFill/>
            <a:headEnd/>
            <a:tailEnd/>
          </a:ln>
        </p:spPr>
      </p:pic>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05</a:t>
            </a:r>
          </a:p>
        </p:txBody>
      </p:sp>
      <p:pic>
        <p:nvPicPr>
          <p:cNvPr descr="splines-slides-and-speaker-notes_files/figure-pptx/05-test-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a:r>
              <a:rPr/>
              <a:t>What you have learned</a:t>
            </a:r>
          </a:p>
          <a:p>
            <a:pPr lvl="1"/>
            <a:r>
              <a:rPr/>
              <a:t>Logistic regression example</a:t>
            </a:r>
          </a:p>
          <a:p>
            <a:pPr lvl="0"/>
            <a:r>
              <a:rPr/>
              <a:t>What’s coming next</a:t>
            </a:r>
          </a:p>
          <a:p>
            <a:pPr lvl="1"/>
            <a:r>
              <a:rPr/>
              <a:t>Some code hints for R, SAS, Stata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06</a:t>
            </a:r>
          </a:p>
        </p:txBody>
      </p:sp>
      <p:sp>
        <p:nvSpPr>
          <p:cNvPr id="3" name="Content Placeholder 2"/>
          <p:cNvSpPr>
            <a:spLocks noGrp="1"/>
          </p:cNvSpPr>
          <p:nvPr>
            <p:ph idx="1"/>
          </p:nvPr>
        </p:nvSpPr>
        <p:spPr/>
        <p:txBody>
          <a:bodyPr/>
          <a:lstStyle/>
          <a:p>
            <a:pPr lvl="0" indent="0">
              <a:buNone/>
            </a:pPr>
            <a:r>
              <a:rPr>
                <a:latin typeface="Courier"/>
              </a:rPr>
              <a:t>            x1          x2         x3          x4          x5          x6
1  -0.17675699  1.27390207  2.0829081 -0.61547687 -1.01454456 -0.68679785
2   1.13861109 -2.99176420  0.4908653  1.12811113 -0.41221883 -2.04501875
3   1.28466986  0.72352003  1.7390673 -0.32389834  0.45339576  1.00430422
4  -1.97986630 -0.58856294  1.6849179  1.51549925  0.55901294  0.53072325
5  -0.40872999  1.70189151 -0.4211657  0.61777709 -2.88411102 -1.21237202
6   0.11880155  1.86018790 -0.1621096  1.52249829  0.65472725 -0.30683920
7   1.03939455  0.55011988 -0.6827092  0.62522100 -0.97896036  0.42454738
8   0.25931940 -2.21987787 -0.7444022  0.30157750 -0.03290672  0.99367218
9  -1.58035076 -1.30969473  1.1001644  0.14777603 -1.66249619 -1.20848615
10  0.34631011 -1.52571328  0.5639960 -0.59494896 -0.41713984  0.42607120
11 -2.01746821 -1.14993564  1.3457350  0.36007141  1.15144092  1.31224501
12  0.41796947 -0.10437396 -0.4905218 -0.38622622  0.11598024 -0.85558689
13 -0.68973860  1.03614435  0.8097603 -0.85302048 -1.51123533  1.13465184
14 -0.25296210 -0.38599672  0.1199182 -0.01010412 -2.11006927 -0.08664072
15 -0.06712562  0.52734605 -1.6426261  0.59652887  1.07954269  1.50921842
16 -0.65775740  0.06878021  0.1887953  0.35029581  0.39321654 -0.38551020
17  0.02506503  2.53418552  0.1343927 -0.28913446  0.91178561 -0.03764718
18  1.88987923 -0.98819293  0.2251274  0.32878176  0.82044801  1.35587617
19  0.50185630  1.66880015 -0.2920417 -0.94314136 -1.43645666  0.44260470
20 -0.64703857 -0.63023464 -1.6771369 -0.63636712 -0.32344230 -0.12054495</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06</a:t>
            </a:r>
          </a:p>
        </p:txBody>
      </p:sp>
      <p:pic>
        <p:nvPicPr>
          <p:cNvPr descr="splines-slides-and-speaker-notes_files/figure-pptx/06-test-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you have learned</a:t>
            </a:r>
          </a:p>
          <a:p>
            <a:pPr lvl="1"/>
            <a:r>
              <a:rPr/>
              <a:t>Variety of regressions</a:t>
            </a:r>
          </a:p>
          <a:p>
            <a:pPr lvl="1"/>
            <a:r>
              <a:rPr/>
              <a:t>Building cubic splines from scratch</a:t>
            </a:r>
          </a:p>
          <a:p>
            <a:pPr lvl="1"/>
            <a:r>
              <a:rPr/>
              <a:t>B-splines, N-splines, Harrell splines</a:t>
            </a:r>
          </a:p>
          <a:p>
            <a:pPr lvl="1"/>
            <a:r>
              <a:rPr/>
              <a:t>How many knots and where to put them</a:t>
            </a:r>
          </a:p>
          <a:p>
            <a:pPr lvl="1"/>
            <a:r>
              <a:rPr/>
              <a:t>Logistic regression example</a:t>
            </a:r>
          </a:p>
          <a:p>
            <a:pPr lvl="1"/>
            <a:r>
              <a:rPr/>
              <a:t>Some code hints for R, SAS, Stata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09</a:t>
            </a:r>
          </a:p>
        </p:txBody>
      </p:sp>
      <p:pic>
        <p:nvPicPr>
          <p:cNvPr descr="Panel 09 of xkcd comic  ../images/xkcd-09.png" id="0" name="Picture 1"/>
          <p:cNvPicPr>
            <a:picLocks noGrp="1" noChangeAspect="1"/>
          </p:cNvPicPr>
          <p:nvPr/>
        </p:nvPicPr>
        <p:blipFill>
          <a:blip r:embed="rId3"/>
          <a:stretch>
            <a:fillRect/>
          </a:stretch>
        </p:blipFill>
        <p:spPr bwMode="auto">
          <a:xfrm>
            <a:off x="3098800" y="1193800"/>
            <a:ext cx="29464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10</a:t>
            </a:r>
          </a:p>
        </p:txBody>
      </p:sp>
      <p:pic>
        <p:nvPicPr>
          <p:cNvPr descr="Panel 10 of xkcd comic  ../images/xkcd-10.png" id="0" name="Picture 1"/>
          <p:cNvPicPr>
            <a:picLocks noGrp="1" noChangeAspect="1"/>
          </p:cNvPicPr>
          <p:nvPr/>
        </p:nvPicPr>
        <p:blipFill>
          <a:blip r:embed="rId3"/>
          <a:stretch>
            <a:fillRect/>
          </a:stretch>
        </p:blipFill>
        <p:spPr bwMode="auto">
          <a:xfrm>
            <a:off x="3086100" y="1193800"/>
            <a:ext cx="29845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11</a:t>
            </a:r>
          </a:p>
        </p:txBody>
      </p:sp>
      <p:pic>
        <p:nvPicPr>
          <p:cNvPr descr="Panel 11 of xkcd comic  ../images/xkcd-11.png" id="0" name="Picture 1"/>
          <p:cNvPicPr>
            <a:picLocks noGrp="1" noChangeAspect="1"/>
          </p:cNvPicPr>
          <p:nvPr/>
        </p:nvPicPr>
        <p:blipFill>
          <a:blip r:embed="rId3"/>
          <a:stretch>
            <a:fillRect/>
          </a:stretch>
        </p:blipFill>
        <p:spPr bwMode="auto">
          <a:xfrm>
            <a:off x="3124200" y="1193800"/>
            <a:ext cx="28956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12</a:t>
            </a:r>
          </a:p>
        </p:txBody>
      </p:sp>
      <p:pic>
        <p:nvPicPr>
          <p:cNvPr descr="Panel 12 of xkcd comic  ../images/xkcd-12.png" id="0" name="Picture 1"/>
          <p:cNvPicPr>
            <a:picLocks noGrp="1" noChangeAspect="1"/>
          </p:cNvPicPr>
          <p:nvPr/>
        </p:nvPicPr>
        <p:blipFill>
          <a:blip r:embed="rId3"/>
          <a:stretch>
            <a:fillRect/>
          </a:stretch>
        </p:blipFill>
        <p:spPr bwMode="auto">
          <a:xfrm>
            <a:off x="3175000" y="1193800"/>
            <a:ext cx="27813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real world problem, without the data</a:t>
            </a:r>
          </a:p>
        </p:txBody>
      </p:sp>
      <p:sp>
        <p:nvSpPr>
          <p:cNvPr id="3" name="Content Placeholder 2"/>
          <p:cNvSpPr>
            <a:spLocks noGrp="1"/>
          </p:cNvSpPr>
          <p:nvPr>
            <p:ph idx="1"/>
          </p:nvPr>
        </p:nvSpPr>
        <p:spPr/>
        <p:txBody>
          <a:bodyPr/>
          <a:lstStyle/>
          <a:p>
            <a:pPr lvl="0"/>
            <a:r>
              <a:rPr/>
              <a:t>Threshold model</a:t>
            </a:r>
          </a:p>
          <a:p>
            <a:pPr lvl="1"/>
            <a:r>
              <a:rPr/>
              <a:t>Nothing happens until you meet a threshold</a:t>
            </a:r>
          </a:p>
          <a:p>
            <a:pPr lvl="1"/>
            <a:r>
              <a:rPr/>
              <a:t>Then things get worse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function</a:t>
            </a:r>
          </a:p>
        </p:txBody>
      </p:sp>
      <p:pic>
        <p:nvPicPr>
          <p:cNvPr descr="splines-slides-and-speaker-notes_files/figure-pptx/01-linea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r>
                      <m:t>X</m:t>
                    </m:r>
                  </m:oMath>
                </a14:m>
              </a:p>
            </p:txBody>
          </p:sp>
        </mc:Choice>
      </mc:AlternateContent>
      <p:sp>
        <p:nvSpPr>
          <p:cNvPr id="3" name="Content Placeholder 2"/>
          <p:cNvSpPr>
            <a:spLocks noGrp="1"/>
          </p:cNvSpPr>
          <p:nvPr>
            <p:ph idx="1"/>
          </p:nvPr>
        </p:nvSpPr>
        <p:spPr/>
        <p:txBody>
          <a:bodyPr/>
          <a:lstStyle/>
          <a:p>
            <a:pPr lvl="0" indent="0">
              <a:buNone/>
            </a:pPr>
            <a:r>
              <a:rPr>
                <a:latin typeface="Courier"/>
              </a:rPr>
              <a:t>1  0
1  3
1  6
1  9
1 12
1 15
1 18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function</a:t>
            </a:r>
          </a:p>
        </p:txBody>
      </p:sp>
      <p:pic>
        <p:nvPicPr>
          <p:cNvPr descr="splines-slides-and-speaker-notes_files/figure-pptx/01-elbow-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Topics to be covered</a:t>
            </a:r>
          </a:p>
        </p:txBody>
      </p:sp>
      <p:sp>
        <p:nvSpPr>
          <p:cNvPr id="3" name="Content Placeholder 2"/>
          <p:cNvSpPr>
            <a:spLocks noGrp="1"/>
          </p:cNvSpPr>
          <p:nvPr>
            <p:ph idx="1"/>
          </p:nvPr>
        </p:nvSpPr>
        <p:spPr/>
        <p:txBody>
          <a:bodyPr/>
          <a:lstStyle/>
          <a:p>
            <a:pPr lvl="0"/>
            <a:r>
              <a:rPr/>
              <a:t>What you will learn</a:t>
            </a:r>
          </a:p>
          <a:p>
            <a:pPr lvl="1"/>
            <a:r>
              <a:rPr/>
              <a:t>Variety of regressions</a:t>
            </a:r>
          </a:p>
          <a:p>
            <a:pPr lvl="1"/>
            <a:r>
              <a:rPr/>
              <a:t>Building cubic splines from scratch</a:t>
            </a:r>
          </a:p>
          <a:p>
            <a:pPr lvl="1"/>
            <a:r>
              <a:rPr/>
              <a:t>B-splines, N-splines, Harrell splines</a:t>
            </a:r>
          </a:p>
          <a:p>
            <a:pPr lvl="1"/>
            <a:r>
              <a:rPr/>
              <a:t>How many knots and where to put them</a:t>
            </a:r>
          </a:p>
          <a:p>
            <a:pPr lvl="1"/>
            <a:r>
              <a:rPr/>
              <a:t>Logistic regression example</a:t>
            </a:r>
          </a:p>
          <a:p>
            <a:pPr lvl="1"/>
            <a:r>
              <a:rPr/>
              <a:t>Some code hints for R, SAS, Stata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r>
                          <m:t>X</m:t>
                        </m:r>
                        <m:r>
                          <m:rPr>
                            <m:sty m:val="p"/>
                          </m:rPr>
                          <m:t>&gt;</m:t>
                        </m:r>
                        <m:r>
                          <m:t>9</m:t>
                        </m:r>
                      </m:sub>
                    </m:sSub>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1
1  1
1  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Elbow regression</a:t>
            </a:r>
          </a:p>
        </p:txBody>
      </p:sp>
      <p:pic>
        <p:nvPicPr>
          <p:cNvPr descr="splines-slides-and-speaker-notes_files/figure-pptx/01-step-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r>
                          <m:t>X</m:t>
                        </m:r>
                        <m:r>
                          <m:rPr>
                            <m:sty m:val="p"/>
                          </m:rPr>
                          <m:t>&gt;</m:t>
                        </m:r>
                        <m:r>
                          <m:t>9</m:t>
                        </m:r>
                      </m:sub>
                    </m:sSub>
                    <m:d>
                      <m:dPr>
                        <m:begChr m:val="("/>
                        <m:endChr m:val=")"/>
                        <m:sepChr m:val=""/>
                        <m:grow/>
                      </m:dPr>
                      <m:e>
                        <m:r>
                          <m:t>X</m:t>
                        </m:r>
                        <m:r>
                          <m:rPr>
                            <m:sty m:val="p"/>
                          </m:rPr>
                          <m:t>−</m:t>
                        </m:r>
                        <m:r>
                          <m:t>9</m:t>
                        </m:r>
                      </m:e>
                    </m:d>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3
1  6
1  9</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analog</a:t>
            </a:r>
          </a:p>
        </p:txBody>
      </p:sp>
      <p:pic>
        <p:nvPicPr>
          <p:cNvPr descr="splines-slides-and-speaker-notes_files/figure-pptx/01-quadrat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14:m>
                  <m:oMath xmlns:m="http://schemas.openxmlformats.org/officeDocument/2006/math">
                    <m:r>
                      <m:t>Y</m:t>
                    </m:r>
                    <m:r>
                      <m:rPr>
                        <m:sty m:val="p"/>
                      </m:rPr>
                      <m:t>=</m:t>
                    </m:r>
                    <m:sSub>
                      <m:e>
                        <m:r>
                          <m:t>β</m:t>
                        </m:r>
                      </m:e>
                      <m:sub>
                        <m:r>
                          <m:t>0</m:t>
                        </m:r>
                      </m:sub>
                    </m:sSub>
                    <m:r>
                      <m:rPr>
                        <m:sty m:val="p"/>
                      </m:rPr>
                      <m:t>+</m:t>
                    </m:r>
                    <m:sSub>
                      <m:e>
                        <m:r>
                          <m:t>β</m:t>
                        </m:r>
                      </m:e>
                      <m:sub>
                        <m:r>
                          <m:t>1</m:t>
                        </m:r>
                      </m:sub>
                    </m:sSub>
                    <m:sSub>
                      <m:e>
                        <m:r>
                          <m:t>I</m:t>
                        </m:r>
                      </m:e>
                      <m:sub>
                        <m:r>
                          <m:t>X</m:t>
                        </m:r>
                        <m:r>
                          <m:rPr>
                            <m:sty m:val="p"/>
                          </m:rPr>
                          <m:t>&gt;</m:t>
                        </m:r>
                        <m:r>
                          <m:t>9</m:t>
                        </m:r>
                      </m:sub>
                    </m:sSub>
                    <m:sSup>
                      <m:e>
                        <m:d>
                          <m:dPr>
                            <m:begChr m:val="("/>
                            <m:endChr m:val=")"/>
                            <m:sepChr m:val=""/>
                            <m:grow/>
                          </m:dPr>
                          <m:e>
                            <m:r>
                              <m:t>X</m:t>
                            </m:r>
                            <m:r>
                              <m:rPr>
                                <m:sty m:val="p"/>
                              </m:rPr>
                              <m:t>−</m:t>
                            </m:r>
                            <m:r>
                              <m:t>9</m:t>
                            </m:r>
                          </m:e>
                        </m:d>
                      </m:e>
                      <m:sup>
                        <m:r>
                          <m:t>2</m:t>
                        </m:r>
                      </m:sup>
                    </m:sSup>
                  </m:oMath>
                </a14:m>
              </a:p>
            </p:txBody>
          </p:sp>
        </mc:Choice>
      </mc:AlternateContent>
      <p:sp>
        <p:nvSpPr>
          <p:cNvPr id="3" name="Content Placeholder 2"/>
          <p:cNvSpPr>
            <a:spLocks noGrp="1"/>
          </p:cNvSpPr>
          <p:nvPr>
            <p:ph idx="1"/>
          </p:nvPr>
        </p:nvSpPr>
        <p:spPr/>
        <p:txBody>
          <a:bodyPr/>
          <a:lstStyle/>
          <a:p>
            <a:pPr lvl="0" indent="0">
              <a:buNone/>
            </a:pPr>
            <a:r>
              <a:rPr>
                <a:latin typeface="Courier"/>
              </a:rPr>
              <a:t>1  0
1  0
1  0
1  0
1  9
1 36
1 81</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you have learned</a:t>
            </a:r>
          </a:p>
          <a:p>
            <a:pPr lvl="1"/>
            <a:r>
              <a:rPr/>
              <a:t>Variety of regressions</a:t>
            </a:r>
          </a:p>
          <a:p>
            <a:pPr lvl="0"/>
            <a:r>
              <a:rPr/>
              <a:t>What’s coming next</a:t>
            </a:r>
          </a:p>
          <a:p>
            <a:pPr lvl="1"/>
            <a:r>
              <a:rPr/>
              <a:t>Building cubic splines from scratch</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data,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x</a:t>
                      </a:r>
                    </a:p>
                  </a:txBody>
                  <a:tcPr/>
                </a:tc>
                <a:tc>
                  <a:txBody>
                    <a:bodyPr/>
                    <a:lstStyle/>
                    <a:p>
                      <a:pPr lvl="0" indent="0" marL="0">
                        <a:buNone/>
                      </a:pPr>
                      <a:r>
                        <a:rPr/>
                        <a:t>y</a:t>
                      </a:r>
                    </a:p>
                  </a:txBody>
                  <a:tcPr/>
                </a:tc>
              </a:tr>
              <a:tr h="0">
                <a:tc>
                  <a:txBody>
                    <a:bodyPr/>
                    <a:lstStyle/>
                    <a:p>
                      <a:pPr lvl="0" indent="0" marL="0">
                        <a:buNone/>
                      </a:pPr>
                      <a:r>
                        <a:rPr/>
                        <a:t>0</a:t>
                      </a:r>
                    </a:p>
                  </a:txBody>
                </a:tc>
                <a:tc>
                  <a:txBody>
                    <a:bodyPr/>
                    <a:lstStyle/>
                    <a:p>
                      <a:pPr lvl="0" indent="0" marL="0">
                        <a:buNone/>
                      </a:pPr>
                      <a:r>
                        <a:rPr/>
                        <a:t>38.7</a:t>
                      </a:r>
                    </a:p>
                  </a:txBody>
                </a:tc>
              </a:tr>
              <a:tr h="0">
                <a:tc>
                  <a:txBody>
                    <a:bodyPr/>
                    <a:lstStyle/>
                    <a:p>
                      <a:pPr lvl="0" indent="0" marL="0">
                        <a:buNone/>
                      </a:pPr>
                      <a:r>
                        <a:rPr/>
                        <a:t>1</a:t>
                      </a:r>
                    </a:p>
                  </a:txBody>
                </a:tc>
                <a:tc>
                  <a:txBody>
                    <a:bodyPr/>
                    <a:lstStyle/>
                    <a:p>
                      <a:pPr lvl="0" indent="0" marL="0">
                        <a:buNone/>
                      </a:pPr>
                      <a:r>
                        <a:rPr/>
                        <a:t>39.2</a:t>
                      </a:r>
                    </a:p>
                  </a:txBody>
                </a:tc>
              </a:tr>
              <a:tr h="0">
                <a:tc>
                  <a:txBody>
                    <a:bodyPr/>
                    <a:lstStyle/>
                    <a:p>
                      <a:pPr lvl="0" indent="0" marL="0">
                        <a:buNone/>
                      </a:pPr>
                      <a:r>
                        <a:rPr/>
                        <a:t>2</a:t>
                      </a:r>
                    </a:p>
                  </a:txBody>
                </a:tc>
                <a:tc>
                  <a:txBody>
                    <a:bodyPr/>
                    <a:lstStyle/>
                    <a:p>
                      <a:pPr lvl="0" indent="0" marL="0">
                        <a:buNone/>
                      </a:pPr>
                      <a:r>
                        <a:rPr/>
                        <a:t>40.2</a:t>
                      </a:r>
                    </a:p>
                  </a:txBody>
                </a:tc>
              </a:tr>
              <a:tr h="0">
                <a:tc>
                  <a:txBody>
                    <a:bodyPr/>
                    <a:lstStyle/>
                    <a:p>
                      <a:pPr lvl="0" indent="0" marL="0">
                        <a:buNone/>
                      </a:pPr>
                      <a:r>
                        <a:rPr/>
                        <a:t>3</a:t>
                      </a:r>
                    </a:p>
                  </a:txBody>
                </a:tc>
                <a:tc>
                  <a:txBody>
                    <a:bodyPr/>
                    <a:lstStyle/>
                    <a:p>
                      <a:pPr lvl="0" indent="0" marL="0">
                        <a:buNone/>
                      </a:pPr>
                      <a:r>
                        <a:rPr/>
                        <a:t>40.6</a:t>
                      </a:r>
                    </a:p>
                  </a:txBody>
                </a:tc>
              </a:tr>
              <a:tr h="0">
                <a:tc>
                  <a:txBody>
                    <a:bodyPr/>
                    <a:lstStyle/>
                    <a:p>
                      <a:pPr lvl="0" indent="0" marL="0">
                        <a:buNone/>
                      </a:pPr>
                      <a:r>
                        <a:rPr/>
                        <a:t>4</a:t>
                      </a:r>
                    </a:p>
                  </a:txBody>
                </a:tc>
                <a:tc>
                  <a:txBody>
                    <a:bodyPr/>
                    <a:lstStyle/>
                    <a:p>
                      <a:pPr lvl="0" indent="0" marL="0">
                        <a:buNone/>
                      </a:pPr>
                      <a:r>
                        <a:rPr/>
                        <a:t>40.6</a:t>
                      </a:r>
                    </a:p>
                  </a:txBody>
                </a:tc>
              </a:tr>
              <a:tr h="0">
                <a:tc>
                  <a:txBody>
                    <a:bodyPr/>
                    <a:lstStyle/>
                    <a:p>
                      <a:pPr lvl="0" indent="0" marL="0">
                        <a:buNone/>
                      </a:pPr>
                      <a:r>
                        <a:rPr/>
                        <a:t>5</a:t>
                      </a:r>
                    </a:p>
                  </a:txBody>
                </a:tc>
                <a:tc>
                  <a:txBody>
                    <a:bodyPr/>
                    <a:lstStyle/>
                    <a:p>
                      <a:pPr lvl="0" indent="0" marL="0">
                        <a:buNone/>
                      </a:pPr>
                      <a:r>
                        <a:rPr/>
                        <a:t>41.2</a:t>
                      </a:r>
                    </a:p>
                  </a:txBody>
                </a:tc>
              </a:tr>
              <a:tr h="0">
                <a:tc>
                  <a:txBody>
                    <a:bodyPr/>
                    <a:lstStyle/>
                    <a:p>
                      <a:pPr lvl="0" indent="0" marL="0">
                        <a:buNone/>
                      </a:pPr>
                      <a:r>
                        <a:rPr/>
                        <a:t>6</a:t>
                      </a:r>
                    </a:p>
                  </a:txBody>
                </a:tc>
                <a:tc>
                  <a:txBody>
                    <a:bodyPr/>
                    <a:lstStyle/>
                    <a:p>
                      <a:pPr lvl="0" indent="0" marL="0">
                        <a:buNone/>
                      </a:pPr>
                      <a:r>
                        <a:rPr/>
                        <a:t>35.4</a:t>
                      </a:r>
                    </a:p>
                  </a:txBody>
                </a:tc>
              </a:tr>
              <a:tr h="0">
                <a:tc>
                  <a:txBody>
                    <a:bodyPr/>
                    <a:lstStyle/>
                    <a:p>
                      <a:pPr lvl="0" indent="0" marL="0">
                        <a:buNone/>
                      </a:pPr>
                      <a:r>
                        <a:rPr/>
                        <a:t>7</a:t>
                      </a:r>
                    </a:p>
                  </a:txBody>
                </a:tc>
                <a:tc>
                  <a:txBody>
                    <a:bodyPr/>
                    <a:lstStyle/>
                    <a:p>
                      <a:pPr lvl="0" indent="0" marL="0">
                        <a:buNone/>
                      </a:pPr>
                      <a:r>
                        <a:rPr/>
                        <a:t>33.1</a:t>
                      </a:r>
                    </a:p>
                  </a:txBody>
                </a:tc>
              </a:tr>
              <a:tr h="0">
                <a:tc>
                  <a:txBody>
                    <a:bodyPr/>
                    <a:lstStyle/>
                    <a:p>
                      <a:pPr lvl="0" indent="0" marL="0">
                        <a:buNone/>
                      </a:pPr>
                      <a:r>
                        <a:rPr/>
                        <a:t>8</a:t>
                      </a:r>
                    </a:p>
                  </a:txBody>
                </a:tc>
                <a:tc>
                  <a:txBody>
                    <a:bodyPr/>
                    <a:lstStyle/>
                    <a:p>
                      <a:pPr lvl="0" indent="0" marL="0">
                        <a:buNone/>
                      </a:pPr>
                      <a:r>
                        <a:rPr/>
                        <a:t>31.6</a:t>
                      </a:r>
                    </a:p>
                  </a:txBody>
                </a:tc>
              </a:tr>
              <a:tr h="0">
                <a:tc>
                  <a:txBody>
                    <a:bodyPr/>
                    <a:lstStyle/>
                    <a:p>
                      <a:pPr lvl="0" indent="0" marL="0">
                        <a:buNone/>
                      </a:pPr>
                      <a:r>
                        <a:rPr/>
                        <a:t>9</a:t>
                      </a:r>
                    </a:p>
                  </a:txBody>
                </a:tc>
                <a:tc>
                  <a:txBody>
                    <a:bodyPr/>
                    <a:lstStyle/>
                    <a:p>
                      <a:pPr lvl="0" indent="0" marL="0">
                        <a:buNone/>
                      </a:pPr>
                      <a:r>
                        <a:rPr/>
                        <a:t>29.4</a:t>
                      </a:r>
                    </a:p>
                  </a:txBody>
                </a:tc>
              </a:tr>
              <a:tr h="0">
                <a:tc>
                  <a:txBody>
                    <a:bodyPr/>
                    <a:lstStyle/>
                    <a:p>
                      <a:pPr lvl="0" indent="0" marL="0">
                        <a:buNone/>
                      </a:pPr>
                      <a:r>
                        <a:rPr/>
                        <a:t>10</a:t>
                      </a:r>
                    </a:p>
                  </a:txBody>
                </a:tc>
                <a:tc>
                  <a:txBody>
                    <a:bodyPr/>
                    <a:lstStyle/>
                    <a:p>
                      <a:pPr lvl="0" indent="0" marL="0">
                        <a:buNone/>
                      </a:pPr>
                      <a:r>
                        <a:rPr/>
                        <a:t>24.9</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Artificial data,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x</a:t>
                      </a:r>
                    </a:p>
                  </a:txBody>
                  <a:tcPr/>
                </a:tc>
                <a:tc>
                  <a:txBody>
                    <a:bodyPr/>
                    <a:lstStyle/>
                    <a:p>
                      <a:pPr lvl="0" indent="0" marL="0">
                        <a:buNone/>
                      </a:pPr>
                      <a:r>
                        <a:rPr/>
                        <a:t>y</a:t>
                      </a:r>
                    </a:p>
                  </a:txBody>
                  <a:tcPr/>
                </a:tc>
              </a:tr>
              <a:tr h="0">
                <a:tc>
                  <a:txBody>
                    <a:bodyPr/>
                    <a:lstStyle/>
                    <a:p>
                      <a:pPr lvl="0" indent="0" marL="0">
                        <a:buNone/>
                      </a:pPr>
                      <a:r>
                        <a:rPr/>
                        <a:t>11</a:t>
                      </a:r>
                    </a:p>
                  </a:txBody>
                </a:tc>
                <a:tc>
                  <a:txBody>
                    <a:bodyPr/>
                    <a:lstStyle/>
                    <a:p>
                      <a:pPr lvl="0" indent="0" marL="0">
                        <a:buNone/>
                      </a:pPr>
                      <a:r>
                        <a:rPr/>
                        <a:t>30.2</a:t>
                      </a:r>
                    </a:p>
                  </a:txBody>
                </a:tc>
              </a:tr>
              <a:tr h="0">
                <a:tc>
                  <a:txBody>
                    <a:bodyPr/>
                    <a:lstStyle/>
                    <a:p>
                      <a:pPr lvl="0" indent="0" marL="0">
                        <a:buNone/>
                      </a:pPr>
                      <a:r>
                        <a:rPr/>
                        <a:t>12</a:t>
                      </a:r>
                    </a:p>
                  </a:txBody>
                </a:tc>
                <a:tc>
                  <a:txBody>
                    <a:bodyPr/>
                    <a:lstStyle/>
                    <a:p>
                      <a:pPr lvl="0" indent="0" marL="0">
                        <a:buNone/>
                      </a:pPr>
                      <a:r>
                        <a:rPr/>
                        <a:t>32.2</a:t>
                      </a:r>
                    </a:p>
                  </a:txBody>
                </a:tc>
              </a:tr>
              <a:tr h="0">
                <a:tc>
                  <a:txBody>
                    <a:bodyPr/>
                    <a:lstStyle/>
                    <a:p>
                      <a:pPr lvl="0" indent="0" marL="0">
                        <a:buNone/>
                      </a:pPr>
                      <a:r>
                        <a:rPr/>
                        <a:t>13</a:t>
                      </a:r>
                    </a:p>
                  </a:txBody>
                </a:tc>
                <a:tc>
                  <a:txBody>
                    <a:bodyPr/>
                    <a:lstStyle/>
                    <a:p>
                      <a:pPr lvl="0" indent="0" marL="0">
                        <a:buNone/>
                      </a:pPr>
                      <a:r>
                        <a:rPr/>
                        <a:t>36.5</a:t>
                      </a:r>
                    </a:p>
                  </a:txBody>
                </a:tc>
              </a:tr>
              <a:tr h="0">
                <a:tc>
                  <a:txBody>
                    <a:bodyPr/>
                    <a:lstStyle/>
                    <a:p>
                      <a:pPr lvl="0" indent="0" marL="0">
                        <a:buNone/>
                      </a:pPr>
                      <a:r>
                        <a:rPr/>
                        <a:t>14</a:t>
                      </a:r>
                    </a:p>
                  </a:txBody>
                </a:tc>
                <a:tc>
                  <a:txBody>
                    <a:bodyPr/>
                    <a:lstStyle/>
                    <a:p>
                      <a:pPr lvl="0" indent="0" marL="0">
                        <a:buNone/>
                      </a:pPr>
                      <a:r>
                        <a:rPr/>
                        <a:t>39.2</a:t>
                      </a:r>
                    </a:p>
                  </a:txBody>
                </a:tc>
              </a:tr>
              <a:tr h="0">
                <a:tc>
                  <a:txBody>
                    <a:bodyPr/>
                    <a:lstStyle/>
                    <a:p>
                      <a:pPr lvl="0" indent="0" marL="0">
                        <a:buNone/>
                      </a:pPr>
                      <a:r>
                        <a:rPr/>
                        <a:t>15</a:t>
                      </a:r>
                    </a:p>
                  </a:txBody>
                </a:tc>
                <a:tc>
                  <a:txBody>
                    <a:bodyPr/>
                    <a:lstStyle/>
                    <a:p>
                      <a:pPr lvl="0" indent="0" marL="0">
                        <a:buNone/>
                      </a:pPr>
                      <a:r>
                        <a:rPr/>
                        <a:t>44.6</a:t>
                      </a:r>
                    </a:p>
                  </a:txBody>
                </a:tc>
              </a:tr>
              <a:tr h="0">
                <a:tc>
                  <a:txBody>
                    <a:bodyPr/>
                    <a:lstStyle/>
                    <a:p>
                      <a:pPr lvl="0" indent="0" marL="0">
                        <a:buNone/>
                      </a:pPr>
                      <a:r>
                        <a:rPr/>
                        <a:t>16</a:t>
                      </a:r>
                    </a:p>
                  </a:txBody>
                </a:tc>
                <a:tc>
                  <a:txBody>
                    <a:bodyPr/>
                    <a:lstStyle/>
                    <a:p>
                      <a:pPr lvl="0" indent="0" marL="0">
                        <a:buNone/>
                      </a:pPr>
                      <a:r>
                        <a:rPr/>
                        <a:t>49.4</a:t>
                      </a:r>
                    </a:p>
                  </a:txBody>
                </a:tc>
              </a:tr>
              <a:tr h="0">
                <a:tc>
                  <a:txBody>
                    <a:bodyPr/>
                    <a:lstStyle/>
                    <a:p>
                      <a:pPr lvl="0" indent="0" marL="0">
                        <a:buNone/>
                      </a:pPr>
                      <a:r>
                        <a:rPr/>
                        <a:t>17</a:t>
                      </a:r>
                    </a:p>
                  </a:txBody>
                </a:tc>
                <a:tc>
                  <a:txBody>
                    <a:bodyPr/>
                    <a:lstStyle/>
                    <a:p>
                      <a:pPr lvl="0" indent="0" marL="0">
                        <a:buNone/>
                      </a:pPr>
                      <a:r>
                        <a:rPr/>
                        <a:t>48.5</a:t>
                      </a:r>
                    </a:p>
                  </a:txBody>
                </a:tc>
              </a:tr>
              <a:tr h="0">
                <a:tc>
                  <a:txBody>
                    <a:bodyPr/>
                    <a:lstStyle/>
                    <a:p>
                      <a:pPr lvl="0" indent="0" marL="0">
                        <a:buNone/>
                      </a:pPr>
                      <a:r>
                        <a:rPr/>
                        <a:t>18</a:t>
                      </a:r>
                    </a:p>
                  </a:txBody>
                </a:tc>
                <a:tc>
                  <a:txBody>
                    <a:bodyPr/>
                    <a:lstStyle/>
                    <a:p>
                      <a:pPr lvl="0" indent="0" marL="0">
                        <a:buNone/>
                      </a:pPr>
                      <a:r>
                        <a:rPr/>
                        <a:t>46.6</a:t>
                      </a:r>
                    </a:p>
                  </a:txBody>
                </a:tc>
              </a:tr>
              <a:tr h="0">
                <a:tc>
                  <a:txBody>
                    <a:bodyPr/>
                    <a:lstStyle/>
                    <a:p>
                      <a:pPr lvl="0" indent="0" marL="0">
                        <a:buNone/>
                      </a:pPr>
                      <a:r>
                        <a:rPr/>
                        <a:t>19</a:t>
                      </a:r>
                    </a:p>
                  </a:txBody>
                </a:tc>
                <a:tc>
                  <a:txBody>
                    <a:bodyPr/>
                    <a:lstStyle/>
                    <a:p>
                      <a:pPr lvl="0" indent="0" marL="0">
                        <a:buNone/>
                      </a:pPr>
                      <a:r>
                        <a:rPr/>
                        <a:t>44.5</a:t>
                      </a:r>
                    </a:p>
                  </a:txBody>
                </a:tc>
              </a:tr>
              <a:tr h="0">
                <a:tc>
                  <a:txBody>
                    <a:bodyPr/>
                    <a:lstStyle/>
                    <a:p>
                      <a:pPr lvl="0" indent="0" marL="0">
                        <a:buNone/>
                      </a:pPr>
                      <a:r>
                        <a:rPr/>
                        <a:t>20</a:t>
                      </a:r>
                    </a:p>
                  </a:txBody>
                </a:tc>
                <a:tc>
                  <a:txBody>
                    <a:bodyPr/>
                    <a:lstStyle/>
                    <a:p>
                      <a:pPr lvl="0" indent="0" marL="0">
                        <a:buNone/>
                      </a:pPr>
                      <a:r>
                        <a:rPr/>
                        <a:t>39.7</a:t>
                      </a:r>
                    </a:p>
                  </a:txBody>
                </a:tc>
              </a:tr>
            </a:tbl>
          </a:graphicData>
        </a:graphic>
      </p:graphicFrame>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 of artificial data</a:t>
            </a:r>
          </a:p>
        </p:txBody>
      </p:sp>
      <p:pic>
        <p:nvPicPr>
          <p:cNvPr descr="splines-slides-and-speaker-notes_files/figure-pptx/02-artificial-data-plo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a:t>
            </a:r>
          </a:p>
        </p:txBody>
      </p:sp>
      <p:sp>
        <p:nvSpPr>
          <p:cNvPr id="3" name="Content Placeholder 2"/>
          <p:cNvSpPr>
            <a:spLocks noGrp="1"/>
          </p:cNvSpPr>
          <p:nvPr>
            <p:ph idx="1"/>
          </p:nvPr>
        </p:nvSpPr>
        <p:spPr/>
        <p:txBody>
          <a:bodyPr/>
          <a:lstStyle/>
          <a:p>
            <a:pPr lvl="0"/>
            <a:r>
              <a:rPr/>
              <a:t>Title “CURVE-FITTING METHODS AND THE MESSAGE THEY SEND”</a:t>
            </a:r>
          </a:p>
          <a:p>
            <a:pPr lvl="0"/>
            <a:r>
              <a:rPr/>
              <a:t>Drawn by Scott Munro</a:t>
            </a:r>
          </a:p>
          <a:p>
            <a:pPr lvl="0"/>
            <a:r>
              <a:rPr/>
              <a:t>Open-source licenses</a:t>
            </a:r>
          </a:p>
          <a:p>
            <a:pPr lvl="0"/>
            <a:r>
              <a:rPr>
                <a:hlinkClick r:id="rId3"/>
              </a:rPr>
              <a:t>Link to comic</a:t>
            </a:r>
            <a:r>
              <a:rPr/>
              <a:t> at xkcd.com</a:t>
            </a:r>
          </a:p>
          <a:p>
            <a:pPr lvl="0"/>
            <a:r>
              <a:rPr>
                <a:hlinkClick r:id="rId4"/>
              </a:rPr>
              <a:t>More details</a:t>
            </a:r>
            <a:r>
              <a:rPr/>
              <a:t> at explain-xkcd.com</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3</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11</a:t>
                      </a:r>
                    </a:p>
                  </a:txBody>
                </a:tc>
                <a:tc>
                  <a:txBody>
                    <a:bodyPr/>
                    <a:lstStyle/>
                    <a:p>
                      <a:pPr lvl="0" indent="0" marL="0">
                        <a:buNone/>
                      </a:pPr>
                      <a:r>
                        <a:rPr/>
                        <a:t>121</a:t>
                      </a:r>
                    </a:p>
                  </a:txBody>
                </a:tc>
                <a:tc>
                  <a:txBody>
                    <a:bodyPr/>
                    <a:lstStyle/>
                    <a:p>
                      <a:pPr lvl="0" indent="0" marL="0">
                        <a:buNone/>
                      </a:pPr>
                      <a:r>
                        <a:rPr/>
                        <a:t>1331</a:t>
                      </a:r>
                    </a:p>
                  </a:txBody>
                </a:tc>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12</a:t>
                      </a:r>
                    </a:p>
                  </a:txBody>
                </a:tc>
                <a:tc>
                  <a:txBody>
                    <a:bodyPr/>
                    <a:lstStyle/>
                    <a:p>
                      <a:pPr lvl="0" indent="0" marL="0">
                        <a:buNone/>
                      </a:pPr>
                      <a:r>
                        <a:rPr/>
                        <a:t>144</a:t>
                      </a:r>
                    </a:p>
                  </a:txBody>
                </a:tc>
                <a:tc>
                  <a:txBody>
                    <a:bodyPr/>
                    <a:lstStyle/>
                    <a:p>
                      <a:pPr lvl="0" indent="0" marL="0">
                        <a:buNone/>
                      </a:pPr>
                      <a:r>
                        <a:rPr/>
                        <a:t>1728</a:t>
                      </a:r>
                    </a:p>
                  </a:txBody>
                </a:tc>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13</a:t>
                      </a:r>
                    </a:p>
                  </a:txBody>
                </a:tc>
                <a:tc>
                  <a:txBody>
                    <a:bodyPr/>
                    <a:lstStyle/>
                    <a:p>
                      <a:pPr lvl="0" indent="0" marL="0">
                        <a:buNone/>
                      </a:pPr>
                      <a:r>
                        <a:rPr/>
                        <a:t>169</a:t>
                      </a:r>
                    </a:p>
                  </a:txBody>
                </a:tc>
                <a:tc>
                  <a:txBody>
                    <a:bodyPr/>
                    <a:lstStyle/>
                    <a:p>
                      <a:pPr lvl="0" indent="0" marL="0">
                        <a:buNone/>
                      </a:pPr>
                      <a:r>
                        <a:rPr/>
                        <a:t>2197</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14</a:t>
                      </a:r>
                    </a:p>
                  </a:txBody>
                </a:tc>
                <a:tc>
                  <a:txBody>
                    <a:bodyPr/>
                    <a:lstStyle/>
                    <a:p>
                      <a:pPr lvl="0" indent="0" marL="0">
                        <a:buNone/>
                      </a:pPr>
                      <a:r>
                        <a:rPr/>
                        <a:t>196</a:t>
                      </a:r>
                    </a:p>
                  </a:txBody>
                </a:tc>
                <a:tc>
                  <a:txBody>
                    <a:bodyPr/>
                    <a:lstStyle/>
                    <a:p>
                      <a:pPr lvl="0" indent="0" marL="0">
                        <a:buNone/>
                      </a:pPr>
                      <a:r>
                        <a:rPr/>
                        <a:t>2744</a:t>
                      </a:r>
                    </a:p>
                  </a:txBody>
                </a:tc>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r h="0">
                <a:tc>
                  <a:txBody>
                    <a:bodyPr/>
                    <a:lstStyle/>
                    <a:p>
                      <a:pPr lvl="0" indent="0" marL="0">
                        <a:buNone/>
                      </a:pPr>
                      <a:r>
                        <a:rPr/>
                        <a:t>1</a:t>
                      </a:r>
                    </a:p>
                  </a:txBody>
                </a:tc>
                <a:tc>
                  <a:txBody>
                    <a:bodyPr/>
                    <a:lstStyle/>
                    <a:p>
                      <a:pPr lvl="0" indent="0" marL="0">
                        <a:buNone/>
                      </a:pPr>
                      <a:r>
                        <a:rPr/>
                        <a:t>15</a:t>
                      </a:r>
                    </a:p>
                  </a:txBody>
                </a:tc>
                <a:tc>
                  <a:txBody>
                    <a:bodyPr/>
                    <a:lstStyle/>
                    <a:p>
                      <a:pPr lvl="0" indent="0" marL="0">
                        <a:buNone/>
                      </a:pPr>
                      <a:r>
                        <a:rPr/>
                        <a:t>225</a:t>
                      </a:r>
                    </a:p>
                  </a:txBody>
                </a:tc>
                <a:tc>
                  <a:txBody>
                    <a:bodyPr/>
                    <a:lstStyle/>
                    <a:p>
                      <a:pPr lvl="0" indent="0" marL="0">
                        <a:buNone/>
                      </a:pPr>
                      <a:r>
                        <a:rPr/>
                        <a:t>3375</a:t>
                      </a:r>
                    </a:p>
                  </a:txBody>
                </a:tc>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c>
                  <a:txBody>
                    <a:bodyPr/>
                    <a:lstStyle/>
                    <a:p>
                      <a:pPr lvl="0" indent="0" marL="0">
                        <a:buNone/>
                      </a:pPr>
                      <a:r>
                        <a:rPr/>
                        <a:t>0</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Components needed for a cubic spline, 4</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508000"/>
                <a:gridCol w="508000"/>
                <a:gridCol w="508000"/>
                <a:gridCol w="508000"/>
                <a:gridCol w="508000"/>
                <a:gridCol w="508000"/>
                <a:gridCol w="508000"/>
                <a:gridCol w="508000"/>
                <a:gridCol w="508000"/>
                <a:gridCol w="508000"/>
                <a:gridCol w="508000"/>
                <a:gridCol w="508000"/>
                <a:gridCol w="508000"/>
                <a:gridCol w="508000"/>
                <a:gridCol w="508000"/>
                <a:gridCol w="508000"/>
              </a:tblGrid>
              <a:tr h="0">
                <a:tc>
                  <a:txBody>
                    <a:bodyPr/>
                    <a:lstStyle/>
                    <a:p>
                      <a:pPr lvl="0" indent="0" marL="0">
                        <a:buNone/>
                      </a:pPr>
                      <a:r>
                        <a:rPr/>
                        <a:t>c1</a:t>
                      </a:r>
                    </a:p>
                  </a:txBody>
                  <a:tcPr/>
                </a:tc>
                <a:tc>
                  <a:txBody>
                    <a:bodyPr/>
                    <a:lstStyle/>
                    <a:p>
                      <a:pPr lvl="0" indent="0" marL="0">
                        <a:buNone/>
                      </a:pPr>
                      <a:r>
                        <a:rPr/>
                        <a:t>c2</a:t>
                      </a:r>
                    </a:p>
                  </a:txBody>
                  <a:tcPr/>
                </a:tc>
                <a:tc>
                  <a:txBody>
                    <a:bodyPr/>
                    <a:lstStyle/>
                    <a:p>
                      <a:pPr lvl="0" indent="0" marL="0">
                        <a:buNone/>
                      </a:pPr>
                      <a:r>
                        <a:rPr/>
                        <a:t>c3</a:t>
                      </a:r>
                    </a:p>
                  </a:txBody>
                  <a:tcPr/>
                </a:tc>
                <a:tc>
                  <a:txBody>
                    <a:bodyPr/>
                    <a:lstStyle/>
                    <a:p>
                      <a:pPr lvl="0" indent="0" marL="0">
                        <a:buNone/>
                      </a:pPr>
                      <a:r>
                        <a:rPr/>
                        <a:t>c4</a:t>
                      </a:r>
                    </a:p>
                  </a:txBody>
                  <a:tcPr/>
                </a:tc>
                <a:tc>
                  <a:txBody>
                    <a:bodyPr/>
                    <a:lstStyle/>
                    <a:p>
                      <a:pPr lvl="0" indent="0" marL="0">
                        <a:buNone/>
                      </a:pPr>
                      <a:r>
                        <a:rPr/>
                        <a:t>c5</a:t>
                      </a:r>
                    </a:p>
                  </a:txBody>
                  <a:tcPr/>
                </a:tc>
                <a:tc>
                  <a:txBody>
                    <a:bodyPr/>
                    <a:lstStyle/>
                    <a:p>
                      <a:pPr lvl="0" indent="0" marL="0">
                        <a:buNone/>
                      </a:pPr>
                      <a:r>
                        <a:rPr/>
                        <a:t>c6</a:t>
                      </a:r>
                    </a:p>
                  </a:txBody>
                  <a:tcPr/>
                </a:tc>
                <a:tc>
                  <a:txBody>
                    <a:bodyPr/>
                    <a:lstStyle/>
                    <a:p>
                      <a:pPr lvl="0" indent="0" marL="0">
                        <a:buNone/>
                      </a:pPr>
                      <a:r>
                        <a:rPr/>
                        <a:t>c7</a:t>
                      </a:r>
                    </a:p>
                  </a:txBody>
                  <a:tcPr/>
                </a:tc>
                <a:tc>
                  <a:txBody>
                    <a:bodyPr/>
                    <a:lstStyle/>
                    <a:p>
                      <a:pPr lvl="0" indent="0" marL="0">
                        <a:buNone/>
                      </a:pPr>
                      <a:r>
                        <a:rPr/>
                        <a:t>c8</a:t>
                      </a:r>
                    </a:p>
                  </a:txBody>
                  <a:tcPr/>
                </a:tc>
                <a:tc>
                  <a:txBody>
                    <a:bodyPr/>
                    <a:lstStyle/>
                    <a:p>
                      <a:pPr lvl="0" indent="0" marL="0">
                        <a:buNone/>
                      </a:pPr>
                      <a:r>
                        <a:rPr/>
                        <a:t>c9</a:t>
                      </a:r>
                    </a:p>
                  </a:txBody>
                  <a:tcPr/>
                </a:tc>
                <a:tc>
                  <a:txBody>
                    <a:bodyPr/>
                    <a:lstStyle/>
                    <a:p>
                      <a:pPr lvl="0" indent="0" marL="0">
                        <a:buNone/>
                      </a:pPr>
                      <a:r>
                        <a:rPr/>
                        <a:t>c10</a:t>
                      </a:r>
                    </a:p>
                  </a:txBody>
                  <a:tcPr/>
                </a:tc>
                <a:tc>
                  <a:txBody>
                    <a:bodyPr/>
                    <a:lstStyle/>
                    <a:p>
                      <a:pPr lvl="0" indent="0" marL="0">
                        <a:buNone/>
                      </a:pPr>
                      <a:r>
                        <a:rPr/>
                        <a:t>c11</a:t>
                      </a:r>
                    </a:p>
                  </a:txBody>
                  <a:tcPr/>
                </a:tc>
                <a:tc>
                  <a:txBody>
                    <a:bodyPr/>
                    <a:lstStyle/>
                    <a:p>
                      <a:pPr lvl="0" indent="0" marL="0">
                        <a:buNone/>
                      </a:pPr>
                      <a:r>
                        <a:rPr/>
                        <a:t>c12</a:t>
                      </a:r>
                    </a:p>
                  </a:txBody>
                  <a:tcPr/>
                </a:tc>
                <a:tc>
                  <a:txBody>
                    <a:bodyPr/>
                    <a:lstStyle/>
                    <a:p>
                      <a:pPr lvl="0" indent="0" marL="0">
                        <a:buNone/>
                      </a:pPr>
                      <a:r>
                        <a:rPr/>
                        <a:t>c13</a:t>
                      </a:r>
                    </a:p>
                  </a:txBody>
                  <a:tcPr/>
                </a:tc>
                <a:tc>
                  <a:txBody>
                    <a:bodyPr/>
                    <a:lstStyle/>
                    <a:p>
                      <a:pPr lvl="0" indent="0" marL="0">
                        <a:buNone/>
                      </a:pPr>
                      <a:r>
                        <a:rPr/>
                        <a:t>c14</a:t>
                      </a:r>
                    </a:p>
                  </a:txBody>
                  <a:tcPr/>
                </a:tc>
                <a:tc>
                  <a:txBody>
                    <a:bodyPr/>
                    <a:lstStyle/>
                    <a:p>
                      <a:pPr lvl="0" indent="0" marL="0">
                        <a:buNone/>
                      </a:pPr>
                      <a:r>
                        <a:rPr/>
                        <a:t>c15</a:t>
                      </a:r>
                    </a:p>
                  </a:txBody>
                  <a:tcPr/>
                </a:tc>
                <a:tc>
                  <a:txBody>
                    <a:bodyPr/>
                    <a:lstStyle/>
                    <a:p>
                      <a:pPr lvl="0" indent="0" marL="0">
                        <a:buNone/>
                      </a:pPr>
                      <a:r>
                        <a:rPr/>
                        <a:t>c16</a:t>
                      </a:r>
                    </a:p>
                  </a:txBody>
                  <a:tcPr/>
                </a:tc>
              </a:tr>
              <a:tr h="0">
                <a:tc>
                  <a:txBody>
                    <a:bodyPr/>
                    <a:lstStyle/>
                    <a:p>
                      <a:pPr lvl="0" indent="0" marL="0">
                        <a:buNone/>
                      </a:pPr>
                      <a:r>
                        <a:rPr/>
                        <a:t>1</a:t>
                      </a:r>
                    </a:p>
                  </a:txBody>
                </a:tc>
                <a:tc>
                  <a:txBody>
                    <a:bodyPr/>
                    <a:lstStyle/>
                    <a:p>
                      <a:pPr lvl="0" indent="0" marL="0">
                        <a:buNone/>
                      </a:pPr>
                      <a:r>
                        <a:rPr/>
                        <a:t>16</a:t>
                      </a:r>
                    </a:p>
                  </a:txBody>
                </a:tc>
                <a:tc>
                  <a:txBody>
                    <a:bodyPr/>
                    <a:lstStyle/>
                    <a:p>
                      <a:pPr lvl="0" indent="0" marL="0">
                        <a:buNone/>
                      </a:pPr>
                      <a:r>
                        <a:rPr/>
                        <a:t>256</a:t>
                      </a:r>
                    </a:p>
                  </a:txBody>
                </a:tc>
                <a:tc>
                  <a:txBody>
                    <a:bodyPr/>
                    <a:lstStyle/>
                    <a:p>
                      <a:pPr lvl="0" indent="0" marL="0">
                        <a:buNone/>
                      </a:pPr>
                      <a:r>
                        <a:rPr/>
                        <a:t>4096</a:t>
                      </a:r>
                    </a:p>
                  </a:txBody>
                </a:tc>
                <a:tc>
                  <a:txBody>
                    <a:bodyPr/>
                    <a:lstStyle/>
                    <a:p>
                      <a:pPr lvl="0" indent="0" marL="0">
                        <a:buNone/>
                      </a:pPr>
                      <a:r>
                        <a:rPr/>
                        <a:t>1</a:t>
                      </a:r>
                    </a:p>
                  </a:txBody>
                </a:tc>
                <a:tc>
                  <a:txBody>
                    <a:bodyPr/>
                    <a:lstStyle/>
                    <a:p>
                      <a:pPr lvl="0" indent="0" marL="0">
                        <a:buNone/>
                      </a:pPr>
                      <a:r>
                        <a:rPr/>
                        <a:t>11</a:t>
                      </a:r>
                    </a:p>
                  </a:txBody>
                </a:tc>
                <a:tc>
                  <a:txBody>
                    <a:bodyPr/>
                    <a:lstStyle/>
                    <a:p>
                      <a:pPr lvl="0" indent="0" marL="0">
                        <a:buNone/>
                      </a:pPr>
                      <a:r>
                        <a:rPr/>
                        <a:t>121</a:t>
                      </a:r>
                    </a:p>
                  </a:txBody>
                </a:tc>
                <a:tc>
                  <a:txBody>
                    <a:bodyPr/>
                    <a:lstStyle/>
                    <a:p>
                      <a:pPr lvl="0" indent="0" marL="0">
                        <a:buNone/>
                      </a:pPr>
                      <a:r>
                        <a:rPr/>
                        <a:t>1331</a:t>
                      </a:r>
                    </a:p>
                  </a:txBody>
                </a:tc>
                <a:tc>
                  <a:txBody>
                    <a:bodyPr/>
                    <a:lstStyle/>
                    <a:p>
                      <a:pPr lvl="0" indent="0" marL="0">
                        <a:buNone/>
                      </a:pPr>
                      <a:r>
                        <a:rPr/>
                        <a:t>1</a:t>
                      </a:r>
                    </a:p>
                  </a:txBody>
                </a:tc>
                <a:tc>
                  <a:txBody>
                    <a:bodyPr/>
                    <a:lstStyle/>
                    <a:p>
                      <a:pPr lvl="0" indent="0" marL="0">
                        <a:buNone/>
                      </a:pPr>
                      <a:r>
                        <a:rPr/>
                        <a:t>6</a:t>
                      </a:r>
                    </a:p>
                  </a:txBody>
                </a:tc>
                <a:tc>
                  <a:txBody>
                    <a:bodyPr/>
                    <a:lstStyle/>
                    <a:p>
                      <a:pPr lvl="0" indent="0" marL="0">
                        <a:buNone/>
                      </a:pPr>
                      <a:r>
                        <a:rPr/>
                        <a:t>36</a:t>
                      </a:r>
                    </a:p>
                  </a:txBody>
                </a:tc>
                <a:tc>
                  <a:txBody>
                    <a:bodyPr/>
                    <a:lstStyle/>
                    <a:p>
                      <a:pPr lvl="0" indent="0" marL="0">
                        <a:buNone/>
                      </a:pPr>
                      <a:r>
                        <a:rPr/>
                        <a:t>216</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c>
                  <a:txBody>
                    <a:bodyPr/>
                    <a:lstStyle/>
                    <a:p>
                      <a:pPr lvl="0" indent="0" marL="0">
                        <a:buNone/>
                      </a:pPr>
                      <a:r>
                        <a:rPr/>
                        <a:t>1</a:t>
                      </a:r>
                    </a:p>
                  </a:txBody>
                </a:tc>
              </a:tr>
              <a:tr h="0">
                <a:tc>
                  <a:txBody>
                    <a:bodyPr/>
                    <a:lstStyle/>
                    <a:p>
                      <a:pPr lvl="0" indent="0" marL="0">
                        <a:buNone/>
                      </a:pPr>
                      <a:r>
                        <a:rPr/>
                        <a:t>1</a:t>
                      </a:r>
                    </a:p>
                  </a:txBody>
                </a:tc>
                <a:tc>
                  <a:txBody>
                    <a:bodyPr/>
                    <a:lstStyle/>
                    <a:p>
                      <a:pPr lvl="0" indent="0" marL="0">
                        <a:buNone/>
                      </a:pPr>
                      <a:r>
                        <a:rPr/>
                        <a:t>17</a:t>
                      </a:r>
                    </a:p>
                  </a:txBody>
                </a:tc>
                <a:tc>
                  <a:txBody>
                    <a:bodyPr/>
                    <a:lstStyle/>
                    <a:p>
                      <a:pPr lvl="0" indent="0" marL="0">
                        <a:buNone/>
                      </a:pPr>
                      <a:r>
                        <a:rPr/>
                        <a:t>289</a:t>
                      </a:r>
                    </a:p>
                  </a:txBody>
                </a:tc>
                <a:tc>
                  <a:txBody>
                    <a:bodyPr/>
                    <a:lstStyle/>
                    <a:p>
                      <a:pPr lvl="0" indent="0" marL="0">
                        <a:buNone/>
                      </a:pPr>
                      <a:r>
                        <a:rPr/>
                        <a:t>4913</a:t>
                      </a:r>
                    </a:p>
                  </a:txBody>
                </a:tc>
                <a:tc>
                  <a:txBody>
                    <a:bodyPr/>
                    <a:lstStyle/>
                    <a:p>
                      <a:pPr lvl="0" indent="0" marL="0">
                        <a:buNone/>
                      </a:pPr>
                      <a:r>
                        <a:rPr/>
                        <a:t>1</a:t>
                      </a:r>
                    </a:p>
                  </a:txBody>
                </a:tc>
                <a:tc>
                  <a:txBody>
                    <a:bodyPr/>
                    <a:lstStyle/>
                    <a:p>
                      <a:pPr lvl="0" indent="0" marL="0">
                        <a:buNone/>
                      </a:pPr>
                      <a:r>
                        <a:rPr/>
                        <a:t>12</a:t>
                      </a:r>
                    </a:p>
                  </a:txBody>
                </a:tc>
                <a:tc>
                  <a:txBody>
                    <a:bodyPr/>
                    <a:lstStyle/>
                    <a:p>
                      <a:pPr lvl="0" indent="0" marL="0">
                        <a:buNone/>
                      </a:pPr>
                      <a:r>
                        <a:rPr/>
                        <a:t>144</a:t>
                      </a:r>
                    </a:p>
                  </a:txBody>
                </a:tc>
                <a:tc>
                  <a:txBody>
                    <a:bodyPr/>
                    <a:lstStyle/>
                    <a:p>
                      <a:pPr lvl="0" indent="0" marL="0">
                        <a:buNone/>
                      </a:pPr>
                      <a:r>
                        <a:rPr/>
                        <a:t>1728</a:t>
                      </a:r>
                    </a:p>
                  </a:txBody>
                </a:tc>
                <a:tc>
                  <a:txBody>
                    <a:bodyPr/>
                    <a:lstStyle/>
                    <a:p>
                      <a:pPr lvl="0" indent="0" marL="0">
                        <a:buNone/>
                      </a:pPr>
                      <a:r>
                        <a:rPr/>
                        <a:t>1</a:t>
                      </a:r>
                    </a:p>
                  </a:txBody>
                </a:tc>
                <a:tc>
                  <a:txBody>
                    <a:bodyPr/>
                    <a:lstStyle/>
                    <a:p>
                      <a:pPr lvl="0" indent="0" marL="0">
                        <a:buNone/>
                      </a:pPr>
                      <a:r>
                        <a:rPr/>
                        <a:t>7</a:t>
                      </a:r>
                    </a:p>
                  </a:txBody>
                </a:tc>
                <a:tc>
                  <a:txBody>
                    <a:bodyPr/>
                    <a:lstStyle/>
                    <a:p>
                      <a:pPr lvl="0" indent="0" marL="0">
                        <a:buNone/>
                      </a:pPr>
                      <a:r>
                        <a:rPr/>
                        <a:t>49</a:t>
                      </a:r>
                    </a:p>
                  </a:txBody>
                </a:tc>
                <a:tc>
                  <a:txBody>
                    <a:bodyPr/>
                    <a:lstStyle/>
                    <a:p>
                      <a:pPr lvl="0" indent="0" marL="0">
                        <a:buNone/>
                      </a:pPr>
                      <a:r>
                        <a:rPr/>
                        <a:t>343</a:t>
                      </a:r>
                    </a:p>
                  </a:txBody>
                </a:tc>
                <a:tc>
                  <a:txBody>
                    <a:bodyPr/>
                    <a:lstStyle/>
                    <a:p>
                      <a:pPr lvl="0" indent="0" marL="0">
                        <a:buNone/>
                      </a:pPr>
                      <a:r>
                        <a:rPr/>
                        <a:t>1</a:t>
                      </a:r>
                    </a:p>
                  </a:txBody>
                </a:tc>
                <a:tc>
                  <a:txBody>
                    <a:bodyPr/>
                    <a:lstStyle/>
                    <a:p>
                      <a:pPr lvl="0" indent="0" marL="0">
                        <a:buNone/>
                      </a:pPr>
                      <a:r>
                        <a:rPr/>
                        <a:t>2</a:t>
                      </a:r>
                    </a:p>
                  </a:txBody>
                </a:tc>
                <a:tc>
                  <a:txBody>
                    <a:bodyPr/>
                    <a:lstStyle/>
                    <a:p>
                      <a:pPr lvl="0" indent="0" marL="0">
                        <a:buNone/>
                      </a:pPr>
                      <a:r>
                        <a:rPr/>
                        <a:t>4</a:t>
                      </a:r>
                    </a:p>
                  </a:txBody>
                </a:tc>
                <a:tc>
                  <a:txBody>
                    <a:bodyPr/>
                    <a:lstStyle/>
                    <a:p>
                      <a:pPr lvl="0" indent="0" marL="0">
                        <a:buNone/>
                      </a:pPr>
                      <a:r>
                        <a:rPr/>
                        <a:t>8</a:t>
                      </a:r>
                    </a:p>
                  </a:txBody>
                </a:tc>
              </a:tr>
              <a:tr h="0">
                <a:tc>
                  <a:txBody>
                    <a:bodyPr/>
                    <a:lstStyle/>
                    <a:p>
                      <a:pPr lvl="0" indent="0" marL="0">
                        <a:buNone/>
                      </a:pPr>
                      <a:r>
                        <a:rPr/>
                        <a:t>1</a:t>
                      </a:r>
                    </a:p>
                  </a:txBody>
                </a:tc>
                <a:tc>
                  <a:txBody>
                    <a:bodyPr/>
                    <a:lstStyle/>
                    <a:p>
                      <a:pPr lvl="0" indent="0" marL="0">
                        <a:buNone/>
                      </a:pPr>
                      <a:r>
                        <a:rPr/>
                        <a:t>18</a:t>
                      </a:r>
                    </a:p>
                  </a:txBody>
                </a:tc>
                <a:tc>
                  <a:txBody>
                    <a:bodyPr/>
                    <a:lstStyle/>
                    <a:p>
                      <a:pPr lvl="0" indent="0" marL="0">
                        <a:buNone/>
                      </a:pPr>
                      <a:r>
                        <a:rPr/>
                        <a:t>324</a:t>
                      </a:r>
                    </a:p>
                  </a:txBody>
                </a:tc>
                <a:tc>
                  <a:txBody>
                    <a:bodyPr/>
                    <a:lstStyle/>
                    <a:p>
                      <a:pPr lvl="0" indent="0" marL="0">
                        <a:buNone/>
                      </a:pPr>
                      <a:r>
                        <a:rPr/>
                        <a:t>5832</a:t>
                      </a:r>
                    </a:p>
                  </a:txBody>
                </a:tc>
                <a:tc>
                  <a:txBody>
                    <a:bodyPr/>
                    <a:lstStyle/>
                    <a:p>
                      <a:pPr lvl="0" indent="0" marL="0">
                        <a:buNone/>
                      </a:pPr>
                      <a:r>
                        <a:rPr/>
                        <a:t>1</a:t>
                      </a:r>
                    </a:p>
                  </a:txBody>
                </a:tc>
                <a:tc>
                  <a:txBody>
                    <a:bodyPr/>
                    <a:lstStyle/>
                    <a:p>
                      <a:pPr lvl="0" indent="0" marL="0">
                        <a:buNone/>
                      </a:pPr>
                      <a:r>
                        <a:rPr/>
                        <a:t>13</a:t>
                      </a:r>
                    </a:p>
                  </a:txBody>
                </a:tc>
                <a:tc>
                  <a:txBody>
                    <a:bodyPr/>
                    <a:lstStyle/>
                    <a:p>
                      <a:pPr lvl="0" indent="0" marL="0">
                        <a:buNone/>
                      </a:pPr>
                      <a:r>
                        <a:rPr/>
                        <a:t>169</a:t>
                      </a:r>
                    </a:p>
                  </a:txBody>
                </a:tc>
                <a:tc>
                  <a:txBody>
                    <a:bodyPr/>
                    <a:lstStyle/>
                    <a:p>
                      <a:pPr lvl="0" indent="0" marL="0">
                        <a:buNone/>
                      </a:pPr>
                      <a:r>
                        <a:rPr/>
                        <a:t>2197</a:t>
                      </a:r>
                    </a:p>
                  </a:txBody>
                </a:tc>
                <a:tc>
                  <a:txBody>
                    <a:bodyPr/>
                    <a:lstStyle/>
                    <a:p>
                      <a:pPr lvl="0" indent="0" marL="0">
                        <a:buNone/>
                      </a:pPr>
                      <a:r>
                        <a:rPr/>
                        <a:t>1</a:t>
                      </a:r>
                    </a:p>
                  </a:txBody>
                </a:tc>
                <a:tc>
                  <a:txBody>
                    <a:bodyPr/>
                    <a:lstStyle/>
                    <a:p>
                      <a:pPr lvl="0" indent="0" marL="0">
                        <a:buNone/>
                      </a:pPr>
                      <a:r>
                        <a:rPr/>
                        <a:t>8</a:t>
                      </a:r>
                    </a:p>
                  </a:txBody>
                </a:tc>
                <a:tc>
                  <a:txBody>
                    <a:bodyPr/>
                    <a:lstStyle/>
                    <a:p>
                      <a:pPr lvl="0" indent="0" marL="0">
                        <a:buNone/>
                      </a:pPr>
                      <a:r>
                        <a:rPr/>
                        <a:t>64</a:t>
                      </a:r>
                    </a:p>
                  </a:txBody>
                </a:tc>
                <a:tc>
                  <a:txBody>
                    <a:bodyPr/>
                    <a:lstStyle/>
                    <a:p>
                      <a:pPr lvl="0" indent="0" marL="0">
                        <a:buNone/>
                      </a:pPr>
                      <a:r>
                        <a:rPr/>
                        <a:t>512</a:t>
                      </a:r>
                    </a:p>
                  </a:txBody>
                </a:tc>
                <a:tc>
                  <a:txBody>
                    <a:bodyPr/>
                    <a:lstStyle/>
                    <a:p>
                      <a:pPr lvl="0" indent="0" marL="0">
                        <a:buNone/>
                      </a:pPr>
                      <a:r>
                        <a:rPr/>
                        <a:t>1</a:t>
                      </a:r>
                    </a:p>
                  </a:txBody>
                </a:tc>
                <a:tc>
                  <a:txBody>
                    <a:bodyPr/>
                    <a:lstStyle/>
                    <a:p>
                      <a:pPr lvl="0" indent="0" marL="0">
                        <a:buNone/>
                      </a:pPr>
                      <a:r>
                        <a:rPr/>
                        <a:t>3</a:t>
                      </a:r>
                    </a:p>
                  </a:txBody>
                </a:tc>
                <a:tc>
                  <a:txBody>
                    <a:bodyPr/>
                    <a:lstStyle/>
                    <a:p>
                      <a:pPr lvl="0" indent="0" marL="0">
                        <a:buNone/>
                      </a:pPr>
                      <a:r>
                        <a:rPr/>
                        <a:t>9</a:t>
                      </a:r>
                    </a:p>
                  </a:txBody>
                </a:tc>
                <a:tc>
                  <a:txBody>
                    <a:bodyPr/>
                    <a:lstStyle/>
                    <a:p>
                      <a:pPr lvl="0" indent="0" marL="0">
                        <a:buNone/>
                      </a:pPr>
                      <a:r>
                        <a:rPr/>
                        <a:t>27</a:t>
                      </a:r>
                    </a:p>
                  </a:txBody>
                </a:tc>
              </a:tr>
              <a:tr h="0">
                <a:tc>
                  <a:txBody>
                    <a:bodyPr/>
                    <a:lstStyle/>
                    <a:p>
                      <a:pPr lvl="0" indent="0" marL="0">
                        <a:buNone/>
                      </a:pPr>
                      <a:r>
                        <a:rPr/>
                        <a:t>1</a:t>
                      </a:r>
                    </a:p>
                  </a:txBody>
                </a:tc>
                <a:tc>
                  <a:txBody>
                    <a:bodyPr/>
                    <a:lstStyle/>
                    <a:p>
                      <a:pPr lvl="0" indent="0" marL="0">
                        <a:buNone/>
                      </a:pPr>
                      <a:r>
                        <a:rPr/>
                        <a:t>19</a:t>
                      </a:r>
                    </a:p>
                  </a:txBody>
                </a:tc>
                <a:tc>
                  <a:txBody>
                    <a:bodyPr/>
                    <a:lstStyle/>
                    <a:p>
                      <a:pPr lvl="0" indent="0" marL="0">
                        <a:buNone/>
                      </a:pPr>
                      <a:r>
                        <a:rPr/>
                        <a:t>361</a:t>
                      </a:r>
                    </a:p>
                  </a:txBody>
                </a:tc>
                <a:tc>
                  <a:txBody>
                    <a:bodyPr/>
                    <a:lstStyle/>
                    <a:p>
                      <a:pPr lvl="0" indent="0" marL="0">
                        <a:buNone/>
                      </a:pPr>
                      <a:r>
                        <a:rPr/>
                        <a:t>6859</a:t>
                      </a:r>
                    </a:p>
                  </a:txBody>
                </a:tc>
                <a:tc>
                  <a:txBody>
                    <a:bodyPr/>
                    <a:lstStyle/>
                    <a:p>
                      <a:pPr lvl="0" indent="0" marL="0">
                        <a:buNone/>
                      </a:pPr>
                      <a:r>
                        <a:rPr/>
                        <a:t>1</a:t>
                      </a:r>
                    </a:p>
                  </a:txBody>
                </a:tc>
                <a:tc>
                  <a:txBody>
                    <a:bodyPr/>
                    <a:lstStyle/>
                    <a:p>
                      <a:pPr lvl="0" indent="0" marL="0">
                        <a:buNone/>
                      </a:pPr>
                      <a:r>
                        <a:rPr/>
                        <a:t>14</a:t>
                      </a:r>
                    </a:p>
                  </a:txBody>
                </a:tc>
                <a:tc>
                  <a:txBody>
                    <a:bodyPr/>
                    <a:lstStyle/>
                    <a:p>
                      <a:pPr lvl="0" indent="0" marL="0">
                        <a:buNone/>
                      </a:pPr>
                      <a:r>
                        <a:rPr/>
                        <a:t>196</a:t>
                      </a:r>
                    </a:p>
                  </a:txBody>
                </a:tc>
                <a:tc>
                  <a:txBody>
                    <a:bodyPr/>
                    <a:lstStyle/>
                    <a:p>
                      <a:pPr lvl="0" indent="0" marL="0">
                        <a:buNone/>
                      </a:pPr>
                      <a:r>
                        <a:rPr/>
                        <a:t>2744</a:t>
                      </a:r>
                    </a:p>
                  </a:txBody>
                </a:tc>
                <a:tc>
                  <a:txBody>
                    <a:bodyPr/>
                    <a:lstStyle/>
                    <a:p>
                      <a:pPr lvl="0" indent="0" marL="0">
                        <a:buNone/>
                      </a:pPr>
                      <a:r>
                        <a:rPr/>
                        <a:t>1</a:t>
                      </a:r>
                    </a:p>
                  </a:txBody>
                </a:tc>
                <a:tc>
                  <a:txBody>
                    <a:bodyPr/>
                    <a:lstStyle/>
                    <a:p>
                      <a:pPr lvl="0" indent="0" marL="0">
                        <a:buNone/>
                      </a:pPr>
                      <a:r>
                        <a:rPr/>
                        <a:t>9</a:t>
                      </a:r>
                    </a:p>
                  </a:txBody>
                </a:tc>
                <a:tc>
                  <a:txBody>
                    <a:bodyPr/>
                    <a:lstStyle/>
                    <a:p>
                      <a:pPr lvl="0" indent="0" marL="0">
                        <a:buNone/>
                      </a:pPr>
                      <a:r>
                        <a:rPr/>
                        <a:t>81</a:t>
                      </a:r>
                    </a:p>
                  </a:txBody>
                </a:tc>
                <a:tc>
                  <a:txBody>
                    <a:bodyPr/>
                    <a:lstStyle/>
                    <a:p>
                      <a:pPr lvl="0" indent="0" marL="0">
                        <a:buNone/>
                      </a:pPr>
                      <a:r>
                        <a:rPr/>
                        <a:t>729</a:t>
                      </a:r>
                    </a:p>
                  </a:txBody>
                </a:tc>
                <a:tc>
                  <a:txBody>
                    <a:bodyPr/>
                    <a:lstStyle/>
                    <a:p>
                      <a:pPr lvl="0" indent="0" marL="0">
                        <a:buNone/>
                      </a:pPr>
                      <a:r>
                        <a:rPr/>
                        <a:t>1</a:t>
                      </a:r>
                    </a:p>
                  </a:txBody>
                </a:tc>
                <a:tc>
                  <a:txBody>
                    <a:bodyPr/>
                    <a:lstStyle/>
                    <a:p>
                      <a:pPr lvl="0" indent="0" marL="0">
                        <a:buNone/>
                      </a:pPr>
                      <a:r>
                        <a:rPr/>
                        <a:t>4</a:t>
                      </a:r>
                    </a:p>
                  </a:txBody>
                </a:tc>
                <a:tc>
                  <a:txBody>
                    <a:bodyPr/>
                    <a:lstStyle/>
                    <a:p>
                      <a:pPr lvl="0" indent="0" marL="0">
                        <a:buNone/>
                      </a:pPr>
                      <a:r>
                        <a:rPr/>
                        <a:t>16</a:t>
                      </a:r>
                    </a:p>
                  </a:txBody>
                </a:tc>
                <a:tc>
                  <a:txBody>
                    <a:bodyPr/>
                    <a:lstStyle/>
                    <a:p>
                      <a:pPr lvl="0" indent="0" marL="0">
                        <a:buNone/>
                      </a:pPr>
                      <a:r>
                        <a:rPr/>
                        <a:t>64</a:t>
                      </a:r>
                    </a:p>
                  </a:txBody>
                </a:tc>
              </a:tr>
              <a:tr h="0">
                <a:tc>
                  <a:txBody>
                    <a:bodyPr/>
                    <a:lstStyle/>
                    <a:p>
                      <a:pPr lvl="0" indent="0" marL="0">
                        <a:buNone/>
                      </a:pPr>
                      <a:r>
                        <a:rPr/>
                        <a:t>1</a:t>
                      </a:r>
                    </a:p>
                  </a:txBody>
                </a:tc>
                <a:tc>
                  <a:txBody>
                    <a:bodyPr/>
                    <a:lstStyle/>
                    <a:p>
                      <a:pPr lvl="0" indent="0" marL="0">
                        <a:buNone/>
                      </a:pPr>
                      <a:r>
                        <a:rPr/>
                        <a:t>20</a:t>
                      </a:r>
                    </a:p>
                  </a:txBody>
                </a:tc>
                <a:tc>
                  <a:txBody>
                    <a:bodyPr/>
                    <a:lstStyle/>
                    <a:p>
                      <a:pPr lvl="0" indent="0" marL="0">
                        <a:buNone/>
                      </a:pPr>
                      <a:r>
                        <a:rPr/>
                        <a:t>400</a:t>
                      </a:r>
                    </a:p>
                  </a:txBody>
                </a:tc>
                <a:tc>
                  <a:txBody>
                    <a:bodyPr/>
                    <a:lstStyle/>
                    <a:p>
                      <a:pPr lvl="0" indent="0" marL="0">
                        <a:buNone/>
                      </a:pPr>
                      <a:r>
                        <a:rPr/>
                        <a:t>8000</a:t>
                      </a:r>
                    </a:p>
                  </a:txBody>
                </a:tc>
                <a:tc>
                  <a:txBody>
                    <a:bodyPr/>
                    <a:lstStyle/>
                    <a:p>
                      <a:pPr lvl="0" indent="0" marL="0">
                        <a:buNone/>
                      </a:pPr>
                      <a:r>
                        <a:rPr/>
                        <a:t>1</a:t>
                      </a:r>
                    </a:p>
                  </a:txBody>
                </a:tc>
                <a:tc>
                  <a:txBody>
                    <a:bodyPr/>
                    <a:lstStyle/>
                    <a:p>
                      <a:pPr lvl="0" indent="0" marL="0">
                        <a:buNone/>
                      </a:pPr>
                      <a:r>
                        <a:rPr/>
                        <a:t>15</a:t>
                      </a:r>
                    </a:p>
                  </a:txBody>
                </a:tc>
                <a:tc>
                  <a:txBody>
                    <a:bodyPr/>
                    <a:lstStyle/>
                    <a:p>
                      <a:pPr lvl="0" indent="0" marL="0">
                        <a:buNone/>
                      </a:pPr>
                      <a:r>
                        <a:rPr/>
                        <a:t>225</a:t>
                      </a:r>
                    </a:p>
                  </a:txBody>
                </a:tc>
                <a:tc>
                  <a:txBody>
                    <a:bodyPr/>
                    <a:lstStyle/>
                    <a:p>
                      <a:pPr lvl="0" indent="0" marL="0">
                        <a:buNone/>
                      </a:pPr>
                      <a:r>
                        <a:rPr/>
                        <a:t>3375</a:t>
                      </a:r>
                    </a:p>
                  </a:txBody>
                </a:tc>
                <a:tc>
                  <a:txBody>
                    <a:bodyPr/>
                    <a:lstStyle/>
                    <a:p>
                      <a:pPr lvl="0" indent="0" marL="0">
                        <a:buNone/>
                      </a:pPr>
                      <a:r>
                        <a:rPr/>
                        <a:t>1</a:t>
                      </a:r>
                    </a:p>
                  </a:txBody>
                </a:tc>
                <a:tc>
                  <a:txBody>
                    <a:bodyPr/>
                    <a:lstStyle/>
                    <a:p>
                      <a:pPr lvl="0" indent="0" marL="0">
                        <a:buNone/>
                      </a:pPr>
                      <a:r>
                        <a:rPr/>
                        <a:t>10</a:t>
                      </a:r>
                    </a:p>
                  </a:txBody>
                </a:tc>
                <a:tc>
                  <a:txBody>
                    <a:bodyPr/>
                    <a:lstStyle/>
                    <a:p>
                      <a:pPr lvl="0" indent="0" marL="0">
                        <a:buNone/>
                      </a:pPr>
                      <a:r>
                        <a:rPr/>
                        <a:t>100</a:t>
                      </a:r>
                    </a:p>
                  </a:txBody>
                </a:tc>
                <a:tc>
                  <a:txBody>
                    <a:bodyPr/>
                    <a:lstStyle/>
                    <a:p>
                      <a:pPr lvl="0" indent="0" marL="0">
                        <a:buNone/>
                      </a:pPr>
                      <a:r>
                        <a:rPr/>
                        <a:t>1000</a:t>
                      </a:r>
                    </a:p>
                  </a:txBody>
                </a:tc>
                <a:tc>
                  <a:txBody>
                    <a:bodyPr/>
                    <a:lstStyle/>
                    <a:p>
                      <a:pPr lvl="0" indent="0" marL="0">
                        <a:buNone/>
                      </a:pPr>
                      <a:r>
                        <a:rPr/>
                        <a:t>1</a:t>
                      </a:r>
                    </a:p>
                  </a:txBody>
                </a:tc>
                <a:tc>
                  <a:txBody>
                    <a:bodyPr/>
                    <a:lstStyle/>
                    <a:p>
                      <a:pPr lvl="0" indent="0" marL="0">
                        <a:buNone/>
                      </a:pPr>
                      <a:r>
                        <a:rPr/>
                        <a:t>5</a:t>
                      </a:r>
                    </a:p>
                  </a:txBody>
                </a:tc>
                <a:tc>
                  <a:txBody>
                    <a:bodyPr/>
                    <a:lstStyle/>
                    <a:p>
                      <a:pPr lvl="0" indent="0" marL="0">
                        <a:buNone/>
                      </a:pPr>
                      <a:r>
                        <a:rPr/>
                        <a:t>25</a:t>
                      </a:r>
                    </a:p>
                  </a:txBody>
                </a:tc>
                <a:tc>
                  <a:txBody>
                    <a:bodyPr/>
                    <a:lstStyle/>
                    <a:p>
                      <a:pPr lvl="0" indent="0" marL="0">
                        <a:buNone/>
                      </a:pPr>
                      <a:r>
                        <a:rPr/>
                        <a:t>125</a:t>
                      </a:r>
                    </a:p>
                  </a:txBody>
                </a:tc>
              </a:tr>
            </a:tbl>
          </a:graphicData>
        </a:graphic>
      </p:graphicFrame>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for the full range</a:t>
            </a:r>
          </a:p>
        </p:txBody>
      </p:sp>
      <p:pic>
        <p:nvPicPr>
          <p:cNvPr descr="splines-slides-and-speaker-notes_files/figure-pptx/unnamed-chunk-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for the full range</a:t>
            </a:r>
          </a:p>
        </p:txBody>
      </p:sp>
      <p:pic>
        <p:nvPicPr>
          <p:cNvPr descr="splines-slides-and-speaker-notes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for the full range</a:t>
            </a:r>
          </a:p>
        </p:txBody>
      </p:sp>
      <p:pic>
        <p:nvPicPr>
          <p:cNvPr descr="splines-slides-and-speaker-notes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for the full range</a:t>
            </a:r>
          </a:p>
        </p:txBody>
      </p:sp>
      <p:pic>
        <p:nvPicPr>
          <p:cNvPr descr="splines-slides-and-speaker-notes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x=5</a:t>
            </a:r>
          </a:p>
        </p:txBody>
      </p:sp>
      <p:pic>
        <p:nvPicPr>
          <p:cNvPr descr="splines-slides-and-speaker-notes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x=5</a:t>
            </a:r>
          </a:p>
        </p:txBody>
      </p:sp>
      <p:pic>
        <p:nvPicPr>
          <p:cNvPr descr="splines-slides-and-speaker-notes_files/figure-pptx/unnamed-chunk-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x=5</a:t>
            </a:r>
          </a:p>
        </p:txBody>
      </p:sp>
      <p:pic>
        <p:nvPicPr>
          <p:cNvPr descr="splines-slides-and-speaker-notes_files/figure-pptx/unnamed-chunk-8-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01</a:t>
            </a:r>
          </a:p>
        </p:txBody>
      </p:sp>
      <p:pic>
        <p:nvPicPr>
          <p:cNvPr descr="Panel 01 of xkcd comic  ../images/xkcd-01.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x=5</a:t>
            </a:r>
          </a:p>
        </p:txBody>
      </p:sp>
      <p:pic>
        <p:nvPicPr>
          <p:cNvPr descr="splines-slides-and-speaker-notes_files/figure-pptx/unnamed-chunk-9-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x=10</a:t>
            </a:r>
          </a:p>
        </p:txBody>
      </p:sp>
      <p:pic>
        <p:nvPicPr>
          <p:cNvPr descr="splines-slides-and-speaker-notes_files/figure-pptx/unnamed-chunk-10-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x=10</a:t>
            </a:r>
          </a:p>
        </p:txBody>
      </p:sp>
      <p:pic>
        <p:nvPicPr>
          <p:cNvPr descr="splines-slides-and-speaker-notes_files/figure-pptx/unnamed-chunk-1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x=10</a:t>
            </a:r>
          </a:p>
        </p:txBody>
      </p:sp>
      <p:pic>
        <p:nvPicPr>
          <p:cNvPr descr="splines-slides-and-speaker-notes_files/figure-pptx/unnamed-chunk-1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x=10</a:t>
            </a:r>
          </a:p>
        </p:txBody>
      </p:sp>
      <p:pic>
        <p:nvPicPr>
          <p:cNvPr descr="splines-slides-and-speaker-notes_files/figure-pptx/unnamed-chunk-1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Intercept restarted at x=15</a:t>
            </a:r>
          </a:p>
        </p:txBody>
      </p:sp>
      <p:pic>
        <p:nvPicPr>
          <p:cNvPr descr="splines-slides-and-speaker-notes_files/figure-pptx/unnamed-chunk-1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term restarted at x=15</a:t>
            </a:r>
          </a:p>
        </p:txBody>
      </p:sp>
      <p:pic>
        <p:nvPicPr>
          <p:cNvPr descr="splines-slides-and-speaker-notes_files/figure-pptx/unnamed-chunk-1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term restarted at x=15</a:t>
            </a:r>
          </a:p>
        </p:txBody>
      </p:sp>
      <p:pic>
        <p:nvPicPr>
          <p:cNvPr descr="splines-slides-and-speaker-notes_files/figure-pptx/unnamed-chunk-1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term restarted at x=15</a:t>
            </a:r>
          </a:p>
        </p:txBody>
      </p:sp>
      <p:pic>
        <p:nvPicPr>
          <p:cNvPr descr="splines-slides-and-speaker-notes_files/figure-pptx/unnamed-chunk-1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Single cubic polynomial</a:t>
            </a:r>
          </a:p>
        </p:txBody>
      </p:sp>
      <p:pic>
        <p:nvPicPr>
          <p:cNvPr descr="splines-slides-and-speaker-notes_files/figure-pptx/cubic-splines-07-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02</a:t>
            </a:r>
          </a:p>
        </p:txBody>
      </p:sp>
      <p:pic>
        <p:nvPicPr>
          <p:cNvPr descr="Panel 02 of xkcd comic  ../images/xkcd-02.png" id="0" name="Picture 1"/>
          <p:cNvPicPr>
            <a:picLocks noGrp="1" noChangeAspect="1"/>
          </p:cNvPicPr>
          <p:nvPr/>
        </p:nvPicPr>
        <p:blipFill>
          <a:blip r:embed="rId3"/>
          <a:stretch>
            <a:fillRect/>
          </a:stretch>
        </p:blipFill>
        <p:spPr bwMode="auto">
          <a:xfrm>
            <a:off x="3136900" y="1193800"/>
            <a:ext cx="28702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Separate cubic polynomials</a:t>
            </a:r>
          </a:p>
        </p:txBody>
      </p:sp>
      <p:pic>
        <p:nvPicPr>
          <p:cNvPr descr="splines-slides-and-speaker-notes_files/figure-pptx/cubic-splines-08-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splines</a:t>
            </a:r>
          </a:p>
        </p:txBody>
      </p:sp>
      <p:pic>
        <p:nvPicPr>
          <p:cNvPr descr="splines-slides-and-speaker-notes_files/figure-pptx/cubic-splines-09-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Smooth splines</a:t>
            </a:r>
          </a:p>
        </p:txBody>
      </p:sp>
      <p:pic>
        <p:nvPicPr>
          <p:cNvPr descr="splines-slides-and-speaker-notes_files/figure-pptx/cubic-splines-10-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Even smoother</a:t>
            </a:r>
          </a:p>
        </p:txBody>
      </p:sp>
      <p:pic>
        <p:nvPicPr>
          <p:cNvPr descr="splines-slides-and-speaker-notes_files/figure-pptx/cubic-splines-11-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Multicollinearity</a:t>
            </a:r>
          </a:p>
        </p:txBody>
      </p:sp>
      <p:sp>
        <p:nvSpPr>
          <p:cNvPr id="3" name="Content Placeholder 2"/>
          <p:cNvSpPr>
            <a:spLocks noGrp="1"/>
          </p:cNvSpPr>
          <p:nvPr>
            <p:ph idx="1"/>
          </p:nvPr>
        </p:nvSpPr>
        <p:spPr/>
        <p:txBody>
          <a:bodyPr/>
          <a:lstStyle/>
          <a:p>
            <a:pPr lvl="0" indent="0">
              <a:buNone/>
            </a:pPr>
            <a:r>
              <a:rPr>
                <a:latin typeface="Courier"/>
              </a:rPr>
              <a:t>      c2   c3   c4   c8  c12  c16
c2  1.00 0.97 0.92 0.85 0.73 0.55
c3  0.97 1.00 0.99 0.95 0.86 0.67
c4  0.92 0.99 1.00 0.99 0.93 0.76
c8  0.85 0.95 0.99 1.00 0.97 0.83
c12 0.73 0.86 0.93 0.97 1.00 0.92
c16 0.55 0.67 0.76 0.83 0.92 1.00</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Building cubic splines from scratch</a:t>
            </a:r>
          </a:p>
          <a:p>
            <a:pPr lvl="0"/>
            <a:r>
              <a:rPr/>
              <a:t>What’s coming next</a:t>
            </a:r>
          </a:p>
          <a:p>
            <a:pPr lvl="1"/>
            <a:r>
              <a:rPr/>
              <a:t>B-splines, N-splines, Harrell splines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B-splines</a:t>
            </a:r>
          </a:p>
        </p:txBody>
      </p:sp>
      <p:sp>
        <p:nvSpPr>
          <p:cNvPr id="4" name="Text Placeholder 3"/>
          <p:cNvSpPr>
            <a:spLocks noGrp="1"/>
          </p:cNvSpPr>
          <p:nvPr>
            <p:ph idx="2" sz="half" type="body"/>
          </p:nvPr>
        </p:nvSpPr>
        <p:spPr/>
        <p:txBody>
          <a:bodyPr/>
          <a:lstStyle/>
          <a:p>
            <a:pPr lvl="0" indent="0" marL="0">
              <a:buNone/>
            </a:pPr>
            <a:r>
              <a:rPr/>
              <a:t>B-splines provide a solution with less issues of multi-collinearity. You use the bs function in the splines package to compute B-splines.</a:t>
            </a:r>
          </a:p>
          <a:p>
            <a:pPr lvl="0" indent="0" marL="0">
              <a:buNone/>
            </a:pPr>
            <a:r>
              <a:rPr/>
              <a:t>The individual columns represent piecwise cubic polynomials. Notice how they are concentrated in certain intervals and there is only a partial overlap between these intervals. Notice also how they transition smoothly to zero outside those intervals.</a:t>
            </a:r>
          </a:p>
        </p:txBody>
      </p:sp>
      <p:pic>
        <p:nvPicPr>
          <p:cNvPr descr="splines-slides-and-speaker-notes_files/figure-pptx/cubic-splines-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4-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4-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4-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03</a:t>
            </a:r>
          </a:p>
        </p:txBody>
      </p:sp>
      <p:pic>
        <p:nvPicPr>
          <p:cNvPr descr="Panel 03 of xkcd comic  ../images/xkcd-03.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4-5.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4-6.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4-7.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B-splines have less issues with multicollinearity.</a:t>
            </a:r>
          </a:p>
          <a:p>
            <a:pPr lvl="0" indent="0">
              <a:buNone/>
            </a:pPr>
            <a:r>
              <a:rPr>
                <a:latin typeface="Courier"/>
              </a:rPr>
              <a:t>     1    2    3    4    5    6    7
1  1.0  0.4 -0.2 -0.4 -0.3 -0.2 -0.1
2  0.4  1.0  0.4 -0.5 -0.5 -0.4 -0.2
3 -0.2  0.4  1.0  0.2 -0.6 -0.5 -0.3
4 -0.4 -0.5  0.2  1.0  0.2 -0.5 -0.4
5 -0.3 -0.5 -0.6  0.2  1.0  0.4 -0.2
6 -0.2 -0.4 -0.5 -0.5  0.4  1.0  0.4
7 -0.1 -0.2 -0.3 -0.4 -0.2  0.4  1.0</a:t>
            </a:r>
          </a:p>
          <a:p>
            <a:pPr lvl="0" indent="0" marL="0">
              <a:buNone/>
            </a:pPr>
            <a:r>
              <a:rPr/>
              <a:t>Although there is some correlation, this not nearly as bad as the piecewise approach.</a:t>
            </a:r>
          </a:p>
        </p:txBody>
      </p:sp>
      <p:pic>
        <p:nvPicPr>
          <p:cNvPr descr="splines-slides-and-speaker-notes_files/figure-pptx/cubic-splines-1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Linear and quadratic B-splines</a:t>
            </a:r>
          </a:p>
        </p:txBody>
      </p:sp>
      <p:sp>
        <p:nvSpPr>
          <p:cNvPr id="4" name="Text Placeholder 3"/>
          <p:cNvSpPr>
            <a:spLocks noGrp="1"/>
          </p:cNvSpPr>
          <p:nvPr>
            <p:ph idx="2" sz="half" type="body"/>
          </p:nvPr>
        </p:nvSpPr>
        <p:spPr/>
        <p:txBody>
          <a:bodyPr/>
          <a:lstStyle/>
          <a:p>
            <a:pPr lvl="0" indent="0" marL="0">
              <a:buNone/>
            </a:pPr>
            <a:r>
              <a:rPr/>
              <a:t>Although most applications use cubic B-splines, they are available in other forms. Here is the linear spline.</a:t>
            </a:r>
          </a:p>
          <a:p>
            <a:pPr lvl="0" indent="0" marL="0">
              <a:buNone/>
            </a:pPr>
            <a:r>
              <a:rPr/>
              <a:t>The terms in the linear B-splines are mostly piecewise linear functions. Notice how they are zero outside certain ranges, with only a small amount of overlap between adjacent terms.</a:t>
            </a:r>
          </a:p>
        </p:txBody>
      </p:sp>
      <p:pic>
        <p:nvPicPr>
          <p:cNvPr descr="splines-slides-and-speaker-notes_files/figure-pptx/cubic-splines-1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8-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8-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8-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18-5.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This is a linear spline fit to the data you have been using.</a:t>
            </a:r>
          </a:p>
        </p:txBody>
      </p:sp>
      <p:pic>
        <p:nvPicPr>
          <p:cNvPr descr="splines-slides-and-speaker-notes_files/figure-pptx/cubic-splines-1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04</a:t>
            </a:r>
          </a:p>
        </p:txBody>
      </p:sp>
      <p:pic>
        <p:nvPicPr>
          <p:cNvPr descr="Panel 04 of xkcd comic  ../images/xkcd-04.png" id="0" name="Picture 1"/>
          <p:cNvPicPr>
            <a:picLocks noGrp="1" noChangeAspect="1"/>
          </p:cNvPicPr>
          <p:nvPr/>
        </p:nvPicPr>
        <p:blipFill>
          <a:blip r:embed="rId3"/>
          <a:stretch>
            <a:fillRect/>
          </a:stretch>
        </p:blipFill>
        <p:spPr bwMode="auto">
          <a:xfrm>
            <a:off x="3022600" y="1193800"/>
            <a:ext cx="3098800" cy="3390900"/>
          </a:xfrm>
          <a:prstGeom prst="rect">
            <a:avLst/>
          </a:prstGeom>
          <a:noFill/>
          <a:ln w="9525">
            <a:noFill/>
            <a:headEnd/>
            <a:tailEnd/>
          </a:ln>
        </p:spPr>
      </p:pic>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 linear spline has continuity, but the nature of linear function makes it impossible to get smoothness.</a:t>
            </a:r>
          </a:p>
          <a:p>
            <a:pPr lvl="0" indent="0" marL="0">
              <a:buNone/>
            </a:pPr>
            <a:r>
              <a:rPr/>
              <a:t>You can also compute quadratic splines.</a:t>
            </a:r>
          </a:p>
          <a:p>
            <a:pPr lvl="0" indent="0" marL="0">
              <a:buNone/>
            </a:pPr>
            <a:r>
              <a:rPr/>
              <a:t>Notice how the quadratic spline terms transition smoothly to zero outside certain intervals.</a:t>
            </a:r>
          </a:p>
        </p:txBody>
      </p:sp>
      <p:pic>
        <p:nvPicPr>
          <p:cNvPr descr="splines-slides-and-speaker-notes_files/figure-pptx/cubic-splines-21-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1-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1-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1-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1-5.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1-6.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This is the fit of the quadratic spline. It can only produce smoothness up to a continuous first derivative, but the difference between this and smoothness with continuous first and second derivatives is subtle.</a:t>
            </a:r>
          </a:p>
        </p:txBody>
      </p:sp>
      <p:pic>
        <p:nvPicPr>
          <p:cNvPr descr="splines-slides-and-speaker-notes_files/figure-pptx/cubic-splines-22-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quadratic spline seems to do fairly well here and there is often little difference between it and the cubic spline. Nevertheless, cubic splines are far more common.</a:t>
            </a:r>
          </a:p>
          <a:p>
            <a:pPr lvl="0" indent="0" marL="0">
              <a:buNone/>
            </a:pPr>
            <a:r>
              <a:rPr/>
              <a:t>You could also look at quartic splines (using fourth order polynomials) or even higher. Sometimes these are used when you need to examine not just the function itself, but its derivatives. These applications, however, are rare.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Natural splines</a:t>
            </a:r>
          </a:p>
        </p:txBody>
      </p:sp>
      <p:sp>
        <p:nvSpPr>
          <p:cNvPr id="4" name="Text Placeholder 3"/>
          <p:cNvSpPr>
            <a:spLocks noGrp="1"/>
          </p:cNvSpPr>
          <p:nvPr>
            <p:ph idx="2" sz="half" type="body"/>
          </p:nvPr>
        </p:nvSpPr>
        <p:spPr/>
        <p:txBody>
          <a:bodyPr/>
          <a:lstStyle/>
          <a:p>
            <a:pPr lvl="0" indent="0" marL="0">
              <a:buNone/>
            </a:pPr>
            <a:r>
              <a:rPr/>
              <a:t>A variant on B splines are natural splines (also called restricted cubic splines). These splines place an additional restriction to the left of the first knot and to the right of the last knot. The spline is constrained to be linear at both extremes. This makes practical sense, as there is less data at the extremes, making estimation of a complex cubic function here worrisome. This also makes extrapolation outside of the range of data less problematic. Cubic polynomials have the potential of extreme shifts and if these occur outside the range of the data, they could lead to some awful extrapolations.</a:t>
            </a:r>
          </a:p>
          <a:p>
            <a:pPr lvl="0" indent="0" marL="0">
              <a:buNone/>
            </a:pPr>
            <a:r>
              <a:rPr/>
              <a:t>You should always be very careful, of course, as any effort to extrapolate beyond the range of data is </a:t>
            </a:r>
            <a:r>
              <a:rPr>
                <a:hlinkClick r:id="rId2"/>
              </a:rPr>
              <a:t>dangerous</a:t>
            </a:r>
            <a:r>
              <a:rPr/>
              <a:t>. Nevertheless, restricting the extrapolation to a linear function is probably safer than letting the cubic polynomial wiggle around.</a:t>
            </a:r>
          </a:p>
          <a:p>
            <a:pPr lvl="0" indent="0" marL="0">
              <a:buNone/>
            </a:pPr>
            <a:r>
              <a:rPr/>
              <a:t>It is a bit tricky to show the extrapolation of nte natural splines. This approach uses the predict function.</a:t>
            </a:r>
          </a:p>
        </p:txBody>
      </p:sp>
      <p:pic>
        <p:nvPicPr>
          <p:cNvPr descr="splines-slides-and-speaker-notes_files/figure-pptx/cubic-splines-24-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4-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05</a:t>
            </a:r>
          </a:p>
        </p:txBody>
      </p:sp>
      <p:pic>
        <p:nvPicPr>
          <p:cNvPr descr="Panel 05 of xkcd comic  ../images/xkcd-05.png" id="0" name="Picture 1"/>
          <p:cNvPicPr>
            <a:picLocks noGrp="1" noChangeAspect="1"/>
          </p:cNvPicPr>
          <p:nvPr/>
        </p:nvPicPr>
        <p:blipFill>
          <a:blip r:embed="rId3"/>
          <a:stretch>
            <a:fillRect/>
          </a:stretch>
        </p:blipFill>
        <p:spPr bwMode="auto">
          <a:xfrm>
            <a:off x="3060700" y="1193800"/>
            <a:ext cx="3022600" cy="339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4-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4-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4-5.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Here is the natural spline fit to your simulated dataset.</a:t>
            </a:r>
          </a:p>
        </p:txBody>
      </p:sp>
      <p:pic>
        <p:nvPicPr>
          <p:cNvPr descr="splines-slides-and-speaker-notes_files/figure-pptx/cubic-splines-2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You can probably see the linearity at the extremes of the data.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knots?</a:t>
            </a:r>
          </a:p>
        </p:txBody>
      </p:sp>
      <p:sp>
        <p:nvSpPr>
          <p:cNvPr id="3" name="Content Placeholder 2"/>
          <p:cNvSpPr>
            <a:spLocks noGrp="1"/>
          </p:cNvSpPr>
          <p:nvPr>
            <p:ph idx="1"/>
          </p:nvPr>
        </p:nvSpPr>
        <p:spPr/>
        <p:txBody>
          <a:bodyPr/>
          <a:lstStyle/>
          <a:p>
            <a:pPr lvl="0" indent="0" marL="0">
              <a:buNone/>
            </a:pPr>
            <a:r>
              <a:rPr/>
              <a:t>A difficult question is how many knots to use. Too many knots and you might end up overfitting. Too few and you might end up with not enough flexibility to fit your data well.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Use AIC or BIC</a:t>
            </a:r>
          </a:p>
        </p:txBody>
      </p:sp>
      <p:sp>
        <p:nvSpPr>
          <p:cNvPr id="4" name="Text Placeholder 3"/>
          <p:cNvSpPr>
            <a:spLocks noGrp="1"/>
          </p:cNvSpPr>
          <p:nvPr>
            <p:ph idx="2" sz="half" type="body"/>
          </p:nvPr>
        </p:nvSpPr>
        <p:spPr/>
        <p:txBody>
          <a:bodyPr/>
          <a:lstStyle/>
          <a:p>
            <a:pPr lvl="0" indent="0" marL="0">
              <a:buNone/>
            </a:pPr>
            <a:r>
              <a:rPr/>
              <a:t>The AIC (Akaike Information Criterion) and the BIC (Bayesian Information Criterion) are useful measures for comparing different statistical models. In linear regression both AIC and BIC look at how close the fitted curve is to the data, but adds a penalty for model complexity. This helps avoid the situation where an excessively complex model with only marginally better predictive power is selected over a simpler model that predicts almost as well.</a:t>
            </a:r>
          </a:p>
          <a:p>
            <a:pPr lvl="0" indent="0" marL="0">
              <a:buNone/>
            </a:pPr>
            <a:r>
              <a:rPr/>
              <a:t>NOte that a p-value will not work here except in some special cases where all of the knots but one coincide. The p-value fails because (with a few rare exceptions) one spline model is not nested inside another.</a:t>
            </a:r>
          </a:p>
        </p:txBody>
      </p:sp>
      <p:pic>
        <p:nvPicPr>
          <p:cNvPr descr="splines-slides-and-speaker-notes_files/figure-pptx/cubic-splines-2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6-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6-3.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6-4.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06</a:t>
            </a:r>
          </a:p>
        </p:txBody>
      </p:sp>
      <p:pic>
        <p:nvPicPr>
          <p:cNvPr descr="Panel 06 of xkcd comic  ../images/xkcd-06.png" id="0" name="Picture 1"/>
          <p:cNvPicPr>
            <a:picLocks noGrp="1" noChangeAspect="1"/>
          </p:cNvPicPr>
          <p:nvPr/>
        </p:nvPicPr>
        <p:blipFill>
          <a:blip r:embed="rId3"/>
          <a:stretch>
            <a:fillRect/>
          </a:stretch>
        </p:blipFill>
        <p:spPr bwMode="auto">
          <a:xfrm>
            <a:off x="3225800" y="1193800"/>
            <a:ext cx="2705100" cy="33909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6-5.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Eyeball the data</a:t>
            </a:r>
          </a:p>
        </p:txBody>
      </p:sp>
      <p:sp>
        <p:nvSpPr>
          <p:cNvPr id="3" name="Content Placeholder 2"/>
          <p:cNvSpPr>
            <a:spLocks noGrp="1"/>
          </p:cNvSpPr>
          <p:nvPr>
            <p:ph idx="1"/>
          </p:nvPr>
        </p:nvSpPr>
        <p:spPr/>
        <p:txBody>
          <a:bodyPr/>
          <a:lstStyle/>
          <a:p>
            <a:pPr lvl="0" indent="0" marL="0">
              <a:buNone/>
            </a:pPr>
            <a:r>
              <a:rPr/>
              <a:t>Look at the number of bends in the data. If the data increases to a single maximum and then decreases after that, a simpler spline with 2 or 3 knots may be sufficient. This also applies if the data decreases to a single minimum and then increases after that. If there are more bends (e.g., increase to a maximum, decrease to a minimum, and then increase again), then a larger number of knots may be needed.</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Frank Harrell’s suggestions</a:t>
            </a:r>
          </a:p>
        </p:txBody>
      </p:sp>
      <p:sp>
        <p:nvSpPr>
          <p:cNvPr id="3" name="Content Placeholder 2"/>
          <p:cNvSpPr>
            <a:spLocks noGrp="1"/>
          </p:cNvSpPr>
          <p:nvPr>
            <p:ph idx="1"/>
          </p:nvPr>
        </p:nvSpPr>
        <p:spPr/>
        <p:txBody>
          <a:bodyPr/>
          <a:lstStyle/>
          <a:p>
            <a:pPr lvl="0" indent="0" marL="0">
              <a:buNone/>
            </a:pPr>
            <a:r>
              <a:rPr/>
              <a:t>Use 4 knots if the total sample size is less than 100 and use 5 knots if it is more than 100.</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Pick a number based on your a priori beliefs</a:t>
            </a:r>
          </a:p>
        </p:txBody>
      </p:sp>
      <p:sp>
        <p:nvSpPr>
          <p:cNvPr id="3" name="Content Placeholder 2"/>
          <p:cNvSpPr>
            <a:spLocks noGrp="1"/>
          </p:cNvSpPr>
          <p:nvPr>
            <p:ph idx="1"/>
          </p:nvPr>
        </p:nvSpPr>
        <p:spPr/>
        <p:txBody>
          <a:bodyPr/>
          <a:lstStyle/>
          <a:p>
            <a:pPr lvl="0" indent="0" marL="0">
              <a:buNone/>
            </a:pPr>
            <a:r>
              <a:rPr/>
              <a:t>You may have a feel for how much complexity is appropriate based on your years of experience as a data analyst and your scientific knowledge of the process at hand. After you work with enough splines, you do get an appreciation on how wiggly they can get. If you also have a rough idea of how the nonlinear relationship is going to be, perhaps based on seeing other similar problems in the area, you can match the degrees of freedom of the spline to your expectation, prior to looking at the data.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Pick a number after looking at some preliminary graphs</a:t>
            </a:r>
          </a:p>
        </p:txBody>
      </p:sp>
      <p:sp>
        <p:nvSpPr>
          <p:cNvPr id="3" name="Content Placeholder 2"/>
          <p:cNvSpPr>
            <a:spLocks noGrp="1"/>
          </p:cNvSpPr>
          <p:nvPr>
            <p:ph idx="1"/>
          </p:nvPr>
        </p:nvSpPr>
        <p:spPr/>
        <p:txBody>
          <a:bodyPr/>
          <a:lstStyle/>
          <a:p>
            <a:pPr lvl="0" indent="0" marL="0">
              <a:buNone/>
            </a:pPr>
            <a:r>
              <a:rPr/>
              <a:t>This is a bit controversial. Selecting a statistical model post hoc (after viewing the data) leaves you open to a charge of data dredging or going on a fishing expedition. To be fair, it is not as bad as some approaches (such as running ten tests and then choosing the one with the smallest p-value).</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to place the knots?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inside knowledge</a:t>
            </a:r>
          </a:p>
        </p:txBody>
      </p:sp>
      <p:sp>
        <p:nvSpPr>
          <p:cNvPr id="3" name="Content Placeholder 2"/>
          <p:cNvSpPr>
            <a:spLocks noGrp="1"/>
          </p:cNvSpPr>
          <p:nvPr>
            <p:ph idx="1"/>
          </p:nvPr>
        </p:nvSpPr>
        <p:spPr/>
        <p:txBody>
          <a:bodyPr/>
          <a:lstStyle/>
          <a:p>
            <a:pPr lvl="0" indent="0" marL="0">
              <a:buNone/>
            </a:pPr>
            <a:r>
              <a:rPr/>
              <a:t>Sometimes you have knowledge of the specific application that will help you to figure out where to put your knots.</a:t>
            </a:r>
          </a:p>
          <a:p>
            <a:pPr lvl="0" indent="0" marL="0">
              <a:buNone/>
            </a:pPr>
            <a:r>
              <a:rP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lvl="0" indent="0" marL="0">
              <a:buNone/>
            </a:pPr>
            <a:r>
              <a:rP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lvl="0" indent="0" marL="0">
              <a:buNone/>
            </a:pPr>
            <a:r>
              <a:rPr/>
              <a:t>Similarly, CD4 cell counts above 500 are a good sign, but things turn rapidly worse if they dip below 200.</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Frank Harrell’s suggestion</a:t>
            </a:r>
          </a:p>
        </p:txBody>
      </p:sp>
      <p:sp>
        <p:nvSpPr>
          <p:cNvPr id="3" name="Content Placeholder 2"/>
          <p:cNvSpPr>
            <a:spLocks noGrp="1"/>
          </p:cNvSpPr>
          <p:nvPr>
            <p:ph idx="1"/>
          </p:nvPr>
        </p:nvSpPr>
        <p:spPr/>
        <p:txBody>
          <a:bodyPr/>
          <a:lstStyle/>
          <a:p>
            <a:pPr lvl="0" indent="0" marL="0">
              <a:buNone/>
            </a:pPr>
            <a:r>
              <a:rPr/>
              <a:t>Frank Harrell suggests that you place the knots not evenly across the range of X but at equally spaced quantiles of the X distribution. This makes sense when the distribution of the X values is not uniform. If, for example, X is skewed to the right (has a tendency to produce most of the data on the left with a few scattered outliers on the right), the knots will tend to favor the data-rich left side of the distribution. He also suggests placing the leftmost and rightmost knots near, but not at the extremes of the X values, such as at the 10th or 90th percentiles or at the fifth smallest and the fifth largest values in the data. The actual percentiles are a bit tricky to explain.</a:t>
            </a:r>
          </a:p>
          <a:p>
            <a:pPr lvl="0" indent="0" marL="0">
              <a:buNone/>
            </a:pPr>
            <a:r>
              <a:rPr i="1"/>
              <a:t>“For 3 knots, the outer quantiles used are 0.10 and 0.90. For 4-6 knots, the outer quantiles used are 0.05 and 0.95. For more than 6 knots, the outer quantiles are 0.025 and 0.975. The knots are equally spaced between these on the quantile scale. For fewer than 100 non-missing values of x, the outer knots are the 5th smallest and the 5th largest x.”</a:t>
            </a:r>
            <a:r>
              <a:rPr/>
              <a:t> as quoted </a:t>
            </a:r>
            <a:r>
              <a:rPr>
                <a:hlinkClick r:id="rId2"/>
              </a:rPr>
              <a:t>here</a:t>
            </a:r>
            <a:r>
              <a:rPr/>
              <a:t>,</a:t>
            </a:r>
          </a:p>
          <a:p>
            <a:pPr lvl="0" indent="0" marL="0">
              <a:buNone/>
            </a:pPr>
            <a:r>
              <a:rPr/>
              <a:t>If you pick this apart, you can deduce that 4 knots for a large dataset would be placed at the 5th, 35th, 65th and 95th percentiles.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It doesn’t matter</a:t>
            </a:r>
          </a:p>
        </p:txBody>
      </p:sp>
      <p:sp>
        <p:nvSpPr>
          <p:cNvPr id="4" name="Text Placeholder 3"/>
          <p:cNvSpPr>
            <a:spLocks noGrp="1"/>
          </p:cNvSpPr>
          <p:nvPr>
            <p:ph idx="2" sz="half" type="body"/>
          </p:nvPr>
        </p:nvSpPr>
        <p:spPr/>
        <p:txBody>
          <a:bodyPr/>
          <a:lstStyle/>
          <a:p>
            <a:pPr lvl="0" indent="0" marL="0">
              <a:buNone/>
            </a:pPr>
            <a:r>
              <a:rPr/>
              <a:t>Most references I have looked at state that it is the number of knots rather than the placement of the knots that is critical.</a:t>
            </a:r>
          </a:p>
          <a:p>
            <a:pPr lvl="0" indent="0" marL="0">
              <a:buNone/>
            </a:pPr>
            <a:r>
              <a:rPr/>
              <a:t>Here are B-spline models with knots sliding from 3, 8, 13 to 7, 12, 17.</a:t>
            </a:r>
          </a:p>
        </p:txBody>
      </p:sp>
      <p:pic>
        <p:nvPicPr>
          <p:cNvPr descr="splines-slides-and-speaker-notes_files/figure-pptx/cubic-splines-2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plines-slides-and-speaker-notes_files/figure-pptx/cubic-splines-27-2.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Put title here</dc:title>
  <dc:creator/>
  <cp:keywords/>
  <dcterms:created xsi:type="dcterms:W3CDTF">2025-06-25T20:52:57Z</dcterms:created>
  <dcterms:modified xsi:type="dcterms:W3CDTF">2025-06-25T20:52:57Z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format">
    <vt:lpwstr>pptx</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params">
    <vt:lpwstr/>
  </property>
  <property fmtid="{D5CDD505-2E9C-101B-9397-08002B2CF9AE}" pid="10" name="toc-title">
    <vt:lpwstr>Table of contents</vt:lpwstr>
  </property>
</Properties>
</file>