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notesMaster" Target="notesMasters/notesMaster1.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want to learn a bit about all of you, and I’m going to do this in a statistical way. Tell me three numbers about yourself. These could be something simple, like the number of children you have or something exotic like the height of the highest mountain you have climbed.</a:t>
            </a:r>
          </a:p>
          <a:p>
            <a:pPr lvl="0" indent="0" marL="0">
              <a:buNone/>
            </a:pPr>
          </a:p>
          <a:p>
            <a:pPr lvl="0" indent="0" marL="0">
              <a:buNone/>
            </a:pPr>
            <a:r>
              <a:rPr/>
              <a:t>Here are three numbers about 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Now, I believe it is important to think carefully about which is your rows and which is your columns. Here’s the layout that I recommend on the left and the layout that I don’t recommend on the right. The key comparison is among survival rates, 67% for females and only 17% for males. When you orient my way with the treatment/exposure (Sex) as rows and the outcome (Survived) as the columns, the numbers 67% and 17% are very close to one another. In the alternate layout the numbers you are most interested in comparing are not as close together.</a:t>
            </a:r>
          </a:p>
          <a:p>
            <a:pPr lvl="0" indent="0" marL="0">
              <a:buNone/>
            </a:pPr>
          </a:p>
          <a:p>
            <a:pPr lvl="0" indent="0" marL="0">
              <a:buNone/>
            </a:pPr>
            <a:r>
              <a:rPr/>
              <a:t>Now this is not an absolute rule. Sometimes I’ll switch things up. But about 90% of the time, I find that the layout with the treatment or exposure as the rows and the outcome as the columns, the table just looks better.</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Now try to report both column and row percents for one of these two tables. Breakout room #1 work on the passenger class table and breakout room #2 work on the child data.</a:t>
            </a:r>
          </a:p>
          <a:p>
            <a:pPr lvl="0" indent="0" marL="0">
              <a:buNone/>
            </a:pPr>
          </a:p>
          <a:p>
            <a:pPr lvl="0" indent="0" marL="0">
              <a:buNone/>
            </a:pPr>
            <a:r>
              <a:rPr/>
              <a:t>Put your percentages in a table using a word processing program or text editor so you can share your results with the group.</a:t>
            </a:r>
          </a:p>
          <a:p>
            <a:pPr lvl="0" indent="0" marL="0">
              <a:buNone/>
            </a:pPr>
          </a:p>
          <a:p>
            <a:pPr lvl="0" indent="0" marL="0">
              <a:buNone/>
            </a:pPr>
            <a:r>
              <a:rPr/>
              <a:t>Be sure to interpret these numbers. Come back together again in about 10 minutes.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a cartoon image of Professor Mean. I know this looks like it was drawn by a professional artist, but it was actually drawn by me. Really!</a:t>
            </a:r>
          </a:p>
          <a:p>
            <a:pPr lvl="0" indent="0" marL="0">
              <a:buNone/>
            </a:pPr>
          </a:p>
          <a:p>
            <a:pPr lvl="0" indent="0" marL="0">
              <a:buNone/>
            </a:pPr>
            <a:r>
              <a:rPr/>
              <a:t>Professor Mean is my alter ego on the Internet. For those who don’t get the inside joke, I point out that Professor Mean is not just your average professor.</a:t>
            </a:r>
          </a:p>
          <a:p>
            <a:pPr lvl="0" indent="0" marL="0">
              <a:buNone/>
            </a:pPr>
          </a:p>
          <a:p>
            <a:pPr lvl="0" indent="0" marL="0">
              <a:buNone/>
            </a:pPr>
            <a:r>
              <a:rPr/>
              <a:t>I will use the terms mean and average interchangeably througout this talk.</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is an image of a traffic median. This is a strip of land, typically raised from the road surface, that splits the road in half.</a:t>
            </a:r>
          </a:p>
          <a:p>
            <a:pPr lvl="0" indent="0" marL="0">
              <a:buNone/>
            </a:pPr>
          </a:p>
          <a:p>
            <a:pPr lvl="0" indent="0" marL="0">
              <a:buNone/>
            </a:pPr>
            <a:r>
              <a:rPr/>
              <a:t>In Statistics, the median is the data value that splits the data in half. Half of the data is smaller than the median and half of the data is larger than the median.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You already know how to compute the average. Add up all the values and divide by the sample size.</a:t>
            </a:r>
          </a:p>
          <a:p>
            <a:pPr lvl="0" indent="0" marL="0">
              <a:buNone/>
            </a:pPr>
          </a:p>
          <a:p>
            <a:pPr lvl="0" indent="0" marL="0">
              <a:buNone/>
            </a:pPr>
            <a:r>
              <a:rPr/>
              <a:t>The median is also simple. Sort the data and choose the “middle” value. If n is odd, there is one value that is right in the middle. With five data values, the median is the third value of the sorted list. The first and second values are smaller and the fourth and fifth values are larger.</a:t>
            </a:r>
          </a:p>
          <a:p>
            <a:pPr lvl="0" indent="0" marL="0">
              <a:buNone/>
            </a:pPr>
          </a:p>
          <a:p>
            <a:pPr lvl="0" indent="0" marL="0">
              <a:buNone/>
            </a:pPr>
            <a:r>
              <a:rPr/>
              <a:t>With an even number, there are two middle values. Go halfway between them. If you have eight data values, the midpoint between the fourth and fifth values splits the data in half. The first through fourth values in the sorted list are smaller and the fifth through eighth values are larger.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are the mathematical formulas for the mean and median. I know some people hate formulas, but I love them. With a few symbols and Greek letters, you can express really deep and beautiful ideas. Well these formulas aren’t all that deep.</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have a PhD in Statistics from the University of Iowa. I have always had a strong interest in the computational side of Statistics. My dissertation was 150 pages, and 100 of those pages were computer generated graphs.</a:t>
            </a:r>
          </a:p>
          <a:p>
            <a:pPr lvl="0" indent="0" marL="0">
              <a:buNone/>
            </a:pPr>
          </a:p>
          <a:p>
            <a:pPr lvl="0" indent="0" marL="0">
              <a:buNone/>
            </a:pPr>
            <a:r>
              <a:rPr/>
              <a:t>I am currently a full professor at the University of Missouri-Kansas City in the Department of Biomedical and Health Informatics. I also do statistical consulting on a part-time basis.</a:t>
            </a:r>
          </a:p>
          <a:p>
            <a:pPr lvl="0" indent="0" marL="0">
              <a:buNone/>
            </a:pPr>
          </a:p>
          <a:p>
            <a:pPr lvl="0" indent="0" marL="0">
              <a:buNone/>
            </a:pPr>
            <a:r>
              <a:rPr/>
              <a:t>I have been a prolific researcher, receiving support from 18 different grants, and writing over 100 peer-reviewed publications.</a:t>
            </a:r>
          </a:p>
          <a:p>
            <a:pPr lvl="0" indent="0" marL="0">
              <a:buNone/>
            </a:pPr>
          </a:p>
          <a:p>
            <a:pPr lvl="0" indent="0" marL="0">
              <a:buNone/>
            </a:pPr>
            <a:r>
              <a:rPr/>
              <a:t>I started a website in 1998, writing about data analysis, research ethics, and evidence based medicine. I wrote about two or three pages every week and my site now has over 2,000 pages. It shows the value of persistence.</a:t>
            </a:r>
          </a:p>
          <a:p>
            <a:pPr lvl="0" indent="0" marL="0">
              <a:buNone/>
            </a:pPr>
          </a:p>
          <a:p>
            <a:pPr lvl="0" indent="0" marL="0">
              <a:buNone/>
            </a:pPr>
            <a:r>
              <a:rPr/>
              <a:t>I love to talk about Statistics and have given many presentations at regional, national, and international conferences. This ranges from short 15 minute talks to day long short courses.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calculation of the mean and median are fairly simple. For the mean, you just add up all the values and divide by the sample size.</a:t>
            </a:r>
          </a:p>
          <a:p>
            <a:pPr lvl="0" indent="0" marL="0">
              <a:buNone/>
            </a:pPr>
          </a:p>
          <a:p>
            <a:pPr lvl="0" indent="0" marL="0">
              <a:buNone/>
            </a:pPr>
            <a:r>
              <a:rPr/>
              <a:t>For the median, you sort the data and choose the middle value. If the sample size is odd, there will be one middle value. If it is even, there will be two middle values. Just split the difference and go halfway between the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the data for bacterial counts before remediation. If you add the eight values up, you get 90.6. Divide this by eight to get 11.325. Always round liberally when you are talking about the mean.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are the same calculations for the bacterial counts after remediation.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data for bacteria counts before remediation. Notice that the data is arranged by room number.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 first thing you do is sort the data from the lowest bacteria count to the highest bacteria count.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Then pick out the middle value. If you have an even number of data points, there will be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If there are two middle values, just average them.</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 is the data for bacteria counts after remediation.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Just like before, you sort the data.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Then pick out the middle value. Here again, there are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Just average the two middle values.</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There’s a wonderful cartoon by Dana Fradon that appeared in The New Yorker in 1976. She shows a road going into town and the sign by the side of the road reads “Hillsdale, Founded 1802, Altitude 600, Population 3,700. Total 6,122.” You can’t add these things together.</a:t>
            </a:r>
          </a:p>
          <a:p>
            <a:pPr lvl="0" indent="0" marL="0">
              <a:buNone/>
            </a:pPr>
          </a:p>
          <a:p>
            <a:pPr lvl="0" indent="0" marL="0">
              <a:buNone/>
            </a:pPr>
            <a:r>
              <a:rPr/>
              <a:t>It’s similar for means. There was a dataset showing housing prices for homes in Boston and none of the analyses seemed to make sense. The problem in Boston is that a small number of the houses had prices that were out of sync with their other homes. These were historical houses, such as Paul Revere’s house.</a:t>
            </a:r>
          </a:p>
          <a:p>
            <a:pPr lvl="0" indent="0" marL="0">
              <a:buNone/>
            </a:pPr>
          </a:p>
          <a:p>
            <a:pPr lvl="0" indent="0" marL="0">
              <a:buNone/>
            </a:pPr>
            <a:r>
              <a:rPr/>
              <a:t>When you are averaging numbers, maybe it’s okay to have a few oranges in with the apples. A mix of apples and oranges is just fruit salad. You shouldn’t have a problem with that.</a:t>
            </a:r>
          </a:p>
          <a:p>
            <a:pPr lvl="0" indent="0" marL="0">
              <a:buNone/>
            </a:pPr>
          </a:p>
          <a:p>
            <a:pPr lvl="0" indent="0" marL="0">
              <a:buNone/>
            </a:pPr>
            <a:r>
              <a:rPr/>
              <a:t>When it becomes a problem is when the data are so diverse that it becomes a mix of apples and onions. There are lots of great recipes that mix apples and oranges, but none that mix apples and onions.</a:t>
            </a:r>
          </a:p>
          <a:p>
            <a:pPr lvl="0" indent="0" marL="0">
              <a:buNone/>
            </a:pPr>
          </a:p>
          <a:p>
            <a:pPr lvl="0" indent="0" marL="0">
              <a:buNone/>
            </a:pPr>
            <a:r>
              <a:rPr/>
              <a:t>The other problem is that an average may be a reasonable number to represent the majority of patients in your sample, but it may masks some important trends that appear in a minority.</a:t>
            </a:r>
          </a:p>
          <a:p>
            <a:pPr lvl="0" indent="0" marL="0">
              <a:buNone/>
            </a:pPr>
          </a:p>
          <a:p>
            <a:pPr lvl="0" indent="0" marL="0">
              <a:buNone/>
            </a:pPr>
            <a:r>
              <a:rPr/>
              <a:t>This is a big problem in a larger context than just the mean or median. There are some very fancy high tech predition models that work very well for most people and the statistics like the mean and median back this up quite nicely. But the prediction models perform terribly for minority groups.</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Stephen Jay Gould was a famous Evolutionary Biologist. He was a prolific writer with 20 books and 300 essays. Much of his writing was for academic researchers, but just as much was for the general public.</a:t>
            </a:r>
          </a:p>
          <a:p>
            <a:pPr lvl="0" indent="0" marL="0">
              <a:buNone/>
            </a:pPr>
          </a:p>
          <a:p>
            <a:pPr lvl="0" indent="0" marL="0">
              <a:buNone/>
            </a:pPr>
            <a:r>
              <a:rPr/>
              <a:t>One of his most famous essays was “The Median Isn’t the Message”. The title is a take-off of a quote by Marshall McLuhan, “The medium is the message” which itself has an interesting history that you should investigate on your own.</a:t>
            </a:r>
          </a:p>
          <a:p>
            <a:pPr lvl="0" indent="0" marL="0">
              <a:buNone/>
            </a:pPr>
          </a:p>
          <a:p>
            <a:pPr lvl="0" indent="0" marL="0">
              <a:buNone/>
            </a:pPr>
            <a:r>
              <a:rPr/>
              <a:t>The Gould essay was written in 1985 for Discover Magazine. It has been reprinted many times, and you can easily find the full text with a simple Google search.</a:t>
            </a:r>
          </a:p>
          <a:p>
            <a:pPr lvl="0" indent="0" marL="0">
              <a:buNone/>
            </a:pPr>
          </a:p>
          <a:p>
            <a:pPr lvl="0" indent="0" marL="0">
              <a:buNone/>
            </a:pPr>
            <a:r>
              <a:rPr/>
              <a:t>The image shown here is taken from phoenix5.org, an informational site for patients with prostate cancer.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cover is taken from the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First edition, 2001. Second edition, 2012.</a:t>
            </a:r>
          </a:p>
          <a:p>
            <a:pPr lvl="0" indent="0" marL="0">
              <a:buNone/>
            </a:pPr>
          </a:p>
          <a:p>
            <a:pPr lvl="0" indent="0" marL="0">
              <a:buNone/>
            </a:pPr>
            <a:r>
              <a:rPr/>
              <a:t>Image taken from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First edition, 2016.</a:t>
            </a:r>
          </a:p>
          <a:p>
            <a:pPr lvl="0" indent="0" marL="0">
              <a:buNone/>
            </a:pPr>
          </a:p>
          <a:p>
            <a:pPr lvl="0" indent="0" marL="0">
              <a:buNone/>
            </a:pPr>
            <a:r>
              <a:rPr/>
              <a:t>Image taken from Amazon website.</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Let’s start with the simplest statistic of all a simple count. This is probably the most common statistic produced.</a:t>
            </a:r>
          </a:p>
          <a:p>
            <a:pPr lvl="0" indent="0" marL="0">
              <a:buNone/>
            </a:pPr>
          </a:p>
          <a:p>
            <a:pPr lvl="0" indent="0" marL="0">
              <a:buNone/>
            </a:pPr>
            <a:r>
              <a:rPr/>
              <a:t>But counts can be tricky. The counting process is error prone and requires a solid operational definition.</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Here’s an exercise I want you to do. Just count the number of occurrences of the letter “e”. Once you have your answer, type it in the chat box.</a:t>
            </a:r>
          </a:p>
          <a:p>
            <a:pPr lvl="0" indent="0" marL="0">
              <a:buNone/>
            </a:pPr>
          </a:p>
          <a:p>
            <a:pPr lvl="0" indent="0" marL="0">
              <a:buNone/>
            </a:pPr>
            <a:r>
              <a:rPr/>
              <a:t>[Pause here]</a:t>
            </a:r>
          </a:p>
          <a:p>
            <a:pPr lvl="0" indent="0" marL="0">
              <a:buNone/>
            </a:pPr>
          </a:p>
          <a:p>
            <a:pPr lvl="0" indent="0" marL="0">
              <a:buNone/>
            </a:pPr>
            <a:r>
              <a:rPr/>
              <a:t>The numbers are different because of two things. First, it is easy to make mistakes. Did anyone notice the repetition of the word “the” at the end of the third line and the beginning of the fourth. It would be easy to miss that and count one less “e”.</a:t>
            </a:r>
          </a:p>
          <a:p>
            <a:pPr lvl="0" indent="0" marL="0">
              <a:buNone/>
            </a:pPr>
          </a:p>
          <a:p>
            <a:pPr lvl="0" indent="0" marL="0">
              <a:buNone/>
            </a:pPr>
            <a:r>
              <a:rPr/>
              <a:t>What did you do with the first e in “Every”?</a:t>
            </a:r>
          </a:p>
          <a:p>
            <a:pPr lvl="0" indent="0" marL="0">
              <a:buNone/>
            </a:pPr>
          </a:p>
          <a:p>
            <a:pPr lvl="0" indent="0" marL="0">
              <a:buNone/>
            </a:pPr>
            <a:r>
              <a:rPr/>
              <a:t>Did you count the e’s in the quotes itself or also on the slide instructions and the slide header?</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This image is take from the WHO laboratory manual for the examination and processing of human semen, published in 2021. It shows a haemocytometer, an instrument used for counting the number of cells. To get a proper count, you need to include any cells inside the four by four grid of large squares in the middle of this micrograph. But what does “inside” mean? Should you count only those cells entirely inside the four by four grid. Or should you include cells that are partially inside the grid?</a:t>
            </a:r>
          </a:p>
          <a:p>
            <a:pPr lvl="0" indent="0" marL="0">
              <a:buNone/>
            </a:pPr>
          </a:p>
          <a:p>
            <a:pPr lvl="0" indent="0" marL="0">
              <a:buNone/>
            </a:pPr>
            <a:r>
              <a:rPr/>
              <a:t>One rule is to count cells if the head of the sperm cell touches the top or right side of a square, but not if it touches the bottom or left side of the square. And don’t count a sperm cell if only the tail is inside the square.</a:t>
            </a:r>
          </a:p>
          <a:p>
            <a:pPr lvl="0" indent="0" marL="0">
              <a:buNone/>
            </a:pPr>
          </a:p>
          <a:p>
            <a:pPr lvl="0" indent="0" marL="0">
              <a:buNone/>
            </a:pPr>
            <a:r>
              <a:rPr/>
              <a:t>That’s not the only way you can do this, but just make sure that whatever convention you use for deciding “inside” versus “outside” is consistent across your laboratory.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5.xml" /><Relationship Id="rId4" Type="http://schemas.openxmlformats.org/officeDocument/2006/relationships/image" Target="../media/image7.png" /><Relationship Id="rId3"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9.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0.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2.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4.jp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 Id="rId3" Type="http://schemas.openxmlformats.org/officeDocument/2006/relationships/image" Target="../media/image15.jpg"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6.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Clinical statistics for non-statisticians: Day 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sperm</a:t>
            </a:r>
          </a:p>
        </p:txBody>
      </p:sp>
      <p:pic>
        <p:nvPicPr>
          <p:cNvPr descr="sperm-count.png" id="0" name="Picture 1"/>
          <p:cNvPicPr>
            <a:picLocks noGrp="1" noChangeAspect="1"/>
          </p:cNvPicPr>
          <p:nvPr/>
        </p:nvPicPr>
        <p:blipFill>
          <a:blip r:embed="rId3"/>
          <a:stretch>
            <a:fillRect/>
          </a:stretch>
        </p:blipFill>
        <p:spPr bwMode="auto">
          <a:xfrm>
            <a:off x="3022600" y="1193800"/>
            <a:ext cx="3111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Image of a haemocytometer</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Tables of counts, using the Titanic data.</a:t>
            </a:r>
          </a:p>
        </p:txBody>
      </p:sp>
      <p:pic>
        <p:nvPicPr>
          <p:cNvPr descr="titanic-counts.png" id="0" name="Picture 1"/>
          <p:cNvPicPr>
            <a:picLocks noGrp="1" noChangeAspect="1"/>
          </p:cNvPicPr>
          <p:nvPr/>
        </p:nvPicPr>
        <p:blipFill>
          <a:blip r:embed="rId3"/>
          <a:stretch>
            <a:fillRect/>
          </a:stretch>
        </p:blipFill>
        <p:spPr bwMode="auto">
          <a:xfrm>
            <a:off x="1524000" y="1193800"/>
            <a:ext cx="6083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2: Counts of survival by gender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dividing by column totals</a:t>
            </a:r>
          </a:p>
        </p:txBody>
      </p:sp>
      <p:pic>
        <p:nvPicPr>
          <p:cNvPr descr="titanic-column-percents.png" id="0" name="Picture 1"/>
          <p:cNvPicPr>
            <a:picLocks noGrp="1" noChangeAspect="1"/>
          </p:cNvPicPr>
          <p:nvPr/>
        </p:nvPicPr>
        <p:blipFill>
          <a:blip r:embed="rId3"/>
          <a:stretch>
            <a:fillRect/>
          </a:stretch>
        </p:blipFill>
        <p:spPr bwMode="auto">
          <a:xfrm>
            <a:off x="1447800" y="1193800"/>
            <a:ext cx="6248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3: Column percentages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dividing by row totals</a:t>
            </a:r>
          </a:p>
        </p:txBody>
      </p:sp>
      <p:pic>
        <p:nvPicPr>
          <p:cNvPr descr="titanic-row-percents.png" id="0" name="Picture 1"/>
          <p:cNvPicPr>
            <a:picLocks noGrp="1" noChangeAspect="1"/>
          </p:cNvPicPr>
          <p:nvPr/>
        </p:nvPicPr>
        <p:blipFill>
          <a:blip r:embed="rId3"/>
          <a:stretch>
            <a:fillRect/>
          </a:stretch>
        </p:blipFill>
        <p:spPr bwMode="auto">
          <a:xfrm>
            <a:off x="1600200" y="1193800"/>
            <a:ext cx="59563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Row percentages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Percentages divided by grand total</a:t>
            </a:r>
          </a:p>
        </p:txBody>
      </p:sp>
      <p:pic>
        <p:nvPicPr>
          <p:cNvPr descr="titanic-cell-percents.png" id="0" name="Picture 1"/>
          <p:cNvPicPr>
            <a:picLocks noGrp="1" noChangeAspect="1"/>
          </p:cNvPicPr>
          <p:nvPr/>
        </p:nvPicPr>
        <p:blipFill>
          <a:blip r:embed="rId3"/>
          <a:stretch>
            <a:fillRect/>
          </a:stretch>
        </p:blipFill>
        <p:spPr bwMode="auto">
          <a:xfrm>
            <a:off x="1676400" y="1193800"/>
            <a:ext cx="577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Cell percentages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recommendations</a:t>
            </a:r>
          </a:p>
        </p:txBody>
      </p:sp>
      <p:sp>
        <p:nvSpPr>
          <p:cNvPr id="3" name="Content Placeholder 2"/>
          <p:cNvSpPr>
            <a:spLocks noGrp="1"/>
          </p:cNvSpPr>
          <p:nvPr>
            <p:ph idx="1"/>
          </p:nvPr>
        </p:nvSpPr>
        <p:spPr/>
        <p:txBody>
          <a:bodyPr/>
          <a:lstStyle/>
          <a:p>
            <a:pPr lvl="0"/>
            <a:r>
              <a:rPr/>
              <a:t>Treatment or exposure as rows</a:t>
            </a:r>
          </a:p>
          <a:p>
            <a:pPr lvl="0"/>
            <a:r>
              <a:rPr/>
              <a:t>Outcome as columns</a:t>
            </a:r>
          </a:p>
          <a:p>
            <a:pPr lvl="0"/>
            <a:r>
              <a:rPr/>
              <a:t>Usually report row percentages</a:t>
            </a:r>
          </a:p>
          <a:p>
            <a:pPr lvl="1"/>
            <a:r>
              <a:rPr/>
              <a:t>Female mortality rate: 33%</a:t>
            </a:r>
          </a:p>
          <a:p>
            <a:pPr lvl="1"/>
            <a:r>
              <a:rPr/>
              <a:t>Male mortality rate: 83%</a:t>
            </a:r>
          </a:p>
          <a:p>
            <a:pPr lvl="0"/>
            <a:r>
              <a:rPr/>
              <a:t>But sometimes column percentages</a:t>
            </a:r>
          </a:p>
          <a:p>
            <a:pPr lvl="1"/>
            <a:r>
              <a:rPr/>
              <a:t>Survivors: 68% female, 32% male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Some rationale for these choices</a:t>
            </a:r>
          </a:p>
        </p:txBody>
      </p:sp>
      <p:sp>
        <p:nvSpPr>
          <p:cNvPr id="3" name="Content Placeholder 2"/>
          <p:cNvSpPr>
            <a:spLocks noGrp="1"/>
          </p:cNvSpPr>
          <p:nvPr>
            <p:ph idx="1" sz="half"/>
          </p:nvPr>
        </p:nvSpPr>
        <p:spPr/>
        <p:txBody>
          <a:bodyPr/>
          <a:lstStyle/>
          <a:p>
            <a:pPr lvl="0" indent="0" marL="0">
              <a:buNone/>
            </a:pPr>
            <a:r>
              <a:rPr/>
              <a:t>My way</a:t>
            </a:r>
          </a:p>
          <a:p>
            <a:pPr lvl="0" indent="0">
              <a:buNone/>
            </a:pPr>
            <a:r>
              <a:rPr>
                <a:latin typeface="Courier"/>
              </a:rPr>
              <a:t>               Survived
               No          Yes
Sex Female     33% (154)   67% (308)
    Male       83% (863)   17% (142)</a:t>
            </a:r>
          </a:p>
        </p:txBody>
      </p:sp>
      <p:sp>
        <p:nvSpPr>
          <p:cNvPr id="4" name="Content Placeholder 3"/>
          <p:cNvSpPr>
            <a:spLocks noGrp="1"/>
          </p:cNvSpPr>
          <p:nvPr>
            <p:ph idx="2" sz="half"/>
          </p:nvPr>
        </p:nvSpPr>
        <p:spPr/>
        <p:txBody>
          <a:bodyPr/>
          <a:lstStyle/>
          <a:p>
            <a:pPr lvl="0" indent="0" marL="0">
              <a:buNone/>
            </a:pPr>
            <a:r>
              <a:rPr/>
              <a:t>Not my way</a:t>
            </a:r>
          </a:p>
          <a:p>
            <a:pPr lvl="0" indent="0">
              <a:buNone/>
            </a:pPr>
            <a:r>
              <a:rPr>
                <a:latin typeface="Courier"/>
              </a:rPr>
              <a:t>               Sex
               Female      Male
Survived  No   33% (154)   83% (863)
          Yes  67% (308)   17% (142)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 your own</a:t>
            </a:r>
          </a:p>
        </p:txBody>
      </p:sp>
      <p:sp>
        <p:nvSpPr>
          <p:cNvPr id="3" name="Content Placeholder 2"/>
          <p:cNvSpPr>
            <a:spLocks noGrp="1"/>
          </p:cNvSpPr>
          <p:nvPr>
            <p:ph idx="1"/>
          </p:nvPr>
        </p:nvSpPr>
        <p:spPr/>
        <p:txBody>
          <a:bodyPr/>
          <a:lstStyle/>
          <a:p>
            <a:pPr lvl="0" indent="0" marL="0">
              <a:buNone/>
            </a:pPr>
            <a:r>
              <a:rPr/>
              <a:t>Calculate row and column percentages for the following tables. Interpret your results.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itanic-passenger-class-counts.png" id="0" name="Picture 1"/>
          <p:cNvPicPr>
            <a:picLocks noGrp="1" noChangeAspect="1"/>
          </p:cNvPicPr>
          <p:nvPr/>
        </p:nvPicPr>
        <p:blipFill>
          <a:blip r:embed="rId3"/>
          <a:stretch>
            <a:fillRect/>
          </a:stretch>
        </p:blipFill>
        <p:spPr bwMode="auto">
          <a:xfrm>
            <a:off x="457200" y="1524000"/>
            <a:ext cx="4038600" cy="22225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Figure 4: Titanic passenger class counts</a:t>
            </a:r>
          </a:p>
        </p:txBody>
      </p:sp>
      <p:pic>
        <p:nvPicPr>
          <p:cNvPr descr="titanic-child-counts.png" id="0" name="Picture 1"/>
          <p:cNvPicPr>
            <a:picLocks noGrp="1" noChangeAspect="1"/>
          </p:cNvPicPr>
          <p:nvPr/>
        </p:nvPicPr>
        <p:blipFill>
          <a:blip r:embed="rId4"/>
          <a:stretch>
            <a:fillRect/>
          </a:stretch>
        </p:blipFill>
        <p:spPr bwMode="auto">
          <a:xfrm>
            <a:off x="4648200" y="1638300"/>
            <a:ext cx="4038600" cy="1981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Figure 5: Titanic child counts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mean (average)</a:t>
            </a:r>
          </a:p>
        </p:txBody>
      </p:sp>
      <p:pic>
        <p:nvPicPr>
          <p:cNvPr descr="professor-mean.png" id="0" name="Picture 1"/>
          <p:cNvPicPr>
            <a:picLocks noGrp="1" noChangeAspect="1"/>
          </p:cNvPicPr>
          <p:nvPr/>
        </p:nvPicPr>
        <p:blipFill>
          <a:blip r:embed="rId3"/>
          <a:stretch>
            <a:fillRect/>
          </a:stretch>
        </p:blipFill>
        <p:spPr bwMode="auto">
          <a:xfrm>
            <a:off x="2324100" y="1193800"/>
            <a:ext cx="4508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6: Cartoon image of Professor Mean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Tell us one interesting number about yourself</a:t>
            </a:r>
          </a:p>
          <a:p>
            <a:pPr lvl="0"/>
            <a:r>
              <a:rPr/>
              <a:t>Examples</a:t>
            </a:r>
          </a:p>
          <a:p>
            <a:pPr lvl="1"/>
            <a:r>
              <a:rPr/>
              <a:t>I have traveled to eight countries outside the United States</a:t>
            </a:r>
          </a:p>
          <a:p>
            <a:pPr lvl="2"/>
            <a:r>
              <a:rPr/>
              <a:t>(Canada, Italy, China, France, Russia, England, Holland, and Iceland)</a:t>
            </a:r>
          </a:p>
          <a:p>
            <a:pPr lvl="1"/>
            <a:r>
              <a:rPr/>
              <a:t>I did not learn how to drive until I was 29 years old</a:t>
            </a:r>
          </a:p>
          <a:p>
            <a:pPr lvl="1"/>
            <a:r>
              <a:rPr/>
              <a:t>My highest chess rating was 1802, but I am not that good any more.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median</a:t>
            </a:r>
          </a:p>
        </p:txBody>
      </p:sp>
      <p:pic>
        <p:nvPicPr>
          <p:cNvPr descr="road-median.jpg" id="0" name="Picture 1"/>
          <p:cNvPicPr>
            <a:picLocks noGrp="1" noChangeAspect="1"/>
          </p:cNvPicPr>
          <p:nvPr/>
        </p:nvPicPr>
        <p:blipFill>
          <a:blip r:embed="rId3"/>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7: Road with a median strip</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of the mean and median</a:t>
            </a:r>
          </a:p>
        </p:txBody>
      </p:sp>
      <p:sp>
        <p:nvSpPr>
          <p:cNvPr id="3" name="Content Placeholder 2"/>
          <p:cNvSpPr>
            <a:spLocks noGrp="1"/>
          </p:cNvSpPr>
          <p:nvPr>
            <p:ph idx="1"/>
          </p:nvPr>
        </p:nvSpPr>
        <p:spPr/>
        <p:txBody>
          <a:bodyPr/>
          <a:lstStyle/>
          <a:p>
            <a:pPr lvl="0"/>
            <a:r>
              <a:rPr/>
              <a:t>Mean</a:t>
            </a:r>
          </a:p>
          <a:p>
            <a:pPr lvl="1"/>
            <a:r>
              <a:rPr/>
              <a:t>Add up all the values, divide by the sample size</a:t>
            </a:r>
          </a:p>
          <a:p>
            <a:pPr lvl="0"/>
            <a:r>
              <a:rPr/>
              <a:t>Median</a:t>
            </a:r>
          </a:p>
          <a:p>
            <a:pPr lvl="1"/>
            <a:r>
              <a:rPr/>
              <a:t>Sort the data</a:t>
            </a:r>
          </a:p>
          <a:p>
            <a:pPr lvl="2"/>
            <a:r>
              <a:rPr/>
              <a:t>Select the middle value if n is odd</a:t>
            </a:r>
          </a:p>
          <a:p>
            <a:pPr lvl="2"/>
            <a:r>
              <a:rPr/>
              <a:t>go halfway between the two middle values if n is even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Formal mathematical definitions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Mean</a:t>
                </a:r>
              </a:p>
              <a:p>
                <a:pPr lvl="1"/>
                <a14:m>
                  <m:oMath xmlns:m="http://schemas.openxmlformats.org/officeDocument/2006/math">
                    <m:acc>
                      <m:accPr>
                        <m:chr m:val="‾"/>
                      </m:accPr>
                      <m:e>
                        <m:r>
                          <m:t>X</m:t>
                        </m:r>
                      </m:e>
                    </m:acc>
                    <m:r>
                      <m:rPr>
                        <m:sty m:val="p"/>
                      </m:rPr>
                      <m:t>=</m:t>
                    </m:r>
                    <m:f>
                      <m:fPr>
                        <m:type m:val="bar"/>
                      </m:fPr>
                      <m:num>
                        <m:r>
                          <m:t>1</m:t>
                        </m:r>
                      </m:num>
                      <m:den>
                        <m:r>
                          <m:t>n</m:t>
                        </m:r>
                      </m:den>
                    </m:f>
                    <m:r>
                      <m:t>Σ</m:t>
                    </m:r>
                    <m:sSub>
                      <m:e>
                        <m:r>
                          <m:t>X</m:t>
                        </m:r>
                      </m:e>
                      <m:sub>
                        <m:r>
                          <m:t>i</m:t>
                        </m:r>
                      </m:sub>
                    </m:sSub>
                  </m:oMath>
                </a14:m>
              </a:p>
              <a:p>
                <a:pPr lvl="0"/>
                <a:r>
                  <a:rPr/>
                  <a:t>Median</a:t>
                </a:r>
              </a:p>
              <a:p>
                <a:pPr lvl="1"/>
                <a:r>
                  <a:rPr/>
                  <a:t>Sorted values </a:t>
                </a:r>
                <a14:m>
                  <m:oMath xmlns:m="http://schemas.openxmlformats.org/officeDocument/2006/math">
                    <m:sSub>
                      <m:e>
                        <m:r>
                          <m:t>X</m:t>
                        </m:r>
                      </m:e>
                      <m:sub>
                        <m:d>
                          <m:dPr>
                            <m:begChr m:val="["/>
                            <m:endChr m:val="]"/>
                            <m:sepChr m:val=""/>
                            <m:grow/>
                          </m:dPr>
                          <m:e>
                            <m:r>
                              <m:t>1</m:t>
                            </m:r>
                          </m:e>
                        </m:d>
                      </m:sub>
                    </m:sSub>
                    <m:r>
                      <m:rPr>
                        <m:sty m:val="p"/>
                      </m:rPr>
                      <m:t>,</m:t>
                    </m:r>
                    <m:sSub>
                      <m:e>
                        <m:r>
                          <m:t>X</m:t>
                        </m:r>
                      </m:e>
                      <m:sub>
                        <m:d>
                          <m:dPr>
                            <m:begChr m:val="["/>
                            <m:endChr m:val="]"/>
                            <m:sepChr m:val=""/>
                            <m:grow/>
                          </m:dPr>
                          <m:e>
                            <m:r>
                              <m:t>2</m:t>
                            </m:r>
                          </m:e>
                        </m:d>
                      </m:sub>
                    </m:sSub>
                    <m:r>
                      <m:rPr>
                        <m:sty m:val="p"/>
                      </m:rPr>
                      <m:t>,</m:t>
                    </m:r>
                    <m:r>
                      <m:rPr>
                        <m:sty m:val="p"/>
                      </m:rPr>
                      <m:t>.</m:t>
                    </m:r>
                    <m:r>
                      <m:rPr>
                        <m:sty m:val="p"/>
                      </m:rPr>
                      <m:t>.</m:t>
                    </m:r>
                    <m:r>
                      <m:rPr>
                        <m:sty m:val="p"/>
                      </m:rPr>
                      <m:t>.</m:t>
                    </m:r>
                    <m:r>
                      <m:rPr>
                        <m:sty m:val="p"/>
                      </m:rPr>
                      <m:t>,</m:t>
                    </m:r>
                    <m:sSub>
                      <m:e>
                        <m:r>
                          <m:t>X</m:t>
                        </m:r>
                      </m:e>
                      <m:sub>
                        <m:d>
                          <m:dPr>
                            <m:begChr m:val="["/>
                            <m:endChr m:val="]"/>
                            <m:sepChr m:val=""/>
                            <m:grow/>
                          </m:dPr>
                          <m:e>
                            <m:r>
                              <m:t>n</m:t>
                            </m:r>
                          </m:e>
                        </m:d>
                      </m:sub>
                    </m:sSub>
                  </m:oMath>
                </a14:m>
              </a:p>
              <a:p>
                <a:pPr lvl="2"/>
                <a14:m>
                  <m:oMath xmlns:m="http://schemas.openxmlformats.org/officeDocument/2006/math">
                    <m:sSub>
                      <m:e>
                        <m:r>
                          <m:t>X</m:t>
                        </m:r>
                      </m:e>
                      <m:sub>
                        <m:d>
                          <m:dPr>
                            <m:begChr m:val="["/>
                            <m:endChr m:val="]"/>
                            <m:sepChr m:val=""/>
                            <m:grow/>
                          </m:dPr>
                          <m:e>
                            <m:d>
                              <m:dPr>
                                <m:begChr m:val="("/>
                                <m:endChr m:val=")"/>
                                <m:sepChr m:val=""/>
                                <m:grow/>
                              </m:dPr>
                              <m:e>
                                <m:r>
                                  <m:t>n</m:t>
                                </m:r>
                                <m:r>
                                  <m:rPr>
                                    <m:sty m:val="p"/>
                                  </m:rPr>
                                  <m:t>+</m:t>
                                </m:r>
                                <m:r>
                                  <m:t>1</m:t>
                                </m:r>
                              </m:e>
                            </m:d>
                            <m:r>
                              <m:rPr>
                                <m:sty m:val="p"/>
                              </m:rPr>
                              <m:t>/</m:t>
                            </m:r>
                            <m:r>
                              <m:t>2</m:t>
                            </m:r>
                          </m:e>
                        </m:d>
                      </m:sub>
                    </m:sSub>
                  </m:oMath>
                </a14:m>
                <a:r>
                  <a:rPr/>
                  <a:t> if n is odd,</a:t>
                </a:r>
              </a:p>
              <a:p>
                <a:pPr lvl="2"/>
                <a14:m>
                  <m:oMath xmlns:m="http://schemas.openxmlformats.org/officeDocument/2006/math">
                    <m:d>
                      <m:dPr>
                        <m:begChr m:val="("/>
                        <m:endChr m:val=")"/>
                        <m:sepChr m:val=""/>
                        <m:grow/>
                      </m:dPr>
                      <m:e>
                        <m:sSub>
                          <m:e>
                            <m:r>
                              <m:t>X</m:t>
                            </m:r>
                          </m:e>
                          <m:sub>
                            <m:d>
                              <m:dPr>
                                <m:begChr m:val="["/>
                                <m:endChr m:val="]"/>
                                <m:sepChr m:val=""/>
                                <m:grow/>
                              </m:dPr>
                              <m:e>
                                <m:r>
                                  <m:t>n</m:t>
                                </m:r>
                                <m:r>
                                  <m:rPr>
                                    <m:sty m:val="p"/>
                                  </m:rPr>
                                  <m:t>/</m:t>
                                </m:r>
                                <m:r>
                                  <m:t>2</m:t>
                                </m:r>
                              </m:e>
                            </m:d>
                          </m:sub>
                        </m:sSub>
                        <m:r>
                          <m:rPr>
                            <m:sty m:val="p"/>
                          </m:rPr>
                          <m:t>+</m:t>
                        </m:r>
                        <m:sSub>
                          <m:e>
                            <m:r>
                              <m:t>X</m:t>
                            </m:r>
                          </m:e>
                          <m:sub>
                            <m:d>
                              <m:dPr>
                                <m:begChr m:val="["/>
                                <m:endChr m:val="]"/>
                                <m:sepChr m:val=""/>
                                <m:grow/>
                              </m:dPr>
                              <m:e>
                                <m:r>
                                  <m:t>n</m:t>
                                </m:r>
                                <m:r>
                                  <m:rPr>
                                    <m:sty m:val="p"/>
                                  </m:rPr>
                                  <m:t>/</m:t>
                                </m:r>
                                <m:r>
                                  <m:t>2</m:t>
                                </m:r>
                                <m:r>
                                  <m:rPr>
                                    <m:sty m:val="p"/>
                                  </m:rPr>
                                  <m:t>+</m:t>
                                </m:r>
                                <m:r>
                                  <m:t>1</m:t>
                                </m:r>
                              </m:e>
                            </m:d>
                          </m:sub>
                        </m:sSub>
                      </m:e>
                    </m:d>
                    <m:r>
                      <m:rPr>
                        <m:sty m:val="p"/>
                      </m:rPr>
                      <m:t>/</m:t>
                    </m:r>
                    <m:r>
                      <m:t>2</m:t>
                    </m:r>
                  </m:oMath>
                </a14:m>
                <a:r>
                  <a:rPr/>
                  <a:t> if n is even</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Bacteria before and after A/C upgrade</a:t>
            </a:r>
          </a:p>
        </p:txBody>
      </p:sp>
      <p:sp>
        <p:nvSpPr>
          <p:cNvPr id="3" name="Content Placeholder 2"/>
          <p:cNvSpPr>
            <a:spLocks noGrp="1"/>
          </p:cNvSpPr>
          <p:nvPr>
            <p:ph idx="1"/>
          </p:nvPr>
        </p:nvSpPr>
        <p:spPr/>
        <p:txBody>
          <a:bodyPr/>
          <a:lstStyle/>
          <a:p>
            <a:pPr lvl="0" indent="0">
              <a:buNone/>
            </a:pPr>
            <a:r>
              <a:rPr>
                <a:latin typeface="Courier"/>
              </a:rPr>
              <a:t>Room Before  After Change
 121   11.8   10.1   -1.7
 125    7.1    3.8   -3.3
 163    8.2    7.2   -1.0
 218   10.1   10.5    0.4
 233   10.8    8.3   -2.5
 264   14     12     -2.0
 324   14.6   12.1   -2.5
 325   14     13.7   -0.3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of the mean and median</a:t>
            </a:r>
          </a:p>
        </p:txBody>
      </p:sp>
      <p:sp>
        <p:nvSpPr>
          <p:cNvPr id="3" name="Content Placeholder 2"/>
          <p:cNvSpPr>
            <a:spLocks noGrp="1"/>
          </p:cNvSpPr>
          <p:nvPr>
            <p:ph idx="1"/>
          </p:nvPr>
        </p:nvSpPr>
        <p:spPr/>
        <p:txBody>
          <a:bodyPr/>
          <a:lstStyle/>
          <a:p>
            <a:pPr lvl="0"/>
            <a:r>
              <a:rPr/>
              <a:t>Mean</a:t>
            </a:r>
          </a:p>
          <a:p>
            <a:pPr lvl="1"/>
            <a:r>
              <a:rPr/>
              <a:t>Add up all the values</a:t>
            </a:r>
          </a:p>
          <a:p>
            <a:pPr lvl="1"/>
            <a:r>
              <a:rPr/>
              <a:t>Divide by the sample size</a:t>
            </a:r>
          </a:p>
          <a:p>
            <a:pPr lvl="0"/>
            <a:r>
              <a:rPr/>
              <a:t>Median</a:t>
            </a:r>
          </a:p>
          <a:p>
            <a:pPr lvl="1"/>
            <a:r>
              <a:rPr/>
              <a:t>Sort the data</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mean</a:t>
            </a:r>
          </a:p>
        </p:txBody>
      </p:sp>
      <p:sp>
        <p:nvSpPr>
          <p:cNvPr id="3" name="Content Placeholder 2"/>
          <p:cNvSpPr>
            <a:spLocks noGrp="1"/>
          </p:cNvSpPr>
          <p:nvPr>
            <p:ph idx="1"/>
          </p:nvPr>
        </p:nvSpPr>
        <p:spPr/>
        <p:txBody>
          <a:bodyPr/>
          <a:lstStyle/>
          <a:p>
            <a:pPr lvl="0" indent="0">
              <a:buNone/>
            </a:pPr>
            <a:r>
              <a:rPr>
                <a:latin typeface="Courier"/>
              </a:rPr>
              <a:t>11.8 + 7.1 + 8.2 + 10.1 + 10.8 + 14 + 14.6 + 14 = 90.6
90.6 / 8 = 11.325
Round to 11.3</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mean</a:t>
            </a:r>
          </a:p>
        </p:txBody>
      </p:sp>
      <p:sp>
        <p:nvSpPr>
          <p:cNvPr id="3" name="Content Placeholder 2"/>
          <p:cNvSpPr>
            <a:spLocks noGrp="1"/>
          </p:cNvSpPr>
          <p:nvPr>
            <p:ph idx="1"/>
          </p:nvPr>
        </p:nvSpPr>
        <p:spPr/>
        <p:txBody>
          <a:bodyPr/>
          <a:lstStyle/>
          <a:p>
            <a:pPr lvl="0" indent="0">
              <a:buNone/>
            </a:pPr>
            <a:r>
              <a:rPr>
                <a:latin typeface="Courier"/>
              </a:rPr>
              <a:t>10.1 + 3.8 + 7.2 + 10.5 + 8.3 + 12 + 12.1 + 13.7 = 77.7
77.7 / 8 = 9.7125
Round to 9.7</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(1/4)</a:t>
            </a:r>
          </a:p>
        </p:txBody>
      </p:sp>
      <p:sp>
        <p:nvSpPr>
          <p:cNvPr id="3" name="Content Placeholder 2"/>
          <p:cNvSpPr>
            <a:spLocks noGrp="1"/>
          </p:cNvSpPr>
          <p:nvPr>
            <p:ph idx="1"/>
          </p:nvPr>
        </p:nvSpPr>
        <p:spPr/>
        <p:txBody>
          <a:bodyPr/>
          <a:lstStyle/>
          <a:p>
            <a:pPr lvl="0" indent="0">
              <a:buNone/>
            </a:pPr>
            <a:r>
              <a:rPr>
                <a:latin typeface="Courier"/>
              </a:rPr>
              <a:t>121  11.8
125   7.1
163   8.2
218  10.1
233  10.8
264  14.0
324  14.6
325  14.0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(2/4)</a:t>
            </a:r>
          </a:p>
        </p:txBody>
      </p:sp>
      <p:sp>
        <p:nvSpPr>
          <p:cNvPr id="3" name="Content Placeholder 2"/>
          <p:cNvSpPr>
            <a:spLocks noGrp="1"/>
          </p:cNvSpPr>
          <p:nvPr>
            <p:ph idx="1"/>
          </p:nvPr>
        </p:nvSpPr>
        <p:spPr/>
        <p:txBody>
          <a:bodyPr/>
          <a:lstStyle/>
          <a:p>
            <a:pPr lvl="0" indent="0">
              <a:buNone/>
            </a:pPr>
            <a:r>
              <a:rPr>
                <a:latin typeface="Courier"/>
              </a:rPr>
              <a:t>125   7.1
163   8.2
218  10.1
233  10.8
121  11.8
264  14.0
325  14.0
324  14.6</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(3/4)</a:t>
            </a:r>
          </a:p>
        </p:txBody>
      </p:sp>
      <p:sp>
        <p:nvSpPr>
          <p:cNvPr id="3" name="Content Placeholder 2"/>
          <p:cNvSpPr>
            <a:spLocks noGrp="1"/>
          </p:cNvSpPr>
          <p:nvPr>
            <p:ph idx="1"/>
          </p:nvPr>
        </p:nvSpPr>
        <p:spPr/>
        <p:txBody>
          <a:bodyPr/>
          <a:lstStyle/>
          <a:p>
            <a:pPr lvl="0" indent="0">
              <a:buNone/>
            </a:pPr>
            <a:r>
              <a:rPr>
                <a:latin typeface="Courier"/>
              </a:rPr>
              <a:t>125   7.1  
163   8.2  
218  10.1  
233  10.8  10.8
121  11.8  11.8
264  14.0  
325  14.0  
324  14.6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Before remediation median (4/4)</a:t>
            </a:r>
          </a:p>
        </p:txBody>
      </p:sp>
      <p:sp>
        <p:nvSpPr>
          <p:cNvPr id="3" name="Content Placeholder 2"/>
          <p:cNvSpPr>
            <a:spLocks noGrp="1"/>
          </p:cNvSpPr>
          <p:nvPr>
            <p:ph idx="1"/>
          </p:nvPr>
        </p:nvSpPr>
        <p:spPr/>
        <p:txBody>
          <a:bodyPr/>
          <a:lstStyle/>
          <a:p>
            <a:pPr lvl="0" indent="0">
              <a:buNone/>
            </a:pPr>
            <a:r>
              <a:rPr>
                <a:latin typeface="Courier"/>
              </a:rPr>
              <a:t>125   7.1  
163   8.2  
218  10.1  
233  10.8  10.8
                  (10.8 + 11.8) / 2 = 11.3
121  11.8  11.8
264  14.0  
325  14.0  
324  14.6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(1/4)</a:t>
            </a:r>
          </a:p>
        </p:txBody>
      </p:sp>
      <p:sp>
        <p:nvSpPr>
          <p:cNvPr id="3" name="Content Placeholder 2"/>
          <p:cNvSpPr>
            <a:spLocks noGrp="1"/>
          </p:cNvSpPr>
          <p:nvPr>
            <p:ph idx="1"/>
          </p:nvPr>
        </p:nvSpPr>
        <p:spPr/>
        <p:txBody>
          <a:bodyPr/>
          <a:lstStyle/>
          <a:p>
            <a:pPr lvl="0" indent="0">
              <a:buNone/>
            </a:pPr>
            <a:r>
              <a:rPr>
                <a:latin typeface="Courier"/>
              </a:rPr>
              <a:t>121  10.1
125   3.8
163   7.2
218  10.5
233   8.3
264  12.0
324  12.1
325  13.7</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(2/4)</a:t>
            </a:r>
          </a:p>
        </p:txBody>
      </p:sp>
      <p:sp>
        <p:nvSpPr>
          <p:cNvPr id="3" name="Content Placeholder 2"/>
          <p:cNvSpPr>
            <a:spLocks noGrp="1"/>
          </p:cNvSpPr>
          <p:nvPr>
            <p:ph idx="1"/>
          </p:nvPr>
        </p:nvSpPr>
        <p:spPr/>
        <p:txBody>
          <a:bodyPr/>
          <a:lstStyle/>
          <a:p>
            <a:pPr lvl="0" indent="0">
              <a:buNone/>
            </a:pPr>
            <a:r>
              <a:rPr>
                <a:latin typeface="Courier"/>
              </a:rPr>
              <a:t>125   3.8
163   7.2
233   8.3
121  10.1
218  10.5
264  12.0
324  12.1
325  13.7</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(3/4)</a:t>
            </a:r>
          </a:p>
        </p:txBody>
      </p:sp>
      <p:sp>
        <p:nvSpPr>
          <p:cNvPr id="3" name="Content Placeholder 2"/>
          <p:cNvSpPr>
            <a:spLocks noGrp="1"/>
          </p:cNvSpPr>
          <p:nvPr>
            <p:ph idx="1"/>
          </p:nvPr>
        </p:nvSpPr>
        <p:spPr/>
        <p:txBody>
          <a:bodyPr/>
          <a:lstStyle/>
          <a:p>
            <a:pPr lvl="0" indent="0">
              <a:buNone/>
            </a:pPr>
            <a:r>
              <a:rPr>
                <a:latin typeface="Courier"/>
              </a:rPr>
              <a:t>125   3.8  
163   7.2  
233   8.3  
121  10.1  10.1
218  10.5  10.5
264  12.0  
324  12.1  
325  13.7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remediation median (4/4)</a:t>
            </a:r>
          </a:p>
        </p:txBody>
      </p:sp>
      <p:sp>
        <p:nvSpPr>
          <p:cNvPr id="3" name="Content Placeholder 2"/>
          <p:cNvSpPr>
            <a:spLocks noGrp="1"/>
          </p:cNvSpPr>
          <p:nvPr>
            <p:ph idx="1"/>
          </p:nvPr>
        </p:nvSpPr>
        <p:spPr/>
        <p:txBody>
          <a:bodyPr/>
          <a:lstStyle/>
          <a:p>
            <a:pPr lvl="0" indent="0">
              <a:buNone/>
            </a:pPr>
            <a:r>
              <a:rPr>
                <a:latin typeface="Courier"/>
              </a:rPr>
              <a:t>125   3.8  
163   7.2  
233   8.3  
121  10.1  10.1
                  (10.1 + 10.5) / 2 = 10.3
218  10.5  10.5
264  12.0  
324  12.1  
325  13.7  </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Choosing between the mean and median</a:t>
            </a:r>
          </a:p>
        </p:txBody>
      </p:sp>
      <p:sp>
        <p:nvSpPr>
          <p:cNvPr id="3" name="Content Placeholder 2"/>
          <p:cNvSpPr>
            <a:spLocks noGrp="1"/>
          </p:cNvSpPr>
          <p:nvPr>
            <p:ph idx="1"/>
          </p:nvPr>
        </p:nvSpPr>
        <p:spPr/>
        <p:txBody>
          <a:bodyPr/>
          <a:lstStyle/>
          <a:p>
            <a:pPr lvl="0"/>
            <a:r>
              <a:rPr/>
              <a:t>When do you use the mean?</a:t>
            </a:r>
          </a:p>
          <a:p>
            <a:pPr lvl="1"/>
            <a:r>
              <a:rPr/>
              <a:t>When totals are important</a:t>
            </a:r>
          </a:p>
          <a:p>
            <a:pPr lvl="0"/>
            <a:r>
              <a:rPr/>
              <a:t>When do you use the median</a:t>
            </a:r>
          </a:p>
          <a:p>
            <a:pPr lvl="1"/>
            <a:r>
              <a:rPr/>
              <a:t>When outliers/skewness might distort your conclusions</a:t>
            </a:r>
          </a:p>
          <a:p>
            <a:pPr lvl="0"/>
            <a:r>
              <a:rPr/>
              <a:t>Often, either is fine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the mean and median</a:t>
            </a:r>
          </a:p>
        </p:txBody>
      </p:sp>
      <p:sp>
        <p:nvSpPr>
          <p:cNvPr id="3" name="Content Placeholder 2"/>
          <p:cNvSpPr>
            <a:spLocks noGrp="1"/>
          </p:cNvSpPr>
          <p:nvPr>
            <p:ph idx="1"/>
          </p:nvPr>
        </p:nvSpPr>
        <p:spPr/>
        <p:txBody>
          <a:bodyPr/>
          <a:lstStyle/>
          <a:p>
            <a:pPr lvl="0"/>
            <a:r>
              <a:rPr/>
              <a:t>Are you combining apples and onions?</a:t>
            </a:r>
          </a:p>
          <a:p>
            <a:pPr lvl="0"/>
            <a:r>
              <a:rPr/>
              <a:t>Are you ignoring minorities?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of the mean for ordinal data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Gould 1985</a:t>
            </a:r>
          </a:p>
        </p:txBody>
      </p:sp>
      <p:pic>
        <p:nvPicPr>
          <p:cNvPr descr="gould-1985.png" id="0" name="Picture 1"/>
          <p:cNvPicPr>
            <a:picLocks noGrp="1" noChangeAspect="1"/>
          </p:cNvPicPr>
          <p:nvPr/>
        </p:nvPicPr>
        <p:blipFill>
          <a:blip r:embed="rId3"/>
          <a:stretch>
            <a:fillRect/>
          </a:stretch>
        </p:blipFill>
        <p:spPr bwMode="auto">
          <a:xfrm>
            <a:off x="3136900" y="1193800"/>
            <a:ext cx="2857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8: Gould 1985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a:t>
            </a:r>
          </a:p>
        </p:txBody>
      </p:sp>
      <p:pic>
        <p:nvPicPr>
          <p:cNvPr descr="bridge-2001.png" id="0" name="Picture 1"/>
          <p:cNvPicPr>
            <a:picLocks noGrp="1" noChangeAspect="1"/>
          </p:cNvPicPr>
          <p:nvPr/>
        </p:nvPicPr>
        <p:blipFill>
          <a:blip r:embed="rId3"/>
          <a:stretch>
            <a:fillRect/>
          </a:stretch>
        </p:blipFill>
        <p:spPr bwMode="auto">
          <a:xfrm>
            <a:off x="457200" y="1333500"/>
            <a:ext cx="8229600" cy="26035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9: Bridge and McKenzie 2001</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bit more about myself</a:t>
            </a:r>
          </a:p>
        </p:txBody>
      </p:sp>
      <p:sp>
        <p:nvSpPr>
          <p:cNvPr id="3" name="Content Placeholder 2"/>
          <p:cNvSpPr>
            <a:spLocks noGrp="1"/>
          </p:cNvSpPr>
          <p:nvPr>
            <p:ph idx="1"/>
          </p:nvPr>
        </p:nvSpPr>
        <p:spPr/>
        <p:txBody>
          <a:bodyPr/>
          <a:lstStyle/>
          <a:p>
            <a:pPr lvl="0"/>
            <a:r>
              <a:rPr/>
              <a:t>PhD in Statistics in 1982 from the University of Iowa</a:t>
            </a:r>
          </a:p>
          <a:p>
            <a:pPr lvl="0"/>
            <a:r>
              <a:rPr/>
              <a:t>Currently full professor</a:t>
            </a:r>
          </a:p>
          <a:p>
            <a:pPr lvl="0"/>
            <a:r>
              <a:rPr/>
              <a:t>Part-time statistical consultant</a:t>
            </a:r>
          </a:p>
          <a:p>
            <a:pPr lvl="0"/>
            <a:r>
              <a:rPr/>
              <a:t>Funded on 18 research grants</a:t>
            </a:r>
          </a:p>
          <a:p>
            <a:pPr lvl="0"/>
            <a:r>
              <a:rPr/>
              <a:t>Over 100 peer-reviewed publications</a:t>
            </a:r>
          </a:p>
          <a:p>
            <a:pPr lvl="0"/>
            <a:r>
              <a:rPr/>
              <a:t>Website with over 2,000 pages</a:t>
            </a:r>
          </a:p>
          <a:p>
            <a:pPr lvl="0"/>
            <a:r>
              <a:rPr/>
              <a:t>Many invitations to talk at conferences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 (continued)</a:t>
            </a:r>
          </a:p>
        </p:txBody>
      </p:sp>
      <p:sp>
        <p:nvSpPr>
          <p:cNvPr id="3" name="Content Placeholder 2"/>
          <p:cNvSpPr>
            <a:spLocks noGrp="1"/>
          </p:cNvSpPr>
          <p:nvPr>
            <p:ph idx="1"/>
          </p:nvPr>
        </p:nvSpPr>
        <p:spPr/>
        <p:txBody>
          <a:bodyPr/>
          <a:lstStyle/>
          <a:p>
            <a:pPr lvl="0" indent="0" marL="0">
              <a:buNone/>
            </a:pPr>
            <a:r>
              <a:rPr/>
              <a:t>The measurement of airway resistance by the interrupter technique (Rint) needs standardization. Should measurements be made be during the expiratory or inspiratory phase of tidal breathing? </a:t>
            </a:r>
            <a:r>
              <a:rPr b="1"/>
              <a:t>In reported studies, the measurement of Rint has been calculated as the median or mean of a small number of values, is there an important difference?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Bridge 2001, PMID: 11405531 (continued)</a:t>
            </a:r>
          </a:p>
        </p:txBody>
      </p:sp>
      <p:sp>
        <p:nvSpPr>
          <p:cNvPr id="3" name="Content Placeholder 2"/>
          <p:cNvSpPr>
            <a:spLocks noGrp="1"/>
          </p:cNvSpPr>
          <p:nvPr>
            <p:ph idx="1"/>
          </p:nvPr>
        </p:nvSpPr>
        <p:spPr/>
        <p:txBody>
          <a:bodyPr/>
          <a:lstStyle/>
          <a:p>
            <a:pPr lvl="0" indent="0" marL="0">
              <a:buNone/>
            </a:pPr>
            <a:r>
              <a:rPr/>
              <a:t>In the present data the mean of a set of values contributing to a measurement was not significantly different from the median. </a:t>
            </a:r>
            <a:r>
              <a:rPr b="1"/>
              <a:t>However, the use of the median has been recommended since it is less affected by possible outlying values such as might be included by fully automated equipment.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a:t>
            </a:r>
          </a:p>
        </p:txBody>
      </p:sp>
      <p:pic>
        <p:nvPicPr>
          <p:cNvPr descr="chen-2019.png" id="0" name="Picture 1"/>
          <p:cNvPicPr>
            <a:picLocks noGrp="1" noChangeAspect="1"/>
          </p:cNvPicPr>
          <p:nvPr/>
        </p:nvPicPr>
        <p:blipFill>
          <a:blip r:embed="rId3"/>
          <a:stretch>
            <a:fillRect/>
          </a:stretch>
        </p:blipFill>
        <p:spPr bwMode="auto">
          <a:xfrm>
            <a:off x="457200" y="1244600"/>
            <a:ext cx="8229600" cy="2781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10: Chen et al 2019</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 (continued)</a:t>
            </a:r>
          </a:p>
        </p:txBody>
      </p:sp>
      <p:sp>
        <p:nvSpPr>
          <p:cNvPr id="3" name="Content Placeholder 2"/>
          <p:cNvSpPr>
            <a:spLocks noGrp="1"/>
          </p:cNvSpPr>
          <p:nvPr>
            <p:ph idx="1"/>
          </p:nvPr>
        </p:nvSpPr>
        <p:spPr/>
        <p:txBody>
          <a:bodyPr/>
          <a:lstStyle/>
          <a:p>
            <a:pPr lvl="0" indent="0" marL="0">
              <a:buNone/>
            </a:pPr>
            <a:r>
              <a:rPr/>
              <a:t>Background: The prices of newly approved cancer drugs have risen over the past decades. </a:t>
            </a:r>
            <a:r>
              <a:rPr b="1"/>
              <a:t>A key policy question is whether the clinical gains offered by these drugs in treating specific cancer indications justify the price increases.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Chen 2019, PMID: 31806195 (continued)</a:t>
            </a:r>
          </a:p>
        </p:txBody>
      </p:sp>
      <p:sp>
        <p:nvSpPr>
          <p:cNvPr id="3" name="Content Placeholder 2"/>
          <p:cNvSpPr>
            <a:spLocks noGrp="1"/>
          </p:cNvSpPr>
          <p:nvPr>
            <p:ph idx="1"/>
          </p:nvPr>
        </p:nvSpPr>
        <p:spPr/>
        <p:txBody>
          <a:bodyPr/>
          <a:lstStyle/>
          <a:p>
            <a:pPr lvl="0" indent="0" marL="0">
              <a:buNone/>
            </a:pPr>
            <a:r>
              <a:rPr/>
              <a:t>Results: We found that between 1995 and 2012, price increases outstripped median survival gains, a finding consistent with previous literature. </a:t>
            </a:r>
            <a:r>
              <a:rPr b="1"/>
              <a:t>Nevertheless, price per mean life-year gained increased at a considerably slower rate, suggesting that new drugs have been more effective in achieving longer-term survival.</a:t>
            </a:r>
            <a:r>
              <a:rPr/>
              <a:t> Between 2013 and 2017, price increases reflected equally large gains in median and mean survival, resulting in a flat profile for benefit-adjusted launch prices in recent years.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Percentiles</a:t>
            </a:r>
          </a:p>
        </p:txBody>
      </p:sp>
      <p:pic>
        <p:nvPicPr>
          <p:cNvPr descr="day-one_files/figure-pptx/unnamed-chunk-1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Gould 2006</a:t>
            </a:r>
          </a:p>
        </p:txBody>
      </p:sp>
      <p:pic>
        <p:nvPicPr>
          <p:cNvPr descr="gould-2006.jpg" id="0" name="Picture 1"/>
          <p:cNvPicPr>
            <a:picLocks noGrp="1" noChangeAspect="1"/>
          </p:cNvPicPr>
          <p:nvPr/>
        </p:nvPicPr>
        <p:blipFill>
          <a:blip r:embed="rId3"/>
          <a:stretch>
            <a:fillRect/>
          </a:stretch>
        </p:blipFill>
        <p:spPr bwMode="auto">
          <a:xfrm>
            <a:off x="3581400" y="1193800"/>
            <a:ext cx="1981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11: Gould 2006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2012</a:t>
            </a:r>
          </a:p>
        </p:txBody>
      </p:sp>
      <p:pic>
        <p:nvPicPr>
          <p:cNvPr descr="best-2012.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12: Best 2012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O’Neil 2016</a:t>
            </a:r>
          </a:p>
        </p:txBody>
      </p:sp>
      <p:pic>
        <p:nvPicPr>
          <p:cNvPr descr="oneil-2016.jpg" id="0" name="Picture 1"/>
          <p:cNvPicPr>
            <a:picLocks noGrp="1" noChangeAspect="1"/>
          </p:cNvPicPr>
          <p:nvPr/>
        </p:nvPicPr>
        <p:blipFill>
          <a:blip r:embed="rId3"/>
          <a:stretch>
            <a:fillRect/>
          </a:stretch>
        </p:blipFill>
        <p:spPr bwMode="auto">
          <a:xfrm>
            <a:off x="3619500" y="1193800"/>
            <a:ext cx="1905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13: O’Neil 2016</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companies learn your secrets</a:t>
            </a:r>
          </a:p>
        </p:txBody>
      </p:sp>
      <p:sp>
        <p:nvSpPr>
          <p:cNvPr id="3" name="Content Placeholder 2"/>
          <p:cNvSpPr>
            <a:spLocks noGrp="1"/>
          </p:cNvSpPr>
          <p:nvPr>
            <p:ph idx="1"/>
          </p:nvPr>
        </p:nvSpPr>
        <p:spPr/>
        <p:txBody>
          <a:bodyPr/>
          <a:lstStyle/>
          <a:p>
            <a:pPr lvl="0" indent="0" marL="0">
              <a:buNone/>
            </a:pPr>
            <a:r>
              <a:rPr/>
              <a:t>https://www.nytimes.com/2012/02/19/magazine/shopping-habits.html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the three day course</a:t>
            </a:r>
          </a:p>
        </p:txBody>
      </p:sp>
      <p:sp>
        <p:nvSpPr>
          <p:cNvPr id="3" name="Content Placeholder 2"/>
          <p:cNvSpPr>
            <a:spLocks noGrp="1"/>
          </p:cNvSpPr>
          <p:nvPr>
            <p:ph idx="1"/>
          </p:nvPr>
        </p:nvSpPr>
        <p:spPr/>
        <p:txBody>
          <a:bodyPr/>
          <a:lstStyle/>
          <a:p>
            <a:pPr lvl="0"/>
            <a:r>
              <a:rPr/>
              <a:t>Day one: Numerical summaries and data visualization</a:t>
            </a:r>
          </a:p>
          <a:p>
            <a:pPr lvl="0"/>
            <a:r>
              <a:rPr/>
              <a:t>Day two: Hypothesis testing and sampling</a:t>
            </a:r>
          </a:p>
          <a:p>
            <a:pPr lvl="0"/>
            <a:r>
              <a:rPr/>
              <a:t>Day three: Statistical tests to compare treatment to a control and regression models</a:t>
            </a:r>
          </a:p>
          <a:p>
            <a:pPr lvl="0" indent="0" marL="0">
              <a:buNone/>
            </a:pPr>
            <a:r>
              <a:rPr/>
              <a:t>My goal: help you to become a better consumer of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Machine Bias</a:t>
            </a:r>
          </a:p>
        </p:txBody>
      </p:sp>
      <p:sp>
        <p:nvSpPr>
          <p:cNvPr id="3" name="Content Placeholder 2"/>
          <p:cNvSpPr>
            <a:spLocks noGrp="1"/>
          </p:cNvSpPr>
          <p:nvPr>
            <p:ph idx="1"/>
          </p:nvPr>
        </p:nvSpPr>
        <p:spPr/>
        <p:txBody>
          <a:bodyPr/>
          <a:lstStyle/>
          <a:p>
            <a:pPr lvl="0" indent="0" marL="0">
              <a:buNone/>
            </a:pPr>
            <a:r>
              <a:rPr/>
              <a:t>https://www.propublica.org/article/machine-bias-risk-assessments-in-criminal-sentencing</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Bias in Algorithms</a:t>
            </a:r>
          </a:p>
        </p:txBody>
      </p:sp>
      <p:sp>
        <p:nvSpPr>
          <p:cNvPr id="3" name="Content Placeholder 2"/>
          <p:cNvSpPr>
            <a:spLocks noGrp="1"/>
          </p:cNvSpPr>
          <p:nvPr>
            <p:ph idx="1"/>
          </p:nvPr>
        </p:nvSpPr>
        <p:spPr/>
        <p:txBody>
          <a:bodyPr/>
          <a:lstStyle/>
          <a:p>
            <a:pPr lvl="0" indent="0" marL="0">
              <a:buNone/>
            </a:pPr>
            <a:r>
              <a:rPr/>
              <a:t>https://fra.europa.eu/sites/default/files/fra_uploads/fra-2022-bias-in-algorithms_en.pdf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a:t>
            </a:r>
          </a:p>
        </p:txBody>
      </p:sp>
      <p:sp>
        <p:nvSpPr>
          <p:cNvPr id="3" name="Content Placeholder 2"/>
          <p:cNvSpPr>
            <a:spLocks noGrp="1"/>
          </p:cNvSpPr>
          <p:nvPr>
            <p:ph idx="1"/>
          </p:nvPr>
        </p:nvSpPr>
        <p:spPr/>
        <p:txBody>
          <a:bodyPr/>
          <a:lstStyle/>
          <a:p>
            <a:pPr lvl="0"/>
            <a:r>
              <a:rPr/>
              <a:t>Numerical summaries</a:t>
            </a:r>
          </a:p>
          <a:p>
            <a:pPr lvl="1"/>
            <a:r>
              <a:rPr/>
              <a:t>When should you present the mean versus the median</a:t>
            </a:r>
          </a:p>
          <a:p>
            <a:pPr lvl="1"/>
            <a:r>
              <a:rPr/>
              <a:t>When should you present the range versus standard deviation</a:t>
            </a:r>
          </a:p>
          <a:p>
            <a:pPr lvl="1"/>
            <a:r>
              <a:rPr/>
              <a:t>How should you display percentages</a:t>
            </a:r>
          </a:p>
          <a:p>
            <a:pPr lvl="1"/>
            <a:r>
              <a:rPr/>
              <a:t>Why should you round liberally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 (continued)</a:t>
            </a:r>
          </a:p>
        </p:txBody>
      </p:sp>
      <p:sp>
        <p:nvSpPr>
          <p:cNvPr id="3" name="Content Placeholder 2"/>
          <p:cNvSpPr>
            <a:spLocks noGrp="1"/>
          </p:cNvSpPr>
          <p:nvPr>
            <p:ph idx="1"/>
          </p:nvPr>
        </p:nvSpPr>
        <p:spPr/>
        <p:txBody>
          <a:bodyPr/>
          <a:lstStyle/>
          <a:p>
            <a:pPr lvl="0"/>
            <a:r>
              <a:rPr/>
              <a:t>Data visualization</a:t>
            </a:r>
          </a:p>
          <a:p>
            <a:pPr lvl="1"/>
            <a:r>
              <a:rPr/>
              <a:t>How should you display continuous data</a:t>
            </a:r>
          </a:p>
          <a:p>
            <a:pPr lvl="1"/>
            <a:r>
              <a:rPr/>
              <a:t>Why is the normal bell-shaped curve important</a:t>
            </a:r>
          </a:p>
          <a:p>
            <a:pPr lvl="1"/>
            <a:r>
              <a:rPr/>
              <a:t>How should you display categorical data</a:t>
            </a:r>
          </a:p>
          <a:p>
            <a:pPr lvl="1"/>
            <a:r>
              <a:rPr/>
              <a:t>How do you illustrate trends and patterns</a:t>
            </a:r>
          </a:p>
          <a:p>
            <a:pPr lvl="1"/>
            <a:r>
              <a:rPr/>
              <a:t>What are some common mistakes in the choice of colors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Counting and proportions</a:t>
            </a:r>
          </a:p>
        </p:txBody>
      </p:sp>
      <p:sp>
        <p:nvSpPr>
          <p:cNvPr id="3" name="Content Placeholder 2"/>
          <p:cNvSpPr>
            <a:spLocks noGrp="1"/>
          </p:cNvSpPr>
          <p:nvPr>
            <p:ph idx="1"/>
          </p:nvPr>
        </p:nvSpPr>
        <p:spPr/>
        <p:txBody>
          <a:bodyPr/>
          <a:lstStyle/>
          <a:p>
            <a:pPr lvl="0"/>
            <a:r>
              <a:rPr/>
              <a:t>Counts are the most common statistic</a:t>
            </a:r>
          </a:p>
          <a:p>
            <a:pPr lvl="1"/>
            <a:r>
              <a:rPr/>
              <a:t>Counts are error prone</a:t>
            </a:r>
          </a:p>
          <a:p>
            <a:pPr lvl="1"/>
            <a:r>
              <a:rPr/>
              <a:t>Counts require a solid operational definition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Student exercise</a:t>
            </a:r>
          </a:p>
        </p:txBody>
      </p:sp>
      <p:sp>
        <p:nvSpPr>
          <p:cNvPr id="3" name="Content Placeholder 2"/>
          <p:cNvSpPr>
            <a:spLocks noGrp="1"/>
          </p:cNvSpPr>
          <p:nvPr>
            <p:ph idx="1"/>
          </p:nvPr>
        </p:nvSpPr>
        <p:spPr/>
        <p:txBody>
          <a:bodyPr/>
          <a:lstStyle/>
          <a:p>
            <a:pPr lvl="0" indent="0" marL="0">
              <a:buNone/>
            </a:pPr>
            <a:r>
              <a:rPr/>
              <a:t>Count the number of occurrences of the letter “e”.</a:t>
            </a:r>
          </a:p>
          <a:p>
            <a:pPr lvl="0" indent="0">
              <a:buNone/>
            </a:pPr>
            <a:r>
              <a:rPr>
                <a:latin typeface="Courier"/>
              </a:rPr>
              <a:t>A quality control  program is easiest
to implement from the top down. 
Make sure that you understand the 
the commitment of time and money
that is involved. Every workplace is
different, but think about allocating
10% of your time and 10% of the 
time of all your employees to 
quality control.</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statistics for non-statisticians: Day one</dc:title>
  <dc:creator>Steve Simon</dc:creator>
  <cp:keywords/>
  <dcterms:created xsi:type="dcterms:W3CDTF">2023-06-15T12:50:36Z</dcterms:created>
  <dcterms:modified xsi:type="dcterms:W3CDTF">2023-06-15T12:50:36Z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lide-number">
    <vt:lpwstr>True</vt:lpwstr>
  </property>
  <property fmtid="{D5CDD505-2E9C-101B-9397-08002B2CF9AE}" pid="11" name="toc-title">
    <vt:lpwstr>Table of contents</vt:lpwstr>
  </property>
</Properties>
</file>