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notesMaster" Target="notesMasters/notesMaster1.xml" /><Relationship Id="rId54" Type="http://schemas.openxmlformats.org/officeDocument/2006/relationships/viewProps" Target="viewProps.xml" /><Relationship Id="rId53" Type="http://schemas.openxmlformats.org/officeDocument/2006/relationships/presProps" Target="presProps.xml" /><Relationship Id="rId1" Type="http://schemas.openxmlformats.org/officeDocument/2006/relationships/slideMaster" Target="slideMasters/slideMaster1.xml" /><Relationship Id="rId56" Type="http://schemas.openxmlformats.org/officeDocument/2006/relationships/tableStyles" Target="tableStyles.xml" /><Relationship Id="rId5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Imagine an experiment where you monitor the survival time of 25 fruit flies. This is actually adapted from a real data set, but I have tweaked a few of the numbers to make things work out a bit easier.</a:t>
            </a:r>
          </a:p>
          <a:p>
            <a:pPr lvl="0" indent="0" marL="0">
              <a:buNone/>
            </a:pPr>
          </a:p>
          <a:p>
            <a:pPr lvl="0" indent="0" marL="0">
              <a:buNone/>
            </a:pPr>
            <a:r>
              <a:rPr/>
              <a:t>The first fly dies on day 37 and the last fly dies on day 96.</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probability of a potential customer dying between the ages of 21 and 41 is 0.04638.</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probability of a potential customer dying between the ages of 95 and 99 is about the same, 0.04626. So should you charge the same amount for an insurance policy for someone 21 years old and someone 95 years old?</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Obviously not. There are three things you need to fix first.</a:t>
            </a:r>
          </a:p>
          <a:p>
            <a:pPr lvl="0" indent="0" marL="0">
              <a:buNone/>
            </a:pPr>
          </a:p>
          <a:p>
            <a:pPr lvl="0" indent="0" marL="0">
              <a:buNone/>
            </a:pPr>
            <a:r>
              <a:rPr/>
              <a:t>The most obvious flaw is the unequal time intervals, 20 years for the first probability and 4 years for the second probability.</a:t>
            </a:r>
          </a:p>
          <a:p>
            <a:pPr lvl="0" indent="0" marL="0">
              <a:buNone/>
            </a:pPr>
          </a:p>
          <a:p>
            <a:pPr lvl="0" indent="0" marL="0">
              <a:buNone/>
            </a:pPr>
            <a:r>
              <a:rPr/>
              <a:t>You can fix this by computing a rate. You get the rate by dividing the probability by the width of the time interval.</a:t>
            </a:r>
          </a:p>
          <a:p>
            <a:pPr lvl="0" indent="0" marL="0">
              <a:buNone/>
            </a:pPr>
          </a:p>
          <a:p>
            <a:pPr lvl="0" indent="0" marL="0">
              <a:buNone/>
            </a:pPr>
            <a:r>
              <a:rPr/>
              <a:t>The second flaw is that the probability changes over the interval, increasing in the first case and decreasing in the second case.</a:t>
            </a:r>
          </a:p>
          <a:p>
            <a:pPr lvl="0" indent="0" marL="0">
              <a:buNone/>
            </a:pPr>
          </a:p>
          <a:p>
            <a:pPr lvl="0" indent="0" marL="0">
              <a:buNone/>
            </a:pPr>
            <a:r>
              <a:rPr/>
              <a:t>You can fix this by shrinking the width of the time interval.</a:t>
            </a:r>
          </a:p>
          <a:p>
            <a:pPr lvl="0" indent="0" marL="0">
              <a:buNone/>
            </a:pPr>
          </a:p>
          <a:p>
            <a:pPr lvl="0" indent="0" marL="0">
              <a:buNone/>
            </a:pPr>
            <a:r>
              <a:rPr/>
              <a:t>The third flaw is a bit more subtle. The probability of dying between the ages of 95 and 99 are probabilities computed from the perspective of a newborn child. That probability is small not because the chances of dying are small at that age, but because so many have died before their 95th birthday.</a:t>
            </a:r>
          </a:p>
          <a:p>
            <a:pPr lvl="0" indent="0" marL="0">
              <a:buNone/>
            </a:pPr>
          </a:p>
          <a:p>
            <a:pPr lvl="0" indent="0" marL="0">
              <a:buNone/>
            </a:pPr>
            <a:r>
              <a:rPr/>
              <a:t>If you are in insurance sales, you do not sell policies to newborn infants. You sell to people who have survived to a certain age. No one rises from their grave on their 95th birthday and asks for an insurance policy. First, because zombies aren’t real, and second the zombie who died prior to year 95 would not be able to collect on an insurance policy that paid off for a death between 95 and 99.</a:t>
            </a:r>
          </a:p>
          <a:p>
            <a:pPr lvl="0" indent="0" marL="0">
              <a:buNone/>
            </a:pPr>
          </a:p>
          <a:p>
            <a:pPr lvl="0" indent="0" marL="0">
              <a:buNone/>
            </a:pPr>
            <a:r>
              <a:rPr/>
              <a:t>You can fix this by dividing by the survivor probability.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hazard function addresses all three of the concerns mentioned above. It computes a rate by dividing by </a:t>
            </a:r>
            <a:r>
              <a:rPr/>
              <a:t>\Delta t</a:t>
            </a:r>
            <a:r>
              <a:rPr/>
              <a:t>. It shrinks the interval but using a limit. And it adjusts for survivorship by dividing by the survivor probability.</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what the hazard function for mortality data looks like.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pattern becomes a bit clearer when you look at the hazard function on a log scale. The risk of death is high early in your life, but drops. There is a safe period during your pre-teen and early teen years, but then the risk rises because of an increase in deaths associated with things like driving, alcohol, and other drugs. Some of that fades as you mature but other risks increase because of the unavoidable aging of your body.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hazard function provides the foundation for much work in survival analysis. This paper by Sir David Roxbee Cox introduced the proportional hazards regression model, also known as the Cox regression model. This paper has been cited over 28,000 times and represents the 24th most cited research paper in any field, according to a 2014 publication in Nature.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Cox regression model states that the hazard function for a particular value of the independent variable is the exponential of X beta times a baseline hazard, h0. If you compare the hazard function at two levels of the covariate, Xi and Xj, the hazard function changes by a proportion equal to exp((Xi-Xj)).</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maximum likelihood approach to estimation does not work well because the hazard function burns up too many degrees of freedom. But you can compute a partial likelihood. The estimates from a Cox regression maximize this partial likelihood.</a:t>
            </a:r>
          </a:p>
          <a:p>
            <a:pPr lvl="0" indent="0" marL="0">
              <a:buNone/>
            </a:pPr>
          </a:p>
          <a:p>
            <a:pPr lvl="0" indent="0" marL="0">
              <a:buNone/>
            </a:pPr>
            <a:r>
              <a:rPr/>
              <a:t>It is often easier to work on the log scale, and maximizing the log partial likelihood is equivalent.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three tests that you can use for the Cox regression model. A partial likelihood ratio test compares the highest log partial likelihood (the log partial likelihood at </a:t>
            </a:r>
            <a:r>
              <a:rPr/>
              <a:t>\hat\beta</a:t>
            </a:r>
            <a:r>
              <a:rPr/>
              <a:t> to the log partial likelihood at zero.</a:t>
            </a:r>
          </a:p>
          <a:p>
            <a:pPr lvl="0" indent="0" marL="0">
              <a:buNone/>
            </a:pPr>
          </a:p>
          <a:p>
            <a:pPr lvl="0" indent="0" marL="0">
              <a:buNone/>
            </a:pPr>
            <a:r>
              <a:rPr/>
              <a:t>The score test looks at the first derivative of the partial likelihood evaluated at zero.</a:t>
            </a:r>
          </a:p>
          <a:p>
            <a:pPr lvl="0" indent="0" marL="0">
              <a:buNone/>
            </a:pPr>
          </a:p>
          <a:p>
            <a:pPr lvl="0" indent="0" marL="0">
              <a:buNone/>
            </a:pPr>
            <a:r>
              <a:rPr/>
              <a:t>You can get a standard error for your estimates through the matrix of second partial derivatives of the log partial likelihood.</a:t>
            </a:r>
          </a:p>
          <a:p>
            <a:pPr lvl="0" indent="0" marL="0">
              <a:buNone/>
            </a:pPr>
          </a:p>
          <a:p>
            <a:pPr lvl="0" indent="0" marL="0">
              <a:buNone/>
            </a:pPr>
            <a:r>
              <a:rPr/>
              <a:t>The formulas shown here area bit messy, but are very helpful when looking at various properties of the Cox regression model, such as residual analysis.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want to estimate survival probabilities, just count the number of flies still alive on a given day and divide by 25. Each fly funeral leads to a 4% reduction in survival probability.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what a graph of these probabilities would look like.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that you ran that experiment, but on day 70, you left the cover off and 10 flies escaped. What a disaster, you think. The experiment is ruined.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But hold on. You can still estimate survival probabilities up to 70 days. You can still estimate the median survival time (61 days). So all is not lost. You just lose survival times beyond 70 days.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that you ran that experiment, but on day 70, you left the cover off and 6 of the 10 flies escaped. Now, you still have some data after 70 days. What do you do with it?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have to divvy up the remaining 40% of the survival probability among the 4 flies that remain. That means that each fly now carries 10% of the survival probability on their shoulders.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what a graph of these probabilities would look like.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found some data on mortality from the Social Security website and plotted an approximation to the probability density function. There is an unusual early peak in this function because the first year of your life is one of the most dangerous ones you will have to face.</a:t>
            </a:r>
          </a:p>
          <a:p>
            <a:pPr lvl="0" indent="0" marL="0">
              <a:buNone/>
            </a:pPr>
          </a:p>
          <a:p>
            <a:pPr lvl="0" indent="0" marL="0">
              <a:buNone/>
            </a:pPr>
            <a:r>
              <a:rPr/>
              <a:t>Imagine yourself working in life insurance sales. You want to price your policies so that you only ask for low payments on the policy when the risk of death is low. So let’s calculate some probabilities.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Frailty models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3 graph</a:t>
            </a:r>
          </a:p>
        </p:txBody>
      </p:sp>
      <p:pic>
        <p:nvPicPr>
          <p:cNvPr descr="fly-03.png" id="0" name="Picture 1"/>
          <p:cNvPicPr>
            <a:picLocks noGrp="1" noChangeAspect="1"/>
          </p:cNvPicPr>
          <p:nvPr/>
        </p:nvPicPr>
        <p:blipFill>
          <a:blip r:embed="rId3"/>
          <a:stretch>
            <a:fillRect/>
          </a:stretch>
        </p:blipFill>
        <p:spPr bwMode="auto">
          <a:xfrm>
            <a:off x="2197100" y="1193800"/>
            <a:ext cx="4749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Life insurance example</a:t>
            </a:r>
          </a:p>
        </p:txBody>
      </p:sp>
      <p:pic>
        <p:nvPicPr>
          <p:cNvPr descr="frailty_files/figure-pptx/unnamed-chunk-2-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Probabilities for ages 21 through 41</a:t>
            </a:r>
          </a:p>
        </p:txBody>
      </p:sp>
      <p:pic>
        <p:nvPicPr>
          <p:cNvPr descr="frailty_files/figure-pptx/unnamed-chunk-3-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Probabilities for ages 95 through 99</a:t>
            </a:r>
          </a:p>
        </p:txBody>
      </p:sp>
      <p:pic>
        <p:nvPicPr>
          <p:cNvPr descr="frailty_files/figure-pptx/unnamed-chunk-4-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are these probabilities not comparable?</a:t>
            </a:r>
          </a:p>
        </p:txBody>
      </p:sp>
      <p:sp>
        <p:nvSpPr>
          <p:cNvPr id="3" name="Content Placeholder 2"/>
          <p:cNvSpPr>
            <a:spLocks noGrp="1"/>
          </p:cNvSpPr>
          <p:nvPr>
            <p:ph idx="1"/>
          </p:nvPr>
        </p:nvSpPr>
        <p:spPr/>
        <p:txBody>
          <a:bodyPr/>
          <a:lstStyle/>
          <a:p>
            <a:pPr lvl="0"/>
            <a:r>
              <a:rPr/>
              <a:t>Unequal time intervals</a:t>
            </a:r>
          </a:p>
          <a:p>
            <a:pPr lvl="1"/>
            <a:r>
              <a:rPr/>
              <a:t>Fix by computing a rate</a:t>
            </a:r>
          </a:p>
          <a:p>
            <a:pPr lvl="0"/>
            <a:r>
              <a:rPr/>
              <a:t>Non-uniform probabilities over the interval</a:t>
            </a:r>
          </a:p>
          <a:p>
            <a:pPr lvl="1"/>
            <a:r>
              <a:rPr/>
              <a:t>Fix by looking at narrow interval</a:t>
            </a:r>
          </a:p>
          <a:p>
            <a:pPr lvl="0"/>
            <a:r>
              <a:rPr/>
              <a:t>No adjustment for survivorship</a:t>
            </a:r>
          </a:p>
          <a:p>
            <a:pPr lvl="1"/>
            <a:r>
              <a:rPr/>
              <a:t>Fix by dividing by survival probabilty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Hazard functions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Para xmlns:m="http://schemas.openxmlformats.org/officeDocument/2006/math">
                    <m:oMathParaPr>
                      <m:jc m:val="center"/>
                    </m:oMathParaPr>
                    <m:oMath>
                      <m:r>
                        <m:t>h</m:t>
                      </m:r>
                      <m:d>
                        <m:dPr>
                          <m:begChr m:val="("/>
                          <m:endChr m:val=")"/>
                          <m:sepChr m:val=""/>
                          <m:grow/>
                        </m:dPr>
                        <m:e>
                          <m:r>
                            <m:t>t</m:t>
                          </m:r>
                        </m:e>
                      </m:d>
                      <m:r>
                        <m:rPr>
                          <m:sty m:val="p"/>
                        </m:rPr>
                        <m:t>=</m:t>
                      </m:r>
                      <m:r>
                        <m:t>l</m:t>
                      </m:r>
                      <m:r>
                        <m:t>i</m:t>
                      </m:r>
                      <m:sSub>
                        <m:e>
                          <m:r>
                            <m:t>m</m:t>
                          </m:r>
                        </m:e>
                        <m:sub>
                          <m:r>
                            <m:t>Δ</m:t>
                          </m:r>
                          <m:r>
                            <m:t>t</m:t>
                          </m:r>
                          <m:r>
                            <m:rPr>
                              <m:sty m:val="p"/>
                            </m:rPr>
                            <m:t>→</m:t>
                          </m:r>
                          <m:r>
                            <m:t>0</m:t>
                          </m:r>
                        </m:sub>
                      </m:sSub>
                      <m:f>
                        <m:fPr>
                          <m:type m:val="bar"/>
                        </m:fPr>
                        <m:num>
                          <m:r>
                            <m:t>P</m:t>
                          </m:r>
                          <m:d>
                            <m:dPr>
                              <m:begChr m:val="["/>
                              <m:endChr m:val="]"/>
                              <m:sepChr m:val=""/>
                              <m:grow/>
                            </m:dPr>
                            <m:e>
                              <m:r>
                                <m:t>t</m:t>
                              </m:r>
                              <m:r>
                                <m:rPr>
                                  <m:sty m:val="p"/>
                                </m:rPr>
                                <m:t>≤</m:t>
                              </m:r>
                              <m:r>
                                <m:t>T</m:t>
                              </m:r>
                              <m:r>
                                <m:rPr>
                                  <m:sty m:val="p"/>
                                </m:rPr>
                                <m:t>≤</m:t>
                              </m:r>
                              <m:r>
                                <m:t>T</m:t>
                              </m:r>
                              <m:r>
                                <m:rPr>
                                  <m:sty m:val="p"/>
                                </m:rPr>
                                <m:t>+</m:t>
                              </m:r>
                              <m:r>
                                <m:t>Δ</m:t>
                              </m:r>
                              <m:r>
                                <m:t>t</m:t>
                              </m:r>
                            </m:e>
                          </m:d>
                          <m:r>
                            <m:rPr>
                              <m:sty m:val="p"/>
                            </m:rPr>
                            <m:t>/</m:t>
                          </m:r>
                          <m:r>
                            <m:t>Δ</m:t>
                          </m:r>
                          <m:r>
                            <m:t>t</m:t>
                          </m:r>
                        </m:num>
                        <m:den>
                          <m:r>
                            <m:t>P</m:t>
                          </m:r>
                          <m:d>
                            <m:dPr>
                              <m:begChr m:val="["/>
                              <m:endChr m:val="]"/>
                              <m:sepChr m:val=""/>
                              <m:grow/>
                            </m:dPr>
                            <m:e>
                              <m:r>
                                <m:t>T</m:t>
                              </m:r>
                              <m:r>
                                <m:rPr>
                                  <m:sty m:val="p"/>
                                </m:rPr>
                                <m:t>≥</m:t>
                              </m:r>
                              <m:r>
                                <m:t>t</m:t>
                              </m:r>
                            </m:e>
                          </m:d>
                        </m:den>
                      </m:f>
                    </m:oMath>
                  </m:oMathPara>
                </a14:m>
              </a:p>
              <a:p>
                <a:pPr lvl="0"/>
                <a14:m>
                  <m:oMathPara xmlns:m="http://schemas.openxmlformats.org/officeDocument/2006/math">
                    <m:oMathParaPr>
                      <m:jc m:val="center"/>
                    </m:oMathParaPr>
                    <m:oMath>
                      <m:r>
                        <m:t>h</m:t>
                      </m:r>
                      <m:d>
                        <m:dPr>
                          <m:begChr m:val="("/>
                          <m:endChr m:val=")"/>
                          <m:sepChr m:val=""/>
                          <m:grow/>
                        </m:dPr>
                        <m:e>
                          <m:r>
                            <m:t>t</m:t>
                          </m:r>
                        </m:e>
                      </m:d>
                      <m:r>
                        <m:rPr>
                          <m:sty m:val="p"/>
                        </m:rPr>
                        <m:t>=</m:t>
                      </m:r>
                      <m:f>
                        <m:fPr>
                          <m:type m:val="bar"/>
                        </m:fPr>
                        <m:num>
                          <m:r>
                            <m:t>f</m:t>
                          </m:r>
                          <m:d>
                            <m:dPr>
                              <m:begChr m:val="("/>
                              <m:endChr m:val=")"/>
                              <m:sepChr m:val=""/>
                              <m:grow/>
                            </m:dPr>
                            <m:e>
                              <m:r>
                                <m:t>t</m:t>
                              </m:r>
                            </m:e>
                          </m:d>
                        </m:num>
                        <m:den>
                          <m:r>
                            <m:t>S</m:t>
                          </m:r>
                          <m:d>
                            <m:dPr>
                              <m:begChr m:val="("/>
                              <m:endChr m:val=")"/>
                              <m:sepChr m:val=""/>
                              <m:grow/>
                            </m:dPr>
                            <m:e>
                              <m:r>
                                <m:t>t</m:t>
                              </m:r>
                            </m:e>
                          </m:d>
                        </m:den>
                      </m:f>
                    </m:oMath>
                  </m:oMathPara>
                </a14:m>
              </a:p>
              <a:p>
                <a:pPr lvl="1"/>
                <a:r>
                  <a:rPr/>
                  <a:t>where </a:t>
                </a:r>
                <a14:m>
                  <m:oMath xmlns:m="http://schemas.openxmlformats.org/officeDocument/2006/math">
                    <m:r>
                      <m:t>f</m:t>
                    </m:r>
                  </m:oMath>
                </a14:m>
                <a:r>
                  <a:rPr/>
                  <a:t> is the density function, and</a:t>
                </a:r>
              </a:p>
              <a:p>
                <a:pPr lvl="1"/>
                <a14:m>
                  <m:oMath xmlns:m="http://schemas.openxmlformats.org/officeDocument/2006/math">
                    <m:r>
                      <m:t>S</m:t>
                    </m:r>
                  </m:oMath>
                </a14:m>
                <a:r>
                  <a:rPr/>
                  <a:t> is the survival function (</a:t>
                </a:r>
                <a14:m>
                  <m:oMath xmlns:m="http://schemas.openxmlformats.org/officeDocument/2006/math">
                    <m:r>
                      <m:t>S</m:t>
                    </m:r>
                    <m:d>
                      <m:dPr>
                        <m:begChr m:val="("/>
                        <m:endChr m:val=")"/>
                        <m:sepChr m:val=""/>
                        <m:grow/>
                      </m:dPr>
                      <m:e>
                        <m:r>
                          <m:t>t</m:t>
                        </m:r>
                      </m:e>
                    </m:d>
                    <m:r>
                      <m:rPr>
                        <m:sty m:val="p"/>
                      </m:rPr>
                      <m:t>=</m:t>
                    </m:r>
                    <m:r>
                      <m:t>1</m:t>
                    </m:r>
                    <m:r>
                      <m:rPr>
                        <m:sty m:val="p"/>
                      </m:rPr>
                      <m:t>−</m:t>
                    </m:r>
                    <m:r>
                      <m:t>F</m:t>
                    </m:r>
                    <m:d>
                      <m:dPr>
                        <m:begChr m:val="("/>
                        <m:endChr m:val=")"/>
                        <m:sepChr m:val=""/>
                        <m:grow/>
                      </m:dPr>
                      <m:e>
                        <m:r>
                          <m:t>t</m:t>
                        </m:r>
                      </m:e>
                    </m:d>
                  </m:oMath>
                </a14:m>
                <a:r>
                  <a:rPr/>
                  <a:t>)</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Hazard function</a:t>
            </a:r>
          </a:p>
        </p:txBody>
      </p:sp>
      <p:pic>
        <p:nvPicPr>
          <p:cNvPr descr="frailty_files/figure-pptx/unnamed-chunk-5-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Hazard function on a log scale</a:t>
            </a:r>
          </a:p>
        </p:txBody>
      </p:sp>
      <p:pic>
        <p:nvPicPr>
          <p:cNvPr descr="frailty_files/figure-pptx/unnamed-chunk-6-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Cox publication</a:t>
            </a:r>
          </a:p>
        </p:txBody>
      </p:sp>
      <p:pic>
        <p:nvPicPr>
          <p:cNvPr descr="cox-paper.png" id="0" name="Picture 1"/>
          <p:cNvPicPr>
            <a:picLocks noGrp="1" noChangeAspect="1"/>
          </p:cNvPicPr>
          <p:nvPr/>
        </p:nvPicPr>
        <p:blipFill>
          <a:blip r:embed="rId3"/>
          <a:stretch>
            <a:fillRect/>
          </a:stretch>
        </p:blipFill>
        <p:spPr bwMode="auto">
          <a:xfrm>
            <a:off x="1473200" y="1193800"/>
            <a:ext cx="61976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Cox regression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r>
                      <m:t>h</m:t>
                    </m:r>
                    <m:d>
                      <m:dPr>
                        <m:begChr m:val="("/>
                        <m:endChr m:val=")"/>
                        <m:sepChr m:val=""/>
                        <m:grow/>
                      </m:dPr>
                      <m:e>
                        <m:r>
                          <m:t>t</m:t>
                        </m:r>
                        <m:r>
                          <m:rPr>
                            <m:sty m:val="p"/>
                          </m:rPr>
                          <m:t>,</m:t>
                        </m:r>
                        <m:sSub>
                          <m:e>
                            <m:r>
                              <m:t>X</m:t>
                            </m:r>
                          </m:e>
                          <m:sub>
                            <m:r>
                              <m:t>i</m:t>
                            </m:r>
                          </m:sub>
                        </m:sSub>
                        <m:r>
                          <m:rPr>
                            <m:sty m:val="p"/>
                          </m:rPr>
                          <m:t>,</m:t>
                        </m:r>
                        <m:r>
                          <m:t>β</m:t>
                        </m:r>
                      </m:e>
                    </m:d>
                    <m:r>
                      <m:rPr>
                        <m:sty m:val="p"/>
                      </m:rPr>
                      <m:t>=</m:t>
                    </m:r>
                    <m:r>
                      <m:t>e</m:t>
                    </m:r>
                    <m:r>
                      <m:t>x</m:t>
                    </m:r>
                    <m:r>
                      <m:t>p</m:t>
                    </m:r>
                    <m:d>
                      <m:dPr>
                        <m:begChr m:val="("/>
                        <m:endChr m:val=")"/>
                        <m:sepChr m:val=""/>
                        <m:grow/>
                      </m:dPr>
                      <m:e>
                        <m:sSub>
                          <m:e>
                            <m:r>
                              <m:t>X</m:t>
                            </m:r>
                          </m:e>
                          <m:sub>
                            <m:r>
                              <m:t>i</m:t>
                            </m:r>
                          </m:sub>
                        </m:sSub>
                        <m:r>
                          <m:t>β</m:t>
                        </m:r>
                      </m:e>
                    </m:d>
                    <m:sSub>
                      <m:e>
                        <m:r>
                          <m:t>h</m:t>
                        </m:r>
                      </m:e>
                      <m:sub>
                        <m:r>
                          <m:t>0</m:t>
                        </m:r>
                      </m:sub>
                    </m:sSub>
                    <m:d>
                      <m:dPr>
                        <m:begChr m:val="("/>
                        <m:endChr m:val=")"/>
                        <m:sepChr m:val=""/>
                        <m:grow/>
                      </m:dPr>
                      <m:e>
                        <m:r>
                          <m:t>t</m:t>
                        </m:r>
                      </m:e>
                    </m:d>
                  </m:oMath>
                </a14:m>
              </a:p>
              <a:p>
                <a:pPr lvl="1"/>
                <a:r>
                  <a:rPr/>
                  <a:t>The meaning of proportional hazards</a:t>
                </a:r>
              </a:p>
              <a:p>
                <a:pPr lvl="2"/>
                <a14:m>
                  <m:oMath xmlns:m="http://schemas.openxmlformats.org/officeDocument/2006/math">
                    <m:f>
                      <m:fPr>
                        <m:type m:val="bar"/>
                      </m:fPr>
                      <m:num>
                        <m:r>
                          <m:t>h</m:t>
                        </m:r>
                        <m:d>
                          <m:dPr>
                            <m:begChr m:val="("/>
                            <m:endChr m:val=")"/>
                            <m:sepChr m:val=""/>
                            <m:grow/>
                          </m:dPr>
                          <m:e>
                            <m:sSub>
                              <m:e>
                                <m:r>
                                  <m:t>t</m:t>
                                </m:r>
                              </m:e>
                              <m:sub>
                                <m:r>
                                  <m:t>i</m:t>
                                </m:r>
                              </m:sub>
                            </m:sSub>
                            <m:r>
                              <m:rPr>
                                <m:sty m:val="p"/>
                              </m:rPr>
                              <m:t>,</m:t>
                            </m:r>
                            <m:sSub>
                              <m:e>
                                <m:r>
                                  <m:t>X</m:t>
                                </m:r>
                              </m:e>
                              <m:sub>
                                <m:r>
                                  <m:t>i</m:t>
                                </m:r>
                              </m:sub>
                            </m:sSub>
                            <m:r>
                              <m:rPr>
                                <m:sty m:val="p"/>
                              </m:rPr>
                              <m:t>,</m:t>
                            </m:r>
                            <m:r>
                              <m:t>β</m:t>
                            </m:r>
                          </m:e>
                        </m:d>
                      </m:num>
                      <m:den>
                        <m:r>
                          <m:t>h</m:t>
                        </m:r>
                        <m:d>
                          <m:dPr>
                            <m:begChr m:val="("/>
                            <m:endChr m:val=")"/>
                            <m:sepChr m:val=""/>
                            <m:grow/>
                          </m:dPr>
                          <m:e>
                            <m:sSub>
                              <m:e>
                                <m:r>
                                  <m:t>t</m:t>
                                </m:r>
                              </m:e>
                              <m:sub>
                                <m:r>
                                  <m:t>i</m:t>
                                </m:r>
                              </m:sub>
                            </m:sSub>
                            <m:r>
                              <m:rPr>
                                <m:sty m:val="p"/>
                              </m:rPr>
                              <m:t>,</m:t>
                            </m:r>
                            <m:sSub>
                              <m:e>
                                <m:r>
                                  <m:t>X</m:t>
                                </m:r>
                              </m:e>
                              <m:sub>
                                <m:r>
                                  <m:t>j</m:t>
                                </m:r>
                              </m:sub>
                            </m:sSub>
                            <m:r>
                              <m:rPr>
                                <m:sty m:val="p"/>
                              </m:rPr>
                              <m:t>,</m:t>
                            </m:r>
                            <m:r>
                              <m:t>β</m:t>
                            </m:r>
                          </m:e>
                        </m:d>
                      </m:den>
                    </m:f>
                    <m:r>
                      <m:rPr>
                        <m:sty m:val="p"/>
                      </m:rPr>
                      <m:t>=</m:t>
                    </m:r>
                    <m:r>
                      <m:t>e</m:t>
                    </m:r>
                    <m:r>
                      <m:t>x</m:t>
                    </m:r>
                    <m:r>
                      <m:t>p</m:t>
                    </m:r>
                    <m:d>
                      <m:dPr>
                        <m:begChr m:val="("/>
                        <m:endChr m:val=")"/>
                        <m:sepChr m:val=""/>
                        <m:grow/>
                      </m:dPr>
                      <m:e>
                        <m:sSub>
                          <m:e>
                            <m:r>
                              <m:t>X</m:t>
                            </m:r>
                          </m:e>
                          <m:sub>
                            <m:r>
                              <m:t>i</m:t>
                            </m:r>
                          </m:sub>
                        </m:sSub>
                        <m:r>
                          <m:rPr>
                            <m:sty m:val="p"/>
                          </m:rPr>
                          <m:t>−</m:t>
                        </m:r>
                        <m:sSub>
                          <m:e>
                            <m:r>
                              <m:t>X</m:t>
                            </m:r>
                          </m:e>
                          <m:sub>
                            <m:r>
                              <m:t>j</m:t>
                            </m:r>
                          </m:sub>
                        </m:sSub>
                      </m:e>
                    </m:d>
                    <m:r>
                      <m:t>β</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1 data</a:t>
            </a:r>
          </a:p>
        </p:txBody>
      </p:sp>
      <p:sp>
        <p:nvSpPr>
          <p:cNvPr id="3" name="Content Placeholder 2"/>
          <p:cNvSpPr>
            <a:spLocks noGrp="1"/>
          </p:cNvSpPr>
          <p:nvPr>
            <p:ph idx="1"/>
          </p:nvPr>
        </p:nvSpPr>
        <p:spPr/>
        <p:txBody>
          <a:bodyPr/>
          <a:lstStyle/>
          <a:p>
            <a:pPr lvl="0" indent="0">
              <a:buNone/>
            </a:pPr>
            <a:r>
              <a:rPr>
                <a:latin typeface="Courier"/>
              </a:rPr>
              <a:t>  37         58         73
  40         59         75
  43         60         77
  44         61         79
  45         62         89
  47         68         94
  49         70         96
  54         71
  56         72</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Estimation in the Cox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Partial likelihood</a:t>
                </a:r>
              </a:p>
              <a:p>
                <a:pPr lvl="1"/>
                <a14:m>
                  <m:oMath xmlns:m="http://schemas.openxmlformats.org/officeDocument/2006/math">
                    <m:sSub>
                      <m:e>
                        <m:r>
                          <m:rPr>
                            <m:sty m:val="p"/>
                            <m:scr m:val="script"/>
                          </m:rPr>
                          <m:t>l</m:t>
                        </m:r>
                      </m:e>
                      <m:sub>
                        <m:r>
                          <m:t>p</m:t>
                        </m:r>
                      </m:sub>
                    </m:sSub>
                    <m:d>
                      <m:dPr>
                        <m:begChr m:val="("/>
                        <m:endChr m:val=")"/>
                        <m:sepChr m:val=""/>
                        <m:grow/>
                      </m:dPr>
                      <m:e>
                        <m:r>
                          <m:t>β</m:t>
                        </m:r>
                      </m:e>
                    </m:d>
                    <m:r>
                      <m:rPr>
                        <m:sty m:val="p"/>
                      </m:rPr>
                      <m:t>=</m:t>
                    </m:r>
                    <m:sSub>
                      <m:e>
                        <m:r>
                          <m:t>Π</m:t>
                        </m:r>
                      </m:e>
                      <m:sub>
                        <m:r>
                          <m:t>i</m:t>
                        </m:r>
                      </m:sub>
                    </m:sSub>
                    <m:f>
                      <m:fPr>
                        <m:type m:val="bar"/>
                      </m:fPr>
                      <m:num>
                        <m:r>
                          <m:t>e</m:t>
                        </m:r>
                        <m:r>
                          <m:t>x</m:t>
                        </m:r>
                        <m:r>
                          <m:t>p</m:t>
                        </m:r>
                        <m:d>
                          <m:dPr>
                            <m:begChr m:val="("/>
                            <m:endChr m:val=")"/>
                            <m:sepChr m:val=""/>
                            <m:grow/>
                          </m:dPr>
                          <m:e>
                            <m:sSub>
                              <m:e>
                                <m:r>
                                  <m:t>X</m:t>
                                </m:r>
                              </m:e>
                              <m:sub>
                                <m:r>
                                  <m:t>i</m:t>
                                </m:r>
                              </m:sub>
                            </m:sSub>
                            <m:r>
                              <m:t>β</m:t>
                            </m:r>
                          </m:e>
                        </m:d>
                      </m:num>
                      <m:den>
                        <m:sSub>
                          <m:e>
                            <m:r>
                              <m:t>Σ</m:t>
                            </m:r>
                          </m:e>
                          <m:sub>
                            <m:r>
                              <m:t>j</m:t>
                            </m:r>
                            <m:r>
                              <m:rPr>
                                <m:sty m:val="p"/>
                              </m:rPr>
                              <m:t>∈</m:t>
                            </m:r>
                            <m:sSub>
                              <m:e>
                                <m:r>
                                  <m:t>R</m:t>
                                </m:r>
                              </m:e>
                              <m:sub>
                                <m:r>
                                  <m:t>i</m:t>
                                </m:r>
                              </m:sub>
                            </m:sSub>
                          </m:sub>
                        </m:sSub>
                        <m:r>
                          <m:t>e</m:t>
                        </m:r>
                        <m:r>
                          <m:t>x</m:t>
                        </m:r>
                        <m:r>
                          <m:t>p</m:t>
                        </m:r>
                        <m:d>
                          <m:dPr>
                            <m:begChr m:val="("/>
                            <m:endChr m:val=")"/>
                            <m:sepChr m:val=""/>
                            <m:grow/>
                          </m:dPr>
                          <m:e>
                            <m:sSub>
                              <m:e>
                                <m:r>
                                  <m:t>X</m:t>
                                </m:r>
                              </m:e>
                              <m:sub>
                                <m:r>
                                  <m:t>j</m:t>
                                </m:r>
                              </m:sub>
                            </m:sSub>
                            <m:r>
                              <m:t>β</m:t>
                            </m:r>
                          </m:e>
                        </m:d>
                      </m:den>
                    </m:f>
                  </m:oMath>
                </a14:m>
              </a:p>
              <a:p>
                <a:pPr lvl="2"/>
                <a:r>
                  <a:rPr/>
                  <a:t>R is all patients in the risk set</a:t>
                </a:r>
              </a:p>
              <a:p>
                <a:pPr lvl="0"/>
                <a:r>
                  <a:rPr/>
                  <a:t>Log partial likelihood</a:t>
                </a:r>
              </a:p>
              <a:p>
                <a:pPr lvl="1"/>
                <a14:m>
                  <m:oMath xmlns:m="http://schemas.openxmlformats.org/officeDocument/2006/math">
                    <m:sSub>
                      <m:e>
                        <m:r>
                          <m:rPr>
                            <m:sty m:val="p"/>
                            <m:scr m:val="script"/>
                          </m:rPr>
                          <m:t>L</m:t>
                        </m:r>
                      </m:e>
                      <m:sub>
                        <m:r>
                          <m:t>p</m:t>
                        </m:r>
                      </m:sub>
                    </m:sSub>
                    <m:d>
                      <m:dPr>
                        <m:begChr m:val="("/>
                        <m:endChr m:val=")"/>
                        <m:sepChr m:val=""/>
                        <m:grow/>
                      </m:dPr>
                      <m:e>
                        <m:r>
                          <m:t>β</m:t>
                        </m:r>
                      </m:e>
                    </m:d>
                    <m:r>
                      <m:rPr>
                        <m:sty m:val="p"/>
                      </m:rPr>
                      <m:t>=</m:t>
                    </m:r>
                    <m:sSub>
                      <m:e>
                        <m:r>
                          <m:t>Π</m:t>
                        </m:r>
                      </m:e>
                      <m:sub>
                        <m:r>
                          <m:t>i</m:t>
                        </m:r>
                      </m:sub>
                    </m:sSub>
                    <m:d>
                      <m:dPr>
                        <m:begChr m:val="("/>
                        <m:endChr m:val=")"/>
                        <m:sepChr m:val=""/>
                        <m:grow/>
                      </m:dPr>
                      <m:e>
                        <m:sSub>
                          <m:e>
                            <m:r>
                              <m:t>X</m:t>
                            </m:r>
                          </m:e>
                          <m:sub>
                            <m:r>
                              <m:t>i</m:t>
                            </m:r>
                          </m:sub>
                        </m:sSub>
                        <m:r>
                          <m:t>β</m:t>
                        </m:r>
                        <m:r>
                          <m:rPr>
                            <m:sty m:val="p"/>
                          </m:rPr>
                          <m:t>−</m:t>
                        </m:r>
                        <m:r>
                          <m:t>l</m:t>
                        </m:r>
                        <m:r>
                          <m:t>n</m:t>
                        </m:r>
                        <m:d>
                          <m:dPr>
                            <m:begChr m:val="("/>
                            <m:endChr m:val=")"/>
                            <m:sepChr m:val=""/>
                            <m:grow/>
                          </m:dPr>
                          <m:e>
                            <m:sSub>
                              <m:e>
                                <m:r>
                                  <m:t>Σ</m:t>
                                </m:r>
                              </m:e>
                              <m:sub>
                                <m:r>
                                  <m:t>j</m:t>
                                </m:r>
                                <m:r>
                                  <m:rPr>
                                    <m:sty m:val="p"/>
                                  </m:rPr>
                                  <m:t>∈</m:t>
                                </m:r>
                                <m:sSub>
                                  <m:e>
                                    <m:r>
                                      <m:t>R</m:t>
                                    </m:r>
                                  </m:e>
                                  <m:sub>
                                    <m:r>
                                      <m:t>i</m:t>
                                    </m:r>
                                  </m:sub>
                                </m:sSub>
                              </m:sub>
                            </m:sSub>
                            <m:r>
                              <m:t>e</m:t>
                            </m:r>
                            <m:r>
                              <m:t>x</m:t>
                            </m:r>
                            <m:r>
                              <m:t>p</m:t>
                            </m:r>
                            <m:d>
                              <m:dPr>
                                <m:begChr m:val="("/>
                                <m:endChr m:val=")"/>
                                <m:sepChr m:val=""/>
                                <m:grow/>
                              </m:dPr>
                              <m:e>
                                <m:sSub>
                                  <m:e>
                                    <m:r>
                                      <m:t>X</m:t>
                                    </m:r>
                                  </m:e>
                                  <m:sub>
                                    <m:r>
                                      <m:t>j</m:t>
                                    </m:r>
                                  </m:sub>
                                </m:sSub>
                                <m:r>
                                  <m:t>β</m:t>
                                </m:r>
                              </m:e>
                            </m:d>
                          </m:e>
                        </m:d>
                      </m:e>
                    </m:d>
                  </m:oMath>
                </a14:m>
              </a:p>
              <a:p>
                <a:pPr lvl="0"/>
                <a14:m>
                  <m:oMath xmlns:m="http://schemas.openxmlformats.org/officeDocument/2006/math">
                    <m:acc>
                      <m:accPr>
                        <m:chr m:val="̂"/>
                      </m:accPr>
                      <m:e>
                        <m:r>
                          <m:t>β</m:t>
                        </m:r>
                      </m:e>
                    </m:acc>
                  </m:oMath>
                </a14:m>
                <a:r>
                  <a:rPr/>
                  <a:t> is the value that maximizes </a:t>
                </a:r>
                <a14:m>
                  <m:oMath xmlns:m="http://schemas.openxmlformats.org/officeDocument/2006/math">
                    <m:sSub>
                      <m:e>
                        <m:r>
                          <m:rPr>
                            <m:sty m:val="p"/>
                            <m:scr m:val="script"/>
                          </m:rPr>
                          <m:t>L</m:t>
                        </m:r>
                      </m:e>
                      <m:sub>
                        <m:r>
                          <m:t>p</m:t>
                        </m:r>
                      </m:sub>
                    </m:sSub>
                    <m:d>
                      <m:dPr>
                        <m:begChr m:val="("/>
                        <m:endChr m:val=")"/>
                        <m:sepChr m:val=""/>
                        <m:grow/>
                      </m:dPr>
                      <m:e>
                        <m:r>
                          <m:t>β</m:t>
                        </m:r>
                      </m:e>
                    </m:d>
                  </m:oMath>
                </a14:m>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in the Cox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Likelihood ratio test</a:t>
                </a:r>
              </a:p>
              <a:p>
                <a:pPr lvl="1"/>
                <a14:m>
                  <m:oMath xmlns:m="http://schemas.openxmlformats.org/officeDocument/2006/math">
                    <m:r>
                      <m:t>2</m:t>
                    </m:r>
                    <m:d>
                      <m:dPr>
                        <m:begChr m:val="("/>
                        <m:endChr m:val=")"/>
                        <m:sepChr m:val=""/>
                        <m:grow/>
                      </m:dPr>
                      <m:e>
                        <m:sSub>
                          <m:e>
                            <m:r>
                              <m:rPr>
                                <m:sty m:val="p"/>
                                <m:scr m:val="script"/>
                              </m:rPr>
                              <m:t>L</m:t>
                            </m:r>
                          </m:e>
                          <m:sub>
                            <m:r>
                              <m:t>p</m:t>
                            </m:r>
                          </m:sub>
                        </m:sSub>
                        <m:d>
                          <m:dPr>
                            <m:begChr m:val="("/>
                            <m:endChr m:val=")"/>
                            <m:sepChr m:val=""/>
                            <m:grow/>
                          </m:dPr>
                          <m:e>
                            <m:acc>
                              <m:accPr>
                                <m:chr m:val="̂"/>
                              </m:accPr>
                              <m:e>
                                <m:r>
                                  <m:t>β</m:t>
                                </m:r>
                              </m:e>
                            </m:acc>
                          </m:e>
                        </m:d>
                        <m:r>
                          <m:rPr>
                            <m:sty m:val="p"/>
                          </m:rPr>
                          <m:t>−</m:t>
                        </m:r>
                        <m:sSub>
                          <m:e>
                            <m:r>
                              <m:rPr>
                                <m:sty m:val="p"/>
                                <m:scr m:val="script"/>
                              </m:rPr>
                              <m:t>L</m:t>
                            </m:r>
                          </m:e>
                          <m:sub>
                            <m:r>
                              <m:t>p</m:t>
                            </m:r>
                          </m:sub>
                        </m:sSub>
                        <m:d>
                          <m:dPr>
                            <m:begChr m:val="("/>
                            <m:endChr m:val=")"/>
                            <m:sepChr m:val=""/>
                            <m:grow/>
                          </m:dPr>
                          <m:e>
                            <m:r>
                              <m:t>0</m:t>
                            </m:r>
                          </m:e>
                        </m:d>
                      </m:e>
                    </m:d>
                  </m:oMath>
                </a14:m>
              </a:p>
              <a:p>
                <a:pPr lvl="0"/>
                <a:r>
                  <a:rPr/>
                  <a:t>Score test</a:t>
                </a:r>
              </a:p>
              <a:p>
                <a:pPr lvl="1"/>
                <a14:m>
                  <m:oMath xmlns:m="http://schemas.openxmlformats.org/officeDocument/2006/math">
                    <m:f>
                      <m:fPr>
                        <m:type m:val="bar"/>
                      </m:fPr>
                      <m:num>
                        <m:r>
                          <m:rPr>
                            <m:sty m:val="p"/>
                          </m:rPr>
                          <m:t>∂</m:t>
                        </m:r>
                      </m:num>
                      <m:den>
                        <m:r>
                          <m:rPr>
                            <m:sty m:val="p"/>
                          </m:rPr>
                          <m:t>∂</m:t>
                        </m:r>
                        <m:sSub>
                          <m:e>
                            <m:r>
                              <m:t>β</m:t>
                            </m:r>
                          </m:e>
                          <m:sub>
                            <m:r>
                              <m:t>j</m:t>
                            </m:r>
                          </m:sub>
                        </m:sSub>
                      </m:den>
                    </m:f>
                    <m:sSub>
                      <m:e>
                        <m:r>
                          <m:rPr>
                            <m:sty m:val="p"/>
                            <m:scr m:val="script"/>
                          </m:rPr>
                          <m:t>L</m:t>
                        </m:r>
                      </m:e>
                      <m:sub>
                        <m:r>
                          <m:t>p</m:t>
                        </m:r>
                      </m:sub>
                    </m:sSub>
                    <m:d>
                      <m:dPr>
                        <m:begChr m:val="("/>
                        <m:endChr m:val=")"/>
                        <m:sepChr m:val=""/>
                        <m:grow/>
                      </m:dPr>
                      <m:e>
                        <m:r>
                          <m:t>0</m:t>
                        </m:r>
                      </m:e>
                    </m:d>
                  </m:oMath>
                </a14:m>
              </a:p>
              <a:p>
                <a:pPr lvl="0"/>
                <a:r>
                  <a:rPr/>
                  <a:t>Wald test</a:t>
                </a:r>
              </a:p>
              <a:p>
                <a:pPr lvl="1"/>
                <a14:m>
                  <m:oMath xmlns:m="http://schemas.openxmlformats.org/officeDocument/2006/math">
                    <m:r>
                      <m:t>I</m:t>
                    </m:r>
                    <m:d>
                      <m:dPr>
                        <m:begChr m:val="("/>
                        <m:endChr m:val=")"/>
                        <m:sepChr m:val=""/>
                        <m:grow/>
                      </m:dPr>
                      <m:e>
                        <m:r>
                          <m:t>β</m:t>
                        </m:r>
                      </m:e>
                    </m:d>
                    <m:r>
                      <m:rPr>
                        <m:sty m:val="p"/>
                      </m:rPr>
                      <m:t>=</m:t>
                    </m:r>
                    <m:r>
                      <m:rPr>
                        <m:sty m:val="p"/>
                      </m:rPr>
                      <m:t>−</m:t>
                    </m:r>
                    <m:f>
                      <m:fPr>
                        <m:type m:val="bar"/>
                      </m:fPr>
                      <m:num>
                        <m:sSup>
                          <m:e>
                            <m:r>
                              <m:rPr>
                                <m:sty m:val="p"/>
                              </m:rPr>
                              <m:t>∂</m:t>
                            </m:r>
                          </m:e>
                          <m:sup>
                            <m:r>
                              <m:t>2</m:t>
                            </m:r>
                          </m:sup>
                        </m:sSup>
                      </m:num>
                      <m:den>
                        <m:r>
                          <m:rPr>
                            <m:sty m:val="p"/>
                          </m:rPr>
                          <m:t>∂</m:t>
                        </m:r>
                        <m:sSup>
                          <m:e>
                            <m:r>
                              <m:t>β</m:t>
                            </m:r>
                          </m:e>
                          <m:sup>
                            <m:r>
                              <m:t>2</m:t>
                            </m:r>
                          </m:sup>
                        </m:sSup>
                      </m:den>
                    </m:f>
                    <m:sSub>
                      <m:e>
                        <m:r>
                          <m:rPr>
                            <m:sty m:val="p"/>
                            <m:scr m:val="script"/>
                          </m:rPr>
                          <m:t>L</m:t>
                        </m:r>
                      </m:e>
                      <m:sub>
                        <m:r>
                          <m:t>p</m:t>
                        </m:r>
                      </m:sub>
                    </m:sSub>
                    <m:d>
                      <m:dPr>
                        <m:begChr m:val="("/>
                        <m:endChr m:val=")"/>
                        <m:sepChr m:val=""/>
                        <m:grow/>
                      </m:dPr>
                      <m:e>
                        <m:r>
                          <m:t>β</m:t>
                        </m:r>
                      </m:e>
                    </m:d>
                  </m:oMath>
                </a14:m>
              </a:p>
              <a:p>
                <a:pPr lvl="1"/>
                <a14:m>
                  <m:oMath xmlns:m="http://schemas.openxmlformats.org/officeDocument/2006/math">
                    <m:r>
                      <m:t>s</m:t>
                    </m:r>
                    <m:r>
                      <m:t>e</m:t>
                    </m:r>
                    <m:d>
                      <m:dPr>
                        <m:begChr m:val="("/>
                        <m:endChr m:val=")"/>
                        <m:sepChr m:val=""/>
                        <m:grow/>
                      </m:dPr>
                      <m:e>
                        <m:acc>
                          <m:accPr>
                            <m:chr m:val="̂"/>
                          </m:accPr>
                          <m:e>
                            <m:r>
                              <m:t>β</m:t>
                            </m:r>
                          </m:e>
                        </m:acc>
                      </m:e>
                    </m:d>
                    <m:r>
                      <m:rPr>
                        <m:sty m:val="p"/>
                      </m:rPr>
                      <m:t>=</m:t>
                    </m:r>
                    <m:rad>
                      <m:radPr>
                        <m:degHide m:val="1"/>
                      </m:radPr>
                      <m:deg/>
                      <m:e>
                        <m:r>
                          <m:t>I</m:t>
                        </m:r>
                        <m:sSubSup>
                          <m:e>
                            <m:d>
                              <m:dPr>
                                <m:begChr m:val="("/>
                                <m:endChr m:val=")"/>
                                <m:sepChr m:val=""/>
                                <m:grow/>
                              </m:dPr>
                              <m:e>
                                <m:acc>
                                  <m:accPr>
                                    <m:chr m:val="̂"/>
                                  </m:accPr>
                                  <m:e>
                                    <m:r>
                                      <m:t>β</m:t>
                                    </m:r>
                                  </m:e>
                                </m:acc>
                              </m:e>
                            </m:d>
                          </m:e>
                          <m:sub>
                            <m:r>
                              <m:t>j</m:t>
                            </m:r>
                            <m:r>
                              <m:t>j</m:t>
                            </m:r>
                          </m:sub>
                          <m:sup>
                            <m:r>
                              <m:rPr>
                                <m:sty m:val="p"/>
                              </m:rPr>
                              <m:t>−</m:t>
                            </m:r>
                            <m:r>
                              <m:t>1</m:t>
                            </m:r>
                          </m:sup>
                        </m:sSubSup>
                      </m:e>
                    </m:rad>
                  </m:oMath>
                </a14:m>
              </a:p>
              <a:p>
                <a:pPr lvl="1"/>
                <a14:m>
                  <m:oMath xmlns:m="http://schemas.openxmlformats.org/officeDocument/2006/math">
                    <m:r>
                      <m:t>T</m:t>
                    </m:r>
                    <m:r>
                      <m:rPr>
                        <m:sty m:val="p"/>
                      </m:rPr>
                      <m:t>=</m:t>
                    </m:r>
                    <m:f>
                      <m:fPr>
                        <m:type m:val="bar"/>
                      </m:fPr>
                      <m:num>
                        <m:acc>
                          <m:accPr>
                            <m:chr m:val="̂"/>
                          </m:accPr>
                          <m:e>
                            <m:r>
                              <m:t>β</m:t>
                            </m:r>
                          </m:e>
                        </m:acc>
                      </m:num>
                      <m:den>
                        <m:r>
                          <m:t>s</m:t>
                        </m:r>
                        <m:r>
                          <m:t>e</m:t>
                        </m:r>
                        <m:d>
                          <m:dPr>
                            <m:begChr m:val="("/>
                            <m:endChr m:val=")"/>
                            <m:sepChr m:val=""/>
                            <m:grow/>
                          </m:dPr>
                          <m:e>
                            <m:acc>
                              <m:accPr>
                                <m:chr m:val="̂"/>
                              </m:accPr>
                              <m:e>
                                <m:r>
                                  <m:t>β</m:t>
                                </m:r>
                              </m:e>
                            </m:acc>
                          </m:e>
                        </m:d>
                      </m:den>
                    </m:f>
                  </m:oMath>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variance (sandwich estimator)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variance covariance matrix, </a:t>
                </a:r>
                <a14:m>
                  <m:oMath xmlns:m="http://schemas.openxmlformats.org/officeDocument/2006/math">
                    <m:r>
                      <m:t>I</m:t>
                    </m:r>
                    <m:sSup>
                      <m:e>
                        <m:d>
                          <m:dPr>
                            <m:begChr m:val="("/>
                            <m:endChr m:val=")"/>
                            <m:sepChr m:val=""/>
                            <m:grow/>
                          </m:dPr>
                          <m:e>
                            <m:acc>
                              <m:accPr>
                                <m:chr m:val="̂"/>
                              </m:accPr>
                              <m:e>
                                <m:r>
                                  <m:t>β</m:t>
                                </m:r>
                              </m:e>
                            </m:acc>
                          </m:e>
                        </m:d>
                      </m:e>
                      <m:sup>
                        <m:r>
                          <m:rPr>
                            <m:sty m:val="p"/>
                          </m:rPr>
                          <m:t>−</m:t>
                        </m:r>
                        <m:r>
                          <m:t>1</m:t>
                        </m:r>
                      </m:sup>
                    </m:sSup>
                  </m:oMath>
                </a14:m>
                <a:r>
                  <a:rPr/>
                  <a:t> is biased.</a:t>
                </a:r>
              </a:p>
              <a:p>
                <a:pPr lvl="0"/>
                <a:r>
                  <a:rPr/>
                  <a:t>Replace it with the sandwich estimate, </a:t>
                </a:r>
                <a14:m>
                  <m:oMath xmlns:m="http://schemas.openxmlformats.org/officeDocument/2006/math">
                    <m:r>
                      <m:t>I</m:t>
                    </m:r>
                    <m:sSup>
                      <m:e>
                        <m:d>
                          <m:dPr>
                            <m:begChr m:val="("/>
                            <m:endChr m:val=")"/>
                            <m:sepChr m:val=""/>
                            <m:grow/>
                          </m:dPr>
                          <m:e>
                            <m:acc>
                              <m:accPr>
                                <m:chr m:val="̂"/>
                              </m:accPr>
                              <m:e>
                                <m:r>
                                  <m:t>β</m:t>
                                </m:r>
                              </m:e>
                            </m:acc>
                          </m:e>
                        </m:d>
                      </m:e>
                      <m:sup>
                        <m:r>
                          <m:rPr>
                            <m:sty m:val="p"/>
                          </m:rPr>
                          <m:t>−</m:t>
                        </m:r>
                        <m:r>
                          <m:t>1</m:t>
                        </m:r>
                      </m:sup>
                    </m:sSup>
                    <m:d>
                      <m:dPr>
                        <m:begChr m:val="("/>
                        <m:endChr m:val=")"/>
                        <m:sepChr m:val=""/>
                        <m:grow/>
                      </m:dPr>
                      <m:e>
                        <m:acc>
                          <m:accPr>
                            <m:chr m:val="̂"/>
                          </m:accPr>
                          <m:e>
                            <m:r>
                              <m:t>L</m:t>
                            </m:r>
                          </m:e>
                        </m:acc>
                        <m:r>
                          <m:rPr>
                            <m:sty m:val="p"/>
                          </m:rPr>
                          <m:t>′</m:t>
                        </m:r>
                        <m:acc>
                          <m:accPr>
                            <m:chr m:val="̂"/>
                          </m:accPr>
                          <m:e>
                            <m:r>
                              <m:t>L</m:t>
                            </m:r>
                          </m:e>
                        </m:acc>
                      </m:e>
                    </m:d>
                    <m:r>
                      <m:t>I</m:t>
                    </m:r>
                    <m:sSup>
                      <m:e>
                        <m:d>
                          <m:dPr>
                            <m:begChr m:val="("/>
                            <m:endChr m:val=")"/>
                            <m:sepChr m:val=""/>
                            <m:grow/>
                          </m:dPr>
                          <m:e>
                            <m:acc>
                              <m:accPr>
                                <m:chr m:val="̂"/>
                              </m:accPr>
                              <m:e>
                                <m:r>
                                  <m:t>β</m:t>
                                </m:r>
                              </m:e>
                            </m:acc>
                          </m:e>
                        </m:d>
                      </m:e>
                      <m:sup>
                        <m:r>
                          <m:rPr>
                            <m:sty m:val="p"/>
                          </m:rPr>
                          <m:t>−</m:t>
                        </m:r>
                        <m:r>
                          <m:t>1</m:t>
                        </m:r>
                      </m:sup>
                    </m:sSup>
                  </m:oMath>
                </a14:m>
              </a:p>
              <a:p>
                <a:pPr lvl="1"/>
                <a14:m>
                  <m:oMath xmlns:m="http://schemas.openxmlformats.org/officeDocument/2006/math">
                    <m:acc>
                      <m:accPr>
                        <m:chr m:val="̂"/>
                      </m:accPr>
                      <m:e>
                        <m:r>
                          <m:t>L</m:t>
                        </m:r>
                      </m:e>
                    </m:acc>
                  </m:oMath>
                </a14:m>
                <a:r>
                  <a:rPr/>
                  <a:t> are score residuals, computed from the score statistic.</a:t>
                </a:r>
              </a:p>
              <a:p>
                <a:pPr lvl="0"/>
                <a:r>
                  <a:rPr/>
                  <a:t>Comparable to the Generalized Estimating Equations (gee) model.</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Rats data</a:t>
            </a:r>
          </a:p>
        </p:txBody>
      </p:sp>
      <p:sp>
        <p:nvSpPr>
          <p:cNvPr id="3" name="Content Placeholder 2"/>
          <p:cNvSpPr>
            <a:spLocks noGrp="1"/>
          </p:cNvSpPr>
          <p:nvPr>
            <p:ph idx="1"/>
          </p:nvPr>
        </p:nvSpPr>
        <p:spPr/>
        <p:txBody>
          <a:bodyPr/>
          <a:lstStyle/>
          <a:p>
            <a:pPr lvl="0" indent="0">
              <a:buNone/>
            </a:pPr>
            <a:r>
              <a:rPr>
                <a:latin typeface="Courier"/>
              </a:rPr>
              <a:t>  litter rx time status sex
1      1  1  101      0   f
2      1  0   49      1   f
3      1  0  104      0   f
4      2  1   91      0   m
5      2  0  104      0   m
6      2  0  102      0   m
7      3  1  104      0   f</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Stata, 1 of 2</a:t>
            </a:r>
          </a:p>
        </p:txBody>
      </p:sp>
      <p:sp>
        <p:nvSpPr>
          <p:cNvPr id="3" name="Content Placeholder 2"/>
          <p:cNvSpPr>
            <a:spLocks noGrp="1"/>
          </p:cNvSpPr>
          <p:nvPr>
            <p:ph idx="1"/>
          </p:nvPr>
        </p:nvSpPr>
        <p:spPr/>
        <p:txBody>
          <a:bodyPr/>
          <a:lstStyle/>
          <a:p>
            <a:pPr lvl="0" indent="0">
              <a:buNone/>
            </a:pPr>
            <a:r>
              <a:rPr>
                <a:latin typeface="Courier"/>
              </a:rPr>
              <a:t>stset time, failure(status)
stcox rx</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Stata, 2 of 2</a:t>
            </a:r>
          </a:p>
        </p:txBody>
      </p:sp>
      <p:pic>
        <p:nvPicPr>
          <p:cNvPr descr="stata-01.png" id="0" name="Picture 1"/>
          <p:cNvPicPr>
            <a:picLocks noGrp="1" noChangeAspect="1"/>
          </p:cNvPicPr>
          <p:nvPr/>
        </p:nvPicPr>
        <p:blipFill>
          <a:blip r:embed="rId2"/>
          <a:stretch>
            <a:fillRect/>
          </a:stretch>
        </p:blipFill>
        <p:spPr bwMode="auto">
          <a:xfrm>
            <a:off x="457200" y="1295400"/>
            <a:ext cx="8229600" cy="3187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SAS, 1 of 4</a:t>
            </a:r>
          </a:p>
        </p:txBody>
      </p:sp>
      <p:sp>
        <p:nvSpPr>
          <p:cNvPr id="3" name="Content Placeholder 2"/>
          <p:cNvSpPr>
            <a:spLocks noGrp="1"/>
          </p:cNvSpPr>
          <p:nvPr>
            <p:ph idx="1"/>
          </p:nvPr>
        </p:nvSpPr>
        <p:spPr/>
        <p:txBody>
          <a:bodyPr/>
          <a:lstStyle/>
          <a:p>
            <a:pPr lvl="0" indent="0">
              <a:buNone/>
            </a:pPr>
            <a:r>
              <a:rPr>
                <a:latin typeface="Courier"/>
              </a:rPr>
              <a:t>proc phreg data=storage.rats;
  model time*status(0) = rx;
run;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SAS, 2 of 4</a:t>
            </a:r>
          </a:p>
        </p:txBody>
      </p:sp>
      <p:pic>
        <p:nvPicPr>
          <p:cNvPr descr="sas-01.png" id="0" name="Picture 1"/>
          <p:cNvPicPr>
            <a:picLocks noGrp="1" noChangeAspect="1"/>
          </p:cNvPicPr>
          <p:nvPr/>
        </p:nvPicPr>
        <p:blipFill>
          <a:blip r:embed="rId2"/>
          <a:stretch>
            <a:fillRect/>
          </a:stretch>
        </p:blipFill>
        <p:spPr bwMode="auto">
          <a:xfrm>
            <a:off x="457200" y="2095500"/>
            <a:ext cx="8229600" cy="15875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SAS, 3 of 4</a:t>
            </a:r>
          </a:p>
        </p:txBody>
      </p:sp>
      <p:pic>
        <p:nvPicPr>
          <p:cNvPr descr="sas-02.png" id="0" name="Picture 1"/>
          <p:cNvPicPr>
            <a:picLocks noGrp="1" noChangeAspect="1"/>
          </p:cNvPicPr>
          <p:nvPr/>
        </p:nvPicPr>
        <p:blipFill>
          <a:blip r:embed="rId2"/>
          <a:stretch>
            <a:fillRect/>
          </a:stretch>
        </p:blipFill>
        <p:spPr bwMode="auto">
          <a:xfrm>
            <a:off x="457200" y="2146300"/>
            <a:ext cx="8229600" cy="1473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SAS, 4 of 4</a:t>
            </a:r>
          </a:p>
        </p:txBody>
      </p:sp>
      <p:pic>
        <p:nvPicPr>
          <p:cNvPr descr="sas-03.png" id="0" name="Picture 1"/>
          <p:cNvPicPr>
            <a:picLocks noGrp="1" noChangeAspect="1"/>
          </p:cNvPicPr>
          <p:nvPr/>
        </p:nvPicPr>
        <p:blipFill>
          <a:blip r:embed="rId2"/>
          <a:stretch>
            <a:fillRect/>
          </a:stretch>
        </p:blipFill>
        <p:spPr bwMode="auto">
          <a:xfrm>
            <a:off x="457200" y="2336800"/>
            <a:ext cx="8229600" cy="11176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1 probabilities</a:t>
            </a:r>
          </a:p>
        </p:txBody>
      </p:sp>
      <p:sp>
        <p:nvSpPr>
          <p:cNvPr id="3" name="Content Placeholder 2"/>
          <p:cNvSpPr>
            <a:spLocks noGrp="1"/>
          </p:cNvSpPr>
          <p:nvPr>
            <p:ph idx="1"/>
          </p:nvPr>
        </p:nvSpPr>
        <p:spPr/>
        <p:txBody>
          <a:bodyPr/>
          <a:lstStyle/>
          <a:p>
            <a:pPr lvl="0" indent="0">
              <a:buNone/>
            </a:pPr>
            <a:r>
              <a:rPr>
                <a:latin typeface="Courier"/>
              </a:rPr>
              <a:t>  37  96%    58  60%    73  24%
  40  92%    59  56%    75  20%
  43  88%    60  52%    77  16%
  44  84%    61  48%    79  12%
  45  80%    62  44%    89   8%
  47  76%    68  40%    94   4%
  49  72%    70  36%    96   0%
  54  68%    71  32%  
  56  64%    72  38%</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R, 1 of 2</a:t>
            </a:r>
          </a:p>
        </p:txBody>
      </p:sp>
      <p:sp>
        <p:nvSpPr>
          <p:cNvPr id="3" name="Content Placeholder 2"/>
          <p:cNvSpPr>
            <a:spLocks noGrp="1"/>
          </p:cNvSpPr>
          <p:nvPr>
            <p:ph idx="1"/>
          </p:nvPr>
        </p:nvSpPr>
        <p:spPr/>
        <p:txBody>
          <a:bodyPr/>
          <a:lstStyle/>
          <a:p>
            <a:pPr lvl="0" indent="0">
              <a:buNone/>
            </a:pPr>
            <a:r>
              <a:rPr>
                <a:latin typeface="Courier"/>
              </a:rPr>
              <a:t>rats_surv &lt;- Surv(rats$time, rats$status)
coxph(rats_surv ~ rx, data=rats)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R, 2 of 2</a:t>
            </a:r>
          </a:p>
        </p:txBody>
      </p:sp>
      <p:sp>
        <p:nvSpPr>
          <p:cNvPr id="3" name="Content Placeholder 2"/>
          <p:cNvSpPr>
            <a:spLocks noGrp="1"/>
          </p:cNvSpPr>
          <p:nvPr>
            <p:ph idx="1"/>
          </p:nvPr>
        </p:nvSpPr>
        <p:spPr/>
        <p:txBody>
          <a:bodyPr/>
          <a:lstStyle/>
          <a:p>
            <a:pPr lvl="0" indent="0">
              <a:buNone/>
            </a:pPr>
            <a:r>
              <a:rPr>
                <a:latin typeface="Courier"/>
              </a:rPr>
              <a:t>Call:
coxph(formula = rats_surv ~ rx, data = rats)
     coef exp(coef) se(coef)     z      p
rx 0.7137    2.0416   0.3088 2.311 0.0208
Likelihood ratio test=5.23  on 1 df, p=0.02215
n= 300, number of events= 42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Stata, 1 of 2</a:t>
            </a:r>
          </a:p>
        </p:txBody>
      </p:sp>
      <p:sp>
        <p:nvSpPr>
          <p:cNvPr id="3" name="Content Placeholder 2"/>
          <p:cNvSpPr>
            <a:spLocks noGrp="1"/>
          </p:cNvSpPr>
          <p:nvPr>
            <p:ph idx="1"/>
          </p:nvPr>
        </p:nvSpPr>
        <p:spPr/>
        <p:txBody>
          <a:bodyPr/>
          <a:lstStyle/>
          <a:p>
            <a:pPr lvl="0" indent="0">
              <a:buNone/>
            </a:pPr>
            <a:r>
              <a:rPr>
                <a:latin typeface="Courier"/>
              </a:rPr>
              <a:t>stset time, failure(status)
stcox rx</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Stata, 2 of 2</a:t>
            </a:r>
          </a:p>
        </p:txBody>
      </p:sp>
      <p:pic>
        <p:nvPicPr>
          <p:cNvPr descr="stata-01.png" id="0" name="Picture 1"/>
          <p:cNvPicPr>
            <a:picLocks noGrp="1" noChangeAspect="1"/>
          </p:cNvPicPr>
          <p:nvPr/>
        </p:nvPicPr>
        <p:blipFill>
          <a:blip r:embed="rId2"/>
          <a:stretch>
            <a:fillRect/>
          </a:stretch>
        </p:blipFill>
        <p:spPr bwMode="auto">
          <a:xfrm>
            <a:off x="457200" y="1295400"/>
            <a:ext cx="8229600" cy="31877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SAS, 1 of 4</a:t>
            </a:r>
          </a:p>
        </p:txBody>
      </p:sp>
      <p:sp>
        <p:nvSpPr>
          <p:cNvPr id="3" name="Content Placeholder 2"/>
          <p:cNvSpPr>
            <a:spLocks noGrp="1"/>
          </p:cNvSpPr>
          <p:nvPr>
            <p:ph idx="1"/>
          </p:nvPr>
        </p:nvSpPr>
        <p:spPr/>
        <p:txBody>
          <a:bodyPr/>
          <a:lstStyle/>
          <a:p>
            <a:pPr lvl="0" indent="0">
              <a:buNone/>
            </a:pPr>
            <a:r>
              <a:rPr>
                <a:latin typeface="Courier"/>
              </a:rPr>
              <a:t>proc phreg data=storage.rats covs(aggregate);
  model time*status(0) = rx;
  id litter;
run;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SAS, 2 of 4</a:t>
            </a:r>
          </a:p>
        </p:txBody>
      </p:sp>
      <p:pic>
        <p:nvPicPr>
          <p:cNvPr descr="sas-01.png" id="0" name="Picture 1"/>
          <p:cNvPicPr>
            <a:picLocks noGrp="1" noChangeAspect="1"/>
          </p:cNvPicPr>
          <p:nvPr/>
        </p:nvPicPr>
        <p:blipFill>
          <a:blip r:embed="rId2"/>
          <a:stretch>
            <a:fillRect/>
          </a:stretch>
        </p:blipFill>
        <p:spPr bwMode="auto">
          <a:xfrm>
            <a:off x="457200" y="2095500"/>
            <a:ext cx="8229600" cy="15875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SAS, 3 of 4</a:t>
            </a:r>
          </a:p>
        </p:txBody>
      </p:sp>
      <p:pic>
        <p:nvPicPr>
          <p:cNvPr descr="sas-02.png" id="0" name="Picture 1"/>
          <p:cNvPicPr>
            <a:picLocks noGrp="1" noChangeAspect="1"/>
          </p:cNvPicPr>
          <p:nvPr/>
        </p:nvPicPr>
        <p:blipFill>
          <a:blip r:embed="rId2"/>
          <a:stretch>
            <a:fillRect/>
          </a:stretch>
        </p:blipFill>
        <p:spPr bwMode="auto">
          <a:xfrm>
            <a:off x="457200" y="2146300"/>
            <a:ext cx="8229600" cy="14732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SAS, 4 of 4</a:t>
            </a:r>
          </a:p>
        </p:txBody>
      </p:sp>
      <p:pic>
        <p:nvPicPr>
          <p:cNvPr descr="sas-03.png" id="0" name="Picture 1"/>
          <p:cNvPicPr>
            <a:picLocks noGrp="1" noChangeAspect="1"/>
          </p:cNvPicPr>
          <p:nvPr/>
        </p:nvPicPr>
        <p:blipFill>
          <a:blip r:embed="rId2"/>
          <a:stretch>
            <a:fillRect/>
          </a:stretch>
        </p:blipFill>
        <p:spPr bwMode="auto">
          <a:xfrm>
            <a:off x="457200" y="2336800"/>
            <a:ext cx="8229600" cy="11176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R, 1 of 3</a:t>
            </a:r>
          </a:p>
        </p:txBody>
      </p:sp>
      <p:sp>
        <p:nvSpPr>
          <p:cNvPr id="3" name="Content Placeholder 2"/>
          <p:cNvSpPr>
            <a:spLocks noGrp="1"/>
          </p:cNvSpPr>
          <p:nvPr>
            <p:ph idx="1"/>
          </p:nvPr>
        </p:nvSpPr>
        <p:spPr/>
        <p:txBody>
          <a:bodyPr/>
          <a:lstStyle/>
          <a:p>
            <a:pPr lvl="0" indent="0">
              <a:buNone/>
            </a:pPr>
            <a:r>
              <a:rPr>
                <a:latin typeface="Courier"/>
              </a:rPr>
              <a:t>rats_surv &lt;- Surv(rats$time, rats$status)
coxph(rats_surv ~ rx, data=rats)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R, 2 of 3</a:t>
            </a:r>
          </a:p>
        </p:txBody>
      </p:sp>
      <p:sp>
        <p:nvSpPr>
          <p:cNvPr id="3" name="Content Placeholder 2"/>
          <p:cNvSpPr>
            <a:spLocks noGrp="1"/>
          </p:cNvSpPr>
          <p:nvPr>
            <p:ph idx="1"/>
          </p:nvPr>
        </p:nvSpPr>
        <p:spPr/>
        <p:txBody>
          <a:bodyPr/>
          <a:lstStyle/>
          <a:p>
            <a:pPr lvl="0" indent="0">
              <a:buNone/>
            </a:pPr>
            <a:r>
              <a:rPr>
                <a:latin typeface="Courier"/>
              </a:rPr>
              <a:t>Call:
coxph(formula = rats_surv ~ rx, data = rats)
     coef exp(coef) se(coef)     z      p
rx 0.7137    2.0416   0.3088 2.311 0.0208</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1 graph</a:t>
            </a:r>
          </a:p>
        </p:txBody>
      </p:sp>
      <p:pic>
        <p:nvPicPr>
          <p:cNvPr descr="fly-01.png" id="0" name="Picture 1"/>
          <p:cNvPicPr>
            <a:picLocks noGrp="1" noChangeAspect="1"/>
          </p:cNvPicPr>
          <p:nvPr/>
        </p:nvPicPr>
        <p:blipFill>
          <a:blip r:embed="rId3"/>
          <a:stretch>
            <a:fillRect/>
          </a:stretch>
        </p:blipFill>
        <p:spPr bwMode="auto">
          <a:xfrm>
            <a:off x="2197100" y="1193800"/>
            <a:ext cx="47625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R, 3 of 3</a:t>
            </a:r>
          </a:p>
        </p:txBody>
      </p:sp>
      <p:sp>
        <p:nvSpPr>
          <p:cNvPr id="3" name="Content Placeholder 2"/>
          <p:cNvSpPr>
            <a:spLocks noGrp="1"/>
          </p:cNvSpPr>
          <p:nvPr>
            <p:ph idx="1"/>
          </p:nvPr>
        </p:nvSpPr>
        <p:spPr/>
        <p:txBody>
          <a:bodyPr/>
          <a:lstStyle/>
          <a:p>
            <a:pPr lvl="0" indent="0">
              <a:buNone/>
            </a:pPr>
            <a:r>
              <a:rPr>
                <a:latin typeface="Courier"/>
              </a:rPr>
              <a:t>
Likelihood ratio test=5.23  on 1 df, p=0.02215
n= 300, number of events= 42 </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robust variance (sandwich) estimate, Stata, 1 of 2</a:t>
            </a:r>
          </a:p>
        </p:txBody>
      </p:sp>
      <p:sp>
        <p:nvSpPr>
          <p:cNvPr id="3" name="Content Placeholder 2"/>
          <p:cNvSpPr>
            <a:spLocks noGrp="1"/>
          </p:cNvSpPr>
          <p:nvPr>
            <p:ph idx="1"/>
          </p:nvPr>
        </p:nvSpPr>
        <p:spPr/>
        <p:txBody>
          <a:bodyPr/>
          <a:lstStyle/>
          <a:p>
            <a:pPr lvl="0" indent="0">
              <a:buNone/>
            </a:pPr>
            <a:r>
              <a:rPr>
                <a:latin typeface="Courier"/>
              </a:rPr>
              <a:t>stset time, failure(status)
stcox rx, vce(cluster litter)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robust variance (sandwich) estimate, Stata, 2 of 2</a:t>
            </a:r>
          </a:p>
        </p:txBody>
      </p:sp>
      <p:pic>
        <p:nvPicPr>
          <p:cNvPr descr="stata-02.png" id="0" name="Picture 1"/>
          <p:cNvPicPr>
            <a:picLocks noGrp="1" noChangeAspect="1"/>
          </p:cNvPicPr>
          <p:nvPr/>
        </p:nvPicPr>
        <p:blipFill>
          <a:blip r:embed="rId2"/>
          <a:stretch>
            <a:fillRect/>
          </a:stretch>
        </p:blipFill>
        <p:spPr bwMode="auto">
          <a:xfrm>
            <a:off x="457200" y="1282700"/>
            <a:ext cx="8229600" cy="32004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robust variance (sandwich) estimate, SAS, 1 of 4</a:t>
            </a:r>
          </a:p>
        </p:txBody>
      </p:sp>
      <p:sp>
        <p:nvSpPr>
          <p:cNvPr id="3" name="Content Placeholder 2"/>
          <p:cNvSpPr>
            <a:spLocks noGrp="1"/>
          </p:cNvSpPr>
          <p:nvPr>
            <p:ph idx="1"/>
          </p:nvPr>
        </p:nvSpPr>
        <p:spPr/>
        <p:txBody>
          <a:bodyPr/>
          <a:lstStyle/>
          <a:p>
            <a:pPr lvl="0" indent="0">
              <a:buNone/>
            </a:pPr>
            <a:r>
              <a:rPr>
                <a:latin typeface="Courier"/>
              </a:rPr>
              <a:t>proc phreg data=storage.rats covs(aggregate);
  model time*status(0) = rx;
  id litter;
run;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robust variance (sandwich) estimate, SAS, 2 of 4</a:t>
            </a:r>
          </a:p>
        </p:txBody>
      </p:sp>
      <p:pic>
        <p:nvPicPr>
          <p:cNvPr descr="sas-04.png" id="0" name="Picture 1"/>
          <p:cNvPicPr>
            <a:picLocks noGrp="1" noChangeAspect="1"/>
          </p:cNvPicPr>
          <p:nvPr/>
        </p:nvPicPr>
        <p:blipFill>
          <a:blip r:embed="rId2"/>
          <a:stretch>
            <a:fillRect/>
          </a:stretch>
        </p:blipFill>
        <p:spPr bwMode="auto">
          <a:xfrm>
            <a:off x="457200" y="2082800"/>
            <a:ext cx="8229600" cy="16256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robust variance (sandwich) estimate, SAS, 3 of 4</a:t>
            </a:r>
          </a:p>
        </p:txBody>
      </p:sp>
      <p:pic>
        <p:nvPicPr>
          <p:cNvPr descr="sas-05.png" id="0" name="Picture 1"/>
          <p:cNvPicPr>
            <a:picLocks noGrp="1" noChangeAspect="1"/>
          </p:cNvPicPr>
          <p:nvPr/>
        </p:nvPicPr>
        <p:blipFill>
          <a:blip r:embed="rId2"/>
          <a:stretch>
            <a:fillRect/>
          </a:stretch>
        </p:blipFill>
        <p:spPr bwMode="auto">
          <a:xfrm>
            <a:off x="457200" y="1905000"/>
            <a:ext cx="8229600" cy="19685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robust variance (sandwich) estimate, SAS, 4 of 4</a:t>
            </a:r>
          </a:p>
        </p:txBody>
      </p:sp>
      <p:pic>
        <p:nvPicPr>
          <p:cNvPr descr="sas-06.png" id="0" name="Picture 1"/>
          <p:cNvPicPr>
            <a:picLocks noGrp="1" noChangeAspect="1"/>
          </p:cNvPicPr>
          <p:nvPr/>
        </p:nvPicPr>
        <p:blipFill>
          <a:blip r:embed="rId2"/>
          <a:stretch>
            <a:fillRect/>
          </a:stretch>
        </p:blipFill>
        <p:spPr bwMode="auto">
          <a:xfrm>
            <a:off x="457200" y="2336800"/>
            <a:ext cx="8229600" cy="11049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robust variance (sandwich) estimate, R, 1 of 2</a:t>
            </a:r>
          </a:p>
        </p:txBody>
      </p:sp>
      <p:sp>
        <p:nvSpPr>
          <p:cNvPr id="3" name="Content Placeholder 2"/>
          <p:cNvSpPr>
            <a:spLocks noGrp="1"/>
          </p:cNvSpPr>
          <p:nvPr>
            <p:ph idx="1"/>
          </p:nvPr>
        </p:nvSpPr>
        <p:spPr/>
        <p:txBody>
          <a:bodyPr/>
          <a:lstStyle/>
          <a:p>
            <a:pPr lvl="0" indent="0">
              <a:buNone/>
            </a:pPr>
            <a:r>
              <a:rPr>
                <a:latin typeface="Courier"/>
              </a:rPr>
              <a:t>rats_surv &lt;- Surv(rats$time, rats$status)
coxph(rats_surv ~ rx + cluster(litter), data=rats)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robust variance (sandwich) estimate, R, 2 of 2</a:t>
            </a:r>
          </a:p>
        </p:txBody>
      </p:sp>
      <p:sp>
        <p:nvSpPr>
          <p:cNvPr id="3" name="Content Placeholder 2"/>
          <p:cNvSpPr>
            <a:spLocks noGrp="1"/>
          </p:cNvSpPr>
          <p:nvPr>
            <p:ph idx="1"/>
          </p:nvPr>
        </p:nvSpPr>
        <p:spPr/>
        <p:txBody>
          <a:bodyPr/>
          <a:lstStyle/>
          <a:p>
            <a:pPr lvl="0" indent="0">
              <a:buNone/>
            </a:pPr>
            <a:r>
              <a:rPr>
                <a:latin typeface="Courier"/>
              </a:rPr>
              <a:t>Call:
coxph(formula = rats_surv ~ rx, data = rats, cluster = litter)
     coef exp(coef) se(coef) robust se     z       p
rx 0.7137    2.0416   0.3088    0.2710 2.633 0.00845
Likelihood ratio test=5.23  on 1 df, p=0.02215
n= 300, number of events= 42 </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Thiotepa data</a:t>
            </a:r>
          </a:p>
        </p:txBody>
      </p:sp>
      <p:sp>
        <p:nvSpPr>
          <p:cNvPr id="3" name="Content Placeholder 2"/>
          <p:cNvSpPr>
            <a:spLocks noGrp="1"/>
          </p:cNvSpPr>
          <p:nvPr>
            <p:ph idx="1"/>
          </p:nvPr>
        </p:nvSpPr>
        <p:spPr/>
        <p:txBody>
          <a:bodyPr/>
          <a:lstStyle/>
          <a:p>
            <a:pPr lvl="0" indent="0">
              <a:buNone/>
            </a:pPr>
            <a:r>
              <a:rPr>
                <a:latin typeface="Courier"/>
              </a:rPr>
              <a:t>  id rx number size start stop event enum
1  1  1      1    3     0    1     0    1
2  2  1      2    1     0    4     0    1
3  3  1      1    1     0    7     0    1
4  4  1      5    1     0   10     0    1
5  5  1      4    1     0    6     1    1
6  5  1      4    1     6   10     0    2
7  6  1      1    1     0   14     0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2 data</a:t>
            </a:r>
          </a:p>
        </p:txBody>
      </p:sp>
      <p:sp>
        <p:nvSpPr>
          <p:cNvPr id="3" name="Content Placeholder 2"/>
          <p:cNvSpPr>
            <a:spLocks noGrp="1"/>
          </p:cNvSpPr>
          <p:nvPr>
            <p:ph idx="1"/>
          </p:nvPr>
        </p:nvSpPr>
        <p:spPr/>
        <p:txBody>
          <a:bodyPr/>
          <a:lstStyle/>
          <a:p>
            <a:pPr lvl="0" indent="0">
              <a:buNone/>
            </a:pPr>
            <a:r>
              <a:rPr>
                <a:latin typeface="Courier"/>
              </a:rPr>
              <a:t>  37         58         70+
  40         59         70+
  43         60         70+
  44         61         70+
  45         62         70+
  47         68         70+
  49         70+        70+
  54         70+
  56         70+</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Plot of thiotepa data</a:t>
            </a:r>
          </a:p>
        </p:txBody>
      </p:sp>
      <p:pic>
        <p:nvPicPr>
          <p:cNvPr descr="frailty_files/figure-pptx/unnamed-chunk-1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2 probabilities</a:t>
            </a:r>
          </a:p>
        </p:txBody>
      </p:sp>
      <p:sp>
        <p:nvSpPr>
          <p:cNvPr id="3" name="Content Placeholder 2"/>
          <p:cNvSpPr>
            <a:spLocks noGrp="1"/>
          </p:cNvSpPr>
          <p:nvPr>
            <p:ph idx="1"/>
          </p:nvPr>
        </p:nvSpPr>
        <p:spPr/>
        <p:txBody>
          <a:bodyPr/>
          <a:lstStyle/>
          <a:p>
            <a:pPr lvl="0" indent="0">
              <a:buNone/>
            </a:pPr>
            <a:r>
              <a:rPr>
                <a:latin typeface="Courier"/>
              </a:rPr>
              <a:t>  37  96%    58  60%    70+  ?
  40  92%    59  56%    70+  ?
  43  88%    60  52%    70+  ?
  44  84%    61  48%    70+  ?
  45  80%    62  44%    70+  ?
  47  76%    68  40%    70+  ?
  49  72%    70+  ?     70+  ?
  54  68%    70+  ?
  56  64%    70+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2 graph</a:t>
            </a:r>
          </a:p>
        </p:txBody>
      </p:sp>
      <p:pic>
        <p:nvPicPr>
          <p:cNvPr descr="fly-02.png" id="0" name="Picture 1"/>
          <p:cNvPicPr>
            <a:picLocks noGrp="1" noChangeAspect="1"/>
          </p:cNvPicPr>
          <p:nvPr/>
        </p:nvPicPr>
        <p:blipFill>
          <a:blip r:embed="rId2"/>
          <a:stretch>
            <a:fillRect/>
          </a:stretch>
        </p:blipFill>
        <p:spPr bwMode="auto">
          <a:xfrm>
            <a:off x="2197100" y="1193800"/>
            <a:ext cx="4749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3 data</a:t>
            </a:r>
          </a:p>
        </p:txBody>
      </p:sp>
      <p:sp>
        <p:nvSpPr>
          <p:cNvPr id="3" name="Content Placeholder 2"/>
          <p:cNvSpPr>
            <a:spLocks noGrp="1"/>
          </p:cNvSpPr>
          <p:nvPr>
            <p:ph idx="1"/>
          </p:nvPr>
        </p:nvSpPr>
        <p:spPr/>
        <p:txBody>
          <a:bodyPr/>
          <a:lstStyle/>
          <a:p>
            <a:pPr lvl="0" indent="0">
              <a:buNone/>
            </a:pPr>
            <a:r>
              <a:rPr>
                <a:latin typeface="Courier"/>
              </a:rPr>
              <a:t>  37         58         70+
  40         59         75
  43         60         70+
  44         61         70+
  45         62         89
  47         68         70+
  49         70+        96
  54         71
  56         70+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3 probabilities</a:t>
            </a:r>
          </a:p>
        </p:txBody>
      </p:sp>
      <p:sp>
        <p:nvSpPr>
          <p:cNvPr id="3" name="Content Placeholder 2"/>
          <p:cNvSpPr>
            <a:spLocks noGrp="1"/>
          </p:cNvSpPr>
          <p:nvPr>
            <p:ph idx="1"/>
          </p:nvPr>
        </p:nvSpPr>
        <p:spPr/>
        <p:txBody>
          <a:bodyPr/>
          <a:lstStyle/>
          <a:p>
            <a:pPr lvl="0" indent="0">
              <a:buNone/>
            </a:pPr>
            <a:r>
              <a:rPr>
                <a:latin typeface="Courier"/>
              </a:rPr>
              <a:t>  37  96%    58  60%    70+
  40  92%    59  56%    75  20%
  43  88%    60  52%    70+
  44  84%    61  48%    70+
  45  80%    62  44%    89  10%
  47  76%    68  40%    70+
  49  72%    70+        96   0%
  54  68%    71  30%
  56  64%    70+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Frailty models</dc:title>
  <dc:creator/>
  <cp:keywords/>
  <dcterms:created xsi:type="dcterms:W3CDTF">2023-10-28T17:35:47Z</dcterms:created>
  <dcterms:modified xsi:type="dcterms:W3CDTF">2023-10-28T17:35:47Z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