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notesMaster" Target="notesMasters/notesMaster1.xml" /><Relationship Id="rId65" Type="http://schemas.openxmlformats.org/officeDocument/2006/relationships/tableStyles" Target="tableStyles.xml" /><Relationship Id="rId64" Type="http://schemas.openxmlformats.org/officeDocument/2006/relationships/theme" Target="theme/theme1.xml" /><Relationship Id="rId1" Type="http://schemas.openxmlformats.org/officeDocument/2006/relationships/slideMaster" Target="slideMasters/slideMaster1.xml" /><Relationship Id="rId63" Type="http://schemas.openxmlformats.org/officeDocument/2006/relationships/viewProps" Target="viewProps.xml" /><Relationship Id="rId6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make things interesting, let’s propose a different result. Suppose the Bristol was missed on one cup but identifed three others correctly.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calculations get quite a bit messier in this case. There are four probabilities you have to compute here. The probability that the first cup is identified incorrectly and the remaining three are identified incorrectly starts with the same 4/8 because if you are choosing at random there are four cups that you could choose incorrectly. Once this is done, your chances get a little bit better, because there are four cups that would represent a correct choice and only three left that represent an incorrect choice. The other probabilities are computed similarly.</a:t>
            </a:r>
          </a:p>
          <a:p>
            <a:pPr lvl="0" indent="0" marL="0">
              <a:buNone/>
            </a:pPr>
          </a:p>
          <a:p>
            <a:pPr lvl="0" indent="0" marL="0">
              <a:buNone/>
            </a:pPr>
            <a:r>
              <a:rPr/>
              <a:t>But you have to account for another case, one where the first cup is choosen correctly, the second incorrectly, and the remaining two correctly. This is getting a bit tedious, but you can calculate the probability with a bit of work.</a:t>
            </a:r>
          </a:p>
          <a:p>
            <a:pPr lvl="0" indent="0" marL="0">
              <a:buNone/>
            </a:pPr>
          </a:p>
          <a:p>
            <a:pPr lvl="0" indent="0" marL="0">
              <a:buNone/>
            </a:pPr>
            <a:r>
              <a:rPr/>
              <a:t>But the dot-dot-dot tells you that you are still not done. There are two more cases to consider: one where the third cup chosen is the one that is mistaken and one where the mistake happens on the last cup.</a:t>
            </a:r>
          </a:p>
          <a:p>
            <a:pPr lvl="0" indent="0" marL="0">
              <a:buNone/>
            </a:pPr>
          </a:p>
          <a:p>
            <a:pPr lvl="0" indent="0" marL="0">
              <a:buNone/>
            </a:pPr>
            <a:r>
              <a:rPr/>
              <a:t>Now I don’t mind tedious. Tedious is part of being a statistician. But there is a simpler way. You can rely on a well known distribution, the hypergeometric distribution, to calculate the probabilities for you.</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hypergeometric distribution, you need to visualize an abstract problem of probability known as drawing balls from an urn.</a:t>
            </a:r>
          </a:p>
          <a:p>
            <a:pPr lvl="0" indent="0" marL="0">
              <a:buNone/>
            </a:pPr>
          </a:p>
          <a:p>
            <a:pPr lvl="0" indent="0" marL="0">
              <a:buNone/>
            </a:pPr>
            <a:r>
              <a:rPr/>
              <a:t>Think of the eight cups of tea as an urn with eight balls, four white and four black. The white balls represent correctly identifying the cup of tea as having the milk added first. The black balls represent mistakes in identification. So what is the probability of getting 3 white balls after drawing 4 balls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formula for hypergeometric probabilities uses combinatorics. Say that you want to get the probability of drawing w0 white balls and b0 black balls with n0 draws from an urn containing w1 white balls and b1 black balls (n1 balls total). Then it is W1 choose w0 times b1 choose b0 divided by n1 choose n0 where “choose” is the number of combinations. So the denominator, n1 choose n0, is n1 factorial divided by n0 factorial times (n1-n0) factorial.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functions to calculate hypergeometric probabilities vary from package to package. SAS uses a PDF function (short for Probability Density Function) with the ‘HYPER’ argument. R uses the dhyper function. Stata uses dis hypergeometricp. SPSS uses the PDF.HYPER function.</a:t>
            </a:r>
          </a:p>
          <a:p>
            <a:pPr lvl="0" indent="0" marL="0">
              <a:buNone/>
            </a:pPr>
          </a:p>
          <a:p>
            <a:pPr lvl="0" indent="0" marL="0">
              <a:buNone/>
            </a:pPr>
            <a:r>
              <a:rPr/>
              <a:t>All of these packages arrange the numeric arguments differently.</a:t>
            </a:r>
          </a:p>
          <a:p>
            <a:pPr lvl="0" indent="0" marL="0">
              <a:buNone/>
            </a:pPr>
          </a:p>
          <a:p>
            <a:pPr lvl="0" indent="0" marL="0">
              <a:buNone/>
            </a:pPr>
            <a:r>
              <a:rPr/>
              <a:t>Notice that R asks you to specify the number of white balls and the number of black balls. The other packages ask you to specify the number of white balls and the total number of balls, The order that you specify these values in is also inconsistent from package to package.</a:t>
            </a:r>
          </a:p>
          <a:p>
            <a:pPr lvl="0" indent="0" marL="0">
              <a:buNone/>
            </a:pPr>
          </a:p>
          <a:p>
            <a:pPr lvl="0" indent="0" marL="0">
              <a:buNone/>
            </a:pPr>
            <a:r>
              <a:rPr/>
              <a:t>I show this to emphasize that if you plan to calculate hypergeometric probabilities, read the manual closely. Fortunately, while it helps to understand that Fisher’s Exact Test relies on hypergeometric probabilities, you don’t have to calculate those probabilities yourself. We’ll show that in just a minute.as you will see in a minute.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SPSS, choose Analyze, Nonparametric tests, Independent Samples from the menu.</a:t>
            </a:r>
          </a:p>
          <a:p>
            <a:pPr lvl="0" indent="0" marL="0">
              <a:buNone/>
            </a:pPr>
          </a:p>
          <a:p>
            <a:pPr lvl="0" indent="0" marL="0">
              <a:buNone/>
            </a:pPr>
            <a:r>
              <a:rPr/>
              <a:t>In R use, the wilcox.test function.</a:t>
            </a:r>
          </a:p>
          <a:p>
            <a:pPr lvl="0" indent="0" marL="0">
              <a:buNone/>
            </a:pPr>
          </a:p>
          <a:p>
            <a:pPr lvl="0" indent="0" marL="0">
              <a:buNone/>
            </a:pPr>
            <a:r>
              <a:rPr/>
              <a:t>In Stata, use the </a:t>
            </a:r>
            <a:r>
              <a:rPr>
                <a:latin typeface="Courier"/>
              </a:rPr>
              <a:t>ranksum</a:t>
            </a:r>
            <a:r>
              <a:rPr/>
              <a:t> command.</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literally hundreds of possibilities for the use of exact test. Most involve discrete distributions or the use of nonparametric approaches like ranking.</a:t>
            </a:r>
          </a:p>
          <a:p>
            <a:pPr lvl="0" indent="0" marL="0">
              <a:buNone/>
            </a:pPr>
          </a:p>
          <a:p>
            <a:pPr lvl="0" indent="0" marL="0">
              <a:buNone/>
            </a:pPr>
            <a:r>
              <a:rPr/>
              <a:t>The general algorithm is to assume a null hypothesis. In the lady tasting tea, the null hypothesis is that the guesses are totally random. For the Mann-Whitney test, the null hypothesis is that all possible rankings are equally likely. Then list every possible outcome and attach a probability to each outcome. Then figure out which outcomes are as extreme or more extreme than your outcome and add up all the probabilities associated with those outcomes. That is your p-value.</a:t>
            </a:r>
          </a:p>
          <a:p>
            <a:pPr lvl="0" indent="0" marL="0">
              <a:buNone/>
            </a:pPr>
          </a:p>
          <a:p>
            <a:pPr lvl="0" indent="0" marL="0">
              <a:buNone/>
            </a:pPr>
            <a:r>
              <a:rPr/>
              <a:t>If you find a setting where you want an exact test, but you can’t find one in your software, you might consider a package, StatXact, that can do literally hundreds of exact tests. The programmers at StatXact have figured out really efficient algorithms for listing all possible outcomes, even when the sample size is not trivially small.</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an outline of the topics you will see today.</a:t>
            </a:r>
          </a:p>
          <a:p>
            <a:pPr lvl="0" indent="0" marL="0">
              <a:buNone/>
            </a:pPr>
          </a:p>
          <a:p>
            <a:pPr lvl="0" indent="0" marL="0">
              <a:buNone/>
            </a:pPr>
            <a:r>
              <a:rPr/>
              <a:t>First, I will provide a historical overview, with an example derived in 1931, when Statistics was still in its infancy.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 Ronald Fisher was a pioneer in the field of statistics. He developed many foundational methodologies, such as the use of designed experiments and p-values.</a:t>
            </a:r>
          </a:p>
          <a:p>
            <a:pPr lvl="0" indent="0" marL="0">
              <a:buNone/>
            </a:pPr>
          </a:p>
          <a:p>
            <a:pPr lvl="0" indent="0" marL="0">
              <a:buNone/>
            </a:pPr>
            <a:r>
              <a:rPr/>
              <a:t>He does have a checkered past, unfortunately. He was a sharp critic of efforts in the 1950s and 60s to draw a link between cigarette smoking and cancer. He felt, quite wrongly as it turned out, that you could only show a link between smoking and cancer through randomized trials.</a:t>
            </a:r>
          </a:p>
          <a:p>
            <a:pPr lvl="0" indent="0" marL="0">
              <a:buNone/>
            </a:pPr>
          </a:p>
          <a:p>
            <a:pPr lvl="0" indent="0" marL="0">
              <a:buNone/>
            </a:pPr>
            <a:r>
              <a:rPr/>
              <a:t>Even worse were his blatantly racist views and his support for eugenics. This is the topic for another talk. But I did want to highlight a simple experiment he proposed in his 1935 book, The Design of Experiments, known as “The lady testing tea.”</a:t>
            </a:r>
          </a:p>
          <a:p>
            <a:pPr lvl="0" indent="0" marL="0">
              <a:buNone/>
            </a:pPr>
          </a:p>
          <a:p>
            <a:pPr lvl="0" indent="0" marL="0">
              <a:buNone/>
            </a:pPr>
            <a:r>
              <a:rPr/>
              <a:t>This was a simple example of the use of randomization and blinding to test a simple hypothesis.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England, there is an interesting practice of pouring hot tea into a cup and then adding milk. It’s not something that I like. Just give me the tea straight. No milk, no sugar, no lemon slices. But tea served with milk is quite popular in England and elsewhere.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could change the order, though, putting milk in the cup first and then adding the tea.</a:t>
            </a:r>
          </a:p>
          <a:p>
            <a:pPr lvl="0" indent="0" marL="0">
              <a:buNone/>
            </a:pPr>
          </a:p>
          <a:p>
            <a:pPr lvl="0" indent="0" marL="0">
              <a:buNone/>
            </a:pPr>
            <a:r>
              <a:rPr/>
              <a:t>A colleague of Fisher’s, Muriel Bristol, claimed that she could tell, just by tasting, whether a cup had the tea first with milk added or milk first with tea added. She preferred the latter. When she told Fisher this, he scoffed and said that no one could tell the difference between tea with milk added and milk with tea added. Along with another colleague, William Roach, they designed an experiment to prove her wrong.</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Fisher and Roach prepared eight cups of tea, four with the tea added first and four with the milk added first. They presented the eight cups to Bristol in a random order and had her taste each cup and identify which of the four had milk added first.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their surprise, after tasting all eight cups, she correctly identified the four cups that had the milk added first. This is indeed a surprising results, but how surprising?</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Bristol had no ability to tell whether the milk was added first and was effectively picking at random, for the first choice, the probability would be 50-50 or four out of eight, since there were the same number of cups with tea added first and milk added first.</a:t>
            </a:r>
          </a:p>
          <a:p>
            <a:pPr lvl="0" indent="0" marL="0">
              <a:buNone/>
            </a:pPr>
          </a:p>
          <a:p>
            <a:pPr lvl="0" indent="0" marL="0">
              <a:buNone/>
            </a:pPr>
            <a:r>
              <a:rPr/>
              <a:t>If she picked this correctly, the chances that her second selection would be correct, assuming that she was choosing randomly would be 3/7 since only three of the remaining seven cups had the mill added first. It gets even harder for the third choice, assuming that she got the first two correct. There are only two cups now with milk added first out of the remaining six. The last choice is the hardest of all. The probability is one out of five, assuming she got the first three correct. Multiply these four probabilities to get 1/70. So this is quite surprising indeed. If she had no clue which cups had the milk added first, it would take quite a streak of good luck for her to correctly identify four in a row.</a:t>
            </a:r>
          </a:p>
          <a:p>
            <a:pPr lvl="0" indent="0" marL="0">
              <a:buNone/>
            </a:pPr>
          </a:p>
          <a:p>
            <a:pPr lvl="0" indent="0" marL="0">
              <a:buNone/>
            </a:pPr>
            <a:r>
              <a:rPr/>
              <a:t>Now notice that the probability is not 1/2 raised to the fourth power. The probabilities change because once a cup is identified correctly, it is taken out of the pool of cups. This is analogous to the concept sampling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jp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gif"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gif"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gif"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2023-05-12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a:p>
                <a:pPr lvl="1"/>
                <a:r>
                  <a:rPr/>
                  <a:t>Note: the probability is NOT </a:t>
                </a:r>
                <a14:m>
                  <m:oMath xmlns:m="http://schemas.openxmlformats.org/officeDocument/2006/math">
                    <m:sSup>
                      <m:e>
                        <m:d>
                          <m:dPr>
                            <m:begChr m:val="("/>
                            <m:endChr m:val=")"/>
                            <m:sepChr m:val=""/>
                            <m:grow/>
                          </m:dPr>
                          <m:e>
                            <m:f>
                              <m:fPr>
                                <m:type m:val="bar"/>
                              </m:fPr>
                              <m:num>
                                <m:r>
                                  <m:t>1</m:t>
                                </m:r>
                              </m:num>
                              <m:den>
                                <m:r>
                                  <m:t>2</m:t>
                                </m:r>
                              </m:den>
                            </m:f>
                          </m:e>
                        </m:d>
                      </m:e>
                      <m:sup>
                        <m:r>
                          <m:t>4</m:t>
                        </m:r>
                      </m:sup>
                    </m:sSup>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indent="0" marL="0">
              <a:buNone/>
            </a:pPr>
            <a:r>
              <a:rPr/>
              <a:t>What have you learned? + Simple application of Fisher’s Exact test</a:t>
            </a:r>
          </a:p>
          <a:p>
            <a:pPr lvl="0" indent="0" marL="0">
              <a:buNone/>
            </a:pPr>
            <a:r>
              <a:rPr/>
              <a:t>What is coming next? + The hypergeometric distribution</a:t>
            </a:r>
          </a:p>
          <a:p>
            <a:pPr lvl="0" indent="0" marL="0">
              <a:buNone/>
            </a:pPr>
            <a:r>
              <a:rPr/>
              <a:t>Any questions?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alternate result</a:t>
            </a:r>
          </a:p>
        </p:txBody>
      </p:sp>
      <p:pic>
        <p:nvPicPr>
          <p:cNvPr descr="fig:  ../images/tea-result-2.png" id="0" name="Picture 1"/>
          <p:cNvPicPr>
            <a:picLocks noGrp="1" noChangeAspect="1"/>
          </p:cNvPicPr>
          <p:nvPr/>
        </p:nvPicPr>
        <p:blipFill>
          <a:blip r:embed="rId3"/>
          <a:stretch>
            <a:fillRect/>
          </a:stretch>
        </p:blipFill>
        <p:spPr bwMode="auto">
          <a:xfrm>
            <a:off x="3479800" y="1600200"/>
            <a:ext cx="5232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alternate result with one miss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three correct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t> </m:t>
                    </m:r>
                    <m:r>
                      <m:t> </m:t>
                    </m:r>
                    <m:r>
                      <m:rPr>
                        <m:sty m:val="p"/>
                      </m:rPr>
                      <m:t>+</m:t>
                    </m:r>
                    <m:r>
                      <m:t> </m:t>
                    </m:r>
                    <m:r>
                      <m:t> </m:t>
                    </m:r>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t> </m:t>
                    </m:r>
                    <m:r>
                      <m:t> </m:t>
                    </m:r>
                    <m:r>
                      <m:rPr>
                        <m:sty m:val="p"/>
                      </m:rPr>
                      <m:t>+</m:t>
                    </m:r>
                    <m:r>
                      <m:t> </m:t>
                    </m:r>
                    <m:r>
                      <m:t> </m:t>
                    </m:r>
                    <m:r>
                      <m:rPr>
                        <m:sty m:val="p"/>
                      </m:rPr>
                      <m:t>.</m:t>
                    </m:r>
                    <m:r>
                      <m:rPr>
                        <m:sty m:val="p"/>
                      </m:rPr>
                      <m:t>.</m:t>
                    </m:r>
                    <m:r>
                      <m:rPr>
                        <m:sty m:val="p"/>
                      </m:rPr>
                      <m:t>.</m:t>
                    </m:r>
                  </m:oMath>
                </a14:m>
              </a:p>
              <a:p>
                <a:pPr lvl="0" indent="0" marL="0">
                  <a:buNone/>
                </a:pPr>
                <a:r>
                  <a:rPr/>
                  <a:t>Too messy! Use the hypergeometric distribution. Note: this is NOT a binomial distribution.</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Balls in an urn analogy</a:t>
            </a:r>
          </a:p>
        </p:txBody>
      </p:sp>
      <p:sp>
        <p:nvSpPr>
          <p:cNvPr id="3" name="Content Placeholder 2"/>
          <p:cNvSpPr>
            <a:spLocks noGrp="1"/>
          </p:cNvSpPr>
          <p:nvPr>
            <p:ph idx="1"/>
          </p:nvPr>
        </p:nvSpPr>
        <p:spPr/>
        <p:txBody>
          <a:bodyPr/>
          <a:lstStyle/>
          <a:p>
            <a:pPr lvl="0" indent="0">
              <a:buNone/>
            </a:pPr>
            <a:r>
              <a:rPr>
                <a:latin typeface="Courier"/>
              </a:rPr>
              <a:t>
 |    W           |
 |       B        |
 |  B        B    |
 |          W     |
 |     W       B  |
 |        W       |
 __________________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 for hypergeometric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d>
                            <m:dPr>
                              <m:begChr m:val="("/>
                              <m:endChr m:val=")"/>
                              <m:sepChr m:val=""/>
                              <m:grow/>
                            </m:dPr>
                            <m:e>
                              <m:f>
                                <m:fPr>
                                  <m:type m:val="noBar"/>
                                </m:fPr>
                                <m:num>
                                  <m:sSub>
                                    <m:e>
                                      <m:r>
                                        <m:t>w</m:t>
                                      </m:r>
                                    </m:e>
                                    <m:sub>
                                      <m:r>
                                        <m:t>1</m:t>
                                      </m:r>
                                    </m:sub>
                                  </m:sSub>
                                </m:num>
                                <m:den>
                                  <m:sSub>
                                    <m:e>
                                      <m:r>
                                        <m:t>w</m:t>
                                      </m:r>
                                    </m:e>
                                    <m:sub>
                                      <m:r>
                                        <m:t>0</m:t>
                                      </m:r>
                                    </m:sub>
                                  </m:sSub>
                                </m:den>
                              </m:f>
                            </m:e>
                          </m:d>
                          <m:d>
                            <m:dPr>
                              <m:begChr m:val="("/>
                              <m:endChr m:val=")"/>
                              <m:sepChr m:val=""/>
                              <m:grow/>
                            </m:dPr>
                            <m:e>
                              <m:f>
                                <m:fPr>
                                  <m:type m:val="noBar"/>
                                </m:fPr>
                                <m:num>
                                  <m:sSub>
                                    <m:e>
                                      <m:r>
                                        <m:t>b</m:t>
                                      </m:r>
                                    </m:e>
                                    <m:sub>
                                      <m:r>
                                        <m:t>1</m:t>
                                      </m:r>
                                    </m:sub>
                                  </m:sSub>
                                </m:num>
                                <m:den>
                                  <m:sSub>
                                    <m:e>
                                      <m:r>
                                        <m:t>b</m:t>
                                      </m:r>
                                    </m:e>
                                    <m:sub>
                                      <m:r>
                                        <m:t>0</m:t>
                                      </m:r>
                                    </m:sub>
                                  </m:sSub>
                                </m:den>
                              </m:f>
                            </m:e>
                          </m:d>
                        </m:num>
                        <m:den>
                          <m:d>
                            <m:dPr>
                              <m:begChr m:val="("/>
                              <m:endChr m:val=")"/>
                              <m:sepChr m:val=""/>
                              <m:grow/>
                            </m:dPr>
                            <m:e>
                              <m:f>
                                <m:fPr>
                                  <m:type m:val="noBar"/>
                                </m:fPr>
                                <m:num>
                                  <m:sSub>
                                    <m:e>
                                      <m:r>
                                        <m:t>n</m:t>
                                      </m:r>
                                    </m:e>
                                    <m:sub>
                                      <m:r>
                                        <m:t>1</m:t>
                                      </m:r>
                                    </m:sub>
                                  </m:sSub>
                                </m:num>
                                <m:den>
                                  <m:sSub>
                                    <m:e>
                                      <m:r>
                                        <m:t>n</m:t>
                                      </m:r>
                                    </m:e>
                                    <m:sub>
                                      <m:r>
                                        <m:t>0</m:t>
                                      </m:r>
                                    </m:sub>
                                  </m:sSub>
                                </m:den>
                              </m:f>
                            </m:e>
                          </m:d>
                        </m:den>
                      </m:f>
                    </m:oMath>
                  </m:oMathPara>
                </a14:m>
              </a:p>
              <a:p>
                <a:pPr lvl="0"/>
                <a14:m>
                  <m:oMath xmlns:m="http://schemas.openxmlformats.org/officeDocument/2006/math">
                    <m:sSub>
                      <m:e>
                        <m:r>
                          <m:t>w</m:t>
                        </m:r>
                      </m:e>
                      <m:sub>
                        <m:r>
                          <m:t>1</m:t>
                        </m:r>
                      </m:sub>
                    </m:sSub>
                  </m:oMath>
                </a14:m>
                <a:r>
                  <a:rPr/>
                  <a:t> = # of white balls in the urn</a:t>
                </a:r>
              </a:p>
              <a:p>
                <a:pPr lvl="0"/>
                <a14:m>
                  <m:oMath xmlns:m="http://schemas.openxmlformats.org/officeDocument/2006/math">
                    <m:sSub>
                      <m:e>
                        <m:r>
                          <m:t>b</m:t>
                        </m:r>
                      </m:e>
                      <m:sub>
                        <m:r>
                          <m:t>1</m:t>
                        </m:r>
                      </m:sub>
                    </m:sSub>
                  </m:oMath>
                </a14:m>
                <a:r>
                  <a:rPr/>
                  <a:t> = # of black balls in the urn</a:t>
                </a:r>
              </a:p>
              <a:p>
                <a:pPr lvl="0"/>
                <a14:m>
                  <m:oMath xmlns:m="http://schemas.openxmlformats.org/officeDocument/2006/math">
                    <m:sSub>
                      <m:e>
                        <m:r>
                          <m:t>n</m:t>
                        </m:r>
                      </m:e>
                      <m:sub>
                        <m:r>
                          <m:t>1</m:t>
                        </m:r>
                      </m:sub>
                    </m:sSub>
                    <m:r>
                      <m:rPr>
                        <m:sty m:val="p"/>
                      </m:rPr>
                      <m:t>=</m:t>
                    </m:r>
                    <m:sSub>
                      <m:e>
                        <m:r>
                          <m:t>w</m:t>
                        </m:r>
                      </m:e>
                      <m:sub>
                        <m:r>
                          <m:t>1</m:t>
                        </m:r>
                      </m:sub>
                    </m:sSub>
                    <m:r>
                      <m:rPr>
                        <m:sty m:val="p"/>
                      </m:rPr>
                      <m:t>+</m:t>
                    </m:r>
                    <m:sSub>
                      <m:e>
                        <m:r>
                          <m:t>b</m:t>
                        </m:r>
                      </m:e>
                      <m:sub>
                        <m:r>
                          <m:t>1</m:t>
                        </m:r>
                      </m:sub>
                    </m:sSub>
                  </m:oMath>
                </a14:m>
                <a:r>
                  <a:rPr/>
                  <a:t> = total # of balls in the urn</a:t>
                </a:r>
              </a:p>
              <a:p>
                <a:pPr lvl="0"/>
                <a14:m>
                  <m:oMath xmlns:m="http://schemas.openxmlformats.org/officeDocument/2006/math">
                    <m:sSub>
                      <m:e>
                        <m:r>
                          <m:t>w</m:t>
                        </m:r>
                      </m:e>
                      <m:sub>
                        <m:r>
                          <m:t>0</m:t>
                        </m:r>
                      </m:sub>
                    </m:sSub>
                  </m:oMath>
                </a14:m>
                <a:r>
                  <a:rPr/>
                  <a:t> = # white balls drawn from the urn</a:t>
                </a:r>
              </a:p>
              <a:p>
                <a:pPr lvl="0"/>
                <a14:m>
                  <m:oMath xmlns:m="http://schemas.openxmlformats.org/officeDocument/2006/math">
                    <m:sSub>
                      <m:e>
                        <m:r>
                          <m:t>b</m:t>
                        </m:r>
                      </m:e>
                      <m:sub>
                        <m:r>
                          <m:t>0</m:t>
                        </m:r>
                      </m:sub>
                    </m:sSub>
                  </m:oMath>
                </a14:m>
                <a:r>
                  <a:rPr/>
                  <a:t> = # black balls drawn from the urn</a:t>
                </a:r>
              </a:p>
              <a:p>
                <a:pPr lvl="0"/>
                <a14:m>
                  <m:oMath xmlns:m="http://schemas.openxmlformats.org/officeDocument/2006/math">
                    <m:sSub>
                      <m:e>
                        <m:r>
                          <m:t>n</m:t>
                        </m:r>
                      </m:e>
                      <m:sub>
                        <m:r>
                          <m:t>0</m:t>
                        </m:r>
                      </m:sub>
                    </m:sSub>
                    <m:r>
                      <m:rPr>
                        <m:sty m:val="p"/>
                      </m:rPr>
                      <m:t>=</m:t>
                    </m:r>
                    <m:sSub>
                      <m:e>
                        <m:r>
                          <m:t>w</m:t>
                        </m:r>
                      </m:e>
                      <m:sub>
                        <m:r>
                          <m:t>0</m:t>
                        </m:r>
                      </m:sub>
                    </m:sSub>
                    <m:r>
                      <m:rPr>
                        <m:sty m:val="p"/>
                      </m:rPr>
                      <m:t>+</m:t>
                    </m:r>
                    <m:sSub>
                      <m:e>
                        <m:r>
                          <m:t>b</m:t>
                        </m:r>
                      </m:e>
                      <m:sub>
                        <m:r>
                          <m:t>0</m:t>
                        </m:r>
                      </m:sub>
                    </m:sSub>
                  </m:oMath>
                </a14:m>
                <a:r>
                  <a:rPr/>
                  <a:t> = total # of balls drawn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Functions for computing hypergeometric probabilities</a:t>
            </a:r>
          </a:p>
        </p:txBody>
      </p:sp>
      <p:sp>
        <p:nvSpPr>
          <p:cNvPr id="3" name="Content Placeholder 2"/>
          <p:cNvSpPr>
            <a:spLocks noGrp="1"/>
          </p:cNvSpPr>
          <p:nvPr>
            <p:ph idx="1"/>
          </p:nvPr>
        </p:nvSpPr>
        <p:spPr/>
        <p:txBody>
          <a:bodyPr/>
          <a:lstStyle/>
          <a:p>
            <a:pPr lvl="0"/>
            <a:r>
              <a:rPr/>
              <a:t>SAS: PDF(‘HYPER’, w0, n1, w1, n0)</a:t>
            </a:r>
          </a:p>
          <a:p>
            <a:pPr lvl="0"/>
            <a:r>
              <a:rPr/>
              <a:t>R: dhyper(w0, w1, b1, n0)</a:t>
            </a:r>
          </a:p>
          <a:p>
            <a:pPr lvl="0"/>
            <a:r>
              <a:rPr/>
              <a:t>Stata: dis hypergeometricp(n1, w1, n0, w0)</a:t>
            </a:r>
          </a:p>
          <a:p>
            <a:pPr lvl="0"/>
            <a:r>
              <a:rPr/>
              <a:t>SPSS: PDF.HYPER(w0, n1, w1, n0)</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indent="0" marL="0">
              <a:buNone/>
            </a:pPr>
            <a:r>
              <a:rPr/>
              <a:t>What have you learned? + The hypergeometric distribution</a:t>
            </a:r>
          </a:p>
          <a:p>
            <a:pPr lvl="0" indent="0" marL="0">
              <a:buNone/>
            </a:pPr>
            <a:r>
              <a:rPr/>
              <a:t>What is coming next? + Using SPSS and Stata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data for Fisher’s Exact Test</a:t>
            </a:r>
          </a:p>
        </p:txBody>
      </p:sp>
      <p:pic>
        <p:nvPicPr>
          <p:cNvPr descr="fig:  ../images/spss-data.png" id="0" name="Picture 1"/>
          <p:cNvPicPr>
            <a:picLocks noGrp="1" noChangeAspect="1"/>
          </p:cNvPicPr>
          <p:nvPr/>
        </p:nvPicPr>
        <p:blipFill>
          <a:blip r:embed="rId2"/>
          <a:stretch>
            <a:fillRect/>
          </a:stretch>
        </p:blipFill>
        <p:spPr bwMode="auto">
          <a:xfrm>
            <a:off x="3581400" y="1600200"/>
            <a:ext cx="5029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dialog boxes for Fisher’s Exact Test (1/2)</a:t>
            </a:r>
          </a:p>
        </p:txBody>
      </p:sp>
      <p:pic>
        <p:nvPicPr>
          <p:cNvPr descr="fig:  ../images/spss-dialog-box-1.png" id="0" name="Picture 1"/>
          <p:cNvPicPr>
            <a:picLocks noGrp="1" noChangeAspect="1"/>
          </p:cNvPicPr>
          <p:nvPr/>
        </p:nvPicPr>
        <p:blipFill>
          <a:blip r:embed="rId2"/>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SPSS Dialog box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dialog boxes for Fisher’s Exact Test (2/2)</a:t>
            </a:r>
          </a:p>
        </p:txBody>
      </p:sp>
      <p:pic>
        <p:nvPicPr>
          <p:cNvPr descr="fig:  ../images/spss-dialog-box-2.png" id="0" name="Picture 1"/>
          <p:cNvPicPr>
            <a:picLocks noGrp="1" noChangeAspect="1"/>
          </p:cNvPicPr>
          <p:nvPr/>
        </p:nvPicPr>
        <p:blipFill>
          <a:blip r:embed="rId2"/>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SPSS Dialog box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output for Fisher’s Exact Test</a:t>
            </a:r>
          </a:p>
        </p:txBody>
      </p:sp>
      <p:pic>
        <p:nvPicPr>
          <p:cNvPr descr="fig:  ../images/spss-output.png" id="0" name="Picture 1"/>
          <p:cNvPicPr>
            <a:picLocks noGrp="1" noChangeAspect="1"/>
          </p:cNvPicPr>
          <p:nvPr/>
        </p:nvPicPr>
        <p:blipFill>
          <a:blip r:embed="rId2"/>
          <a:stretch>
            <a:fillRect/>
          </a:stretch>
        </p:blipFill>
        <p:spPr bwMode="auto">
          <a:xfrm>
            <a:off x="3657600" y="1600200"/>
            <a:ext cx="4876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SPSS output box</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 data for Fisher’s Exact Test</a:t>
            </a:r>
          </a:p>
        </p:txBody>
      </p:sp>
      <p:pic>
        <p:nvPicPr>
          <p:cNvPr descr="fig:  ../images/stata-data.png" id="0" name="Picture 1"/>
          <p:cNvPicPr>
            <a:picLocks noGrp="1" noChangeAspect="1"/>
          </p:cNvPicPr>
          <p:nvPr/>
        </p:nvPicPr>
        <p:blipFill>
          <a:blip r:embed="rId2"/>
          <a:stretch>
            <a:fillRect/>
          </a:stretch>
        </p:blipFill>
        <p:spPr bwMode="auto">
          <a:xfrm>
            <a:off x="3060700" y="1600200"/>
            <a:ext cx="6070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Stata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 code and output for Fisher’s Exact Test</a:t>
            </a:r>
          </a:p>
        </p:txBody>
      </p:sp>
      <p:sp>
        <p:nvSpPr>
          <p:cNvPr id="3" name="Content Placeholder 2"/>
          <p:cNvSpPr>
            <a:spLocks noGrp="1"/>
          </p:cNvSpPr>
          <p:nvPr>
            <p:ph idx="1"/>
          </p:nvPr>
        </p:nvSpPr>
        <p:spPr/>
        <p:txBody>
          <a:bodyPr/>
          <a:lstStyle/>
          <a:p>
            <a:pPr lvl="0" indent="0">
              <a:buNone/>
            </a:pPr>
            <a:r>
              <a:rPr>
                <a:latin typeface="Courier"/>
              </a:rPr>
              <a:t>. tabulate guess truth, exact
        Fisher's exact = 0.486
1-sided Fisher's exact = 0.243</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and R code for Fisher’s Exact test</a:t>
            </a:r>
          </a:p>
        </p:txBody>
      </p:sp>
      <p:sp>
        <p:nvSpPr>
          <p:cNvPr id="3" name="Content Placeholder 2"/>
          <p:cNvSpPr>
            <a:spLocks noGrp="1"/>
          </p:cNvSpPr>
          <p:nvPr>
            <p:ph idx="1"/>
          </p:nvPr>
        </p:nvSpPr>
        <p:spPr/>
        <p:txBody>
          <a:bodyPr/>
          <a:lstStyle/>
          <a:p>
            <a:pPr lvl="0" indent="0" marL="0">
              <a:buNone/>
            </a:pPr>
            <a:r>
              <a:rPr/>
              <a:t>In SAS,</a:t>
            </a:r>
          </a:p>
          <a:p>
            <a:pPr lvl="0" indent="0">
              <a:buNone/>
            </a:pPr>
            <a:r>
              <a:rPr>
                <a:latin typeface="Courier"/>
              </a:rPr>
              <a:t>proc freq;
  tables guess*truth / fisher;
run;</a:t>
            </a:r>
          </a:p>
          <a:p>
            <a:pPr lvl="0" indent="0" marL="0">
              <a:buNone/>
            </a:pPr>
            <a:r>
              <a:rPr/>
              <a:t>In R,</a:t>
            </a:r>
          </a:p>
          <a:p>
            <a:pPr lvl="0" indent="0">
              <a:buNone/>
            </a:pPr>
            <a:r>
              <a:rPr>
                <a:latin typeface="Courier"/>
              </a:rPr>
              <a:t>fisher.test(guess, truth)</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indent="0" marL="0">
              <a:buNone/>
            </a:pPr>
            <a:r>
              <a:rPr/>
              <a:t>What have you learned? + Using SPSS and Stata</a:t>
            </a:r>
          </a:p>
          <a:p>
            <a:pPr lvl="0" indent="0" marL="0">
              <a:buNone/>
            </a:pPr>
            <a:r>
              <a:rPr/>
              <a:t>What’s coming next? + Details on the p-value computation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Recall the definition of a p-value</a:t>
            </a:r>
          </a:p>
        </p:txBody>
      </p:sp>
      <p:sp>
        <p:nvSpPr>
          <p:cNvPr id="3" name="Content Placeholder 2"/>
          <p:cNvSpPr>
            <a:spLocks noGrp="1"/>
          </p:cNvSpPr>
          <p:nvPr>
            <p:ph idx="1"/>
          </p:nvPr>
        </p:nvSpPr>
        <p:spPr/>
        <p:txBody>
          <a:bodyPr/>
          <a:lstStyle/>
          <a:p>
            <a:pPr lvl="0" indent="0" marL="0">
              <a:buNone/>
            </a:pPr>
            <a:r>
              <a:rPr/>
              <a:t>p-value=P[sample results or more extreme| H0]</a:t>
            </a:r>
          </a:p>
          <a:p>
            <a:pPr lvl="0" indent="0" marL="0">
              <a:buNone/>
            </a:pPr>
            <a:r>
              <a:rPr/>
              <a:t>What does “more extreme” mean?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2 by 2 tables</a:t>
            </a:r>
          </a:p>
        </p:txBody>
      </p:sp>
      <p:sp>
        <p:nvSpPr>
          <p:cNvPr id="3" name="Content Placeholder 2"/>
          <p:cNvSpPr>
            <a:spLocks noGrp="1"/>
          </p:cNvSpPr>
          <p:nvPr>
            <p:ph idx="1"/>
          </p:nvPr>
        </p:nvSpPr>
        <p:spPr/>
        <p:txBody>
          <a:bodyPr/>
          <a:lstStyle/>
          <a:p>
            <a:pPr lvl="0"/>
            <a:r>
              <a:rPr/>
              <a:t>Restricted to common marginal totals</a:t>
            </a:r>
          </a:p>
          <a:p>
            <a:pPr lvl="0" indent="0">
              <a:buNone/>
            </a:pPr>
            <a:r>
              <a:rPr>
                <a:latin typeface="Courier"/>
              </a:rPr>
              <a:t>  ? ? | 4
  ? ? | 4
  ----+--
  4 4 | 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There are five tables with the same marginal totals</a:t>
            </a:r>
          </a:p>
        </p:txBody>
      </p:sp>
      <p:sp>
        <p:nvSpPr>
          <p:cNvPr id="3" name="Content Placeholder 2"/>
          <p:cNvSpPr>
            <a:spLocks noGrp="1"/>
          </p:cNvSpPr>
          <p:nvPr>
            <p:ph idx="1"/>
          </p:nvPr>
        </p:nvSpPr>
        <p:spPr/>
        <p:txBody>
          <a:bodyPr/>
          <a:lstStyle/>
          <a:p>
            <a:pPr lvl="0" indent="0">
              <a:buNone/>
            </a:pPr>
            <a:r>
              <a:rPr>
                <a:latin typeface="Courier"/>
              </a:rPr>
              <a:t> 4  0    3  1    2  2    1  3    0  4
 0  4    1  3    2  2    3  1    4  0
0.014   0.229   0.514   0.229   0.014</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Consider only tables that are more extreme</a:t>
            </a:r>
          </a:p>
        </p:txBody>
      </p:sp>
      <p:sp>
        <p:nvSpPr>
          <p:cNvPr id="3" name="Content Placeholder 2"/>
          <p:cNvSpPr>
            <a:spLocks noGrp="1"/>
          </p:cNvSpPr>
          <p:nvPr>
            <p:ph idx="1"/>
          </p:nvPr>
        </p:nvSpPr>
        <p:spPr/>
        <p:txBody>
          <a:bodyPr/>
          <a:lstStyle/>
          <a:p>
            <a:pPr lvl="0" indent="0" marL="0">
              <a:buNone/>
            </a:pPr>
            <a:r>
              <a:rPr/>
              <a:t>For a one-sided p-value</a:t>
            </a:r>
          </a:p>
          <a:p>
            <a:pPr lvl="0" indent="0">
              <a:buNone/>
            </a:pPr>
            <a:r>
              <a:rPr>
                <a:latin typeface="Courier"/>
              </a:rPr>
              <a:t> 4  0    3  1
 0  4    1  3
0.014 + 0.229
p-value = 0.243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when it is appropriate to use them,</a:t>
            </a:r>
          </a:p>
          <a:p>
            <a:pPr lvl="0"/>
            <a:r>
              <a:rPr/>
              <a:t>the steps to implement them.</a:t>
            </a:r>
          </a:p>
          <a:p>
            <a:pPr lvl="0" indent="0" marL="0">
              <a:buNone/>
            </a:pPr>
            <a:r>
              <a:rPr/>
              <a:t>The goal is not to cover every possible application of the randomization and exact tests.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extreme tables for a two-sided test</a:t>
            </a:r>
          </a:p>
        </p:txBody>
      </p:sp>
      <p:sp>
        <p:nvSpPr>
          <p:cNvPr id="3" name="Content Placeholder 2"/>
          <p:cNvSpPr>
            <a:spLocks noGrp="1"/>
          </p:cNvSpPr>
          <p:nvPr>
            <p:ph idx="1"/>
          </p:nvPr>
        </p:nvSpPr>
        <p:spPr/>
        <p:txBody>
          <a:bodyPr/>
          <a:lstStyle/>
          <a:p>
            <a:pPr lvl="0" indent="0" marL="0">
              <a:buNone/>
            </a:pPr>
            <a:r>
              <a:rPr/>
              <a:t>For a two sided p-value</a:t>
            </a:r>
          </a:p>
          <a:p>
            <a:pPr lvl="0" indent="0">
              <a:buNone/>
            </a:pPr>
            <a:r>
              <a:rPr>
                <a:latin typeface="Courier"/>
              </a:rPr>
              <a:t> 4  0    3  1            1  3    0  4
 0  4    1  3            3  1    4  0
0.014 + 0.229     +     0.229 + 0.014
p-value = 0.486</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indent="0" marL="0">
              <a:buNone/>
            </a:pPr>
            <a:r>
              <a:rPr/>
              <a:t>What have you learned? + Details on the p-value computation</a:t>
            </a:r>
          </a:p>
          <a:p>
            <a:pPr lvl="0" indent="0" marL="0">
              <a:buNone/>
            </a:pPr>
            <a:r>
              <a:rPr/>
              <a:t>What’s coming next? + More exact tests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Fisher-Freeman-Halton test</a:t>
            </a:r>
          </a:p>
        </p:txBody>
      </p:sp>
      <p:sp>
        <p:nvSpPr>
          <p:cNvPr id="3" name="Content Placeholder 2"/>
          <p:cNvSpPr>
            <a:spLocks noGrp="1"/>
          </p:cNvSpPr>
          <p:nvPr>
            <p:ph idx="1"/>
          </p:nvPr>
        </p:nvSpPr>
        <p:spPr/>
        <p:txBody>
          <a:bodyPr/>
          <a:lstStyle/>
          <a:p>
            <a:pPr lvl="0"/>
            <a:r>
              <a:rPr/>
              <a:t>Generalization of Fisher’s Exact test</a:t>
            </a:r>
          </a:p>
          <a:p>
            <a:pPr lvl="0"/>
            <a:r>
              <a:rPr/>
              <a:t>Tabulate all possible R by C tables</a:t>
            </a:r>
          </a:p>
          <a:p>
            <a:pPr lvl="1"/>
            <a:r>
              <a:rPr/>
              <a:t>Fixed row and column totals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code for Fisher-Freeman-Halton test</a:t>
            </a:r>
          </a:p>
        </p:txBody>
      </p:sp>
      <p:sp>
        <p:nvSpPr>
          <p:cNvPr id="3" name="Content Placeholder 2"/>
          <p:cNvSpPr>
            <a:spLocks noGrp="1"/>
          </p:cNvSpPr>
          <p:nvPr>
            <p:ph idx="1"/>
          </p:nvPr>
        </p:nvSpPr>
        <p:spPr/>
        <p:txBody>
          <a:bodyPr/>
          <a:lstStyle/>
          <a:p>
            <a:pPr lvl="0" indent="0">
              <a:buNone/>
            </a:pPr>
            <a:r>
              <a:rPr>
                <a:latin typeface="Courier"/>
              </a:rPr>
              <a:t>&gt; v &lt;- c(4, 0, 0, 0, 4, 0, 0, 0, 4)
&gt; m &lt;- matrix(v, nrow=3)
&gt; m
     [,1] [,2] [,3]
[1,]    4    0    0
[2,]    0    4    0
[3,]    0    0    4</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output for Fisher-Freeman-Halton test in R</a:t>
            </a:r>
          </a:p>
        </p:txBody>
      </p:sp>
      <p:sp>
        <p:nvSpPr>
          <p:cNvPr id="3" name="Content Placeholder 2"/>
          <p:cNvSpPr>
            <a:spLocks noGrp="1"/>
          </p:cNvSpPr>
          <p:nvPr>
            <p:ph idx="1"/>
          </p:nvPr>
        </p:nvSpPr>
        <p:spPr/>
        <p:txBody>
          <a:bodyPr/>
          <a:lstStyle/>
          <a:p>
            <a:pPr lvl="0" indent="0">
              <a:buNone/>
            </a:pPr>
            <a:r>
              <a:rPr>
                <a:latin typeface="Courier"/>
              </a:rPr>
              <a:t>&gt; fisher.test(m)
    Fisher's Exact Test for Count Data
data:  m
p-value = 0.0001732
alternative hypothesis: two.sided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 for R, Stata, SPSS</a:t>
            </a:r>
          </a:p>
        </p:txBody>
      </p:sp>
      <p:sp>
        <p:nvSpPr>
          <p:cNvPr id="3" name="Content Placeholder 2"/>
          <p:cNvSpPr>
            <a:spLocks noGrp="1"/>
          </p:cNvSpPr>
          <p:nvPr>
            <p:ph idx="1"/>
          </p:nvPr>
        </p:nvSpPr>
        <p:spPr/>
        <p:txBody>
          <a:bodyPr/>
          <a:lstStyle/>
          <a:p>
            <a:pPr lvl="0"/>
            <a:r>
              <a:rPr/>
              <a:t>SAS: Same as for a 2 by 2 table.</a:t>
            </a:r>
          </a:p>
          <a:p>
            <a:pPr lvl="0"/>
            <a:r>
              <a:rPr/>
              <a:t>Stata: Same as for a 2 by 2 table.</a:t>
            </a:r>
          </a:p>
          <a:p>
            <a:pPr lvl="0"/>
            <a:r>
              <a:rPr/>
              <a:t>SPSS: Same as for a 2 by 2 table.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marL="0">
              <a:buNone/>
            </a:pPr>
            <a:r>
              <a:rPr/>
              <a:t>Hypothetical data</a:t>
            </a:r>
          </a:p>
          <a:p>
            <a:pPr lvl="0" indent="0">
              <a:buNone/>
            </a:pPr>
            <a:r>
              <a:rPr>
                <a:latin typeface="Courier"/>
              </a:rPr>
              <a:t>T: 14, 23, 37
C: 12, 13, 15, 25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Rank the data</a:t>
            </a:r>
          </a:p>
        </p:txBody>
      </p:sp>
      <p:sp>
        <p:nvSpPr>
          <p:cNvPr id="3" name="Content Placeholder 2"/>
          <p:cNvSpPr>
            <a:spLocks noGrp="1"/>
          </p:cNvSpPr>
          <p:nvPr>
            <p:ph idx="1"/>
          </p:nvPr>
        </p:nvSpPr>
        <p:spPr/>
        <p:txBody>
          <a:bodyPr/>
          <a:lstStyle/>
          <a:p>
            <a:pPr lvl="0" indent="0">
              <a:buNone/>
            </a:pPr>
            <a:r>
              <a:rPr>
                <a:latin typeface="Courier"/>
              </a:rPr>
              <a:t>T:  3,  5,  7
C:  1,  2,  4,  6</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 of the ranks</a:t>
            </a:r>
          </a:p>
        </p:txBody>
      </p:sp>
      <p:sp>
        <p:nvSpPr>
          <p:cNvPr id="3" name="Content Placeholder 2"/>
          <p:cNvSpPr>
            <a:spLocks noGrp="1"/>
          </p:cNvSpPr>
          <p:nvPr>
            <p:ph idx="1"/>
          </p:nvPr>
        </p:nvSpPr>
        <p:spPr/>
        <p:txBody>
          <a:bodyPr/>
          <a:lstStyle/>
          <a:p>
            <a:pPr lvl="0" indent="0">
              <a:buNone/>
            </a:pPr>
            <a:r>
              <a:rPr>
                <a:latin typeface="Courier"/>
              </a:rPr>
              <a:t>T = 15
C = 13</a:t>
            </a:r>
          </a:p>
          <a:p>
            <a:pPr lvl="0" indent="0" marL="0">
              <a:buNone/>
            </a:pPr>
            <a:r>
              <a:rPr/>
              <a:t>How likely is this result under the null hypothesis?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ranking for T</a:t>
            </a:r>
          </a:p>
        </p:txBody>
      </p:sp>
      <p:sp>
        <p:nvSpPr>
          <p:cNvPr id="3" name="Content Placeholder 2"/>
          <p:cNvSpPr>
            <a:spLocks noGrp="1"/>
          </p:cNvSpPr>
          <p:nvPr>
            <p:ph idx="1"/>
          </p:nvPr>
        </p:nvSpPr>
        <p:spPr/>
        <p:txBody>
          <a:bodyPr/>
          <a:lstStyle/>
          <a:p>
            <a:pPr lvl="0" indent="0">
              <a:buNone/>
            </a:pPr>
            <a:r>
              <a:rPr>
                <a:latin typeface="Courier"/>
              </a:rPr>
              <a:t>1,2,3  1,2,4  1,2,5  1,2,6  1,2,7
1,3,4  1,3,5  1,3,6  1,3,7  1,4,5
1,4,6  1,4,7  1,5,6  1,5,7  1,6,7
2,3,4  2,3,5  2,3,6  2,3,7  2,4,5
2,4,6  2,4,7  2,5,6  2,5,7  2,6,7
3,4,5  3,4,6  3,4,7  3,5,6  3,5,7
3,6,7  4,5,6  4,5,7  4,6,7  5,6,7</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topics</a:t>
            </a:r>
          </a:p>
        </p:txBody>
      </p:sp>
      <p:sp>
        <p:nvSpPr>
          <p:cNvPr id="3" name="Content Placeholder 2"/>
          <p:cNvSpPr>
            <a:spLocks noGrp="1"/>
          </p:cNvSpPr>
          <p:nvPr>
            <p:ph idx="1"/>
          </p:nvPr>
        </p:nvSpPr>
        <p:spPr/>
        <p:txBody>
          <a:bodyPr/>
          <a:lstStyle/>
          <a:p>
            <a:pPr lvl="0"/>
            <a:r>
              <a:rPr/>
              <a:t>Historical origins of Fisher’s Exact Test</a:t>
            </a:r>
          </a:p>
          <a:p>
            <a:pPr lvl="0"/>
            <a:r>
              <a:rPr/>
              <a:t>Other exact tests</a:t>
            </a:r>
          </a:p>
          <a:p>
            <a:pPr lvl="0"/>
            <a:r>
              <a:rPr/>
              <a:t>Randomization tests</a:t>
            </a:r>
          </a:p>
          <a:p>
            <a:pPr lvl="0"/>
            <a:r>
              <a:rPr/>
              <a:t>Programming requirements</a:t>
            </a:r>
          </a:p>
          <a:p>
            <a:pPr lvl="0"/>
            <a:r>
              <a:rPr/>
              <a:t>When should you use these tests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 more extreme rankings</a:t>
            </a:r>
          </a:p>
        </p:txBody>
      </p:sp>
      <p:sp>
        <p:nvSpPr>
          <p:cNvPr id="3" name="Content Placeholder 2"/>
          <p:cNvSpPr>
            <a:spLocks noGrp="1"/>
          </p:cNvSpPr>
          <p:nvPr>
            <p:ph idx="1"/>
          </p:nvPr>
        </p:nvSpPr>
        <p:spPr/>
        <p:txBody>
          <a:bodyPr/>
          <a:lstStyle/>
          <a:p>
            <a:pPr lvl="0" indent="0">
              <a:buNone/>
            </a:pPr>
            <a:r>
              <a:rPr>
                <a:latin typeface="Courier"/>
              </a:rPr>
              <a:t>
                            2,6,7
                            3,5,7
3,6,7  4,5,6  4,5,7  4,6,7  5,6,7</a:t>
            </a:r>
          </a:p>
          <a:p>
            <a:pPr lvl="0" indent="0" marL="0">
              <a:buNone/>
            </a:pPr>
            <a:r>
              <a:rPr/>
              <a:t>p-value = 7/35 = 0.20</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extreme rankings for a two-sided test</a:t>
            </a:r>
          </a:p>
        </p:txBody>
      </p:sp>
      <p:sp>
        <p:nvSpPr>
          <p:cNvPr id="3" name="Content Placeholder 2"/>
          <p:cNvSpPr>
            <a:spLocks noGrp="1"/>
          </p:cNvSpPr>
          <p:nvPr>
            <p:ph idx="1"/>
          </p:nvPr>
        </p:nvSpPr>
        <p:spPr/>
        <p:txBody>
          <a:bodyPr/>
          <a:lstStyle/>
          <a:p>
            <a:pPr lvl="0" indent="0">
              <a:buNone/>
            </a:pPr>
            <a:r>
              <a:rPr>
                <a:latin typeface="Courier"/>
              </a:rPr>
              <a:t>1,2,3  1,2,4  1,2,5  1,2,6
1,3,4  1,3,5
2,3,4
                            2,6,7
                            3,5,7
3,6,7  4,5,6  4,5,7  4,6,7  5,6,7</a:t>
            </a:r>
          </a:p>
          <a:p>
            <a:pPr lvl="0" indent="0" marL="0">
              <a:buNone/>
            </a:pPr>
            <a:r>
              <a:rPr/>
              <a:t>p-value = 14/35 = 0.40</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for Mann-Whitney test in SAS</a:t>
            </a:r>
          </a:p>
        </p:txBody>
      </p:sp>
      <p:sp>
        <p:nvSpPr>
          <p:cNvPr id="3" name="Content Placeholder 2"/>
          <p:cNvSpPr>
            <a:spLocks noGrp="1"/>
          </p:cNvSpPr>
          <p:nvPr>
            <p:ph idx="1"/>
          </p:nvPr>
        </p:nvSpPr>
        <p:spPr/>
        <p:txBody>
          <a:bodyPr/>
          <a:lstStyle/>
          <a:p>
            <a:pPr lvl="0" indent="0">
              <a:buNone/>
            </a:pPr>
            <a:r>
              <a:rPr>
                <a:latin typeface="Courier"/>
              </a:rPr>
              <a:t>proc npar1way wilcoxon;
  class grp;
  var x;
  exact wilcoxon;
run;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for Mann-Whitney test (1/2)</a:t>
            </a:r>
          </a:p>
        </p:txBody>
      </p:sp>
      <p:pic>
        <p:nvPicPr>
          <p:cNvPr descr="fig:  ../images/sas-output-1.png" id="0" name="Picture 1"/>
          <p:cNvPicPr>
            <a:picLocks noGrp="1" noChangeAspect="1"/>
          </p:cNvPicPr>
          <p:nvPr/>
        </p:nvPicPr>
        <p:blipFill>
          <a:blip r:embed="rId2"/>
          <a:stretch>
            <a:fillRect/>
          </a:stretch>
        </p:blipFill>
        <p:spPr bwMode="auto">
          <a:xfrm>
            <a:off x="3098800" y="1600200"/>
            <a:ext cx="6007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SAS output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for Mann-Whitney test (2/2)</a:t>
            </a:r>
          </a:p>
        </p:txBody>
      </p:sp>
      <p:pic>
        <p:nvPicPr>
          <p:cNvPr descr="fig:  ../images/sas-output-2.png" id="0" name="Picture 1"/>
          <p:cNvPicPr>
            <a:picLocks noGrp="1" noChangeAspect="1"/>
          </p:cNvPicPr>
          <p:nvPr/>
        </p:nvPicPr>
        <p:blipFill>
          <a:blip r:embed="rId2"/>
          <a:stretch>
            <a:fillRect/>
          </a:stretch>
        </p:blipFill>
        <p:spPr bwMode="auto">
          <a:xfrm>
            <a:off x="4699000" y="1600200"/>
            <a:ext cx="279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SAS output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Stata, and SPSS</a:t>
            </a:r>
          </a:p>
        </p:txBody>
      </p:sp>
      <p:sp>
        <p:nvSpPr>
          <p:cNvPr id="3" name="Content Placeholder 2"/>
          <p:cNvSpPr>
            <a:spLocks noGrp="1"/>
          </p:cNvSpPr>
          <p:nvPr>
            <p:ph idx="1"/>
          </p:nvPr>
        </p:nvSpPr>
        <p:spPr/>
        <p:txBody>
          <a:bodyPr/>
          <a:lstStyle/>
          <a:p>
            <a:pPr lvl="0"/>
            <a:r>
              <a:rPr/>
              <a:t>R: wilcox.test</a:t>
            </a:r>
          </a:p>
          <a:p>
            <a:pPr lvl="0"/>
            <a:r>
              <a:rPr/>
              <a:t>Stata: ranksum</a:t>
            </a:r>
          </a:p>
          <a:p>
            <a:pPr lvl="0"/>
            <a:r>
              <a:rPr/>
              <a:t>SPSS: Analyze, Nonparametric tests, Independent Samples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Still more exact tests</a:t>
            </a:r>
          </a:p>
        </p:txBody>
      </p:sp>
      <p:sp>
        <p:nvSpPr>
          <p:cNvPr id="3" name="Content Placeholder 2"/>
          <p:cNvSpPr>
            <a:spLocks noGrp="1"/>
          </p:cNvSpPr>
          <p:nvPr>
            <p:ph idx="1"/>
          </p:nvPr>
        </p:nvSpPr>
        <p:spPr/>
        <p:txBody>
          <a:bodyPr/>
          <a:lstStyle/>
          <a:p>
            <a:pPr lvl="0"/>
            <a:r>
              <a:rPr/>
              <a:t>General algorithm</a:t>
            </a:r>
          </a:p>
          <a:p>
            <a:pPr lvl="1"/>
            <a:r>
              <a:rPr/>
              <a:t>Assume a null hypothesis</a:t>
            </a:r>
          </a:p>
          <a:p>
            <a:pPr lvl="1"/>
            <a:r>
              <a:rPr/>
              <a:t>List all possible outcomes</a:t>
            </a:r>
          </a:p>
          <a:p>
            <a:pPr lvl="1"/>
            <a:r>
              <a:rPr/>
              <a:t>Find probabilities for each</a:t>
            </a:r>
          </a:p>
          <a:p>
            <a:pPr lvl="1"/>
            <a:r>
              <a:rPr/>
              <a:t>Add up as extreme or more extreme probabilities</a:t>
            </a:r>
          </a:p>
          <a:p>
            <a:pPr lvl="0"/>
            <a:r>
              <a:rPr/>
              <a:t>StatXact software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tests</a:t>
            </a:r>
          </a:p>
        </p:txBody>
      </p:sp>
      <p:sp>
        <p:nvSpPr>
          <p:cNvPr id="3" name="Content Placeholder 2"/>
          <p:cNvSpPr>
            <a:spLocks noGrp="1"/>
          </p:cNvSpPr>
          <p:nvPr>
            <p:ph idx="1"/>
          </p:nvPr>
        </p:nvSpPr>
        <p:spPr/>
        <p:txBody>
          <a:bodyPr/>
          <a:lstStyle/>
          <a:p>
            <a:pPr lvl="0"/>
            <a:r>
              <a:rPr/>
              <a:t>Impractical to list all possible outcomes</a:t>
            </a:r>
          </a:p>
          <a:p>
            <a:pPr lvl="0"/>
            <a:r>
              <a:rPr/>
              <a:t>Randomly sample instead</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sp>
        <p:nvSpPr>
          <p:cNvPr id="3" name="Content Placeholder 2"/>
          <p:cNvSpPr>
            <a:spLocks noGrp="1"/>
          </p:cNvSpPr>
          <p:nvPr>
            <p:ph idx="1"/>
          </p:nvPr>
        </p:nvSpPr>
        <p:spPr/>
        <p:txBody>
          <a:bodyPr/>
          <a:lstStyle/>
          <a:p>
            <a:pPr lvl="0" indent="0">
              <a:buNone/>
            </a:pPr>
            <a:r>
              <a:rPr>
                <a:latin typeface="Courier"/>
              </a:rPr>
              <a:t>        Alive    Dead    Total
Female  308   154      462
Male      142     709      851
Total     450     863  1,313
Average age
  Alive 29.4
  Dead  31.1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Historical origins of Fisher’s Exact Test</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pic>
        <p:nvPicPr>
          <p:cNvPr descr="fig:  ../images/titanic-males.png" id="0" name="Picture 1"/>
          <p:cNvPicPr>
            <a:picLocks noGrp="1" noChangeAspect="1"/>
          </p:cNvPicPr>
          <p:nvPr/>
        </p:nvPicPr>
        <p:blipFill>
          <a:blip r:embed="rId2"/>
          <a:stretch>
            <a:fillRect/>
          </a:stretch>
        </p:blipFill>
        <p:spPr bwMode="auto">
          <a:xfrm>
            <a:off x="3289300" y="1600200"/>
            <a:ext cx="5613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Histogram of randomized counts of male survivors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pic>
        <p:nvPicPr>
          <p:cNvPr descr="fig:  ../images/titanic-ages.png" id="0" name="Picture 1"/>
          <p:cNvPicPr>
            <a:picLocks noGrp="1" noChangeAspect="1"/>
          </p:cNvPicPr>
          <p:nvPr/>
        </p:nvPicPr>
        <p:blipFill>
          <a:blip r:embed="rId2"/>
          <a:stretch>
            <a:fillRect/>
          </a:stretch>
        </p:blipFill>
        <p:spPr bwMode="auto">
          <a:xfrm>
            <a:off x="3289300" y="1600200"/>
            <a:ext cx="5613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Histogram of randomized average ages of survivors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1.gif" id="0" name="Picture 1"/>
          <p:cNvPicPr>
            <a:picLocks noGrp="1" noChangeAspect="1"/>
          </p:cNvPicPr>
          <p:nvPr/>
        </p:nvPicPr>
        <p:blipFill>
          <a:blip r:embed="rId2"/>
          <a:stretch>
            <a:fillRect/>
          </a:stretch>
        </p:blipFill>
        <p:spPr bwMode="auto">
          <a:xfrm>
            <a:off x="609600" y="2362200"/>
            <a:ext cx="10972800" cy="2489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14. 7 permutations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2.gif" id="0" name="Picture 1"/>
          <p:cNvPicPr>
            <a:picLocks noGrp="1" noChangeAspect="1"/>
          </p:cNvPicPr>
          <p:nvPr/>
        </p:nvPicPr>
        <p:blipFill>
          <a:blip r:embed="rId2"/>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9 more permutations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3.gif" id="0" name="Picture 1"/>
          <p:cNvPicPr>
            <a:picLocks noGrp="1" noChangeAspect="1"/>
          </p:cNvPicPr>
          <p:nvPr/>
        </p:nvPicPr>
        <p:blipFill>
          <a:blip r:embed="rId2"/>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9 more permutations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exact or randomization tests?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 tea plus milk</a:t>
            </a:r>
          </a:p>
        </p:txBody>
      </p:sp>
      <p:pic>
        <p:nvPicPr>
          <p:cNvPr descr="fig:  ../images/tea-plus-milk.png" id="0" name="Picture 1"/>
          <p:cNvPicPr>
            <a:picLocks noGrp="1" noChangeAspect="1"/>
          </p:cNvPicPr>
          <p:nvPr/>
        </p:nvPicPr>
        <p:blipFill>
          <a:blip r:embed="rId3"/>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Milk plus tea, can you tell the difference?</a:t>
            </a:r>
          </a:p>
        </p:txBody>
      </p:sp>
      <p:pic>
        <p:nvPicPr>
          <p:cNvPr descr="fig:  ../images/milk-plus-tea.png" id="0" name="Picture 1"/>
          <p:cNvPicPr>
            <a:picLocks noGrp="1" noChangeAspect="1"/>
          </p:cNvPicPr>
          <p:nvPr/>
        </p:nvPicPr>
        <p:blipFill>
          <a:blip r:embed="rId3"/>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 to test the claim</a:t>
            </a:r>
          </a:p>
        </p:txBody>
      </p:sp>
      <p:pic>
        <p:nvPicPr>
          <p:cNvPr descr="fig:  ../images/tea-experiment.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 of the experiment</a:t>
            </a:r>
          </a:p>
        </p:txBody>
      </p:sp>
      <p:pic>
        <p:nvPicPr>
          <p:cNvPr descr="fig:  ../images/tea-result.png" id="0" name="Picture 1"/>
          <p:cNvPicPr>
            <a:picLocks noGrp="1" noChangeAspect="1"/>
          </p:cNvPicPr>
          <p:nvPr/>
        </p:nvPicPr>
        <p:blipFill>
          <a:blip r:embed="rId3"/>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2023-06-04T16:54:26Z</dcterms:created>
  <dcterms:modified xsi:type="dcterms:W3CDTF">2023-06-04T16:54:26Z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2023-05-12</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