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7"/>
  </p:notesMasterIdLst>
  <p:sldIdLst>
    <p:sldId id="350" r:id="rId2"/>
    <p:sldId id="35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427"/>
    <a:srgbClr val="2361A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87016" autoAdjust="0"/>
  </p:normalViewPr>
  <p:slideViewPr>
    <p:cSldViewPr snapToGrid="0" snapToObjects="1">
      <p:cViewPr varScale="1">
        <p:scale>
          <a:sx n="99" d="100"/>
          <a:sy n="99" d="100"/>
        </p:scale>
        <p:origin x="994" y="29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764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7/7/2025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“What are cubic splines and when do you need to use them?”</a:t>
            </a:r>
          </a:p>
          <a:p>
            <a:pPr marL="0" lvl="0" indent="0">
              <a:buNone/>
            </a:pPr>
            <a:endParaRPr/>
          </a:p>
          <a:p>
            <a:pPr marL="0" lvl="0" indent="0">
              <a:buNone/>
            </a:pPr>
            <a:r>
              <a:t>Splines provide a useful way to model relationships that are more complex than a simple linear function. They work with a variety of regression models. They rely on some simple mathematical concepts: continuity and smoothness. You will see some simple applications where continuity and smoothness are important and learn how to use splines for linear regression and the generalized linear model.</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shows a scatter of data points with no particular regression line, but a very wide (nd probably appropriate) confidence band. This captures the idea that there is uncertainty not only in the deviation of the points from the regression curve, but true uncertainty about the shape of that regression curve. The caption reads, “Listen, science is hard. But I’m a serious person doing my best.”</a:t>
            </a:r>
          </a:p>
          <a:p>
            <a:pPr marL="0" lvl="0" indent="0">
              <a:buNone/>
            </a:pPr>
            <a:endParaRPr/>
          </a:p>
          <a:p>
            <a:pPr marL="0" lvl="0" indent="0">
              <a:buNone/>
            </a:pPr>
            <a:r>
              <a:t>There is an active field of research under the topic uncertainty quantification that tries to take into account all the sources of uncertainty including uncertainty about which model is the correct model.</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shows a scatter of data points with a piecewise linear regression fit. The caption reads, “I have a theory and this is the only data I could find.”</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the proposed regression model gets a bit silly. This shows a scatter of data points with a smooth curve connecting every data point. The caption reads, “I clikced ‘smooth lines’ in Excel.”</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shows a scatter of data points with a smoother that looks like it uses medians somehow. The caption reads, “I had an idea for how to clean up the data. What do you think?”</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shows a scatter of data points with what looks like a B-spline. The caption reads, “As you can see, this model smoothly fits the - Wait, No, No, Don’t extend it. AAAAAA!!”</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a peer-reviewed study of sleep duration and how it relates to your gut microbiota–all those tiny bugs living inside your intestines. The authors used a composite score called the dietary index for gut micrtobiota with the acronym DI-GM. This article is published under an open source license, like all the other papers you will see today.</a:t>
            </a:r>
          </a:p>
          <a:p>
            <a:pPr marL="0" lvl="0" indent="0">
              <a:buNone/>
            </a:pPr>
            <a:endParaRPr/>
          </a:p>
          <a:p>
            <a:pPr marL="0" lvl="0" indent="0">
              <a:buNone/>
            </a:pPr>
            <a:r>
              <a:t>Liu J, Huang S. Association between dietary index for gut microbiota and sleep duration in US adults: a cross-sectional study. Curr Res Microb Sci. 2025 May 27;9:100412. doi: 10.1016/j.crmicr.2025.100412. PMID: 40528895; PMCID: PMC12171763.</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cubic spline starts out flat for low values of DI-GM, then rises, dips, and rises again.</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another open source article, a peer-reviewed study of patients with Duchene muscular dystrophy (DMD). The authors measured spine bone mineral density and sought to see how that related to various cholesterol measures, including triglycerides and remnant cholesterol both in patients with DMD and age-matched healthy controls. The authors controlled for a variety of factors including steroid use.</a:t>
            </a:r>
          </a:p>
          <a:p>
            <a:pPr marL="0" lvl="0" indent="0">
              <a:buNone/>
            </a:pPr>
            <a:endParaRPr/>
          </a:p>
          <a:p>
            <a:pPr marL="0" lvl="0" indent="0">
              <a:buNone/>
            </a:pPr>
            <a:r>
              <a:t>Wang Y, Chang Y, Zhang P, Zheng Z, Ai X, Zhang S, Wu S. Association between triglycerides and remnant cholesterol levels and spine bone mineral density in Duchenne muscular dystrophy. Lipids Health Dis. 2025 Jun 9;24(1):209. doi: 10.1186/s12944-025-02628-0. Erratum in: Lipids Health Dis. 2025 Jun 27;24(1):222. doi: 10.1186/s12944-025-02646-y. PMID: 40490739; PMCID: PMC12147359.</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box plot examines DMD patients without corticosteroid treatment (DMDWS) to the healthy controls. Triglycerides and remnant cholesterol was elevated in the DMDWS group. The cubic spline shows a deline in bone health for larger values of triglycerides and remnant cholesterol, but the effect is not quite as strong for larger values of these cholesterol measurements.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a peer-reviewed study of how nutrtion is associated with the risk of chronic kidney disease (CKD). The authors got their data from the National Health and Nutrition Examination Survey (NHANES) data, a large scale CDC survey that includes a medical exam and dietary history. They estimated niacin intake through a dietary recall and classified patients as having CKD based on their Albumin to creatinine ratio and the estimated glomerular filtration rate.</a:t>
            </a:r>
          </a:p>
          <a:p>
            <a:pPr marL="0" lvl="0" indent="0">
              <a:buNone/>
            </a:pPr>
            <a:endParaRPr/>
          </a:p>
          <a:p>
            <a:pPr marL="0" lvl="0" indent="0">
              <a:buNone/>
            </a:pPr>
            <a:r>
              <a:t>Hu C, Tang T. Association between niacin intake and chronic kidney disease in male participants-a cross-sectional study from the NHANES (2005-2018). Front Nutr. 2025 Jun 13;12:1578118. doi: 10.3389/fnut.2025.1578118. PMID: 40584108; PMCID: PMC12202428.</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Let me start with a cartoon from the xkcd site of Scott Munro. Scott Munro produces comics that poke fun at various scientific and mathematical concepts. There are a handful that directly address statistics, including this one. The actual panels in the comic are small, so I split them up onto separate slides.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cubic spline shows that a deficiency of niacin increases the odds of CKD, but that larger levels of NIACIN above 20 to 30 do not have an impact.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Several decades ago, I was faced with a data analysis problem. I wanted to fit a threshold model where everything is fine and normal until the exposure level meets a certain threshold. Then things get worse.</a:t>
            </a:r>
          </a:p>
          <a:p>
            <a:pPr marL="0" lvl="0" indent="0">
              <a:buNone/>
            </a:pPr>
            <a:endParaRPr/>
          </a:p>
          <a:p>
            <a:pPr marL="0" lvl="0" indent="0">
              <a:buNone/>
            </a:pPr>
            <a:r>
              <a:t>I don’t have the data for this problem but let me illustrate conceptually how a threshold model might work. It provides a simple but useful analog to regression splines.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what a linear function might look like. It is not what we want, but always start with the easiest model.</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the matrix formula for linear regression. Don’t worry if you haven’t used matrices before. Just focus on how the X matrix is laid out for linear regression. The first column is all 1’s and the second column contains the X values.</a:t>
            </a:r>
          </a:p>
          <a:p>
            <a:pPr marL="0" lvl="0" indent="0">
              <a:buNone/>
            </a:pPr>
            <a:endParaRPr/>
          </a:p>
          <a:p>
            <a:pPr marL="0" lvl="0" indent="0">
              <a:buNone/>
            </a:pPr>
            <a:r>
              <a:t>In multiple linear regression, you would have additional columns, but let’s keep it simple for now.</a:t>
            </a:r>
          </a:p>
          <a:p>
            <a:pPr marL="0" lvl="0" indent="0">
              <a:buNone/>
            </a:pPr>
            <a:endParaRPr/>
          </a:p>
          <a:p>
            <a:pPr marL="0" lvl="0" indent="0">
              <a:buNone/>
            </a:pPr>
            <a:r>
              <a:t>I do want to note here that you can get a different regression model by changing the second column.</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what a step function might look like. It is better than a linear fit, but the sudden jump at x=9 is not quite what you want.</a:t>
            </a:r>
          </a:p>
          <a:p>
            <a:pPr marL="0" lvl="0" indent="0">
              <a:buNone/>
            </a:pPr>
            <a:endParaRPr/>
          </a:p>
          <a:p>
            <a:pPr marL="0" lvl="0" indent="0">
              <a:buNone/>
            </a:pPr>
            <a:r>
              <a:t>This is a discontinuous function. It might make sense in some settings. In other settings, you might expect the decline to be not so sudden and abrupt.</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the matrix you would use if you wanted a step regression model. The first column is all 1’s and the second column is zero for X values of 9 or less and 1 for X values larger than 9.</a:t>
            </a:r>
          </a:p>
          <a:p>
            <a:pPr marL="0" lvl="0" indent="0">
              <a:buNone/>
            </a:pPr>
            <a:endParaRPr/>
          </a:p>
          <a:p>
            <a:pPr marL="0" lvl="0" indent="0">
              <a:buNone/>
            </a:pPr>
            <a:r>
              <a:t>Notice that the matrix formula has not changed. You are familiar with all the mathematical properties for linear regression. You know how to get confidence intervals and hypothesis tests for linear regression. The step regression model will use pretty much the same formulas, just with a slight tweak to the X matrix.</a:t>
            </a:r>
          </a:p>
          <a:p>
            <a:pPr marL="0" lvl="0" indent="0">
              <a:buNone/>
            </a:pPr>
            <a:endParaRPr/>
          </a:p>
          <a:p>
            <a:pPr marL="0" lvl="0" indent="0">
              <a:buNone/>
            </a:pPr>
            <a:r>
              <a:t>More importantly, any statistical software that can compute a linear regression can also compute a step regression.</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threshold model could look like this. It is a step function that is at a high level prior to the threshold at X=9 and then drops after.</a:t>
            </a:r>
          </a:p>
          <a:p>
            <a:pPr marL="0" lvl="0" indent="0">
              <a:buNone/>
            </a:pPr>
            <a:endParaRPr/>
          </a:p>
          <a:p>
            <a:pPr marL="0" lvl="0" indent="0">
              <a:buNone/>
            </a:pPr>
            <a:r>
              <a:t>Here is a better model. It is flat and at a high level for values less than 9 and declines linearly for values greater than 9.</a:t>
            </a:r>
          </a:p>
          <a:p>
            <a:pPr marL="0" lvl="0" indent="0">
              <a:buNone/>
            </a:pPr>
            <a:endParaRPr/>
          </a:p>
          <a:p>
            <a:pPr marL="0" lvl="0" indent="0">
              <a:buNone/>
            </a:pPr>
            <a:r>
              <a:t>Note the “elbow” at the threshold. This might be okay, but it might be better for a transition that does not change slope so suddenly.</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the matrix you would use if you wanted the elbow regression. The first column is all 1’s and the second column is zero for X values of 9 or less and (x-9) for X values larger than 9. Again, it is important to subtract the 9 because you want the linear section to just start descending at when X reaches 9.</a:t>
            </a:r>
          </a:p>
          <a:p>
            <a:pPr marL="0" lvl="0" indent="0">
              <a:buNone/>
            </a:pPr>
            <a:endParaRPr/>
          </a:p>
          <a:p>
            <a:pPr marL="0" lvl="0" indent="0">
              <a:buNone/>
            </a:pPr>
            <a:r>
              <a:t>Notice that the matrix formula still has not changed. Fitting an elbow regression is just as easy as a linear regression. You can do all the fun stuff and you can use the same software.</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 functional form that avoid the elbow at the threshold value. It fits a quadratic decline, or a parabola, but the parabola starts at the point where the derivative is equal to zero.</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the matrix you would use if you wanted the quadratic analog to the elbow regression. The first column is all 1’s and the second column is zero for X values of 9 or less and (x-9) squared for X values larger than 9. Again, it is important to subtract the 9 before squaring, because you want the quadratic curve to just start descending at when X reaches 9.</a:t>
            </a:r>
          </a:p>
          <a:p>
            <a:pPr marL="0" lvl="0" indent="0">
              <a:buNone/>
            </a:pPr>
            <a:endParaRPr/>
          </a:p>
          <a:p>
            <a:pPr marL="0" lvl="0" indent="0">
              <a:buNone/>
            </a:pPr>
            <a:r>
              <a:t>Notice that the matrix formula still has not changed. Fitting an elbow regression is just as easy as a linear regression. You can do all the fun stuff and you can use the same software.</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dirty="0"/>
              <a:t>This shows a scatter of data points with a linear regression fit. The caption reads, “Hey, I did a regression.”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spline is a piecewise cubic polynomial. It converts from one cubic polynomial to a different cubic polynomial at pre-defined transition points known as knots. The individual cubic polynomials are constrained to be continuous and smooth at the knots. Continuous means no sudden jumps. Smooth means no sudden turns. You can also think of it as no elbows. Mathematically, smooth means a continuous first and second derivative.</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Before computers became powerful enough to compute splines, we had several alternatives.</a:t>
            </a:r>
          </a:p>
          <a:p>
            <a:pPr marL="0" lvl="0" indent="0">
              <a:buNone/>
            </a:pPr>
            <a:endParaRPr/>
          </a:p>
          <a:p>
            <a:pPr marL="0" lvl="0" indent="0">
              <a:buNone/>
            </a:pPr>
            <a:r>
              <a:t>Here is an image from Wikipedia of physical spline. It is a thin strip of wood–thin enough to allow it to bend. It is constrained so that the bend follows a path that covers a few points.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french curve was a plastic template that showed a range of curvatures. You would line up the curve to four data points, draw along the french curve between the two interior points and then shift to the right and line up the french curve again. The resulting path looked seamless.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some artificial data. I manipulated the data so that the behavior of the underlying trendfor x=0 to 5, x=6 to 10, x=11 to 15, and x=16 to 20.</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graph shown here represents the best fitting single cubic polynomial. It doesn’t fit the data very well. The problem is that the data is largely flat from 0 to 5 and then starts wiggling a lot from 5 onward. A cubic polynomial (or any polynomial for that matter) can be mostly flat or very wiggly but it generally can’t be both.</a:t>
            </a:r>
          </a:p>
          <a:p>
            <a:pPr marL="0" lvl="0" indent="0">
              <a:buNone/>
            </a:pPr>
            <a:endParaRPr/>
          </a:p>
          <a:p>
            <a:pPr marL="0" lvl="0" indent="0">
              <a:buNone/>
            </a:pPr>
            <a:r>
              <a:t>You need a way to transition between a wiggly cubic and a mostly flat cubic.</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what the raw numbers look like. I apologize for the size of the fonts. I want you to focus just on the patterns shown here.</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overall terms are constant, linear, quadratic, or cubic across the entire range of the data.</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knot 1 terms are all zero until you hit x=5. Then they are constant, linear, quadratic, or cubic across the rest of the data.</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knot 1 terms are all zero until you hit x=10. Then they are constant, linear, quadratic, or cubic across the rest of the data.</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knot 3 terms are all zero until you hit x=15. Then they are constant, linear, quadratic, or cubic across the rest of the data.</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shows a scatter of data points with a quadratic regression fit. The caption reads, “I wanted a curved line, so I made one with Math.”</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So, we could fit a cubic model for the first five data points, for the second five, the third five, and the fourth five. This is a bit much: a cubic model has four parameters, so fitting four of them would use up 16 degrees of freedom in a data set with only 20 observations. But bear with me a bit on this.</a:t>
            </a:r>
          </a:p>
          <a:p>
            <a:pPr marL="0" lvl="0" indent="0">
              <a:buNone/>
            </a:pPr>
            <a:endParaRPr/>
          </a:p>
          <a:p>
            <a:pPr marL="0" lvl="0" indent="0">
              <a:buNone/>
            </a:pPr>
            <a:r>
              <a:t>The trick to fitting four separate cubic polynomials is to “restart” the intercept, linear, quadratic, and cubic terms after x=5, x=10, and x=15, as shown above. This leads to a model with 16 degrees of freedom. This is way too many degrees of freedom for only 20 data points, but it helps anchor a series of more reasonable models.</a:t>
            </a:r>
          </a:p>
          <a:p>
            <a:pPr marL="0" lvl="0" indent="0">
              <a:buNone/>
            </a:pPr>
            <a:endParaRPr/>
          </a:p>
          <a:p>
            <a:pPr marL="0" lvl="0" indent="0">
              <a:buNone/>
            </a:pPr>
            <a:r>
              <a:t>This function is not continuous or smooth. To make the function continuous, drop the extra intercept terms.</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While this graph is continuous, it still takes some abrupt turns. What this curve lacks is smoothness. The mathematical concept of smoothness is measured in terms of the continuity of derivatives.</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 function that has a continuous first derivative. You fit this model by dropping the extra linear terms beyond the first one. Notice a pattern here. As you place additional restrictions on the spline (continuity, smoothness), you need fewer parameters. The four cubic models with no restrictions used up 16 degrees of freedom. When you added a continuity restriction, you only needed 13 degrees of freedom for the model. Add a smoothness restriction and you only need 10 degrees of freedom.</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 function that has continuous first and second derivatives. This is a greater degree of smoothness than above and it requires only 7 degrees of freedom.</a:t>
            </a:r>
          </a:p>
          <a:p>
            <a:pPr marL="0" lvl="0" indent="0">
              <a:buNone/>
            </a:pPr>
            <a:endParaRPr/>
          </a:p>
          <a:p>
            <a:pPr marL="0" lvl="0" indent="0">
              <a:buNone/>
            </a:pPr>
            <a:r>
              <a:t>This is what most people refer to when they talk about splines: a piecewise cubic model with continuity and continuous first and second derivatives. It is a fairly simple model (not that many degrees of freedom), but it produces a curve that has the flexibility to fit a variety of curves that have the aesthetically pleasing features of continuity and smoothness.</a:t>
            </a:r>
          </a:p>
          <a:p>
            <a:pPr marL="0" lvl="0" indent="0">
              <a:buNone/>
            </a:pPr>
            <a:endParaRPr/>
          </a:p>
          <a:p>
            <a:pPr marL="0" lvl="0" indent="0">
              <a:buNone/>
            </a:pPr>
            <a:r>
              <a:t>Continuity and smoothness are more than just aesthetics, though. There are many scientific settings where we expect no jumps (discontinuities) and no abrupt turns (lack of smoothness). If you are measuring the onset of symptoms from a disease, you know that the viruses or bacteria that are causing the disease are increasing in a continuous and smooth pattern. So any problems that they cause should also increase in a continuous and smooth pattern.</a:t>
            </a:r>
          </a:p>
          <a:p>
            <a:pPr marL="0" lvl="0" indent="0">
              <a:buNone/>
            </a:pPr>
            <a:endParaRPr/>
          </a:p>
          <a:p>
            <a:pPr marL="0" lvl="0" indent="0">
              <a:buNone/>
            </a:pPr>
            <a:r>
              <a:t>Other settings, however, should not necessarily be expected to produce continuous and smooth outcomes. If a particular metabolic pathway becomes saturated or an anotomical barrier is breached, the suddenness transition could result in an abrupt turn or a discontinuity. So do think about the particular context of your problem when deciding what type of spline model to use.</a:t>
            </a:r>
          </a:p>
          <a:p>
            <a:pPr marL="0" lvl="0" indent="0">
              <a:buNone/>
            </a:pPr>
            <a:endParaRPr/>
          </a:p>
          <a:p>
            <a:pPr marL="0" lvl="0" indent="0">
              <a:buNone/>
            </a:pPr>
            <a:r>
              <a:t>This approach is simple and easy to follow, but there is one catch. There is an issue with multicollinearity.</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correlations are quite high and this can lead to computational problems, including rounding errors. So most spline models implemented on a computer use a different approach.</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B-splines provide a solution with less issues of multi-collinearity.</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individual columns represent piecwise cubic polynomials. As I cycle through these graphs, notice how they are concentrated in certain intervals and there is only a partial overlap between these intervals. Also notice how they transition smoothly to zero outside those intervals.</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Although there is some correlation, this not nearly as bad as the piecewise approach.</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difficult question is how many knots to use. Too many knots and you might end up overfitting. Too few and you might end up with not enough flexibility to fit your data well.</a:t>
            </a:r>
          </a:p>
          <a:p>
            <a:pPr marL="0" lvl="0" indent="0">
              <a:buNone/>
            </a:pPr>
            <a:endParaRPr/>
          </a:p>
          <a:p>
            <a:pPr marL="0" lvl="0" indent="0">
              <a:buNone/>
            </a:pPr>
            <a:r>
              <a:t>The AIC (Akaike Information Criterion) and the BIC (Bayesian Information Criterion) are useful measures for comparing different statistical models. In linear regression both AIC and BIC look at how close the fitted curve is to the data, but adds a penalty for model complexity. This helps avoid the situation where an excessively complex model with only marginally better predictive power is selected over a simpler model that predicts almost as well.</a:t>
            </a:r>
          </a:p>
          <a:p>
            <a:pPr marL="0" lvl="0" indent="0">
              <a:buNone/>
            </a:pPr>
            <a:endParaRPr/>
          </a:p>
          <a:p>
            <a:pPr marL="0" lvl="0" indent="0">
              <a:buNone/>
            </a:pPr>
            <a:r>
              <a:t>Note that a p-value will not work here except in some special cases where all of the knots but one coincide. The p-value fails because (with a few rare exceptions) one spline model is not nested inside another.</a:t>
            </a:r>
          </a:p>
          <a:p>
            <a:pPr marL="0" lvl="0" indent="0">
              <a:buNone/>
            </a:pPr>
            <a:endParaRPr/>
          </a:p>
          <a:p>
            <a:pPr marL="0" lvl="0" indent="0">
              <a:buNone/>
            </a:pPr>
            <a:r>
              <a:t>Look at the number of bends in the data. If the data increases to a single maximum and then decreases after that, a simpler spline with 2 or 3 knots may be sufficient. This also applies if the data decreases to a single minimum and then increases after that. If there are more bends (e.g., increase to a maximum, decrease to a minimum, and then increase again), then a larger number of knots may be needed.</a:t>
            </a:r>
          </a:p>
          <a:p>
            <a:pPr marL="0" lvl="0" indent="0">
              <a:buNone/>
            </a:pPr>
            <a:endParaRPr/>
          </a:p>
          <a:p>
            <a:pPr marL="0" lvl="0" indent="0">
              <a:buNone/>
            </a:pPr>
            <a:r>
              <a:t>Frank Harrell has a simple suggestion. Use 4 knots for small data sets. Small means n &lt; 100. Use 5 knots for large data sets.</a:t>
            </a:r>
          </a:p>
          <a:p>
            <a:pPr marL="0" lvl="0" indent="0">
              <a:buNone/>
            </a:pPr>
            <a:endParaRPr/>
          </a:p>
          <a:p>
            <a:pPr marL="0" lvl="0" indent="0">
              <a:buNone/>
            </a:pPr>
            <a:r>
              <a:t>You may have a feel for how much complexity is appropriate based on your years of experience as a data analyst and your scientific knowledge of the process at hand. After you work with enough splines, you do get an appreciation on how wiggly they can get. If you also have a rough idea of how the nonlinear relationship is going to be, perhaps based on seeing other similar problems in the area, you can match the degrees of freedom of the spline to your expectation, prior to looking at the data.</a:t>
            </a:r>
          </a:p>
          <a:p>
            <a:pPr marL="0" lvl="0" indent="0">
              <a:buNone/>
            </a:pPr>
            <a:endParaRPr/>
          </a:p>
          <a:p>
            <a:pPr marL="0" lvl="0" indent="0">
              <a:buNone/>
            </a:pPr>
            <a:r>
              <a:t>Sometimes you have knowledge of the specific application that will help you to figure out where to put your knots.</a:t>
            </a:r>
          </a:p>
          <a:p>
            <a:pPr marL="0" lvl="0" indent="0">
              <a:buNone/>
            </a:pPr>
            <a:endParaRPr/>
          </a:p>
          <a:p>
            <a:pPr marL="0" lvl="0" indent="0">
              <a:buNone/>
            </a:pPr>
            <a:r>
              <a:t>I am not an expert on cars, but I have been told that many newer cars with automatic transmission change how the transmission behaves around 40 miles per hour. This transition helps with highway mileage. So if you are fitting a spline curve to data where how the transmission behaves, make sure that you place one or two of your knots near 40 miles per hour.</a:t>
            </a:r>
          </a:p>
          <a:p>
            <a:pPr marL="0" lvl="0" indent="0">
              <a:buNone/>
            </a:pPr>
            <a:endParaRPr/>
          </a:p>
          <a:p>
            <a:pPr marL="0" lvl="0" indent="0">
              <a:buNone/>
            </a:pPr>
            <a:r>
              <a:t>I am also not an expert on kidneys, but I have been told that the Glomerural Filtration Rate is not too critical if the value is above 90, but becomes very serious when it is less than 30. So a model looking at health effects using GFR should probably have knots around 30 and 90.</a:t>
            </a:r>
          </a:p>
          <a:p>
            <a:pPr marL="0" lvl="0" indent="0">
              <a:buNone/>
            </a:pPr>
            <a:endParaRPr/>
          </a:p>
          <a:p>
            <a:pPr marL="0" lvl="0" indent="0">
              <a:buNone/>
            </a:pPr>
            <a:r>
              <a:t>Similarly, CD4 cell counts above 500 are a good sign, but things turn rapidly worse if they dip below 200.</a:t>
            </a:r>
          </a:p>
          <a:p>
            <a:pPr marL="0" lvl="0" indent="0">
              <a:buNone/>
            </a:pPr>
            <a:endParaRPr/>
          </a:p>
          <a:p>
            <a:pPr marL="0" lvl="0" indent="0">
              <a:buNone/>
            </a:pPr>
            <a:r>
              <a:t>This is a bit controversial. Selecting a statistical model post hoc (after viewing the data) leaves you open to a charge of data dredging or going on a fishing expedition. To be fair, it is not as bad as some approaches (such as running ten tests and then choosing the one with the smallest p-value).</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am not an expert on cars, but I have been told that many newer cars with automatic transmission change how the transmission behaves around 40 miles per hour. This transition helps with highway mileage. So if you are fitting a spline curve to data where how the transmission behaves, make sure that you place one or two of your knots near 40 miles per hour.</a:t>
            </a:r>
          </a:p>
          <a:p>
            <a:pPr marL="0" lvl="0" indent="0">
              <a:buNone/>
            </a:pPr>
            <a:endParaRPr/>
          </a:p>
          <a:p>
            <a:pPr marL="0" lvl="0" indent="0">
              <a:buNone/>
            </a:pPr>
            <a:r>
              <a:t>I am also not an expert on kidneys, but I have been told that the Glomerural Filtration Rate is not too critical if the value is above 90, but becomes very serious when it is less than 30. So a model looking at health effects using GFR should probably have knots around 30 and 90.</a:t>
            </a:r>
          </a:p>
          <a:p>
            <a:pPr marL="0" lvl="0" indent="0">
              <a:buNone/>
            </a:pPr>
            <a:endParaRPr/>
          </a:p>
          <a:p>
            <a:pPr marL="0" lvl="0" indent="0">
              <a:buNone/>
            </a:pPr>
            <a:r>
              <a:t>Similarly, CD4 cell counts above 500 are a good sign, but things turn rapidly worse if they dip below 200.</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shows a scatter of data points with a logarithmic regression fit. The caption reads, “Look, it’s tapering off!”</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Frank Harrell suggests that you place the knots not evenly across the range of X but at equally spaced quantiles of the X distribution. This makes sense when the distribution of the X values is not uniform. If, for example, X is skewed to the right (has a tendency to produce most of the data on the left with a few scattered outliers on the right), the knots will tend to favor the data-rich left side of the distribution. He also suggests placing the leftmost and rightmost knots near, but not at the extremes of the X values, such as at the 10th or 90th percentiles or at the fifth smallest and the fifth largest values in the data. The actual percentiles are a bit tricky to explain.</a:t>
            </a:r>
          </a:p>
          <a:p>
            <a:pPr marL="0" lvl="0" indent="0">
              <a:buNone/>
            </a:pPr>
            <a:endParaRPr/>
          </a:p>
          <a:p>
            <a:pPr marL="0" lvl="0" indent="0">
              <a:buNone/>
            </a:pPr>
            <a:r>
              <a:rPr i="1"/>
              <a:t>“For 3 knots, the outer quantiles used are 0.10 and 0.90. For 4-6 knots, the outer quantiles used are 0.05 and 0.95. For more than 6 knots, the outer quantiles are 0.025 and 0.975. The knots are equally spaced between these on the quantile scale. For fewer than 100 non-missing values of x, the outer knots are the 5th smallest and the 5th largest x.”</a:t>
            </a:r>
            <a:r>
              <a:t> as quoted [here][har1],</a:t>
            </a:r>
          </a:p>
          <a:p>
            <a:pPr marL="0" lvl="0" indent="0">
              <a:buNone/>
            </a:pPr>
            <a:endParaRPr/>
          </a:p>
          <a:p>
            <a:pPr marL="0" lvl="0" indent="0">
              <a:buNone/>
            </a:pPr>
            <a:r>
              <a:t>If you pick this apart, you can deduce that 4 knots for a large dataset would be placed at the 5th, 35th, 65th and 95th percentiles.</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Most references I have looked at state that it is the number of knots rather than the placement of the knots that is critical.</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variant on B splines are natural splines (also called restricted cubic splines). These splines place an additional restriction to the left of the first X value and to the right of the last X value. The spline is constrained to be linear at both extremes. This makes practical sense, as there is less data at the extremes, making estimation of a complex cubic function here worrisome. This also makes extrapolation outside of the range of data less problematic. Cubic polynomials have the potential of extreme shifts and if these occur outside the range of the data, they could lead to some awful extrapolations.</a:t>
            </a:r>
          </a:p>
          <a:p>
            <a:pPr marL="0" lvl="0" indent="0">
              <a:buNone/>
            </a:pPr>
            <a:endParaRPr/>
          </a:p>
          <a:p>
            <a:pPr marL="0" lvl="0" indent="0">
              <a:buNone/>
            </a:pPr>
            <a:r>
              <a:t>You should always be very careful, of course, as any effort to extrapolate beyond the range of data is [dangerous][sim3]. Nevertheless, restricting the extrapolation to a linear function is probably safer than letting the cubic polynomial wiggle around.</a:t>
            </a:r>
          </a:p>
          <a:p>
            <a:pPr marL="0" lvl="0" indent="0">
              <a:buNone/>
            </a:pPr>
            <a:endParaRPr/>
          </a:p>
          <a:p>
            <a:pPr marL="0" lvl="0" indent="0">
              <a:buNone/>
            </a:pPr>
            <a:r>
              <a:t>Penalized splines offer a way out if you are not sure how many knots to use. In a penalized spline, you put in 20 to 40 knots. This is way too many and could lead to overfitting. But then you compute a penalty term for excessive “wiggling”. It is effectively trying to minimize how much the spline coefficients change from one knot to the next.</a:t>
            </a:r>
          </a:p>
          <a:p>
            <a:pPr marL="0" lvl="0" indent="0">
              <a:buNone/>
            </a:pPr>
            <a:endParaRPr/>
          </a:p>
          <a:p>
            <a:pPr marL="0" lvl="0" indent="0">
              <a:buNone/>
            </a:pPr>
            <a:r>
              <a:t>How do you handle more than one spline variable? There are spline surfaces. The mathematics is tricky, but not terribly so. The problem is that surfaces can bend in many more ways than a line can. You can end up burning way too many degrees of freedom.</a:t>
            </a:r>
          </a:p>
          <a:p>
            <a:pPr marL="0" lvl="0" indent="0">
              <a:buNone/>
            </a:pPr>
            <a:endParaRPr/>
          </a:p>
          <a:p>
            <a:pPr marL="0" lvl="0" indent="0">
              <a:buNone/>
            </a:pPr>
            <a:r>
              <a:t>An alternative is to fit a spline for one variable and a spline for the other variables and just look at their additive effects. This is effectively the same as assuming that the splines do not interact with one another. This approach is called an additive spline model.</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Titanic was a large cruise ship, the biggest of its kind in 1912. It was thought to be unsinkable, but when it set sail from England to American in its maiden voyage, it struck an iceberg and sank, killing many of the passengers and crew. You can get fairly good data on the characteristics of passengers who died and compare them to those that survived. The data indicate a strong effect due to age and gender, representing a philosophy of “women and children first” that held during the boarding of life boats. Let’s look at the effect of age on survival using a logistic regression model.</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boxplots reveal little differences between the ages of survivors and deaths. If something is going on, it is subtle.</a:t>
            </a:r>
          </a:p>
        </p:txBody>
      </p:sp>
      <p:sp>
        <p:nvSpPr>
          <p:cNvPr id="4" name="Slide Number Placeholder 3"/>
          <p:cNvSpPr>
            <a:spLocks noGrp="1"/>
          </p:cNvSpPr>
          <p:nvPr>
            <p:ph type="sldNum" sz="quarter" idx="10"/>
          </p:nvPr>
        </p:nvSpPr>
        <p:spPr/>
        <p:txBody>
          <a:bodyPr/>
          <a:lstStyle/>
          <a:p>
            <a:fld id="{18BDFEC3-8487-43E8-A154-7C12CBC1FFF2}" type="slidenum">
              <a:rPr lang="en-US"/>
              <a:t>81</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may be a downward trend in the odds of survival over time, but it is not statistically significant.</a:t>
            </a:r>
          </a:p>
        </p:txBody>
      </p:sp>
      <p:sp>
        <p:nvSpPr>
          <p:cNvPr id="4" name="Slide Number Placeholder 3"/>
          <p:cNvSpPr>
            <a:spLocks noGrp="1"/>
          </p:cNvSpPr>
          <p:nvPr>
            <p:ph type="sldNum" sz="quarter" idx="10"/>
          </p:nvPr>
        </p:nvSpPr>
        <p:spPr/>
        <p:txBody>
          <a:bodyPr/>
          <a:lstStyle/>
          <a:p>
            <a:fld id="{18BDFEC3-8487-43E8-A154-7C12CBC1FFF2}" type="slidenum">
              <a:rPr lang="en-US"/>
              <a:t>82</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coefficients from the restricted cubic spline are pretty much uninterpretable. You have to visualize the spline graphically. First do this on the log odds scale to see how far from linear the spline fit is.</a:t>
            </a:r>
          </a:p>
        </p:txBody>
      </p:sp>
      <p:sp>
        <p:nvSpPr>
          <p:cNvPr id="4" name="Slide Number Placeholder 3"/>
          <p:cNvSpPr>
            <a:spLocks noGrp="1"/>
          </p:cNvSpPr>
          <p:nvPr>
            <p:ph type="sldNum" sz="quarter" idx="10"/>
          </p:nvPr>
        </p:nvSpPr>
        <p:spPr/>
        <p:txBody>
          <a:bodyPr/>
          <a:lstStyle/>
          <a:p>
            <a:fld id="{18BDFEC3-8487-43E8-A154-7C12CBC1FFF2}" type="slidenum">
              <a:rPr lang="en-US"/>
              <a:t>83</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It looks like a definite departure from linearity. The log odds for survival are best for very young children. They decline in older children and are at their worst for young adults. The log odds rise again starting at age 30 but this is a smaller and less dramatic change than you see in the children versus young adults.</a:t>
            </a:r>
          </a:p>
          <a:p>
            <a:pPr marL="0" lvl="0" indent="0">
              <a:buNone/>
            </a:pPr>
            <a:endParaRPr/>
          </a:p>
          <a:p>
            <a:pPr marL="0" lvl="0" indent="0">
              <a:buNone/>
            </a:pPr>
            <a:r>
              <a:t>The final dip for very old passengers, starting around 45, might be real and could reflect their relative frailty. But be careful about interpreting results in the tails.</a:t>
            </a:r>
          </a:p>
        </p:txBody>
      </p:sp>
      <p:sp>
        <p:nvSpPr>
          <p:cNvPr id="4" name="Slide Number Placeholder 3"/>
          <p:cNvSpPr>
            <a:spLocks noGrp="1"/>
          </p:cNvSpPr>
          <p:nvPr>
            <p:ph type="sldNum" sz="quarter" idx="10"/>
          </p:nvPr>
        </p:nvSpPr>
        <p:spPr/>
        <p:txBody>
          <a:bodyPr/>
          <a:lstStyle/>
          <a:p>
            <a:fld id="{18BDFEC3-8487-43E8-A154-7C12CBC1FFF2}" type="slidenum">
              <a:rPr lang="en-US"/>
              <a:t>84</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ages fall on whole number boundaries and in order to see things clearly, I jittered the data.</a:t>
            </a:r>
          </a:p>
          <a:p>
            <a:pPr marL="0" lvl="0" indent="0">
              <a:buNone/>
            </a:pPr>
            <a:endParaRPr/>
          </a:p>
          <a:p>
            <a:pPr marL="0" lvl="0" indent="0">
              <a:buNone/>
            </a:pPr>
            <a:r>
              <a:t>It looks like “women and children” first might actually be “women, children, and old people first”.</a:t>
            </a:r>
          </a:p>
        </p:txBody>
      </p:sp>
      <p:sp>
        <p:nvSpPr>
          <p:cNvPr id="4" name="Slide Number Placeholder 3"/>
          <p:cNvSpPr>
            <a:spLocks noGrp="1"/>
          </p:cNvSpPr>
          <p:nvPr>
            <p:ph type="sldNum" sz="quarter" idx="10"/>
          </p:nvPr>
        </p:nvSpPr>
        <p:spPr/>
        <p:txBody>
          <a:bodyPr/>
          <a:lstStyle/>
          <a:p>
            <a:fld id="{18BDFEC3-8487-43E8-A154-7C12CBC1FFF2}" type="slidenum">
              <a:rPr lang="en-US"/>
              <a:t>85</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Splines work with a variety of statistical models. They work very nicely with linear regression and random effects regression models.</a:t>
            </a:r>
          </a:p>
          <a:p>
            <a:pPr marL="0" lvl="0" indent="0">
              <a:buNone/>
            </a:pPr>
            <a:endParaRPr/>
          </a:p>
          <a:p>
            <a:pPr marL="0" lvl="0" indent="0">
              <a:buNone/>
            </a:pPr>
            <a:r>
              <a:t>It takes a bit more work with the generalized linear model because of the nonlinear relationship with the outcome variable. With a bit of care, you will be fine.</a:t>
            </a:r>
          </a:p>
          <a:p>
            <a:pPr marL="0" lvl="0" indent="0">
              <a:buNone/>
            </a:pPr>
            <a:endParaRPr/>
          </a:p>
          <a:p>
            <a:pPr marL="0" lvl="0" indent="0">
              <a:buNone/>
            </a:pPr>
            <a:r>
              <a:t>Cox regression models also require a bit of care.</a:t>
            </a:r>
          </a:p>
          <a:p>
            <a:pPr marL="0" lvl="0" indent="0">
              <a:buNone/>
            </a:pPr>
            <a:endParaRPr/>
          </a:p>
          <a:p>
            <a:pPr marL="0" lvl="0" indent="0">
              <a:buNone/>
            </a:pPr>
            <a:r>
              <a:t>Many of the recent data science models do not work well with splines. The random forest model and deep neural nets, to name two, have their own way of modeling non-linearity and the spline functions would just get in the way.</a:t>
            </a:r>
          </a:p>
          <a:p>
            <a:pPr marL="0" lvl="0" indent="0">
              <a:buNone/>
            </a:pPr>
            <a:endParaRPr/>
          </a:p>
          <a:p>
            <a:pPr marL="0" lvl="0" indent="0">
              <a:buNone/>
            </a:pPr>
            <a:r>
              <a:t>Let me show how to use a spline in a logistic regression model with data from survival of passengers on the Titanic.</a:t>
            </a:r>
          </a:p>
        </p:txBody>
      </p:sp>
      <p:sp>
        <p:nvSpPr>
          <p:cNvPr id="4" name="Slide Number Placeholder 3"/>
          <p:cNvSpPr>
            <a:spLocks noGrp="1"/>
          </p:cNvSpPr>
          <p:nvPr>
            <p:ph type="sldNum" sz="quarter" idx="10"/>
          </p:nvPr>
        </p:nvSpPr>
        <p:spPr/>
        <p:txBody>
          <a:bodyPr/>
          <a:lstStyle/>
          <a:p>
            <a:fld id="{18BDFEC3-8487-43E8-A154-7C12CBC1FFF2}" type="slidenum">
              <a:rPr lang="en-US"/>
              <a:t>86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shows a scatter of data points with an exponential regression fit. The caption reads, “Look, it’s growing uncontrollably.”</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In the simple logistic regression model where age was treated linearly, you could exponentiate the coefficient to get an odds ratio. It turns out that the odds ratio for age is 0.99. Each additional year of age decreases the odds of survival by 1%. Not a lot, but it can add up across several decades of age.</a:t>
            </a:r>
          </a:p>
          <a:p>
            <a:pPr marL="0" lvl="0" indent="0">
              <a:buNone/>
            </a:pPr>
            <a:endParaRPr/>
          </a:p>
          <a:p>
            <a:pPr marL="0" lvl="0" indent="0">
              <a:buNone/>
            </a:pPr>
            <a:r>
              <a:t>You really can’t do anything with the spline coefficients. Go ahead and exponentiate them, but they won’t represent any meaningful odds ratio.</a:t>
            </a:r>
          </a:p>
          <a:p>
            <a:pPr marL="0" lvl="0" indent="0">
              <a:buNone/>
            </a:pPr>
            <a:endParaRPr/>
          </a:p>
          <a:p>
            <a:pPr marL="0" lvl="0" indent="0">
              <a:buNone/>
            </a:pPr>
            <a:r>
              <a:t>The ONLY way to interpret a spline model is through a graph.</a:t>
            </a:r>
          </a:p>
        </p:txBody>
      </p:sp>
      <p:sp>
        <p:nvSpPr>
          <p:cNvPr id="4" name="Slide Number Placeholder 3"/>
          <p:cNvSpPr>
            <a:spLocks noGrp="1"/>
          </p:cNvSpPr>
          <p:nvPr>
            <p:ph type="sldNum" sz="quarter" idx="10"/>
          </p:nvPr>
        </p:nvSpPr>
        <p:spPr/>
        <p:txBody>
          <a:bodyPr/>
          <a:lstStyle/>
          <a:p>
            <a:fld id="{18BDFEC3-8487-43E8-A154-7C12CBC1FFF2}" type="slidenum">
              <a:rPr lang="en-US"/>
              <a:t>87</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other thing to keep in mind is that the spline terms have to stick together. You can’t use stepwise regression to add or remove terms from the model and the individual p-values for the individual coefficients are misleading. You look at this output and you think to yourself that you can simplify the model by removing some of the spline terms with large p-values. You can’t do it. The spline coefficients are either all in or all out.</a:t>
            </a:r>
          </a:p>
          <a:p>
            <a:pPr marL="0" lvl="0" indent="0">
              <a:buNone/>
            </a:pPr>
            <a:endParaRPr/>
          </a:p>
          <a:p>
            <a:pPr marL="0" lvl="0" indent="0">
              <a:buNone/>
            </a:pPr>
            <a:r>
              <a:t>Now it is fairly easy to compare a spline model to a linear model. The linear model is implicitly nested within the spline model so you can just look at partial F tests, changes in R-squared, etc.</a:t>
            </a:r>
          </a:p>
        </p:txBody>
      </p:sp>
      <p:sp>
        <p:nvSpPr>
          <p:cNvPr id="4" name="Slide Number Placeholder 3"/>
          <p:cNvSpPr>
            <a:spLocks noGrp="1"/>
          </p:cNvSpPr>
          <p:nvPr>
            <p:ph type="sldNum" sz="quarter" idx="10"/>
          </p:nvPr>
        </p:nvSpPr>
        <p:spPr/>
        <p:txBody>
          <a:bodyPr/>
          <a:lstStyle/>
          <a:p>
            <a:fld id="{18BDFEC3-8487-43E8-A154-7C12CBC1FFF2}" type="slidenum">
              <a:rPr lang="en-US"/>
              <a:t>88</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Standard errors are pretty easy to get with spline models. The mathematics behind this is tedious but not difficult. One thing that almost every spline exhibits is a fanning out of the standard errors at the extremes. This makes sense because there is less data to assess where the spline goes at the extremes.</a:t>
            </a:r>
          </a:p>
          <a:p>
            <a:pPr marL="0" lvl="0" indent="0">
              <a:buNone/>
            </a:pPr>
            <a:endParaRPr/>
          </a:p>
          <a:p>
            <a:pPr marL="0" lvl="0" indent="0">
              <a:buNone/>
            </a:pPr>
            <a:r>
              <a:t>So don’t get too worked up about unusual trends on the low end of the high end of the spline. It may be real or it may be sampling error.</a:t>
            </a:r>
          </a:p>
        </p:txBody>
      </p:sp>
      <p:sp>
        <p:nvSpPr>
          <p:cNvPr id="4" name="Slide Number Placeholder 3"/>
          <p:cNvSpPr>
            <a:spLocks noGrp="1"/>
          </p:cNvSpPr>
          <p:nvPr>
            <p:ph type="sldNum" sz="quarter" idx="10"/>
          </p:nvPr>
        </p:nvSpPr>
        <p:spPr/>
        <p:txBody>
          <a:bodyPr/>
          <a:lstStyle/>
          <a:p>
            <a:fld id="{18BDFEC3-8487-43E8-A154-7C12CBC1FFF2}" type="slidenum">
              <a:rPr lang="en-US"/>
              <a:t>89</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https://community.ibm.com/community/user/blogs/archive-user/2013/06/06/restricted-cubic-splines-in-spss https://andrewpwheeler.com/2020/12/23/graphing-spline-predictions-in-spss/</a:t>
            </a:r>
          </a:p>
        </p:txBody>
      </p:sp>
      <p:sp>
        <p:nvSpPr>
          <p:cNvPr id="4" name="Slide Number Placeholder 3"/>
          <p:cNvSpPr>
            <a:spLocks noGrp="1"/>
          </p:cNvSpPr>
          <p:nvPr>
            <p:ph type="sldNum" sz="quarter" idx="10"/>
          </p:nvPr>
        </p:nvSpPr>
        <p:spPr/>
        <p:txBody>
          <a:bodyPr/>
          <a:lstStyle/>
          <a:p>
            <a:fld id="{18BDFEC3-8487-43E8-A154-7C12CBC1FFF2}" type="slidenum">
              <a:rPr lang="en-US"/>
              <a:t>91</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https://cran.r-project.org/web/packages/splines2/index.html https://cran.r-project.org/web/packages/rms/index.html</a:t>
            </a:r>
          </a:p>
          <a:p>
            <a:pPr marL="0" lvl="0" indent="0">
              <a:buNone/>
            </a:pPr>
            <a:endParaRPr/>
          </a:p>
          <a:p>
            <a:pPr marL="0" lvl="0" indent="0">
              <a:buNone/>
            </a:pPr>
            <a:r>
              <a:t>Aris Perperoglou, Willi Sauerbrei, Michal Abrahamowicz, Matthias Schmid. A review of spline function procedures in R. BMC Medical Research Methodology 19, 46 (2019). DOI: 10.1186/s12874-019-0666-3.</a:t>
            </a:r>
          </a:p>
        </p:txBody>
      </p:sp>
      <p:sp>
        <p:nvSpPr>
          <p:cNvPr id="4" name="Slide Number Placeholder 3"/>
          <p:cNvSpPr>
            <a:spLocks noGrp="1"/>
          </p:cNvSpPr>
          <p:nvPr>
            <p:ph type="sldNum" sz="quarter" idx="10"/>
          </p:nvPr>
        </p:nvSpPr>
        <p:spPr/>
        <p:txBody>
          <a:bodyPr/>
          <a:lstStyle/>
          <a:p>
            <a:fld id="{18BDFEC3-8487-43E8-A154-7C12CBC1FFF2}" type="slidenum">
              <a:rPr lang="en-US"/>
              <a:t>92</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https://documentation.sas.com/doc/en/pgmsascdc/9.4_3.5/grstatproc/n0r8r5cdax81q7n1t63rpk5rpqxx.htm https://stats.oarc.ucla.edu/sas/faq/how-can-i-use-proc-transreg-to-generate-splines-in-sas/</a:t>
            </a:r>
          </a:p>
        </p:txBody>
      </p:sp>
      <p:sp>
        <p:nvSpPr>
          <p:cNvPr id="4" name="Slide Number Placeholder 3"/>
          <p:cNvSpPr>
            <a:spLocks noGrp="1"/>
          </p:cNvSpPr>
          <p:nvPr>
            <p:ph type="sldNum" sz="quarter" idx="10"/>
          </p:nvPr>
        </p:nvSpPr>
        <p:spPr/>
        <p:txBody>
          <a:bodyPr/>
          <a:lstStyle/>
          <a:p>
            <a:fld id="{18BDFEC3-8487-43E8-A154-7C12CBC1FFF2}" type="slidenum">
              <a:rPr lang="en-US"/>
              <a:t>93</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https://www.stata.com/manuals14/rmkspline.pdf https://www.stata.com/meeting/4nasug/RCsplines.pdf</a:t>
            </a:r>
          </a:p>
        </p:txBody>
      </p:sp>
      <p:sp>
        <p:nvSpPr>
          <p:cNvPr id="4" name="Slide Number Placeholder 3"/>
          <p:cNvSpPr>
            <a:spLocks noGrp="1"/>
          </p:cNvSpPr>
          <p:nvPr>
            <p:ph type="sldNum" sz="quarter" idx="10"/>
          </p:nvPr>
        </p:nvSpPr>
        <p:spPr/>
        <p:txBody>
          <a:bodyPr/>
          <a:lstStyle/>
          <a:p>
            <a:fld id="{18BDFEC3-8487-43E8-A154-7C12CBC1FFF2}" type="slidenum">
              <a:rPr lang="en-US"/>
              <a:t>94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shows a scatter of data points with a loess smoothing curve. The caption reads, “I’m sophisticated, not like those bumbling polynomial people.”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shows a scatter of data points with a flat linear regression fit (slope=0). The caption reads, “I’m making a scatter plot but I don’t want to.”</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shows a scatter of data points with a logistic curve regression fit. The caption reads, “I need to connect these two lines, but my first idea didn’t have enough Math.”</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4F42E8D-31FF-470C-BDBE-54803E914FB8}"/>
              </a:ext>
            </a:extLst>
          </p:cNvPr>
          <p:cNvSpPr/>
          <p:nvPr/>
        </p:nvSpPr>
        <p:spPr>
          <a:xfrm>
            <a:off x="0" y="4870720"/>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799" y="2020490"/>
            <a:ext cx="7772400" cy="1102519"/>
          </a:xfrm>
        </p:spPr>
        <p:txBody>
          <a:bodyPr>
            <a:normAutofit/>
          </a:bodyPr>
          <a:lstStyle>
            <a:lvl1pPr algn="ctr">
              <a:defRPr sz="3200" b="1" baseline="0">
                <a:solidFill>
                  <a:srgbClr val="E87427"/>
                </a:solidFill>
                <a:latin typeface="+mn-lt"/>
              </a:defRPr>
            </a:lvl1pPr>
          </a:lstStyle>
          <a:p>
            <a:r>
              <a:rPr lang="en-US" dirty="0"/>
              <a:t>Title of Presentation</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pic>
        <p:nvPicPr>
          <p:cNvPr id="4" name="Picture 3">
            <a:extLst>
              <a:ext uri="{FF2B5EF4-FFF2-40B4-BE49-F238E27FC236}">
                <a16:creationId xmlns:a16="http://schemas.microsoft.com/office/drawing/2014/main" id="{D098589E-46FC-4B41-8614-F76A3A6800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035" y="1358519"/>
            <a:ext cx="1709928" cy="659134"/>
          </a:xfrm>
          <a:prstGeom prst="rect">
            <a:avLst/>
          </a:prstGeom>
        </p:spPr>
      </p:pic>
      <p:pic>
        <p:nvPicPr>
          <p:cNvPr id="8" name="Picture 7">
            <a:extLst>
              <a:ext uri="{FF2B5EF4-FFF2-40B4-BE49-F238E27FC236}">
                <a16:creationId xmlns:a16="http://schemas.microsoft.com/office/drawing/2014/main" id="{42A5FC29-BEA5-412A-98C3-41847F4DAE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
        <p:nvSpPr>
          <p:cNvPr id="9" name="Rectangle 8">
            <a:extLst>
              <a:ext uri="{FF2B5EF4-FFF2-40B4-BE49-F238E27FC236}">
                <a16:creationId xmlns:a16="http://schemas.microsoft.com/office/drawing/2014/main" id="{366024E4-09C9-4426-81D4-D79D78CD2878}"/>
              </a:ext>
            </a:extLst>
          </p:cNvPr>
          <p:cNvSpPr/>
          <p:nvPr/>
        </p:nvSpPr>
        <p:spPr>
          <a:xfrm>
            <a:off x="0" y="-1485"/>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06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50F581-A4FC-461B-A733-2B570AAED373}"/>
              </a:ext>
            </a:extLst>
          </p:cNvPr>
          <p:cNvSpPr/>
          <p:nvPr/>
        </p:nvSpPr>
        <p:spPr>
          <a:xfrm>
            <a:off x="0" y="4870720"/>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66700"/>
            <a:ext cx="8229600" cy="857250"/>
          </a:xfrm>
        </p:spPr>
        <p:txBody>
          <a:bodyPr>
            <a:normAutofit/>
          </a:bodyPr>
          <a:lstStyle>
            <a:lvl1pPr algn="l">
              <a:defRPr sz="2400" b="1">
                <a:solidFill>
                  <a:srgbClr val="E87427"/>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457200" y="1200150"/>
            <a:ext cx="8229600" cy="3657600"/>
          </a:xfrm>
        </p:spPr>
        <p:txBody>
          <a:bodyPr>
            <a:normAutofit/>
          </a:bodyPr>
          <a:lstStyle>
            <a:lvl1pPr>
              <a:defRPr sz="2000" baseline="0"/>
            </a:lvl1pPr>
            <a:lvl2pPr>
              <a:defRPr sz="1800"/>
            </a:lvl2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pic>
        <p:nvPicPr>
          <p:cNvPr id="9" name="Picture 8">
            <a:extLst>
              <a:ext uri="{FF2B5EF4-FFF2-40B4-BE49-F238E27FC236}">
                <a16:creationId xmlns:a16="http://schemas.microsoft.com/office/drawing/2014/main" id="{ADDC0898-3EF1-4D90-A9D9-CA4EFBAA23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
        <p:nvSpPr>
          <p:cNvPr id="10" name="Footer Placeholder 4">
            <a:extLst>
              <a:ext uri="{FF2B5EF4-FFF2-40B4-BE49-F238E27FC236}">
                <a16:creationId xmlns:a16="http://schemas.microsoft.com/office/drawing/2014/main" id="{2C3C1459-BBAA-461A-94C2-915F3D04FEDA}"/>
              </a:ext>
            </a:extLst>
          </p:cNvPr>
          <p:cNvSpPr>
            <a:spLocks noGrp="1"/>
          </p:cNvSpPr>
          <p:nvPr>
            <p:ph type="ftr" sz="quarter" idx="3"/>
          </p:nvPr>
        </p:nvSpPr>
        <p:spPr>
          <a:xfrm>
            <a:off x="2705100" y="4882626"/>
            <a:ext cx="3733800" cy="248325"/>
          </a:xfrm>
          <a:prstGeom prst="rect">
            <a:avLst/>
          </a:prstGeom>
        </p:spPr>
        <p:txBody>
          <a:bodyPr/>
          <a:lstStyle>
            <a:lvl1pPr algn="ctr">
              <a:defRPr sz="1000">
                <a:solidFill>
                  <a:schemeClr val="bg1"/>
                </a:solidFill>
                <a:latin typeface="+mn-lt"/>
              </a:defRPr>
            </a:lvl1pPr>
          </a:lstStyle>
          <a:p>
            <a:r>
              <a:rPr lang="en-US"/>
              <a:t>©Steve Simon | https://TheAnalysisFactor.com</a:t>
            </a:r>
            <a:endParaRPr lang="en-US" dirty="0"/>
          </a:p>
        </p:txBody>
      </p:sp>
    </p:spTree>
    <p:extLst>
      <p:ext uri="{BB962C8B-B14F-4D97-AF65-F5344CB8AC3E}">
        <p14:creationId xmlns:p14="http://schemas.microsoft.com/office/powerpoint/2010/main" val="573702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817E2E-B5D5-4877-B394-075938C40219}"/>
              </a:ext>
            </a:extLst>
          </p:cNvPr>
          <p:cNvSpPr/>
          <p:nvPr/>
        </p:nvSpPr>
        <p:spPr>
          <a:xfrm>
            <a:off x="0" y="4870720"/>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04800" y="205979"/>
            <a:ext cx="85344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200151"/>
            <a:ext cx="85344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781800" y="4869656"/>
            <a:ext cx="2133600" cy="273844"/>
          </a:xfrm>
          <a:prstGeom prst="rect">
            <a:avLst/>
          </a:prstGeom>
        </p:spPr>
        <p:txBody>
          <a:bodyPr vert="horz" lIns="91440" tIns="45720" rIns="91440" bIns="45720" rtlCol="0" anchor="ctr"/>
          <a:lstStyle>
            <a:lvl1pPr algn="r">
              <a:defRPr sz="1200">
                <a:solidFill>
                  <a:schemeClr val="bg1"/>
                </a:solidFill>
              </a:defRPr>
            </a:lvl1pPr>
          </a:lstStyle>
          <a:p>
            <a:fld id="{C5EF2332-01BF-834F-8236-50238282D533}" type="slidenum">
              <a:rPr lang="en-US" smtClean="0"/>
              <a:t>‹#›</a:t>
            </a:fld>
            <a:endParaRPr lang="en-US"/>
          </a:p>
        </p:txBody>
      </p:sp>
      <p:sp>
        <p:nvSpPr>
          <p:cNvPr id="5" name="Footer Placeholder 4"/>
          <p:cNvSpPr>
            <a:spLocks noGrp="1"/>
          </p:cNvSpPr>
          <p:nvPr>
            <p:ph type="ftr" sz="quarter" idx="3"/>
          </p:nvPr>
        </p:nvSpPr>
        <p:spPr>
          <a:xfrm>
            <a:off x="2705100" y="4882626"/>
            <a:ext cx="3733800" cy="248325"/>
          </a:xfrm>
          <a:prstGeom prst="rect">
            <a:avLst/>
          </a:prstGeom>
        </p:spPr>
        <p:txBody>
          <a:bodyPr/>
          <a:lstStyle>
            <a:lvl1pPr algn="ctr">
              <a:defRPr sz="1000">
                <a:solidFill>
                  <a:schemeClr val="bg1"/>
                </a:solidFill>
                <a:latin typeface="+mn-lt"/>
              </a:defRPr>
            </a:lvl1pPr>
          </a:lstStyle>
          <a:p>
            <a:r>
              <a:rPr lang="en-US"/>
              <a:t>©Steve Simon | https://TheAnalysisFactor.com</a:t>
            </a:r>
            <a:endParaRPr lang="en-US" dirty="0"/>
          </a:p>
        </p:txBody>
      </p:sp>
      <p:sp>
        <p:nvSpPr>
          <p:cNvPr id="7" name="Rectangle 6">
            <a:extLst>
              <a:ext uri="{FF2B5EF4-FFF2-40B4-BE49-F238E27FC236}">
                <a16:creationId xmlns:a16="http://schemas.microsoft.com/office/drawing/2014/main" id="{5B1428EE-7FB0-4065-9031-1C4A004167C1}"/>
              </a:ext>
            </a:extLst>
          </p:cNvPr>
          <p:cNvSpPr/>
          <p:nvPr/>
        </p:nvSpPr>
        <p:spPr>
          <a:xfrm>
            <a:off x="0" y="-1485"/>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8670989-75F6-4DBE-955A-FA7C17906D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Tree>
    <p:extLst>
      <p:ext uri="{BB962C8B-B14F-4D97-AF65-F5344CB8AC3E}">
        <p14:creationId xmlns:p14="http://schemas.microsoft.com/office/powerpoint/2010/main" val="2763988968"/>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dt="0"/>
  <p:txStyles>
    <p:titleStyle>
      <a:lvl1pPr algn="l" defTabSz="914400" rtl="0" eaLnBrk="1" latinLnBrk="0" hangingPunct="1">
        <a:spcBef>
          <a:spcPct val="0"/>
        </a:spcBef>
        <a:buNone/>
        <a:defRPr lang="en-US" sz="2800" b="1" kern="1200" dirty="0">
          <a:solidFill>
            <a:srgbClr val="E87427"/>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xkcd.com/204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explainxkcd.com/wiki/index.php/2048:_Curve-Fitting"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9750"/>
            <a:ext cx="7772400" cy="1524000"/>
          </a:xfrm>
        </p:spPr>
        <p:txBody>
          <a:bodyPr>
            <a:normAutofit/>
          </a:bodyPr>
          <a:lstStyle/>
          <a:p>
            <a:r>
              <a:rPr lang="en-US" dirty="0"/>
              <a:t>Cubic Splines:</a:t>
            </a:r>
            <a:br>
              <a:rPr lang="en-US" dirty="0"/>
            </a:br>
            <a:r>
              <a:rPr lang="en-US" dirty="0"/>
              <a:t>What are splines and how are they used?</a:t>
            </a:r>
          </a:p>
        </p:txBody>
      </p:sp>
      <p:sp>
        <p:nvSpPr>
          <p:cNvPr id="3" name="Subtitle 2"/>
          <p:cNvSpPr txBox="1">
            <a:spLocks/>
          </p:cNvSpPr>
          <p:nvPr/>
        </p:nvSpPr>
        <p:spPr>
          <a:xfrm>
            <a:off x="6629400" y="3943350"/>
            <a:ext cx="1828800" cy="4191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800" dirty="0">
                <a:solidFill>
                  <a:schemeClr val="tx1"/>
                </a:solidFill>
              </a:rPr>
              <a:t>Steve Simon</a:t>
            </a:r>
          </a:p>
        </p:txBody>
      </p:sp>
      <p:sp>
        <p:nvSpPr>
          <p:cNvPr id="4" name="Slide Number Placeholder 3">
            <a:extLst>
              <a:ext uri="{FF2B5EF4-FFF2-40B4-BE49-F238E27FC236}">
                <a16:creationId xmlns:a16="http://schemas.microsoft.com/office/drawing/2014/main" id="{5EE99CE7-351A-5E15-6294-D13641F9BFC9}"/>
              </a:ext>
            </a:extLst>
          </p:cNvPr>
          <p:cNvSpPr>
            <a:spLocks noGrp="1"/>
          </p:cNvSpPr>
          <p:nvPr>
            <p:ph type="sldNum" sz="quarter" idx="12"/>
          </p:nvPr>
        </p:nvSpPr>
        <p:spPr/>
        <p:txBody>
          <a:bodyPr/>
          <a:lstStyle/>
          <a:p>
            <a:fld id="{C5EF2332-01BF-834F-8236-50238282D533}" type="slidenum">
              <a:rPr lang="en-US" smtClean="0"/>
              <a:t>1</a:t>
            </a:fld>
            <a:endParaRPr lang="en-US"/>
          </a:p>
        </p:txBody>
      </p:sp>
    </p:spTree>
    <p:extLst>
      <p:ext uri="{BB962C8B-B14F-4D97-AF65-F5344CB8AC3E}">
        <p14:creationId xmlns:p14="http://schemas.microsoft.com/office/powerpoint/2010/main" val="1296843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06</a:t>
            </a:r>
          </a:p>
        </p:txBody>
      </p:sp>
      <p:pic>
        <p:nvPicPr>
          <p:cNvPr id="3" name="Picture 1" descr="Panel 06 of xkcd comic  ../images/xkcd-06.png"/>
          <p:cNvPicPr>
            <a:picLocks noGrp="1" noChangeAspect="1"/>
          </p:cNvPicPr>
          <p:nvPr/>
        </p:nvPicPr>
        <p:blipFill>
          <a:blip r:embed="rId3"/>
          <a:stretch>
            <a:fillRect/>
          </a:stretch>
        </p:blipFill>
        <p:spPr bwMode="auto">
          <a:xfrm>
            <a:off x="3225800" y="1193800"/>
            <a:ext cx="27051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193333A7-3122-AC56-AECB-E6C1216CEC16}"/>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6A9A4521-B3E3-E143-71AC-4F414AF90BB0}"/>
              </a:ext>
            </a:extLst>
          </p:cNvPr>
          <p:cNvSpPr>
            <a:spLocks noGrp="1"/>
          </p:cNvSpPr>
          <p:nvPr>
            <p:ph type="sldNum" sz="quarter" idx="12"/>
          </p:nvPr>
        </p:nvSpPr>
        <p:spPr/>
        <p:txBody>
          <a:bodyPr/>
          <a:lstStyle/>
          <a:p>
            <a:fld id="{C5EF2332-01BF-834F-8236-50238282D533}"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07</a:t>
            </a:r>
          </a:p>
        </p:txBody>
      </p:sp>
      <p:pic>
        <p:nvPicPr>
          <p:cNvPr id="3" name="Picture 1" descr="Panel 07 of xkcd comic  ../images/xkcd-07.png"/>
          <p:cNvPicPr>
            <a:picLocks noGrp="1" noChangeAspect="1"/>
          </p:cNvPicPr>
          <p:nvPr/>
        </p:nvPicPr>
        <p:blipFill>
          <a:blip r:embed="rId3"/>
          <a:stretch>
            <a:fillRect/>
          </a:stretch>
        </p:blipFill>
        <p:spPr bwMode="auto">
          <a:xfrm>
            <a:off x="2984500" y="1193800"/>
            <a:ext cx="31623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CE6AFFC8-DEEA-8F05-A7CB-787EB602D1B4}"/>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C4349C06-0437-3C48-7E72-6228C36E038D}"/>
              </a:ext>
            </a:extLst>
          </p:cNvPr>
          <p:cNvSpPr>
            <a:spLocks noGrp="1"/>
          </p:cNvSpPr>
          <p:nvPr>
            <p:ph type="sldNum" sz="quarter" idx="12"/>
          </p:nvPr>
        </p:nvSpPr>
        <p:spPr/>
        <p:txBody>
          <a:bodyPr/>
          <a:lstStyle/>
          <a:p>
            <a:fld id="{C5EF2332-01BF-834F-8236-50238282D533}"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08</a:t>
            </a:r>
          </a:p>
        </p:txBody>
      </p:sp>
      <p:pic>
        <p:nvPicPr>
          <p:cNvPr id="3" name="Picture 1" descr="Panel 08 of xkcd comic  ../images/xkcd-08.png"/>
          <p:cNvPicPr>
            <a:picLocks noGrp="1" noChangeAspect="1"/>
          </p:cNvPicPr>
          <p:nvPr/>
        </p:nvPicPr>
        <p:blipFill>
          <a:blip r:embed="rId3"/>
          <a:stretch>
            <a:fillRect/>
          </a:stretch>
        </p:blipFill>
        <p:spPr bwMode="auto">
          <a:xfrm>
            <a:off x="3098800" y="1193800"/>
            <a:ext cx="29337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5F900130-969B-6695-0046-CCC70123320C}"/>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09B30D4D-60C6-D4BD-4D33-66E06267F322}"/>
              </a:ext>
            </a:extLst>
          </p:cNvPr>
          <p:cNvSpPr>
            <a:spLocks noGrp="1"/>
          </p:cNvSpPr>
          <p:nvPr>
            <p:ph type="sldNum" sz="quarter" idx="12"/>
          </p:nvPr>
        </p:nvSpPr>
        <p:spPr/>
        <p:txBody>
          <a:bodyPr/>
          <a:lstStyle/>
          <a:p>
            <a:fld id="{C5EF2332-01BF-834F-8236-50238282D533}"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09</a:t>
            </a:r>
          </a:p>
        </p:txBody>
      </p:sp>
      <p:pic>
        <p:nvPicPr>
          <p:cNvPr id="3" name="Picture 1" descr="Panel 09 of xkcd comic  ../images/xkcd-09.png"/>
          <p:cNvPicPr>
            <a:picLocks noGrp="1" noChangeAspect="1"/>
          </p:cNvPicPr>
          <p:nvPr/>
        </p:nvPicPr>
        <p:blipFill>
          <a:blip r:embed="rId3"/>
          <a:stretch>
            <a:fillRect/>
          </a:stretch>
        </p:blipFill>
        <p:spPr bwMode="auto">
          <a:xfrm>
            <a:off x="3098800" y="1193800"/>
            <a:ext cx="29464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9D68B03A-F6B4-09FD-43AE-A489A1E1B587}"/>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5BBBC178-D842-34E2-7B2E-F2365F781C6C}"/>
              </a:ext>
            </a:extLst>
          </p:cNvPr>
          <p:cNvSpPr>
            <a:spLocks noGrp="1"/>
          </p:cNvSpPr>
          <p:nvPr>
            <p:ph type="sldNum" sz="quarter" idx="12"/>
          </p:nvPr>
        </p:nvSpPr>
        <p:spPr/>
        <p:txBody>
          <a:bodyPr/>
          <a:lstStyle/>
          <a:p>
            <a:fld id="{C5EF2332-01BF-834F-8236-50238282D533}"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10</a:t>
            </a:r>
          </a:p>
        </p:txBody>
      </p:sp>
      <p:pic>
        <p:nvPicPr>
          <p:cNvPr id="3" name="Picture 1" descr="Panel 10 of xkcd comic  ../images/xkcd-10.png"/>
          <p:cNvPicPr>
            <a:picLocks noGrp="1" noChangeAspect="1"/>
          </p:cNvPicPr>
          <p:nvPr/>
        </p:nvPicPr>
        <p:blipFill>
          <a:blip r:embed="rId3"/>
          <a:stretch>
            <a:fillRect/>
          </a:stretch>
        </p:blipFill>
        <p:spPr bwMode="auto">
          <a:xfrm>
            <a:off x="3086100" y="1193800"/>
            <a:ext cx="29845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8A1785C9-B631-1CB5-A03A-D0D3351EB7A2}"/>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D776CF25-3493-D02C-3122-48E74DEDE885}"/>
              </a:ext>
            </a:extLst>
          </p:cNvPr>
          <p:cNvSpPr>
            <a:spLocks noGrp="1"/>
          </p:cNvSpPr>
          <p:nvPr>
            <p:ph type="sldNum" sz="quarter" idx="12"/>
          </p:nvPr>
        </p:nvSpPr>
        <p:spPr/>
        <p:txBody>
          <a:bodyPr/>
          <a:lstStyle/>
          <a:p>
            <a:fld id="{C5EF2332-01BF-834F-8236-50238282D533}"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11</a:t>
            </a:r>
          </a:p>
        </p:txBody>
      </p:sp>
      <p:pic>
        <p:nvPicPr>
          <p:cNvPr id="3" name="Picture 1" descr="Panel 11 of xkcd comic  ../images/xkcd-11.png"/>
          <p:cNvPicPr>
            <a:picLocks noGrp="1" noChangeAspect="1"/>
          </p:cNvPicPr>
          <p:nvPr/>
        </p:nvPicPr>
        <p:blipFill>
          <a:blip r:embed="rId3"/>
          <a:stretch>
            <a:fillRect/>
          </a:stretch>
        </p:blipFill>
        <p:spPr bwMode="auto">
          <a:xfrm>
            <a:off x="3124200" y="1193800"/>
            <a:ext cx="28956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3A29697D-227D-4AC7-5800-8B59373DE2A4}"/>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0D147DFF-1F5A-666A-F6BE-C8E25A80DDE3}"/>
              </a:ext>
            </a:extLst>
          </p:cNvPr>
          <p:cNvSpPr>
            <a:spLocks noGrp="1"/>
          </p:cNvSpPr>
          <p:nvPr>
            <p:ph type="sldNum" sz="quarter" idx="12"/>
          </p:nvPr>
        </p:nvSpPr>
        <p:spPr/>
        <p:txBody>
          <a:bodyPr/>
          <a:lstStyle/>
          <a:p>
            <a:fld id="{C5EF2332-01BF-834F-8236-50238282D533}"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12</a:t>
            </a:r>
          </a:p>
        </p:txBody>
      </p:sp>
      <p:pic>
        <p:nvPicPr>
          <p:cNvPr id="3" name="Picture 1" descr="Panel 12 of xkcd comic  ../images/xkcd-12.png"/>
          <p:cNvPicPr>
            <a:picLocks noGrp="1" noChangeAspect="1"/>
          </p:cNvPicPr>
          <p:nvPr/>
        </p:nvPicPr>
        <p:blipFill>
          <a:blip r:embed="rId3"/>
          <a:stretch>
            <a:fillRect/>
          </a:stretch>
        </p:blipFill>
        <p:spPr bwMode="auto">
          <a:xfrm>
            <a:off x="3175000" y="1193800"/>
            <a:ext cx="27813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E74B5711-48A6-AE41-3084-97CBF9137C31}"/>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AD4A0939-1CBF-2227-2A2A-28198BD45451}"/>
              </a:ext>
            </a:extLst>
          </p:cNvPr>
          <p:cNvSpPr>
            <a:spLocks noGrp="1"/>
          </p:cNvSpPr>
          <p:nvPr>
            <p:ph type="sldNum" sz="quarter" idx="12"/>
          </p:nvPr>
        </p:nvSpPr>
        <p:spPr/>
        <p:txBody>
          <a:bodyPr/>
          <a:lstStyle/>
          <a:p>
            <a:fld id="{C5EF2332-01BF-834F-8236-50238282D533}"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Examples of splines, 1</a:t>
            </a:r>
          </a:p>
        </p:txBody>
      </p:sp>
      <p:pic>
        <p:nvPicPr>
          <p:cNvPr id="3" name="Picture 1" descr="Excerpt from Liu et al 2025  ../images/liu-2025.png"/>
          <p:cNvPicPr>
            <a:picLocks noGrp="1" noChangeAspect="1"/>
          </p:cNvPicPr>
          <p:nvPr/>
        </p:nvPicPr>
        <p:blipFill>
          <a:blip r:embed="rId3"/>
          <a:stretch>
            <a:fillRect/>
          </a:stretch>
        </p:blipFill>
        <p:spPr bwMode="auto">
          <a:xfrm>
            <a:off x="1574800" y="1193800"/>
            <a:ext cx="59944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E4E1A8BA-791A-04DE-04DF-5F86743C6EA1}"/>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26C951E4-39A7-EF67-2F3B-E37AEBE78E2D}"/>
              </a:ext>
            </a:extLst>
          </p:cNvPr>
          <p:cNvSpPr>
            <a:spLocks noGrp="1"/>
          </p:cNvSpPr>
          <p:nvPr>
            <p:ph type="sldNum" sz="quarter" idx="12"/>
          </p:nvPr>
        </p:nvSpPr>
        <p:spPr/>
        <p:txBody>
          <a:bodyPr/>
          <a:lstStyle/>
          <a:p>
            <a:fld id="{C5EF2332-01BF-834F-8236-50238282D533}"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Examples of splines, 2</a:t>
            </a:r>
          </a:p>
        </p:txBody>
      </p:sp>
      <p:pic>
        <p:nvPicPr>
          <p:cNvPr id="3" name="Picture 1" descr="A non-linear relationship between DI-GM and sleep duration  ../images/liu-2025a.png"/>
          <p:cNvPicPr>
            <a:picLocks noGrp="1" noChangeAspect="1"/>
          </p:cNvPicPr>
          <p:nvPr/>
        </p:nvPicPr>
        <p:blipFill>
          <a:blip r:embed="rId3"/>
          <a:stretch>
            <a:fillRect/>
          </a:stretch>
        </p:blipFill>
        <p:spPr bwMode="auto">
          <a:xfrm>
            <a:off x="2603500" y="1193800"/>
            <a:ext cx="39243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B002C063-B686-9B16-1222-BCB08571C9F4}"/>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DB4CE54E-5C02-A7CC-C490-98390C889F01}"/>
              </a:ext>
            </a:extLst>
          </p:cNvPr>
          <p:cNvSpPr>
            <a:spLocks noGrp="1"/>
          </p:cNvSpPr>
          <p:nvPr>
            <p:ph type="sldNum" sz="quarter" idx="12"/>
          </p:nvPr>
        </p:nvSpPr>
        <p:spPr/>
        <p:txBody>
          <a:bodyPr/>
          <a:lstStyle/>
          <a:p>
            <a:fld id="{C5EF2332-01BF-834F-8236-50238282D533}"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Examples of splines, 3</a:t>
            </a:r>
          </a:p>
        </p:txBody>
      </p:sp>
      <p:pic>
        <p:nvPicPr>
          <p:cNvPr id="3" name="Picture 1" descr="Excerpt from Wang et al 2025  ../images/wang-2025.png"/>
          <p:cNvPicPr>
            <a:picLocks noGrp="1" noChangeAspect="1"/>
          </p:cNvPicPr>
          <p:nvPr/>
        </p:nvPicPr>
        <p:blipFill>
          <a:blip r:embed="rId3"/>
          <a:stretch>
            <a:fillRect/>
          </a:stretch>
        </p:blipFill>
        <p:spPr bwMode="auto">
          <a:xfrm>
            <a:off x="1841500" y="1193800"/>
            <a:ext cx="54737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35EBB1FE-C754-ABB7-89F9-B9AA01EB82F6}"/>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BBF8A6D0-3349-CEAC-FF09-5E3E13F3FFB2}"/>
              </a:ext>
            </a:extLst>
          </p:cNvPr>
          <p:cNvSpPr>
            <a:spLocks noGrp="1"/>
          </p:cNvSpPr>
          <p:nvPr>
            <p:ph type="sldNum" sz="quarter" idx="12"/>
          </p:nvPr>
        </p:nvSpPr>
        <p:spPr/>
        <p:txBody>
          <a:bodyPr/>
          <a:lstStyle/>
          <a:p>
            <a:fld id="{C5EF2332-01BF-834F-8236-50238282D533}"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9E40-E9AC-8724-38D4-226B3F92B8D5}"/>
              </a:ext>
            </a:extLst>
          </p:cNvPr>
          <p:cNvSpPr>
            <a:spLocks noGrp="1"/>
          </p:cNvSpPr>
          <p:nvPr>
            <p:ph type="title"/>
          </p:nvPr>
        </p:nvSpPr>
        <p:spPr/>
        <p:txBody>
          <a:bodyPr>
            <a:normAutofit/>
          </a:bodyPr>
          <a:lstStyle/>
          <a:p>
            <a:r>
              <a:rPr lang="en-US" sz="2400" dirty="0"/>
              <a:t>Where this fits</a:t>
            </a:r>
          </a:p>
        </p:txBody>
      </p:sp>
      <p:sp>
        <p:nvSpPr>
          <p:cNvPr id="4" name="Footer Placeholder 3">
            <a:extLst>
              <a:ext uri="{FF2B5EF4-FFF2-40B4-BE49-F238E27FC236}">
                <a16:creationId xmlns:a16="http://schemas.microsoft.com/office/drawing/2014/main" id="{D39CC725-881A-264F-4175-D67865FD1E81}"/>
              </a:ext>
            </a:extLst>
          </p:cNvPr>
          <p:cNvSpPr>
            <a:spLocks noGrp="1"/>
          </p:cNvSpPr>
          <p:nvPr>
            <p:ph type="ftr" sz="quarter" idx="3"/>
          </p:nvPr>
        </p:nvSpPr>
        <p:spPr/>
        <p:txBody>
          <a:bodyPr/>
          <a:lstStyle/>
          <a:p>
            <a:r>
              <a:rPr lang="en-US" dirty="0"/>
              <a:t>©Steve Simon | https://TheAnalysisFactor.com</a:t>
            </a:r>
          </a:p>
        </p:txBody>
      </p:sp>
      <p:pic>
        <p:nvPicPr>
          <p:cNvPr id="6" name="Picture 5">
            <a:extLst>
              <a:ext uri="{FF2B5EF4-FFF2-40B4-BE49-F238E27FC236}">
                <a16:creationId xmlns:a16="http://schemas.microsoft.com/office/drawing/2014/main" id="{43C51686-D6C1-C2E0-4DEE-755594CE0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947" y="1123816"/>
            <a:ext cx="952633" cy="952633"/>
          </a:xfrm>
          <a:prstGeom prst="rect">
            <a:avLst/>
          </a:prstGeom>
        </p:spPr>
      </p:pic>
      <p:pic>
        <p:nvPicPr>
          <p:cNvPr id="44" name="Picture 43">
            <a:extLst>
              <a:ext uri="{FF2B5EF4-FFF2-40B4-BE49-F238E27FC236}">
                <a16:creationId xmlns:a16="http://schemas.microsoft.com/office/drawing/2014/main" id="{A23D7839-EFC1-19B2-3C9A-598E9CAEA6E3}"/>
              </a:ext>
            </a:extLst>
          </p:cNvPr>
          <p:cNvPicPr>
            <a:picLocks noChangeAspect="1"/>
          </p:cNvPicPr>
          <p:nvPr/>
        </p:nvPicPr>
        <p:blipFill>
          <a:blip r:embed="rId3"/>
          <a:stretch>
            <a:fillRect/>
          </a:stretch>
        </p:blipFill>
        <p:spPr>
          <a:xfrm>
            <a:off x="380999" y="3028950"/>
            <a:ext cx="3655765" cy="1752600"/>
          </a:xfrm>
          <a:prstGeom prst="rect">
            <a:avLst/>
          </a:prstGeom>
        </p:spPr>
      </p:pic>
      <p:pic>
        <p:nvPicPr>
          <p:cNvPr id="7" name="Picture 6">
            <a:extLst>
              <a:ext uri="{FF2B5EF4-FFF2-40B4-BE49-F238E27FC236}">
                <a16:creationId xmlns:a16="http://schemas.microsoft.com/office/drawing/2014/main" id="{CD606BF5-977F-285F-BD7D-BED9E557093D}"/>
              </a:ext>
            </a:extLst>
          </p:cNvPr>
          <p:cNvPicPr>
            <a:picLocks noChangeAspect="1"/>
          </p:cNvPicPr>
          <p:nvPr/>
        </p:nvPicPr>
        <p:blipFill>
          <a:blip r:embed="rId4"/>
          <a:stretch>
            <a:fillRect/>
          </a:stretch>
        </p:blipFill>
        <p:spPr>
          <a:xfrm>
            <a:off x="492946" y="1123950"/>
            <a:ext cx="952633" cy="952633"/>
          </a:xfrm>
          <a:prstGeom prst="rect">
            <a:avLst/>
          </a:prstGeom>
        </p:spPr>
      </p:pic>
      <p:sp>
        <p:nvSpPr>
          <p:cNvPr id="8" name="TextBox 7">
            <a:extLst>
              <a:ext uri="{FF2B5EF4-FFF2-40B4-BE49-F238E27FC236}">
                <a16:creationId xmlns:a16="http://schemas.microsoft.com/office/drawing/2014/main" id="{83327801-8917-4085-1F43-0CD07FC2543A}"/>
              </a:ext>
            </a:extLst>
          </p:cNvPr>
          <p:cNvSpPr txBox="1"/>
          <p:nvPr/>
        </p:nvSpPr>
        <p:spPr>
          <a:xfrm>
            <a:off x="1659556" y="1600132"/>
            <a:ext cx="4370522" cy="307777"/>
          </a:xfrm>
          <a:prstGeom prst="rect">
            <a:avLst/>
          </a:prstGeom>
          <a:noFill/>
        </p:spPr>
        <p:txBody>
          <a:bodyPr wrap="square" rtlCol="0">
            <a:spAutoFit/>
          </a:bodyPr>
          <a:lstStyle/>
          <a:p>
            <a:r>
              <a:rPr lang="en-US" sz="1400" b="1" dirty="0">
                <a:solidFill>
                  <a:srgbClr val="2361A1"/>
                </a:solidFill>
              </a:rPr>
              <a:t>Extensions of Linear Models</a:t>
            </a:r>
          </a:p>
        </p:txBody>
      </p:sp>
      <p:sp>
        <p:nvSpPr>
          <p:cNvPr id="9" name="Oval 8">
            <a:extLst>
              <a:ext uri="{FF2B5EF4-FFF2-40B4-BE49-F238E27FC236}">
                <a16:creationId xmlns:a16="http://schemas.microsoft.com/office/drawing/2014/main" id="{FDFBB376-1A35-D2C9-AA3E-62D3FA10DA79}"/>
              </a:ext>
            </a:extLst>
          </p:cNvPr>
          <p:cNvSpPr/>
          <p:nvPr/>
        </p:nvSpPr>
        <p:spPr>
          <a:xfrm>
            <a:off x="2580468" y="3835831"/>
            <a:ext cx="278969" cy="262836"/>
          </a:xfrm>
          <a:prstGeom prst="ellipse">
            <a:avLst/>
          </a:prstGeom>
          <a:noFill/>
          <a:ln>
            <a:solidFill>
              <a:srgbClr val="E8742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6CEB6385-2A68-121C-BBC0-87C5AFD0AB03}"/>
              </a:ext>
            </a:extLst>
          </p:cNvPr>
          <p:cNvSpPr txBox="1"/>
          <p:nvPr/>
        </p:nvSpPr>
        <p:spPr>
          <a:xfrm>
            <a:off x="2991173" y="3810348"/>
            <a:ext cx="4572000" cy="369332"/>
          </a:xfrm>
          <a:prstGeom prst="rect">
            <a:avLst/>
          </a:prstGeom>
          <a:noFill/>
        </p:spPr>
        <p:txBody>
          <a:bodyPr wrap="square">
            <a:spAutoFit/>
          </a:bodyPr>
          <a:lstStyle/>
          <a:p>
            <a:r>
              <a:rPr lang="en-US" sz="1800" dirty="0">
                <a:solidFill>
                  <a:srgbClr val="E87427"/>
                </a:solidFill>
              </a:rPr>
              <a:t>Refine the Model and Check Model Fit</a:t>
            </a:r>
            <a:endParaRPr lang="en-US" dirty="0">
              <a:solidFill>
                <a:srgbClr val="E87427"/>
              </a:solidFill>
            </a:endParaRPr>
          </a:p>
        </p:txBody>
      </p:sp>
      <p:sp>
        <p:nvSpPr>
          <p:cNvPr id="10" name="Slide Number Placeholder 9">
            <a:extLst>
              <a:ext uri="{FF2B5EF4-FFF2-40B4-BE49-F238E27FC236}">
                <a16:creationId xmlns:a16="http://schemas.microsoft.com/office/drawing/2014/main" id="{9BFEA961-6C7F-F8B5-213A-58619D057146}"/>
              </a:ext>
            </a:extLst>
          </p:cNvPr>
          <p:cNvSpPr>
            <a:spLocks noGrp="1"/>
          </p:cNvSpPr>
          <p:nvPr>
            <p:ph type="sldNum" sz="quarter" idx="12"/>
          </p:nvPr>
        </p:nvSpPr>
        <p:spPr/>
        <p:txBody>
          <a:bodyPr/>
          <a:lstStyle/>
          <a:p>
            <a:fld id="{C5EF2332-01BF-834F-8236-50238282D533}" type="slidenum">
              <a:rPr lang="en-US" smtClean="0"/>
              <a:t>2</a:t>
            </a:fld>
            <a:endParaRPr lang="en-US"/>
          </a:p>
        </p:txBody>
      </p:sp>
    </p:spTree>
    <p:extLst>
      <p:ext uri="{BB962C8B-B14F-4D97-AF65-F5344CB8AC3E}">
        <p14:creationId xmlns:p14="http://schemas.microsoft.com/office/powerpoint/2010/main" val="1640167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Examples of splines, 4</a:t>
            </a:r>
          </a:p>
        </p:txBody>
      </p:sp>
      <p:pic>
        <p:nvPicPr>
          <p:cNvPr id="3" name="Picture 1" descr="A non-linear relationship between cholesterol measures and spine Z scores  ../images/wang-2025a.png"/>
          <p:cNvPicPr>
            <a:picLocks noGrp="1" noChangeAspect="1"/>
          </p:cNvPicPr>
          <p:nvPr/>
        </p:nvPicPr>
        <p:blipFill>
          <a:blip r:embed="rId3"/>
          <a:stretch>
            <a:fillRect/>
          </a:stretch>
        </p:blipFill>
        <p:spPr bwMode="auto">
          <a:xfrm>
            <a:off x="2959100" y="1193800"/>
            <a:ext cx="3225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65084C59-AA43-AEB1-2BDC-10A32C8F5815}"/>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D876FDAA-C4A0-18FB-9A78-B682AE7D128F}"/>
              </a:ext>
            </a:extLst>
          </p:cNvPr>
          <p:cNvSpPr>
            <a:spLocks noGrp="1"/>
          </p:cNvSpPr>
          <p:nvPr>
            <p:ph type="sldNum" sz="quarter" idx="12"/>
          </p:nvPr>
        </p:nvSpPr>
        <p:spPr/>
        <p:txBody>
          <a:bodyPr/>
          <a:lstStyle/>
          <a:p>
            <a:fld id="{C5EF2332-01BF-834F-8236-50238282D533}"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Examples of splines, 5</a:t>
            </a:r>
          </a:p>
        </p:txBody>
      </p:sp>
      <p:pic>
        <p:nvPicPr>
          <p:cNvPr id="3" name="Picture 1" descr="Excerpt from Hu et al 2025  ../images/hu-2025.png"/>
          <p:cNvPicPr>
            <a:picLocks noGrp="1" noChangeAspect="1"/>
          </p:cNvPicPr>
          <p:nvPr/>
        </p:nvPicPr>
        <p:blipFill>
          <a:blip r:embed="rId3"/>
          <a:stretch>
            <a:fillRect/>
          </a:stretch>
        </p:blipFill>
        <p:spPr bwMode="auto">
          <a:xfrm>
            <a:off x="1968500" y="1193800"/>
            <a:ext cx="52070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D5DFA45D-C821-FFD0-AA44-6A546E579DDE}"/>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2AAB237E-0D9F-0CE9-DD54-747E9B182EE9}"/>
              </a:ext>
            </a:extLst>
          </p:cNvPr>
          <p:cNvSpPr>
            <a:spLocks noGrp="1"/>
          </p:cNvSpPr>
          <p:nvPr>
            <p:ph type="sldNum" sz="quarter" idx="12"/>
          </p:nvPr>
        </p:nvSpPr>
        <p:spPr/>
        <p:txBody>
          <a:bodyPr/>
          <a:lstStyle/>
          <a:p>
            <a:fld id="{C5EF2332-01BF-834F-8236-50238282D533}"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Examples of splines, 6</a:t>
            </a:r>
          </a:p>
        </p:txBody>
      </p:sp>
      <p:pic>
        <p:nvPicPr>
          <p:cNvPr id="3" name="Picture 1" descr="Figure shoing the odds ratio for risk of CKD associated with niacin consumption  ../images/hu-2025a.png"/>
          <p:cNvPicPr>
            <a:picLocks noGrp="1" noChangeAspect="1"/>
          </p:cNvPicPr>
          <p:nvPr/>
        </p:nvPicPr>
        <p:blipFill>
          <a:blip r:embed="rId3"/>
          <a:stretch>
            <a:fillRect/>
          </a:stretch>
        </p:blipFill>
        <p:spPr bwMode="auto">
          <a:xfrm>
            <a:off x="1841500" y="1193800"/>
            <a:ext cx="54737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4A631455-13F9-22E0-AF7E-A1120F809051}"/>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E8E43561-BCEA-6DB1-5C42-556BD93899A9}"/>
              </a:ext>
            </a:extLst>
          </p:cNvPr>
          <p:cNvSpPr>
            <a:spLocks noGrp="1"/>
          </p:cNvSpPr>
          <p:nvPr>
            <p:ph type="sldNum" sz="quarter" idx="12"/>
          </p:nvPr>
        </p:nvSpPr>
        <p:spPr/>
        <p:txBody>
          <a:bodyPr/>
          <a:lstStyle/>
          <a:p>
            <a:fld id="{C5EF2332-01BF-834F-8236-50238282D533}"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real-world problem, without the data</a:t>
            </a:r>
          </a:p>
        </p:txBody>
      </p:sp>
      <p:sp>
        <p:nvSpPr>
          <p:cNvPr id="3" name="Content Placeholder 2"/>
          <p:cNvSpPr>
            <a:spLocks noGrp="1"/>
          </p:cNvSpPr>
          <p:nvPr>
            <p:ph idx="1"/>
          </p:nvPr>
        </p:nvSpPr>
        <p:spPr/>
        <p:txBody>
          <a:bodyPr/>
          <a:lstStyle/>
          <a:p>
            <a:pPr lvl="0"/>
            <a:r>
              <a:t>Threshold model</a:t>
            </a:r>
          </a:p>
          <a:p>
            <a:pPr lvl="1"/>
            <a:r>
              <a:t>Nothing happens until you meet a threshold</a:t>
            </a:r>
          </a:p>
          <a:p>
            <a:pPr lvl="1"/>
            <a:r>
              <a:t>Then things get worse</a:t>
            </a:r>
          </a:p>
        </p:txBody>
      </p:sp>
      <p:sp>
        <p:nvSpPr>
          <p:cNvPr id="4" name="Footer Placeholder 3">
            <a:extLst>
              <a:ext uri="{FF2B5EF4-FFF2-40B4-BE49-F238E27FC236}">
                <a16:creationId xmlns:a16="http://schemas.microsoft.com/office/drawing/2014/main" id="{AFADFF63-5B5E-7BE8-4D32-133F482B67E0}"/>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39E4CCCC-3D0F-EB82-04C4-81B0E4E4358F}"/>
              </a:ext>
            </a:extLst>
          </p:cNvPr>
          <p:cNvSpPr>
            <a:spLocks noGrp="1"/>
          </p:cNvSpPr>
          <p:nvPr>
            <p:ph type="sldNum" sz="quarter" idx="12"/>
          </p:nvPr>
        </p:nvSpPr>
        <p:spPr/>
        <p:txBody>
          <a:bodyPr/>
          <a:lstStyle/>
          <a:p>
            <a:fld id="{C5EF2332-01BF-834F-8236-50238282D533}"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Fake data</a:t>
            </a:r>
          </a:p>
        </p:txBody>
      </p:sp>
      <p:pic>
        <p:nvPicPr>
          <p:cNvPr id="3" name="Picture 1" descr="splines-slides-and-speaker-notes_files/figure-pptx/01-points-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5B4F68D1-09F0-E0B6-B5FC-DF87D963749B}"/>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21252B5D-0331-8C59-1B31-404298AEBC9F}"/>
              </a:ext>
            </a:extLst>
          </p:cNvPr>
          <p:cNvSpPr>
            <a:spLocks noGrp="1"/>
          </p:cNvSpPr>
          <p:nvPr>
            <p:ph type="sldNum" sz="quarter" idx="12"/>
          </p:nvPr>
        </p:nvSpPr>
        <p:spPr/>
        <p:txBody>
          <a:bodyPr/>
          <a:lstStyle/>
          <a:p>
            <a:fld id="{C5EF2332-01BF-834F-8236-50238282D533}"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Linear function</a:t>
            </a:r>
          </a:p>
        </p:txBody>
      </p:sp>
      <p:pic>
        <p:nvPicPr>
          <p:cNvPr id="3" name="Picture 1" descr="splines-slides-and-speaker-notes_files/figure-pptx/01-linear-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3037C122-D6B3-4D90-E16D-65011F333A52}"/>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623F0695-2087-B314-EB23-F84C6987ECA4}"/>
              </a:ext>
            </a:extLst>
          </p:cNvPr>
          <p:cNvSpPr>
            <a:spLocks noGrp="1"/>
          </p:cNvSpPr>
          <p:nvPr>
            <p:ph type="sldNum" sz="quarter" idx="12"/>
          </p:nvPr>
        </p:nvSpPr>
        <p:spPr/>
        <p:txBody>
          <a:bodyPr/>
          <a:lstStyle/>
          <a:p>
            <a:fld id="{C5EF2332-01BF-834F-8236-50238282D533}"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Computational formula for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buNone/>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𝑋</m:t>
                      </m:r>
                      <m:r>
                        <a:rPr>
                          <a:latin typeface="Cambria Math" panose="02040503050406030204" pitchFamily="18" charset="0"/>
                        </a:rPr>
                        <m:t>=</m:t>
                      </m:r>
                      <m:d>
                        <m:dPr>
                          <m:begChr m:val="["/>
                          <m:endChr m:val="]"/>
                          <m:ctrlPr>
                            <a:rPr i="1">
                              <a:latin typeface="Cambria Math" panose="02040503050406030204" pitchFamily="18" charset="0"/>
                            </a:rPr>
                          </m:ctrlPr>
                        </m:dPr>
                        <m:e>
                          <m:m>
                            <m:mPr>
                              <m:plcHide m:val="on"/>
                              <m:mcs>
                                <m:mc>
                                  <m:mcPr>
                                    <m:count m:val="2"/>
                                    <m:mcJc m:val="center"/>
                                  </m:mcPr>
                                </m:mc>
                              </m:mcs>
                              <m:ctrlPr>
                                <a:rPr i="1">
                                  <a:latin typeface="Cambria Math" panose="02040503050406030204" pitchFamily="18" charset="0"/>
                                </a:rPr>
                              </m:ctrlPr>
                            </m:mP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4</m:t>
                                </m:r>
                              </m:e>
                            </m:mr>
                            <m:mr>
                              <m:e>
                                <m:r>
                                  <a:rPr>
                                    <a:latin typeface="Cambria Math" panose="02040503050406030204" pitchFamily="18" charset="0"/>
                                  </a:rPr>
                                  <m:t>1</m:t>
                                </m:r>
                              </m:e>
                              <m:e>
                                <m:r>
                                  <a:rPr>
                                    <a:latin typeface="Cambria Math" panose="02040503050406030204" pitchFamily="18" charset="0"/>
                                  </a:rPr>
                                  <m:t>6</m:t>
                                </m:r>
                              </m:e>
                            </m:mr>
                            <m:mr>
                              <m:e>
                                <m:r>
                                  <a:rPr>
                                    <a:latin typeface="Cambria Math" panose="02040503050406030204" pitchFamily="18" charset="0"/>
                                  </a:rPr>
                                  <m:t>1</m:t>
                                </m:r>
                              </m:e>
                              <m:e>
                                <m:r>
                                  <a:rPr>
                                    <a:latin typeface="Cambria Math" panose="02040503050406030204" pitchFamily="18" charset="0"/>
                                  </a:rPr>
                                  <m:t>9</m:t>
                                </m:r>
                              </m:e>
                            </m:mr>
                            <m:mr>
                              <m:e>
                                <m:r>
                                  <a:rPr>
                                    <a:latin typeface="Cambria Math" panose="02040503050406030204" pitchFamily="18" charset="0"/>
                                  </a:rPr>
                                  <m:t>1</m:t>
                                </m:r>
                              </m:e>
                              <m:e>
                                <m:r>
                                  <a:rPr>
                                    <a:latin typeface="Cambria Math" panose="02040503050406030204" pitchFamily="18" charset="0"/>
                                  </a:rPr>
                                  <m:t>11</m:t>
                                </m:r>
                              </m:e>
                            </m:mr>
                            <m:mr>
                              <m:e>
                                <m:r>
                                  <a:rPr>
                                    <a:latin typeface="Cambria Math" panose="02040503050406030204" pitchFamily="18" charset="0"/>
                                  </a:rPr>
                                  <m:t>1</m:t>
                                </m:r>
                              </m:e>
                              <m:e>
                                <m:r>
                                  <a:rPr>
                                    <a:latin typeface="Cambria Math" panose="02040503050406030204" pitchFamily="18" charset="0"/>
                                  </a:rPr>
                                  <m:t>14</m:t>
                                </m:r>
                              </m:e>
                            </m:mr>
                            <m:mr>
                              <m:e>
                                <m:r>
                                  <a:rPr>
                                    <a:latin typeface="Cambria Math" panose="02040503050406030204" pitchFamily="18" charset="0"/>
                                  </a:rPr>
                                  <m:t>1</m:t>
                                </m:r>
                              </m:e>
                              <m:e>
                                <m:r>
                                  <a:rPr>
                                    <a:latin typeface="Cambria Math" panose="02040503050406030204" pitchFamily="18" charset="0"/>
                                  </a:rPr>
                                  <m:t>18</m:t>
                                </m:r>
                              </m:e>
                            </m:mr>
                          </m:m>
                        </m:e>
                      </m:d>
                    </m:oMath>
                  </m:oMathPara>
                </a14:m>
                <a:endParaRPr/>
              </a:p>
              <a:p>
                <a:pPr marL="0" lvl="0" indent="0">
                  <a:buNone/>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 </m:t>
                      </m:r>
                    </m:oMath>
                  </m:oMathPara>
                </a14:m>
                <a:endParaRPr/>
              </a:p>
              <a:p>
                <a:pPr marL="0" lvl="0" indent="0">
                  <a:buNone/>
                </a:pPr>
                <a14:m>
                  <m:oMathPara xmlns:m="http://schemas.openxmlformats.org/officeDocument/2006/math">
                    <m:oMathParaPr>
                      <m:jc m:val="centerGroup"/>
                    </m:oMathParaPr>
                    <m:oMath xmlns:m="http://schemas.openxmlformats.org/officeDocument/2006/math">
                      <m:acc>
                        <m:accPr>
                          <m:chr m:val="̂"/>
                          <m:ctrlPr>
                            <a:rPr i="1">
                              <a:latin typeface="Cambria Math" panose="02040503050406030204" pitchFamily="18" charset="0"/>
                            </a:rPr>
                          </m:ctrlPr>
                        </m:accPr>
                        <m:e>
                          <m:r>
                            <a:rPr>
                              <a:latin typeface="Cambria Math" panose="02040503050406030204" pitchFamily="18" charset="0"/>
                            </a:rPr>
                            <m:t>𝛽</m:t>
                          </m:r>
                        </m:e>
                      </m:acc>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𝑋</m:t>
                              </m:r>
                            </m:e>
                          </m:d>
                        </m:e>
                        <m:sup>
                          <m:r>
                            <a:rPr>
                              <a:latin typeface="Cambria Math" panose="02040503050406030204" pitchFamily="18" charset="0"/>
                            </a:rPr>
                            <m:t>−1</m:t>
                          </m:r>
                        </m:sup>
                      </m:sSup>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𝑌</m:t>
                      </m:r>
                    </m:oMath>
                  </m:oMathPara>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01F29C7-AC3B-4C91-5501-4A447E2537AA}"/>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B923C873-3726-CD43-A121-A2A5D0210AF3}"/>
              </a:ext>
            </a:extLst>
          </p:cNvPr>
          <p:cNvSpPr>
            <a:spLocks noGrp="1"/>
          </p:cNvSpPr>
          <p:nvPr>
            <p:ph type="sldNum" sz="quarter" idx="12"/>
          </p:nvPr>
        </p:nvSpPr>
        <p:spPr/>
        <p:txBody>
          <a:bodyPr/>
          <a:lstStyle/>
          <a:p>
            <a:fld id="{C5EF2332-01BF-834F-8236-50238282D533}"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Step function</a:t>
            </a:r>
          </a:p>
        </p:txBody>
      </p:sp>
      <p:pic>
        <p:nvPicPr>
          <p:cNvPr id="3" name="Picture 1" descr="splines-slides-and-speaker-notes_files/figure-pptx/01-step-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0E6BD6A7-3532-6232-C636-94356422B5F4}"/>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F7BFCC5A-74EC-0D82-329C-DACD911798B0}"/>
              </a:ext>
            </a:extLst>
          </p:cNvPr>
          <p:cNvSpPr>
            <a:spLocks noGrp="1"/>
          </p:cNvSpPr>
          <p:nvPr>
            <p:ph type="sldNum" sz="quarter" idx="12"/>
          </p:nvPr>
        </p:nvSpPr>
        <p:spPr/>
        <p:txBody>
          <a:bodyPr/>
          <a:lstStyle/>
          <a:p>
            <a:fld id="{C5EF2332-01BF-834F-8236-50238282D533}"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Computational formula for step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buNone/>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𝑋</m:t>
                      </m:r>
                      <m:r>
                        <a:rPr>
                          <a:latin typeface="Cambria Math" panose="02040503050406030204" pitchFamily="18" charset="0"/>
                        </a:rPr>
                        <m:t>=</m:t>
                      </m:r>
                      <m:d>
                        <m:dPr>
                          <m:begChr m:val="["/>
                          <m:endChr m:val="]"/>
                          <m:ctrlPr>
                            <a:rPr i="1">
                              <a:latin typeface="Cambria Math" panose="02040503050406030204" pitchFamily="18" charset="0"/>
                            </a:rPr>
                          </m:ctrlPr>
                        </m:dPr>
                        <m:e>
                          <m:m>
                            <m:mPr>
                              <m:plcHide m:val="on"/>
                              <m:mcs>
                                <m:mc>
                                  <m:mcPr>
                                    <m:count m:val="2"/>
                                    <m:mcJc m:val="center"/>
                                  </m:mcPr>
                                </m:mc>
                              </m:mcs>
                              <m:ctrlPr>
                                <a:rPr i="1">
                                  <a:latin typeface="Cambria Math" panose="02040503050406030204" pitchFamily="18" charset="0"/>
                                </a:rPr>
                              </m:ctrlPr>
                            </m:mP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1</m:t>
                                </m:r>
                              </m:e>
                            </m:mr>
                            <m:mr>
                              <m:e>
                                <m:r>
                                  <a:rPr>
                                    <a:latin typeface="Cambria Math" panose="02040503050406030204" pitchFamily="18" charset="0"/>
                                  </a:rPr>
                                  <m:t>1</m:t>
                                </m:r>
                              </m:e>
                              <m:e>
                                <m:r>
                                  <a:rPr>
                                    <a:latin typeface="Cambria Math" panose="02040503050406030204" pitchFamily="18" charset="0"/>
                                  </a:rPr>
                                  <m:t>1</m:t>
                                </m:r>
                              </m:e>
                            </m:mr>
                            <m:mr>
                              <m:e>
                                <m:r>
                                  <a:rPr>
                                    <a:latin typeface="Cambria Math" panose="02040503050406030204" pitchFamily="18" charset="0"/>
                                  </a:rPr>
                                  <m:t>1</m:t>
                                </m:r>
                              </m:e>
                              <m:e>
                                <m:r>
                                  <a:rPr>
                                    <a:latin typeface="Cambria Math" panose="02040503050406030204" pitchFamily="18" charset="0"/>
                                  </a:rPr>
                                  <m:t>1</m:t>
                                </m:r>
                              </m:e>
                            </m:mr>
                          </m:m>
                        </m:e>
                      </m:d>
                    </m:oMath>
                  </m:oMathPara>
                </a14:m>
                <a:endParaRPr/>
              </a:p>
              <a:p>
                <a:pPr marL="0" lvl="0" indent="0">
                  <a:buNone/>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 </m:t>
                      </m:r>
                    </m:oMath>
                  </m:oMathPara>
                </a14:m>
                <a:endParaRPr/>
              </a:p>
              <a:p>
                <a:pPr marL="0" lvl="0" indent="0">
                  <a:buNone/>
                </a:pPr>
                <a14:m>
                  <m:oMathPara xmlns:m="http://schemas.openxmlformats.org/officeDocument/2006/math">
                    <m:oMathParaPr>
                      <m:jc m:val="centerGroup"/>
                    </m:oMathParaPr>
                    <m:oMath xmlns:m="http://schemas.openxmlformats.org/officeDocument/2006/math">
                      <m:acc>
                        <m:accPr>
                          <m:chr m:val="̂"/>
                          <m:ctrlPr>
                            <a:rPr i="1">
                              <a:latin typeface="Cambria Math" panose="02040503050406030204" pitchFamily="18" charset="0"/>
                            </a:rPr>
                          </m:ctrlPr>
                        </m:accPr>
                        <m:e>
                          <m:r>
                            <a:rPr>
                              <a:latin typeface="Cambria Math" panose="02040503050406030204" pitchFamily="18" charset="0"/>
                            </a:rPr>
                            <m:t>𝛽</m:t>
                          </m:r>
                        </m:e>
                      </m:acc>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𝑋</m:t>
                              </m:r>
                            </m:e>
                          </m:d>
                        </m:e>
                        <m:sup>
                          <m:r>
                            <a:rPr>
                              <a:latin typeface="Cambria Math" panose="02040503050406030204" pitchFamily="18" charset="0"/>
                            </a:rPr>
                            <m:t>−1</m:t>
                          </m:r>
                        </m:sup>
                      </m:sSup>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𝑌</m:t>
                      </m:r>
                    </m:oMath>
                  </m:oMathPara>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2FBEB89-4C79-8F4F-2B80-C5CB18253A45}"/>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3078E937-A174-06A6-50A9-4523A2580EFE}"/>
              </a:ext>
            </a:extLst>
          </p:cNvPr>
          <p:cNvSpPr>
            <a:spLocks noGrp="1"/>
          </p:cNvSpPr>
          <p:nvPr>
            <p:ph type="sldNum" sz="quarter" idx="12"/>
          </p:nvPr>
        </p:nvSpPr>
        <p:spPr/>
        <p:txBody>
          <a:bodyPr/>
          <a:lstStyle/>
          <a:p>
            <a:fld id="{C5EF2332-01BF-834F-8236-50238282D533}"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Elbow function</a:t>
            </a:r>
          </a:p>
        </p:txBody>
      </p:sp>
      <p:pic>
        <p:nvPicPr>
          <p:cNvPr id="3" name="Picture 1" descr="splines-slides-and-speaker-notes_files/figure-pptx/01-elbow-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17F20D7A-A00A-77DB-F275-4FA2B8303B71}"/>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24C58979-7773-5A44-C6B9-79DCA998B334}"/>
              </a:ext>
            </a:extLst>
          </p:cNvPr>
          <p:cNvSpPr>
            <a:spLocks noGrp="1"/>
          </p:cNvSpPr>
          <p:nvPr>
            <p:ph type="sldNum" sz="quarter" idx="12"/>
          </p:nvPr>
        </p:nvSpPr>
        <p:spPr/>
        <p:txBody>
          <a:bodyPr/>
          <a:lstStyle/>
          <a:p>
            <a:fld id="{C5EF2332-01BF-834F-8236-50238282D533}"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What You’ll Learn Today:</a:t>
            </a:r>
            <a:endParaRPr dirty="0"/>
          </a:p>
        </p:txBody>
      </p:sp>
      <p:sp>
        <p:nvSpPr>
          <p:cNvPr id="3" name="Content Placeholder 2"/>
          <p:cNvSpPr>
            <a:spLocks noGrp="1"/>
          </p:cNvSpPr>
          <p:nvPr>
            <p:ph idx="1"/>
          </p:nvPr>
        </p:nvSpPr>
        <p:spPr/>
        <p:txBody>
          <a:bodyPr/>
          <a:lstStyle/>
          <a:p>
            <a:pPr marL="800100" lvl="1" indent="-342900">
              <a:lnSpc>
                <a:spcPct val="150000"/>
              </a:lnSpc>
              <a:buFont typeface="+mj-lt"/>
              <a:buAutoNum type="arabicPeriod"/>
            </a:pPr>
            <a:r>
              <a:rPr dirty="0"/>
              <a:t>Variety of regressions</a:t>
            </a:r>
          </a:p>
          <a:p>
            <a:pPr marL="800100" lvl="1" indent="-342900">
              <a:lnSpc>
                <a:spcPct val="150000"/>
              </a:lnSpc>
              <a:buFont typeface="+mj-lt"/>
              <a:buAutoNum type="arabicPeriod"/>
            </a:pPr>
            <a:r>
              <a:rPr dirty="0"/>
              <a:t>Building cubic splines from scratch</a:t>
            </a:r>
          </a:p>
          <a:p>
            <a:pPr marL="800100" lvl="1" indent="-342900">
              <a:lnSpc>
                <a:spcPct val="150000"/>
              </a:lnSpc>
              <a:buFont typeface="+mj-lt"/>
              <a:buAutoNum type="arabicPeriod"/>
            </a:pPr>
            <a:r>
              <a:rPr dirty="0"/>
              <a:t>B-splines</a:t>
            </a:r>
          </a:p>
          <a:p>
            <a:pPr marL="800100" lvl="1" indent="-342900">
              <a:lnSpc>
                <a:spcPct val="150000"/>
              </a:lnSpc>
              <a:buFont typeface="+mj-lt"/>
              <a:buAutoNum type="arabicPeriod"/>
            </a:pPr>
            <a:r>
              <a:rPr dirty="0"/>
              <a:t>How many knots and where to put them</a:t>
            </a:r>
          </a:p>
          <a:p>
            <a:pPr marL="800100" lvl="1" indent="-342900">
              <a:lnSpc>
                <a:spcPct val="150000"/>
              </a:lnSpc>
              <a:buFont typeface="+mj-lt"/>
              <a:buAutoNum type="arabicPeriod"/>
            </a:pPr>
            <a:r>
              <a:rPr dirty="0"/>
              <a:t>Logistic regression example</a:t>
            </a:r>
          </a:p>
          <a:p>
            <a:pPr marL="800100" lvl="1" indent="-342900">
              <a:lnSpc>
                <a:spcPct val="150000"/>
              </a:lnSpc>
              <a:buFont typeface="+mj-lt"/>
              <a:buAutoNum type="arabicPeriod"/>
            </a:pPr>
            <a:r>
              <a:rPr dirty="0"/>
              <a:t>Some code hints for R, SAS, Stata</a:t>
            </a:r>
          </a:p>
        </p:txBody>
      </p:sp>
      <p:sp>
        <p:nvSpPr>
          <p:cNvPr id="4" name="Footer Placeholder 3">
            <a:extLst>
              <a:ext uri="{FF2B5EF4-FFF2-40B4-BE49-F238E27FC236}">
                <a16:creationId xmlns:a16="http://schemas.microsoft.com/office/drawing/2014/main" id="{280B026E-3715-2BC6-084F-BC5DF0AB12CD}"/>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B46F9D15-182E-0F22-5FEB-05D2275B2E8F}"/>
              </a:ext>
            </a:extLst>
          </p:cNvPr>
          <p:cNvSpPr>
            <a:spLocks noGrp="1"/>
          </p:cNvSpPr>
          <p:nvPr>
            <p:ph type="sldNum" sz="quarter" idx="12"/>
          </p:nvPr>
        </p:nvSpPr>
        <p:spPr/>
        <p:txBody>
          <a:bodyPr/>
          <a:lstStyle/>
          <a:p>
            <a:fld id="{C5EF2332-01BF-834F-8236-50238282D533}"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Computational formula for elbow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buNone/>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𝑋</m:t>
                      </m:r>
                      <m:r>
                        <a:rPr>
                          <a:latin typeface="Cambria Math" panose="02040503050406030204" pitchFamily="18" charset="0"/>
                        </a:rPr>
                        <m:t>=</m:t>
                      </m:r>
                      <m:d>
                        <m:dPr>
                          <m:begChr m:val="["/>
                          <m:endChr m:val="]"/>
                          <m:ctrlPr>
                            <a:rPr i="1">
                              <a:latin typeface="Cambria Math" panose="02040503050406030204" pitchFamily="18" charset="0"/>
                            </a:rPr>
                          </m:ctrlPr>
                        </m:dPr>
                        <m:e>
                          <m:m>
                            <m:mPr>
                              <m:plcHide m:val="on"/>
                              <m:mcs>
                                <m:mc>
                                  <m:mcPr>
                                    <m:count m:val="2"/>
                                    <m:mcJc m:val="center"/>
                                  </m:mcPr>
                                </m:mc>
                              </m:mcs>
                              <m:ctrlPr>
                                <a:rPr i="1">
                                  <a:latin typeface="Cambria Math" panose="02040503050406030204" pitchFamily="18" charset="0"/>
                                </a:rPr>
                              </m:ctrlPr>
                            </m:mP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2</m:t>
                                </m:r>
                              </m:e>
                            </m:mr>
                            <m:mr>
                              <m:e>
                                <m:r>
                                  <a:rPr>
                                    <a:latin typeface="Cambria Math" panose="02040503050406030204" pitchFamily="18" charset="0"/>
                                  </a:rPr>
                                  <m:t>1</m:t>
                                </m:r>
                              </m:e>
                              <m:e>
                                <m:r>
                                  <a:rPr>
                                    <a:latin typeface="Cambria Math" panose="02040503050406030204" pitchFamily="18" charset="0"/>
                                  </a:rPr>
                                  <m:t>5</m:t>
                                </m:r>
                              </m:e>
                            </m:mr>
                            <m:mr>
                              <m:e>
                                <m:r>
                                  <a:rPr>
                                    <a:latin typeface="Cambria Math" panose="02040503050406030204" pitchFamily="18" charset="0"/>
                                  </a:rPr>
                                  <m:t>1</m:t>
                                </m:r>
                              </m:e>
                              <m:e>
                                <m:r>
                                  <a:rPr>
                                    <a:latin typeface="Cambria Math" panose="02040503050406030204" pitchFamily="18" charset="0"/>
                                  </a:rPr>
                                  <m:t>9</m:t>
                                </m:r>
                              </m:e>
                            </m:mr>
                          </m:m>
                        </m:e>
                      </m:d>
                    </m:oMath>
                  </m:oMathPara>
                </a14:m>
                <a:endParaRPr/>
              </a:p>
              <a:p>
                <a:pPr marL="0" lvl="0" indent="0">
                  <a:buNone/>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 </m:t>
                      </m:r>
                    </m:oMath>
                  </m:oMathPara>
                </a14:m>
                <a:endParaRPr/>
              </a:p>
              <a:p>
                <a:pPr marL="0" lvl="0" indent="0">
                  <a:buNone/>
                </a:pPr>
                <a14:m>
                  <m:oMathPara xmlns:m="http://schemas.openxmlformats.org/officeDocument/2006/math">
                    <m:oMathParaPr>
                      <m:jc m:val="centerGroup"/>
                    </m:oMathParaPr>
                    <m:oMath xmlns:m="http://schemas.openxmlformats.org/officeDocument/2006/math">
                      <m:acc>
                        <m:accPr>
                          <m:chr m:val="̂"/>
                          <m:ctrlPr>
                            <a:rPr i="1">
                              <a:latin typeface="Cambria Math" panose="02040503050406030204" pitchFamily="18" charset="0"/>
                            </a:rPr>
                          </m:ctrlPr>
                        </m:accPr>
                        <m:e>
                          <m:r>
                            <a:rPr>
                              <a:latin typeface="Cambria Math" panose="02040503050406030204" pitchFamily="18" charset="0"/>
                            </a:rPr>
                            <m:t>𝛽</m:t>
                          </m:r>
                        </m:e>
                      </m:acc>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𝑋</m:t>
                              </m:r>
                            </m:e>
                          </m:d>
                        </m:e>
                        <m:sup>
                          <m:r>
                            <a:rPr>
                              <a:latin typeface="Cambria Math" panose="02040503050406030204" pitchFamily="18" charset="0"/>
                            </a:rPr>
                            <m:t>−1</m:t>
                          </m:r>
                        </m:sup>
                      </m:sSup>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𝑌</m:t>
                      </m:r>
                    </m:oMath>
                  </m:oMathPara>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4DB2F2E-073B-D3AF-7E5B-CD15F5DBC8A2}"/>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F28B1DFE-AD5A-3D50-CB1E-4EDCB95CE359}"/>
              </a:ext>
            </a:extLst>
          </p:cNvPr>
          <p:cNvSpPr>
            <a:spLocks noGrp="1"/>
          </p:cNvSpPr>
          <p:nvPr>
            <p:ph type="sldNum" sz="quarter" idx="12"/>
          </p:nvPr>
        </p:nvSpPr>
        <p:spPr/>
        <p:txBody>
          <a:bodyPr/>
          <a:lstStyle/>
          <a:p>
            <a:fld id="{C5EF2332-01BF-834F-8236-50238282D533}"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Quadratic analog</a:t>
            </a:r>
          </a:p>
        </p:txBody>
      </p:sp>
      <p:pic>
        <p:nvPicPr>
          <p:cNvPr id="3" name="Picture 1" descr="splines-slides-and-speaker-notes_files/figure-pptx/01-quadratic-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F26C4D9D-A0C3-2426-8D84-654A9C9E2C64}"/>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AD7074E0-6A68-C98D-D8F5-5A118ECE804A}"/>
              </a:ext>
            </a:extLst>
          </p:cNvPr>
          <p:cNvSpPr>
            <a:spLocks noGrp="1"/>
          </p:cNvSpPr>
          <p:nvPr>
            <p:ph type="sldNum" sz="quarter" idx="12"/>
          </p:nvPr>
        </p:nvSpPr>
        <p:spPr/>
        <p:txBody>
          <a:bodyPr/>
          <a:lstStyle/>
          <a:p>
            <a:fld id="{C5EF2332-01BF-834F-8236-50238282D533}"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Computational formula for quadratic analog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lvl="0" indent="0">
                  <a:buNone/>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𝑋</m:t>
                      </m:r>
                      <m:r>
                        <a:rPr>
                          <a:latin typeface="Cambria Math" panose="02040503050406030204" pitchFamily="18" charset="0"/>
                        </a:rPr>
                        <m:t>=</m:t>
                      </m:r>
                      <m:d>
                        <m:dPr>
                          <m:begChr m:val="["/>
                          <m:endChr m:val="]"/>
                          <m:ctrlPr>
                            <a:rPr i="1">
                              <a:latin typeface="Cambria Math" panose="02040503050406030204" pitchFamily="18" charset="0"/>
                            </a:rPr>
                          </m:ctrlPr>
                        </m:dPr>
                        <m:e>
                          <m:m>
                            <m:mPr>
                              <m:plcHide m:val="on"/>
                              <m:mcs>
                                <m:mc>
                                  <m:mcPr>
                                    <m:count m:val="2"/>
                                    <m:mcJc m:val="center"/>
                                  </m:mcPr>
                                </m:mc>
                              </m:mcs>
                              <m:ctrlPr>
                                <a:rPr i="1">
                                  <a:latin typeface="Cambria Math" panose="02040503050406030204" pitchFamily="18" charset="0"/>
                                </a:rPr>
                              </m:ctrlPr>
                            </m:mP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4</m:t>
                                </m:r>
                              </m:e>
                            </m:mr>
                            <m:mr>
                              <m:e>
                                <m:r>
                                  <a:rPr>
                                    <a:latin typeface="Cambria Math" panose="02040503050406030204" pitchFamily="18" charset="0"/>
                                  </a:rPr>
                                  <m:t>1</m:t>
                                </m:r>
                              </m:e>
                              <m:e>
                                <m:r>
                                  <a:rPr>
                                    <a:latin typeface="Cambria Math" panose="02040503050406030204" pitchFamily="18" charset="0"/>
                                  </a:rPr>
                                  <m:t>25</m:t>
                                </m:r>
                              </m:e>
                            </m:mr>
                            <m:mr>
                              <m:e>
                                <m:r>
                                  <a:rPr>
                                    <a:latin typeface="Cambria Math" panose="02040503050406030204" pitchFamily="18" charset="0"/>
                                  </a:rPr>
                                  <m:t>1</m:t>
                                </m:r>
                              </m:e>
                              <m:e>
                                <m:r>
                                  <a:rPr>
                                    <a:latin typeface="Cambria Math" panose="02040503050406030204" pitchFamily="18" charset="0"/>
                                  </a:rPr>
                                  <m:t>81</m:t>
                                </m:r>
                              </m:e>
                            </m:mr>
                          </m:m>
                        </m:e>
                      </m:d>
                    </m:oMath>
                  </m:oMathPara>
                </a14:m>
                <a:endParaRPr/>
              </a:p>
              <a:p>
                <a:pPr marL="0" lvl="0" indent="0">
                  <a:buNone/>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 </m:t>
                      </m:r>
                    </m:oMath>
                  </m:oMathPara>
                </a14:m>
                <a:endParaRPr/>
              </a:p>
              <a:p>
                <a:pPr marL="0" lvl="0" indent="0">
                  <a:buNone/>
                </a:pPr>
                <a14:m>
                  <m:oMathPara xmlns:m="http://schemas.openxmlformats.org/officeDocument/2006/math">
                    <m:oMathParaPr>
                      <m:jc m:val="centerGroup"/>
                    </m:oMathParaPr>
                    <m:oMath xmlns:m="http://schemas.openxmlformats.org/officeDocument/2006/math">
                      <m:acc>
                        <m:accPr>
                          <m:chr m:val="̂"/>
                          <m:ctrlPr>
                            <a:rPr i="1">
                              <a:latin typeface="Cambria Math" panose="02040503050406030204" pitchFamily="18" charset="0"/>
                            </a:rPr>
                          </m:ctrlPr>
                        </m:accPr>
                        <m:e>
                          <m:r>
                            <a:rPr>
                              <a:latin typeface="Cambria Math" panose="02040503050406030204" pitchFamily="18" charset="0"/>
                            </a:rPr>
                            <m:t>𝛽</m:t>
                          </m:r>
                        </m:e>
                      </m:acc>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𝑋</m:t>
                              </m:r>
                            </m:e>
                          </m:d>
                        </m:e>
                        <m:sup>
                          <m:r>
                            <a:rPr>
                              <a:latin typeface="Cambria Math" panose="02040503050406030204" pitchFamily="18" charset="0"/>
                            </a:rPr>
                            <m:t>−1</m:t>
                          </m:r>
                        </m:sup>
                      </m:sSup>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𝑌</m:t>
                      </m:r>
                    </m:oMath>
                  </m:oMathPara>
                </a14:m>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A767ADB-12D1-EED9-3349-9D26D59E8817}"/>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5274C27A-3863-5178-ADBA-E09C4B181967}"/>
              </a:ext>
            </a:extLst>
          </p:cNvPr>
          <p:cNvSpPr>
            <a:spLocks noGrp="1"/>
          </p:cNvSpPr>
          <p:nvPr>
            <p:ph type="sldNum" sz="quarter" idx="12"/>
          </p:nvPr>
        </p:nvSpPr>
        <p:spPr/>
        <p:txBody>
          <a:bodyPr/>
          <a:lstStyle/>
          <a:p>
            <a:fld id="{C5EF2332-01BF-834F-8236-50238282D533}"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#1</a:t>
            </a:r>
          </a:p>
        </p:txBody>
      </p:sp>
      <p:sp>
        <p:nvSpPr>
          <p:cNvPr id="3" name="Content Placeholder 2"/>
          <p:cNvSpPr>
            <a:spLocks noGrp="1"/>
          </p:cNvSpPr>
          <p:nvPr>
            <p:ph idx="1"/>
          </p:nvPr>
        </p:nvSpPr>
        <p:spPr/>
        <p:txBody>
          <a:bodyPr/>
          <a:lstStyle/>
          <a:p>
            <a:pPr marL="0" lvl="0" indent="0">
              <a:buNone/>
            </a:pPr>
            <a:r>
              <a:rPr dirty="0"/>
              <a:t>What you have learned</a:t>
            </a:r>
          </a:p>
          <a:p>
            <a:pPr marL="800100" lvl="1" indent="-342900">
              <a:buFont typeface="+mj-lt"/>
              <a:buAutoNum type="arabicPeriod"/>
            </a:pPr>
            <a:r>
              <a:rPr dirty="0"/>
              <a:t>Variety of regressions</a:t>
            </a:r>
          </a:p>
          <a:p>
            <a:pPr marL="0" lvl="0" indent="0">
              <a:buNone/>
            </a:pPr>
            <a:endParaRPr lang="en-US" dirty="0"/>
          </a:p>
          <a:p>
            <a:pPr marL="0" lvl="0" indent="0">
              <a:buNone/>
            </a:pPr>
            <a:r>
              <a:rPr dirty="0"/>
              <a:t>What’s coming next</a:t>
            </a:r>
          </a:p>
          <a:p>
            <a:pPr marL="457200" lvl="1" indent="0">
              <a:buNone/>
            </a:pPr>
            <a:r>
              <a:rPr lang="en-US" dirty="0"/>
              <a:t>2. </a:t>
            </a:r>
            <a:r>
              <a:rPr dirty="0"/>
              <a:t>Building cubic splines from scratch</a:t>
            </a:r>
          </a:p>
        </p:txBody>
      </p:sp>
      <p:sp>
        <p:nvSpPr>
          <p:cNvPr id="4" name="Footer Placeholder 3">
            <a:extLst>
              <a:ext uri="{FF2B5EF4-FFF2-40B4-BE49-F238E27FC236}">
                <a16:creationId xmlns:a16="http://schemas.microsoft.com/office/drawing/2014/main" id="{AB166462-2F6D-CCB1-2128-51A211CC9CA5}"/>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F4BD83A0-ECEB-FB13-5901-5145CC3CE190}"/>
              </a:ext>
            </a:extLst>
          </p:cNvPr>
          <p:cNvSpPr>
            <a:spLocks noGrp="1"/>
          </p:cNvSpPr>
          <p:nvPr>
            <p:ph type="sldNum" sz="quarter" idx="12"/>
          </p:nvPr>
        </p:nvSpPr>
        <p:spPr/>
        <p:txBody>
          <a:bodyPr/>
          <a:lstStyle/>
          <a:p>
            <a:fld id="{C5EF2332-01BF-834F-8236-50238282D533}"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Splines</a:t>
            </a:r>
          </a:p>
        </p:txBody>
      </p:sp>
      <p:sp>
        <p:nvSpPr>
          <p:cNvPr id="3" name="Content Placeholder 2"/>
          <p:cNvSpPr>
            <a:spLocks noGrp="1"/>
          </p:cNvSpPr>
          <p:nvPr>
            <p:ph idx="1"/>
          </p:nvPr>
        </p:nvSpPr>
        <p:spPr/>
        <p:txBody>
          <a:bodyPr/>
          <a:lstStyle/>
          <a:p>
            <a:pPr marL="0" lvl="0" indent="0">
              <a:buNone/>
            </a:pPr>
            <a:r>
              <a:rPr dirty="0"/>
              <a:t>Piecewise cubic polynomial</a:t>
            </a:r>
          </a:p>
          <a:p>
            <a:pPr lvl="1"/>
            <a:r>
              <a:rPr dirty="0"/>
              <a:t>Continuous (no jumps)</a:t>
            </a:r>
          </a:p>
          <a:p>
            <a:pPr lvl="1"/>
            <a:r>
              <a:rPr dirty="0"/>
              <a:t>Smooth (no sharp turns)</a:t>
            </a:r>
          </a:p>
          <a:p>
            <a:pPr marL="0" lvl="0" indent="0">
              <a:buNone/>
            </a:pPr>
            <a:endParaRPr lang="en-US" dirty="0"/>
          </a:p>
          <a:p>
            <a:pPr marL="0" lvl="0" indent="0">
              <a:buNone/>
            </a:pPr>
            <a:r>
              <a:rPr dirty="0"/>
              <a:t>Transition points = knots</a:t>
            </a:r>
          </a:p>
        </p:txBody>
      </p:sp>
      <p:sp>
        <p:nvSpPr>
          <p:cNvPr id="4" name="Footer Placeholder 3">
            <a:extLst>
              <a:ext uri="{FF2B5EF4-FFF2-40B4-BE49-F238E27FC236}">
                <a16:creationId xmlns:a16="http://schemas.microsoft.com/office/drawing/2014/main" id="{1B3A354E-F1A5-45A5-4AD5-CB13464F5ED1}"/>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3BE28D9C-F50A-0FB0-87A6-4B49A1BF1AFF}"/>
              </a:ext>
            </a:extLst>
          </p:cNvPr>
          <p:cNvSpPr>
            <a:spLocks noGrp="1"/>
          </p:cNvSpPr>
          <p:nvPr>
            <p:ph type="sldNum" sz="quarter" idx="12"/>
          </p:nvPr>
        </p:nvSpPr>
        <p:spPr/>
        <p:txBody>
          <a:bodyPr/>
          <a:lstStyle/>
          <a:p>
            <a:fld id="{C5EF2332-01BF-834F-8236-50238282D533}"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physical spline</a:t>
            </a:r>
          </a:p>
        </p:txBody>
      </p:sp>
      <p:pic>
        <p:nvPicPr>
          <p:cNvPr id="3" name="Picture 1" descr="A flexible strip of wood curved and constrained at certain points  ../images/spline.png"/>
          <p:cNvPicPr>
            <a:picLocks noGrp="1" noChangeAspect="1"/>
          </p:cNvPicPr>
          <p:nvPr/>
        </p:nvPicPr>
        <p:blipFill>
          <a:blip r:embed="rId3"/>
          <a:stretch>
            <a:fillRect/>
          </a:stretch>
        </p:blipFill>
        <p:spPr bwMode="auto">
          <a:xfrm>
            <a:off x="2984500" y="1193800"/>
            <a:ext cx="31750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07DB5E1D-A9E2-0F08-822A-754927529DBC}"/>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3012E813-3C18-3410-4A81-9480500F311B}"/>
              </a:ext>
            </a:extLst>
          </p:cNvPr>
          <p:cNvSpPr>
            <a:spLocks noGrp="1"/>
          </p:cNvSpPr>
          <p:nvPr>
            <p:ph type="sldNum" sz="quarter" idx="12"/>
          </p:nvPr>
        </p:nvSpPr>
        <p:spPr/>
        <p:txBody>
          <a:bodyPr/>
          <a:lstStyle/>
          <a:p>
            <a:fld id="{C5EF2332-01BF-834F-8236-50238282D533}"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french curve</a:t>
            </a:r>
          </a:p>
        </p:txBody>
      </p:sp>
      <p:pic>
        <p:nvPicPr>
          <p:cNvPr id="3" name="Picture 1" descr="Several french curves showing varying curvatures  ../images/french-curve.png"/>
          <p:cNvPicPr>
            <a:picLocks noGrp="1" noChangeAspect="1"/>
          </p:cNvPicPr>
          <p:nvPr/>
        </p:nvPicPr>
        <p:blipFill>
          <a:blip r:embed="rId3"/>
          <a:stretch>
            <a:fillRect/>
          </a:stretch>
        </p:blipFill>
        <p:spPr bwMode="auto">
          <a:xfrm>
            <a:off x="3352800" y="1193800"/>
            <a:ext cx="24511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629A7B77-0E14-FD34-579B-C8C87B7C3F34}"/>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DAF54E3F-4C20-4FFD-E0DF-ADAA8F9157D7}"/>
              </a:ext>
            </a:extLst>
          </p:cNvPr>
          <p:cNvSpPr>
            <a:spLocks noGrp="1"/>
          </p:cNvSpPr>
          <p:nvPr>
            <p:ph type="sldNum" sz="quarter" idx="12"/>
          </p:nvPr>
        </p:nvSpPr>
        <p:spPr/>
        <p:txBody>
          <a:bodyPr/>
          <a:lstStyle/>
          <a:p>
            <a:fld id="{C5EF2332-01BF-834F-8236-50238282D533}"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Graph of artificial data</a:t>
            </a:r>
          </a:p>
        </p:txBody>
      </p:sp>
      <p:pic>
        <p:nvPicPr>
          <p:cNvPr id="3" name="Picture 1" descr="splines-slides-and-speaker-notes_files/figure-pptx/02-artificial-data-plot-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C004E76E-D4B9-F603-04AF-41CC6003C962}"/>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184D3C81-DB06-2A4D-B337-D97F14610D0A}"/>
              </a:ext>
            </a:extLst>
          </p:cNvPr>
          <p:cNvSpPr>
            <a:spLocks noGrp="1"/>
          </p:cNvSpPr>
          <p:nvPr>
            <p:ph type="sldNum" sz="quarter" idx="12"/>
          </p:nvPr>
        </p:nvSpPr>
        <p:spPr/>
        <p:txBody>
          <a:bodyPr/>
          <a:lstStyle/>
          <a:p>
            <a:fld id="{C5EF2332-01BF-834F-8236-50238282D533}"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Single cubic polynomial</a:t>
            </a:r>
          </a:p>
        </p:txBody>
      </p:sp>
      <p:pic>
        <p:nvPicPr>
          <p:cNvPr id="3" name="Picture 1" descr="splines-slides-and-speaker-notes_files/figure-pptx/02-single-cubic-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D4E2FFDB-DDFC-2ECE-C0E1-042ACB889A9A}"/>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C177842A-1D33-B704-C512-FE8A723F6D0C}"/>
              </a:ext>
            </a:extLst>
          </p:cNvPr>
          <p:cNvSpPr>
            <a:spLocks noGrp="1"/>
          </p:cNvSpPr>
          <p:nvPr>
            <p:ph type="sldNum" sz="quarter" idx="12"/>
          </p:nvPr>
        </p:nvSpPr>
        <p:spPr/>
        <p:txBody>
          <a:bodyPr/>
          <a:lstStyle/>
          <a:p>
            <a:fld id="{C5EF2332-01BF-834F-8236-50238282D533}"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Cubic polynomials with knots at x=5, 10, 15</a:t>
            </a:r>
          </a:p>
        </p:txBody>
      </p:sp>
      <p:pic>
        <p:nvPicPr>
          <p:cNvPr id="3" name="Picture 1" descr="splines-slides-and-speaker-notes_files/figure-pptx/all-plots-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DDCEEDB2-921D-C388-0BF8-028AC9F5C206}"/>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F85292C5-2037-57F0-7EE0-D75D80B28591}"/>
              </a:ext>
            </a:extLst>
          </p:cNvPr>
          <p:cNvSpPr>
            <a:spLocks noGrp="1"/>
          </p:cNvSpPr>
          <p:nvPr>
            <p:ph type="sldNum" sz="quarter" idx="12"/>
          </p:nvPr>
        </p:nvSpPr>
        <p:spPr/>
        <p:txBody>
          <a:bodyPr/>
          <a:lstStyle/>
          <a:p>
            <a:fld id="{C5EF2332-01BF-834F-8236-50238282D533}"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a:t>
            </a:r>
          </a:p>
        </p:txBody>
      </p:sp>
      <p:sp>
        <p:nvSpPr>
          <p:cNvPr id="3" name="Content Placeholder 2"/>
          <p:cNvSpPr>
            <a:spLocks noGrp="1"/>
          </p:cNvSpPr>
          <p:nvPr>
            <p:ph idx="1"/>
          </p:nvPr>
        </p:nvSpPr>
        <p:spPr/>
        <p:txBody>
          <a:bodyPr/>
          <a:lstStyle/>
          <a:p>
            <a:pPr lvl="0"/>
            <a:r>
              <a:t>Title “CURVE-FITTING METHODS AND THE MESSAGE THEY SEND”</a:t>
            </a:r>
          </a:p>
          <a:p>
            <a:pPr lvl="0"/>
            <a:r>
              <a:t>Drawn by Scott Munro</a:t>
            </a:r>
          </a:p>
          <a:p>
            <a:pPr lvl="0"/>
            <a:r>
              <a:t>Open-source license</a:t>
            </a:r>
          </a:p>
          <a:p>
            <a:pPr lvl="0"/>
            <a:r>
              <a:rPr>
                <a:hlinkClick r:id="rId3"/>
              </a:rPr>
              <a:t>Link to comic</a:t>
            </a:r>
            <a:r>
              <a:t> at xkcd.com</a:t>
            </a:r>
          </a:p>
          <a:p>
            <a:pPr lvl="0"/>
            <a:r>
              <a:rPr>
                <a:hlinkClick r:id="rId4"/>
              </a:rPr>
              <a:t>More details</a:t>
            </a:r>
            <a:r>
              <a:t> at explain-xkcd.com</a:t>
            </a:r>
          </a:p>
        </p:txBody>
      </p:sp>
      <p:sp>
        <p:nvSpPr>
          <p:cNvPr id="4" name="Footer Placeholder 3">
            <a:extLst>
              <a:ext uri="{FF2B5EF4-FFF2-40B4-BE49-F238E27FC236}">
                <a16:creationId xmlns:a16="http://schemas.microsoft.com/office/drawing/2014/main" id="{C60483A2-CA40-ACD3-7953-993C06BCB7E6}"/>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B2B35FD1-9E34-9108-3D47-3D2AB98A43A3}"/>
              </a:ext>
            </a:extLst>
          </p:cNvPr>
          <p:cNvSpPr>
            <a:spLocks noGrp="1"/>
          </p:cNvSpPr>
          <p:nvPr>
            <p:ph type="sldNum" sz="quarter" idx="12"/>
          </p:nvPr>
        </p:nvSpPr>
        <p:spPr/>
        <p:txBody>
          <a:bodyPr/>
          <a:lstStyle/>
          <a:p>
            <a:fld id="{C5EF2332-01BF-834F-8236-50238282D533}"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the numbers look like</a:t>
            </a:r>
          </a:p>
        </p:txBody>
      </p:sp>
      <p:pic>
        <p:nvPicPr>
          <p:cNvPr id="3" name="Picture 1" descr="Actual data values for overall terms and knots  ../images/spline-data.png"/>
          <p:cNvPicPr>
            <a:picLocks noGrp="1" noChangeAspect="1"/>
          </p:cNvPicPr>
          <p:nvPr/>
        </p:nvPicPr>
        <p:blipFill>
          <a:blip r:embed="rId3"/>
          <a:stretch>
            <a:fillRect/>
          </a:stretch>
        </p:blipFill>
        <p:spPr bwMode="auto">
          <a:xfrm>
            <a:off x="762000" y="1193800"/>
            <a:ext cx="76073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78B5FB0A-59FA-287C-FC56-2E778EE24378}"/>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C75987F2-068E-ADAC-47F6-32B2F0C3B817}"/>
              </a:ext>
            </a:extLst>
          </p:cNvPr>
          <p:cNvSpPr>
            <a:spLocks noGrp="1"/>
          </p:cNvSpPr>
          <p:nvPr>
            <p:ph type="sldNum" sz="quarter" idx="12"/>
          </p:nvPr>
        </p:nvSpPr>
        <p:spPr/>
        <p:txBody>
          <a:bodyPr/>
          <a:lstStyle/>
          <a:p>
            <a:fld id="{C5EF2332-01BF-834F-8236-50238282D533}"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the numbers look like, overall terms</a:t>
            </a:r>
          </a:p>
        </p:txBody>
      </p:sp>
      <p:pic>
        <p:nvPicPr>
          <p:cNvPr id="3" name="Picture 1" descr="Actual data values for overall terms  ../images/spline-data-overall.png"/>
          <p:cNvPicPr>
            <a:picLocks noGrp="1" noChangeAspect="1"/>
          </p:cNvPicPr>
          <p:nvPr/>
        </p:nvPicPr>
        <p:blipFill>
          <a:blip r:embed="rId3"/>
          <a:stretch>
            <a:fillRect/>
          </a:stretch>
        </p:blipFill>
        <p:spPr bwMode="auto">
          <a:xfrm>
            <a:off x="774700" y="1193800"/>
            <a:ext cx="75819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AED3CC4C-EDD0-DDC8-4634-86A13A11EF16}"/>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506C46DF-E73A-6C29-6374-2743B531D1AD}"/>
              </a:ext>
            </a:extLst>
          </p:cNvPr>
          <p:cNvSpPr>
            <a:spLocks noGrp="1"/>
          </p:cNvSpPr>
          <p:nvPr>
            <p:ph type="sldNum" sz="quarter" idx="12"/>
          </p:nvPr>
        </p:nvSpPr>
        <p:spPr/>
        <p:txBody>
          <a:bodyPr/>
          <a:lstStyle/>
          <a:p>
            <a:fld id="{C5EF2332-01BF-834F-8236-50238282D533}"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the numbers look like, knot 1 terms</a:t>
            </a:r>
          </a:p>
        </p:txBody>
      </p:sp>
      <p:pic>
        <p:nvPicPr>
          <p:cNvPr id="3" name="Picture 1" descr="Actual data values for knot 1 terms  ../images/spline-data-knot-1.png"/>
          <p:cNvPicPr>
            <a:picLocks noGrp="1" noChangeAspect="1"/>
          </p:cNvPicPr>
          <p:nvPr/>
        </p:nvPicPr>
        <p:blipFill>
          <a:blip r:embed="rId3"/>
          <a:stretch>
            <a:fillRect/>
          </a:stretch>
        </p:blipFill>
        <p:spPr bwMode="auto">
          <a:xfrm>
            <a:off x="749300" y="1193800"/>
            <a:ext cx="76327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A7108CC1-2A5A-F2B5-1F7E-C473CC5DB316}"/>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A7032764-2DCA-50CD-77D8-766A813E99FD}"/>
              </a:ext>
            </a:extLst>
          </p:cNvPr>
          <p:cNvSpPr>
            <a:spLocks noGrp="1"/>
          </p:cNvSpPr>
          <p:nvPr>
            <p:ph type="sldNum" sz="quarter" idx="12"/>
          </p:nvPr>
        </p:nvSpPr>
        <p:spPr/>
        <p:txBody>
          <a:bodyPr/>
          <a:lstStyle/>
          <a:p>
            <a:fld id="{C5EF2332-01BF-834F-8236-50238282D533}"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the numbers look like, knot 2 terms</a:t>
            </a:r>
          </a:p>
        </p:txBody>
      </p:sp>
      <p:pic>
        <p:nvPicPr>
          <p:cNvPr id="3" name="Picture 1" descr="Actual data values for knot 2 terms  ../images/spline-data-knot-2.png"/>
          <p:cNvPicPr>
            <a:picLocks noGrp="1" noChangeAspect="1"/>
          </p:cNvPicPr>
          <p:nvPr/>
        </p:nvPicPr>
        <p:blipFill>
          <a:blip r:embed="rId3"/>
          <a:stretch>
            <a:fillRect/>
          </a:stretch>
        </p:blipFill>
        <p:spPr bwMode="auto">
          <a:xfrm>
            <a:off x="749300" y="1193800"/>
            <a:ext cx="76327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10A855A3-96AC-02D6-EB10-0051A5092BBE}"/>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0373850F-9784-C2D6-0847-86B67D7F8302}"/>
              </a:ext>
            </a:extLst>
          </p:cNvPr>
          <p:cNvSpPr>
            <a:spLocks noGrp="1"/>
          </p:cNvSpPr>
          <p:nvPr>
            <p:ph type="sldNum" sz="quarter" idx="12"/>
          </p:nvPr>
        </p:nvSpPr>
        <p:spPr/>
        <p:txBody>
          <a:bodyPr/>
          <a:lstStyle/>
          <a:p>
            <a:fld id="{C5EF2332-01BF-834F-8236-50238282D533}"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the numbers look like, knot 3 terms</a:t>
            </a:r>
          </a:p>
        </p:txBody>
      </p:sp>
      <p:pic>
        <p:nvPicPr>
          <p:cNvPr id="3" name="Picture 1" descr="Actual data values for knot 3 terms  ../images/spline-data-knot-3.png"/>
          <p:cNvPicPr>
            <a:picLocks noGrp="1" noChangeAspect="1"/>
          </p:cNvPicPr>
          <p:nvPr/>
        </p:nvPicPr>
        <p:blipFill>
          <a:blip r:embed="rId3"/>
          <a:stretch>
            <a:fillRect/>
          </a:stretch>
        </p:blipFill>
        <p:spPr bwMode="auto">
          <a:xfrm>
            <a:off x="736600" y="1193800"/>
            <a:ext cx="7670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A29B4F5F-E8DF-4C26-200F-D396D432C160}"/>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41AC369A-7AD6-7646-7FCD-790FEE12ED2E}"/>
              </a:ext>
            </a:extLst>
          </p:cNvPr>
          <p:cNvSpPr>
            <a:spLocks noGrp="1"/>
          </p:cNvSpPr>
          <p:nvPr>
            <p:ph type="sldNum" sz="quarter" idx="12"/>
          </p:nvPr>
        </p:nvSpPr>
        <p:spPr/>
        <p:txBody>
          <a:bodyPr/>
          <a:lstStyle/>
          <a:p>
            <a:fld id="{C5EF2332-01BF-834F-8236-50238282D533}"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Discontinuous cubic spline</a:t>
            </a:r>
          </a:p>
        </p:txBody>
      </p:sp>
      <p:pic>
        <p:nvPicPr>
          <p:cNvPr id="3" name="Picture 1" descr="splines-slides-and-speaker-notes_files/figure-pptx/02-discontinuous-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F2566AA0-67A1-014A-16D4-F32D086D206A}"/>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CE12DFEE-812D-81D4-0A46-975A796EDF11}"/>
              </a:ext>
            </a:extLst>
          </p:cNvPr>
          <p:cNvSpPr>
            <a:spLocks noGrp="1"/>
          </p:cNvSpPr>
          <p:nvPr>
            <p:ph type="sldNum" sz="quarter" idx="12"/>
          </p:nvPr>
        </p:nvSpPr>
        <p:spPr/>
        <p:txBody>
          <a:bodyPr/>
          <a:lstStyle/>
          <a:p>
            <a:fld id="{C5EF2332-01BF-834F-8236-50238282D533}"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Remove piece-wise intercepts</a:t>
            </a:r>
          </a:p>
        </p:txBody>
      </p:sp>
      <p:pic>
        <p:nvPicPr>
          <p:cNvPr id="3" name="Picture 1" descr="splines-slides-and-speaker-notes_files/figure-pptx/02-continuous-grid-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AD44A80C-26DF-1193-C372-E6497F1FECA3}"/>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596CA2B6-EB16-ECCD-5624-F75419F298DE}"/>
              </a:ext>
            </a:extLst>
          </p:cNvPr>
          <p:cNvSpPr>
            <a:spLocks noGrp="1"/>
          </p:cNvSpPr>
          <p:nvPr>
            <p:ph type="sldNum" sz="quarter" idx="12"/>
          </p:nvPr>
        </p:nvSpPr>
        <p:spPr/>
        <p:txBody>
          <a:bodyPr/>
          <a:lstStyle/>
          <a:p>
            <a:fld id="{C5EF2332-01BF-834F-8236-50238282D533}"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Continuous spline</a:t>
            </a:r>
          </a:p>
        </p:txBody>
      </p:sp>
      <p:pic>
        <p:nvPicPr>
          <p:cNvPr id="3" name="Picture 1" descr="splines-slides-and-speaker-notes_files/figure-pptx/02-continuous-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B957A0CE-4E3D-BD9E-7122-6A618B5C4C80}"/>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989F5BB5-52D3-2635-556E-067851391B4F}"/>
              </a:ext>
            </a:extLst>
          </p:cNvPr>
          <p:cNvSpPr>
            <a:spLocks noGrp="1"/>
          </p:cNvSpPr>
          <p:nvPr>
            <p:ph type="sldNum" sz="quarter" idx="12"/>
          </p:nvPr>
        </p:nvSpPr>
        <p:spPr/>
        <p:txBody>
          <a:bodyPr/>
          <a:lstStyle/>
          <a:p>
            <a:fld id="{C5EF2332-01BF-834F-8236-50238282D533}"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Remove piecewise linear terms</a:t>
            </a:r>
          </a:p>
        </p:txBody>
      </p:sp>
      <p:pic>
        <p:nvPicPr>
          <p:cNvPr id="3" name="Picture 1" descr="splines-slides-and-speaker-notes_files/figure-pptx/02-smooth-grid-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54332BA0-91FA-4E20-7B69-E876EC327047}"/>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6D0F813C-B711-3FA2-46AE-7DF2B9BDE5F8}"/>
              </a:ext>
            </a:extLst>
          </p:cNvPr>
          <p:cNvSpPr>
            <a:spLocks noGrp="1"/>
          </p:cNvSpPr>
          <p:nvPr>
            <p:ph type="sldNum" sz="quarter" idx="12"/>
          </p:nvPr>
        </p:nvSpPr>
        <p:spPr/>
        <p:txBody>
          <a:bodyPr/>
          <a:lstStyle/>
          <a:p>
            <a:fld id="{C5EF2332-01BF-834F-8236-50238282D533}"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Smooth splines</a:t>
            </a:r>
          </a:p>
        </p:txBody>
      </p:sp>
      <p:pic>
        <p:nvPicPr>
          <p:cNvPr id="3" name="Picture 1" descr="splines-slides-and-speaker-notes_files/figure-pptx/smooth-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B8B8D423-9CDD-DA12-A230-F4D320540668}"/>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6BDD0C32-EF8C-8707-3691-A7F0E0B38E2F}"/>
              </a:ext>
            </a:extLst>
          </p:cNvPr>
          <p:cNvSpPr>
            <a:spLocks noGrp="1"/>
          </p:cNvSpPr>
          <p:nvPr>
            <p:ph type="sldNum" sz="quarter" idx="12"/>
          </p:nvPr>
        </p:nvSpPr>
        <p:spPr/>
        <p:txBody>
          <a:bodyPr/>
          <a:lstStyle/>
          <a:p>
            <a:fld id="{C5EF2332-01BF-834F-8236-50238282D533}"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01</a:t>
            </a:r>
          </a:p>
        </p:txBody>
      </p:sp>
      <p:pic>
        <p:nvPicPr>
          <p:cNvPr id="3" name="Picture 1" descr="Panel 01 of xkcd comic  ../images/xkcd-01.png"/>
          <p:cNvPicPr>
            <a:picLocks noGrp="1" noChangeAspect="1"/>
          </p:cNvPicPr>
          <p:nvPr/>
        </p:nvPicPr>
        <p:blipFill>
          <a:blip r:embed="rId3"/>
          <a:stretch>
            <a:fillRect/>
          </a:stretch>
        </p:blipFill>
        <p:spPr bwMode="auto">
          <a:xfrm>
            <a:off x="2971800" y="1193800"/>
            <a:ext cx="31877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F29B904A-BF87-C127-2A72-8595C1B74F46}"/>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C1FC07BD-077F-ABD8-FF99-F2B17E81AE34}"/>
              </a:ext>
            </a:extLst>
          </p:cNvPr>
          <p:cNvSpPr>
            <a:spLocks noGrp="1"/>
          </p:cNvSpPr>
          <p:nvPr>
            <p:ph type="sldNum" sz="quarter" idx="12"/>
          </p:nvPr>
        </p:nvSpPr>
        <p:spPr/>
        <p:txBody>
          <a:bodyPr/>
          <a:lstStyle/>
          <a:p>
            <a:fld id="{C5EF2332-01BF-834F-8236-50238282D533}"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Remove piecewise quadratic terms</a:t>
            </a:r>
          </a:p>
        </p:txBody>
      </p:sp>
      <p:pic>
        <p:nvPicPr>
          <p:cNvPr id="3" name="Picture 1" descr="splines-slides-and-speaker-notes_files/figure-pptx/02-smoother-grid-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FBC65324-3EF4-EA8B-5B2A-4581BD5570B8}"/>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D8ED4C74-9A04-F367-9F94-50A4563F2922}"/>
              </a:ext>
            </a:extLst>
          </p:cNvPr>
          <p:cNvSpPr>
            <a:spLocks noGrp="1"/>
          </p:cNvSpPr>
          <p:nvPr>
            <p:ph type="sldNum" sz="quarter" idx="12"/>
          </p:nvPr>
        </p:nvSpPr>
        <p:spPr/>
        <p:txBody>
          <a:bodyPr/>
          <a:lstStyle/>
          <a:p>
            <a:fld id="{C5EF2332-01BF-834F-8236-50238282D533}" type="slidenum">
              <a:rPr lang="en-US" smtClean="0"/>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Even smoother</a:t>
            </a:r>
          </a:p>
        </p:txBody>
      </p:sp>
      <p:pic>
        <p:nvPicPr>
          <p:cNvPr id="3" name="Picture 1" descr="splines-slides-and-speaker-notes_files/figure-pptx/02-even-smoother-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A2573F55-3CDA-A89A-726C-785D484C4A80}"/>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9ACE3312-3DA5-CCCA-4020-86AD0D798F85}"/>
              </a:ext>
            </a:extLst>
          </p:cNvPr>
          <p:cNvSpPr>
            <a:spLocks noGrp="1"/>
          </p:cNvSpPr>
          <p:nvPr>
            <p:ph type="sldNum" sz="quarter" idx="12"/>
          </p:nvPr>
        </p:nvSpPr>
        <p:spPr/>
        <p:txBody>
          <a:bodyPr/>
          <a:lstStyle/>
          <a:p>
            <a:fld id="{C5EF2332-01BF-834F-8236-50238282D533}" type="slidenum">
              <a:rPr lang="en-US" smtClean="0"/>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Multicollinearity</a:t>
            </a:r>
          </a:p>
        </p:txBody>
      </p:sp>
      <p:sp>
        <p:nvSpPr>
          <p:cNvPr id="3" name="Content Placeholder 2"/>
          <p:cNvSpPr>
            <a:spLocks noGrp="1"/>
          </p:cNvSpPr>
          <p:nvPr>
            <p:ph idx="1"/>
          </p:nvPr>
        </p:nvSpPr>
        <p:spPr/>
        <p:txBody>
          <a:bodyPr/>
          <a:lstStyle/>
          <a:p>
            <a:pPr lvl="0" indent="0">
              <a:buNone/>
            </a:pPr>
            <a:r>
              <a:rPr>
                <a:latin typeface="Courier"/>
              </a:rPr>
              <a:t>     S1   S2   S3   S4   S5   S6
S1 1.00 0.97 0.92 0.98 0.73 0.55
S2 0.97 1.00 0.99 0.99 0.86 0.67
S3 0.92 0.99 1.00 0.96 0.93 0.76
S4 0.98 0.99 0.96 1.00 0.79 0.59
S5 0.73 0.86 0.93 0.79 1.00 0.92
S6 0.55 0.67 0.76 0.59 0.92 1.00</a:t>
            </a:r>
          </a:p>
        </p:txBody>
      </p:sp>
      <p:sp>
        <p:nvSpPr>
          <p:cNvPr id="4" name="Footer Placeholder 3">
            <a:extLst>
              <a:ext uri="{FF2B5EF4-FFF2-40B4-BE49-F238E27FC236}">
                <a16:creationId xmlns:a16="http://schemas.microsoft.com/office/drawing/2014/main" id="{384F27CB-875E-B954-6DD2-C6998E8CCABC}"/>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81E4370B-C9EC-198B-ED36-E1FB3FEFB77C}"/>
              </a:ext>
            </a:extLst>
          </p:cNvPr>
          <p:cNvSpPr>
            <a:spLocks noGrp="1"/>
          </p:cNvSpPr>
          <p:nvPr>
            <p:ph type="sldNum" sz="quarter" idx="12"/>
          </p:nvPr>
        </p:nvSpPr>
        <p:spPr/>
        <p:txBody>
          <a:bodyPr/>
          <a:lstStyle/>
          <a:p>
            <a:fld id="{C5EF2332-01BF-834F-8236-50238282D533}" type="slidenum">
              <a:rPr lang="en-US" smtClean="0"/>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#2</a:t>
            </a:r>
          </a:p>
        </p:txBody>
      </p:sp>
      <p:sp>
        <p:nvSpPr>
          <p:cNvPr id="3" name="Content Placeholder 2"/>
          <p:cNvSpPr>
            <a:spLocks noGrp="1"/>
          </p:cNvSpPr>
          <p:nvPr>
            <p:ph idx="1"/>
          </p:nvPr>
        </p:nvSpPr>
        <p:spPr/>
        <p:txBody>
          <a:bodyPr/>
          <a:lstStyle/>
          <a:p>
            <a:pPr marL="0" lvl="0" indent="0">
              <a:buNone/>
            </a:pPr>
            <a:r>
              <a:rPr dirty="0"/>
              <a:t>What you have learned</a:t>
            </a:r>
          </a:p>
          <a:p>
            <a:pPr marL="457200" lvl="1" indent="0">
              <a:buNone/>
            </a:pPr>
            <a:r>
              <a:rPr lang="en-US" dirty="0"/>
              <a:t>2. </a:t>
            </a:r>
            <a:r>
              <a:rPr dirty="0"/>
              <a:t>Building cubic splines from scratch</a:t>
            </a:r>
            <a:endParaRPr lang="en-US" dirty="0"/>
          </a:p>
          <a:p>
            <a:pPr lvl="1"/>
            <a:endParaRPr dirty="0"/>
          </a:p>
          <a:p>
            <a:pPr marL="0" lvl="0" indent="0">
              <a:buNone/>
            </a:pPr>
            <a:r>
              <a:rPr dirty="0"/>
              <a:t>What’s coming next</a:t>
            </a:r>
          </a:p>
          <a:p>
            <a:pPr marL="457200" lvl="1" indent="0">
              <a:buNone/>
            </a:pPr>
            <a:r>
              <a:rPr lang="en-US" dirty="0"/>
              <a:t>3. </a:t>
            </a:r>
            <a:r>
              <a:rPr dirty="0"/>
              <a:t>B-splines</a:t>
            </a:r>
          </a:p>
        </p:txBody>
      </p:sp>
      <p:sp>
        <p:nvSpPr>
          <p:cNvPr id="4" name="Footer Placeholder 3">
            <a:extLst>
              <a:ext uri="{FF2B5EF4-FFF2-40B4-BE49-F238E27FC236}">
                <a16:creationId xmlns:a16="http://schemas.microsoft.com/office/drawing/2014/main" id="{01411273-E283-6216-3543-B133A3C25153}"/>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594358D8-56FD-AC3D-555E-83B74E90FF7F}"/>
              </a:ext>
            </a:extLst>
          </p:cNvPr>
          <p:cNvSpPr>
            <a:spLocks noGrp="1"/>
          </p:cNvSpPr>
          <p:nvPr>
            <p:ph type="sldNum" sz="quarter" idx="12"/>
          </p:nvPr>
        </p:nvSpPr>
        <p:spPr/>
        <p:txBody>
          <a:bodyPr/>
          <a:lstStyle/>
          <a:p>
            <a:fld id="{C5EF2332-01BF-834F-8236-50238282D533}" type="slidenum">
              <a:rPr lang="en-US" smtClean="0"/>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B-splines</a:t>
            </a:r>
          </a:p>
        </p:txBody>
      </p:sp>
      <p:sp>
        <p:nvSpPr>
          <p:cNvPr id="3" name="Content Placeholder 2"/>
          <p:cNvSpPr>
            <a:spLocks noGrp="1"/>
          </p:cNvSpPr>
          <p:nvPr>
            <p:ph idx="1"/>
          </p:nvPr>
        </p:nvSpPr>
        <p:spPr/>
        <p:txBody>
          <a:bodyPr/>
          <a:lstStyle/>
          <a:p>
            <a:pPr marL="0" lvl="0" indent="0">
              <a:buNone/>
            </a:pPr>
            <a:r>
              <a:rPr dirty="0"/>
              <a:t>B-splines = Basis splines</a:t>
            </a:r>
          </a:p>
          <a:p>
            <a:pPr lvl="1"/>
            <a:r>
              <a:rPr dirty="0"/>
              <a:t>Basis is a mathematical property of a set and a subset</a:t>
            </a:r>
          </a:p>
          <a:p>
            <a:pPr marL="0" lvl="0" indent="0">
              <a:buNone/>
            </a:pPr>
            <a:endParaRPr lang="en-US" dirty="0"/>
          </a:p>
          <a:p>
            <a:pPr marL="0" lvl="0" indent="0">
              <a:buNone/>
            </a:pPr>
            <a:r>
              <a:rPr dirty="0"/>
              <a:t>Mathematically equivalent to formulation shown earlier</a:t>
            </a:r>
          </a:p>
          <a:p>
            <a:pPr marL="0" lvl="0" indent="0">
              <a:buNone/>
            </a:pPr>
            <a:endParaRPr lang="en-US" dirty="0"/>
          </a:p>
          <a:p>
            <a:pPr marL="0" lvl="0" indent="0">
              <a:buNone/>
            </a:pPr>
            <a:r>
              <a:rPr dirty="0"/>
              <a:t>Much less collinearity</a:t>
            </a:r>
          </a:p>
        </p:txBody>
      </p:sp>
      <p:sp>
        <p:nvSpPr>
          <p:cNvPr id="4" name="Footer Placeholder 3">
            <a:extLst>
              <a:ext uri="{FF2B5EF4-FFF2-40B4-BE49-F238E27FC236}">
                <a16:creationId xmlns:a16="http://schemas.microsoft.com/office/drawing/2014/main" id="{5A6BB1FC-7EAA-E014-F299-8050952F45DD}"/>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749F087B-A3B6-C6CE-E910-80817168EDA1}"/>
              </a:ext>
            </a:extLst>
          </p:cNvPr>
          <p:cNvSpPr>
            <a:spLocks noGrp="1"/>
          </p:cNvSpPr>
          <p:nvPr>
            <p:ph type="sldNum" sz="quarter" idx="12"/>
          </p:nvPr>
        </p:nvSpPr>
        <p:spPr/>
        <p:txBody>
          <a:bodyPr/>
          <a:lstStyle/>
          <a:p>
            <a:fld id="{C5EF2332-01BF-834F-8236-50238282D533}" type="slidenum">
              <a:rPr lang="en-US" smtClean="0"/>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B-spline, 1</a:t>
            </a:r>
          </a:p>
        </p:txBody>
      </p:sp>
      <p:pic>
        <p:nvPicPr>
          <p:cNvPr id="3" name="Picture 1" descr="splines-slides-and-speaker-notes_files/figure-pptx/03-bplot-1-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DD50364A-12DB-CD6E-EE55-F293E73DE2D3}"/>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43B07E65-9AC8-3E9C-E450-7EBA0CF2866E}"/>
              </a:ext>
            </a:extLst>
          </p:cNvPr>
          <p:cNvSpPr>
            <a:spLocks noGrp="1"/>
          </p:cNvSpPr>
          <p:nvPr>
            <p:ph type="sldNum" sz="quarter" idx="12"/>
          </p:nvPr>
        </p:nvSpPr>
        <p:spPr/>
        <p:txBody>
          <a:bodyPr/>
          <a:lstStyle/>
          <a:p>
            <a:fld id="{C5EF2332-01BF-834F-8236-50238282D533}" type="slidenum">
              <a:rPr lang="en-US" smtClean="0"/>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B-spline, 2</a:t>
            </a:r>
          </a:p>
        </p:txBody>
      </p:sp>
      <p:pic>
        <p:nvPicPr>
          <p:cNvPr id="3" name="Picture 1" descr="splines-slides-and-speaker-notes_files/figure-pptx/03-bplot-2-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2EC29477-94A2-D53A-DEB2-882A9D851496}"/>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66ADDCDC-883E-B37C-D63C-652D427A07EA}"/>
              </a:ext>
            </a:extLst>
          </p:cNvPr>
          <p:cNvSpPr>
            <a:spLocks noGrp="1"/>
          </p:cNvSpPr>
          <p:nvPr>
            <p:ph type="sldNum" sz="quarter" idx="12"/>
          </p:nvPr>
        </p:nvSpPr>
        <p:spPr/>
        <p:txBody>
          <a:bodyPr/>
          <a:lstStyle/>
          <a:p>
            <a:fld id="{C5EF2332-01BF-834F-8236-50238282D533}" type="slidenum">
              <a:rPr lang="en-US" smtClean="0"/>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B-spline, 3</a:t>
            </a:r>
          </a:p>
        </p:txBody>
      </p:sp>
      <p:pic>
        <p:nvPicPr>
          <p:cNvPr id="3" name="Picture 1" descr="splines-slides-and-speaker-notes_files/figure-pptx/03-bplot-3-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F5ABEAD7-686A-AEC1-4EC1-C61C05079211}"/>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A66394FB-91F9-3A0B-537D-7BD4A8A5005B}"/>
              </a:ext>
            </a:extLst>
          </p:cNvPr>
          <p:cNvSpPr>
            <a:spLocks noGrp="1"/>
          </p:cNvSpPr>
          <p:nvPr>
            <p:ph type="sldNum" sz="quarter" idx="12"/>
          </p:nvPr>
        </p:nvSpPr>
        <p:spPr/>
        <p:txBody>
          <a:bodyPr/>
          <a:lstStyle/>
          <a:p>
            <a:fld id="{C5EF2332-01BF-834F-8236-50238282D533}" type="slidenum">
              <a:rPr lang="en-US" smtClean="0"/>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B-spline, 4</a:t>
            </a:r>
          </a:p>
        </p:txBody>
      </p:sp>
      <p:pic>
        <p:nvPicPr>
          <p:cNvPr id="3" name="Picture 1" descr="splines-slides-and-speaker-notes_files/figure-pptx/03-bplot-4-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2BC69C34-8EEF-9B04-DC51-4117C3DA6D77}"/>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16530DEE-A4FD-DD17-F7A9-5A5F2196D370}"/>
              </a:ext>
            </a:extLst>
          </p:cNvPr>
          <p:cNvSpPr>
            <a:spLocks noGrp="1"/>
          </p:cNvSpPr>
          <p:nvPr>
            <p:ph type="sldNum" sz="quarter" idx="12"/>
          </p:nvPr>
        </p:nvSpPr>
        <p:spPr/>
        <p:txBody>
          <a:bodyPr/>
          <a:lstStyle/>
          <a:p>
            <a:fld id="{C5EF2332-01BF-834F-8236-50238282D533}" type="slidenum">
              <a:rPr lang="en-US" smtClean="0"/>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B-spline, 5</a:t>
            </a:r>
          </a:p>
        </p:txBody>
      </p:sp>
      <p:pic>
        <p:nvPicPr>
          <p:cNvPr id="3" name="Picture 1" descr="splines-slides-and-speaker-notes_files/figure-pptx/03-bplot-5-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F8AB65DB-29B9-CD13-4513-E11CE7ED78F2}"/>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C760445C-C56A-9E9E-E5C1-C5991CF35996}"/>
              </a:ext>
            </a:extLst>
          </p:cNvPr>
          <p:cNvSpPr>
            <a:spLocks noGrp="1"/>
          </p:cNvSpPr>
          <p:nvPr>
            <p:ph type="sldNum" sz="quarter" idx="12"/>
          </p:nvPr>
        </p:nvSpPr>
        <p:spPr/>
        <p:txBody>
          <a:bodyPr/>
          <a:lstStyle/>
          <a:p>
            <a:fld id="{C5EF2332-01BF-834F-8236-50238282D533}" type="slidenum">
              <a:rPr lang="en-US" smtClean="0"/>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02</a:t>
            </a:r>
          </a:p>
        </p:txBody>
      </p:sp>
      <p:pic>
        <p:nvPicPr>
          <p:cNvPr id="3" name="Picture 1" descr="Panel 02 of xkcd comic  ../images/xkcd-02.png"/>
          <p:cNvPicPr>
            <a:picLocks noGrp="1" noChangeAspect="1"/>
          </p:cNvPicPr>
          <p:nvPr/>
        </p:nvPicPr>
        <p:blipFill>
          <a:blip r:embed="rId3"/>
          <a:stretch>
            <a:fillRect/>
          </a:stretch>
        </p:blipFill>
        <p:spPr bwMode="auto">
          <a:xfrm>
            <a:off x="3136900" y="1193800"/>
            <a:ext cx="28702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B4B31BC3-2950-B409-06B9-9A7E63BE9544}"/>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E579370E-70A3-CBAE-C09F-9FB8F89E7BF2}"/>
              </a:ext>
            </a:extLst>
          </p:cNvPr>
          <p:cNvSpPr>
            <a:spLocks noGrp="1"/>
          </p:cNvSpPr>
          <p:nvPr>
            <p:ph type="sldNum" sz="quarter" idx="12"/>
          </p:nvPr>
        </p:nvSpPr>
        <p:spPr/>
        <p:txBody>
          <a:bodyPr/>
          <a:lstStyle/>
          <a:p>
            <a:fld id="{C5EF2332-01BF-834F-8236-50238282D533}" type="slidenum">
              <a:rPr lang="en-US" smtClean="0"/>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B-spline, 6</a:t>
            </a:r>
          </a:p>
        </p:txBody>
      </p:sp>
      <p:pic>
        <p:nvPicPr>
          <p:cNvPr id="3" name="Picture 1" descr="splines-slides-and-speaker-notes_files/figure-pptx/03-bplot-6-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8D1A12EB-367E-F5B0-FB6D-A3B28D356429}"/>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B193632D-F4C4-367C-F081-251D3B7E25F6}"/>
              </a:ext>
            </a:extLst>
          </p:cNvPr>
          <p:cNvSpPr>
            <a:spLocks noGrp="1"/>
          </p:cNvSpPr>
          <p:nvPr>
            <p:ph type="sldNum" sz="quarter" idx="12"/>
          </p:nvPr>
        </p:nvSpPr>
        <p:spPr/>
        <p:txBody>
          <a:bodyPr/>
          <a:lstStyle/>
          <a:p>
            <a:fld id="{C5EF2332-01BF-834F-8236-50238282D533}" type="slidenum">
              <a:rPr lang="en-US" smtClean="0"/>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B-spline, 7</a:t>
            </a:r>
          </a:p>
        </p:txBody>
      </p:sp>
      <p:pic>
        <p:nvPicPr>
          <p:cNvPr id="3" name="Picture 1" descr="splines-slides-and-speaker-notes_files/figure-pptx/03-bplot-7-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0619FB1C-8854-73B4-CCE6-F67704C02919}"/>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C33F5954-335C-69FB-7BA2-2C2B7DFC5A6B}"/>
              </a:ext>
            </a:extLst>
          </p:cNvPr>
          <p:cNvSpPr>
            <a:spLocks noGrp="1"/>
          </p:cNvSpPr>
          <p:nvPr>
            <p:ph type="sldNum" sz="quarter" idx="12"/>
          </p:nvPr>
        </p:nvSpPr>
        <p:spPr/>
        <p:txBody>
          <a:bodyPr/>
          <a:lstStyle/>
          <a:p>
            <a:fld id="{C5EF2332-01BF-834F-8236-50238282D533}" type="slidenum">
              <a:rPr lang="en-US" smtClean="0"/>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Correlation of B-spline terms</a:t>
            </a:r>
          </a:p>
        </p:txBody>
      </p:sp>
      <p:sp>
        <p:nvSpPr>
          <p:cNvPr id="3" name="Content Placeholder 2"/>
          <p:cNvSpPr>
            <a:spLocks noGrp="1"/>
          </p:cNvSpPr>
          <p:nvPr>
            <p:ph idx="1"/>
          </p:nvPr>
        </p:nvSpPr>
        <p:spPr/>
        <p:txBody>
          <a:bodyPr/>
          <a:lstStyle/>
          <a:p>
            <a:pPr lvl="0" indent="0">
              <a:buNone/>
            </a:pPr>
            <a:r>
              <a:rPr>
                <a:latin typeface="Courier"/>
              </a:rPr>
              <a:t>      S1    S2    S3    S4    S5    S6    S7
S1  1.00  0.39 -0.19 -0.36 -0.30 -0.22 -0.12
S2  0.39  1.00  0.36 -0.47 -0.54 -0.39 -0.22
S3 -0.19  0.36  1.00  0.18 -0.63 -0.54 -0.30
S4 -0.36 -0.47  0.18  1.00  0.18 -0.47 -0.36
S5 -0.30 -0.54 -0.63  0.18  1.00  0.36 -0.19
S6 -0.22 -0.39 -0.54 -0.47  0.36  1.00  0.39
S7 -0.12 -0.22 -0.30 -0.36 -0.19  0.39  1.00</a:t>
            </a:r>
          </a:p>
        </p:txBody>
      </p:sp>
      <p:sp>
        <p:nvSpPr>
          <p:cNvPr id="4" name="Footer Placeholder 3">
            <a:extLst>
              <a:ext uri="{FF2B5EF4-FFF2-40B4-BE49-F238E27FC236}">
                <a16:creationId xmlns:a16="http://schemas.microsoft.com/office/drawing/2014/main" id="{4D3F604E-15F8-3875-856B-E0CF1DC3B31D}"/>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778C3489-5036-4E6E-C548-AEC6CEE6B741}"/>
              </a:ext>
            </a:extLst>
          </p:cNvPr>
          <p:cNvSpPr>
            <a:spLocks noGrp="1"/>
          </p:cNvSpPr>
          <p:nvPr>
            <p:ph type="sldNum" sz="quarter" idx="12"/>
          </p:nvPr>
        </p:nvSpPr>
        <p:spPr/>
        <p:txBody>
          <a:bodyPr/>
          <a:lstStyle/>
          <a:p>
            <a:fld id="{C5EF2332-01BF-834F-8236-50238282D533}" type="slidenum">
              <a:rPr lang="en-US" smtClean="0"/>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B-spline fit to the artificial data</a:t>
            </a:r>
          </a:p>
        </p:txBody>
      </p:sp>
      <p:pic>
        <p:nvPicPr>
          <p:cNvPr id="3" name="Picture 1" descr="splines-slides-and-speaker-notes_files/figure-pptx/03-b-spline-fi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3F7E1F0A-A444-7478-6DF4-70BA1D222FFF}"/>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F3851D3F-AFF0-36A1-8B0A-2B26BEA89A6D}"/>
              </a:ext>
            </a:extLst>
          </p:cNvPr>
          <p:cNvSpPr>
            <a:spLocks noGrp="1"/>
          </p:cNvSpPr>
          <p:nvPr>
            <p:ph type="sldNum" sz="quarter" idx="12"/>
          </p:nvPr>
        </p:nvSpPr>
        <p:spPr/>
        <p:txBody>
          <a:bodyPr/>
          <a:lstStyle/>
          <a:p>
            <a:fld id="{C5EF2332-01BF-834F-8236-50238282D533}" type="slidenum">
              <a:rPr lang="en-US" smtClean="0"/>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#3</a:t>
            </a:r>
          </a:p>
        </p:txBody>
      </p:sp>
      <p:sp>
        <p:nvSpPr>
          <p:cNvPr id="3" name="Content Placeholder 2"/>
          <p:cNvSpPr>
            <a:spLocks noGrp="1"/>
          </p:cNvSpPr>
          <p:nvPr>
            <p:ph idx="1"/>
          </p:nvPr>
        </p:nvSpPr>
        <p:spPr/>
        <p:txBody>
          <a:bodyPr/>
          <a:lstStyle/>
          <a:p>
            <a:pPr marL="0" lvl="0" indent="0">
              <a:buNone/>
            </a:pPr>
            <a:r>
              <a:rPr dirty="0"/>
              <a:t>What you have learned</a:t>
            </a:r>
          </a:p>
          <a:p>
            <a:pPr marL="457200" lvl="1" indent="0">
              <a:buNone/>
            </a:pPr>
            <a:r>
              <a:rPr lang="en-US" dirty="0"/>
              <a:t>3. </a:t>
            </a:r>
            <a:r>
              <a:rPr dirty="0"/>
              <a:t>B-splines</a:t>
            </a:r>
          </a:p>
          <a:p>
            <a:pPr marL="0" lvl="0" indent="0">
              <a:buNone/>
            </a:pPr>
            <a:endParaRPr lang="en-US" dirty="0"/>
          </a:p>
          <a:p>
            <a:pPr marL="0" lvl="0" indent="0">
              <a:buNone/>
            </a:pPr>
            <a:r>
              <a:rPr dirty="0"/>
              <a:t>What’s coming next</a:t>
            </a:r>
          </a:p>
          <a:p>
            <a:pPr marL="457200" lvl="1" indent="0">
              <a:buNone/>
            </a:pPr>
            <a:r>
              <a:rPr lang="en-US" dirty="0"/>
              <a:t>4. </a:t>
            </a:r>
            <a:r>
              <a:rPr dirty="0"/>
              <a:t>How many knots and where to put them</a:t>
            </a:r>
          </a:p>
        </p:txBody>
      </p:sp>
      <p:sp>
        <p:nvSpPr>
          <p:cNvPr id="4" name="Footer Placeholder 3">
            <a:extLst>
              <a:ext uri="{FF2B5EF4-FFF2-40B4-BE49-F238E27FC236}">
                <a16:creationId xmlns:a16="http://schemas.microsoft.com/office/drawing/2014/main" id="{A7D66BF6-52BE-840A-ADCA-18F492C7518E}"/>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189FDDC0-C793-0B2B-FD62-250E43CEB3DD}"/>
              </a:ext>
            </a:extLst>
          </p:cNvPr>
          <p:cNvSpPr>
            <a:spLocks noGrp="1"/>
          </p:cNvSpPr>
          <p:nvPr>
            <p:ph type="sldNum" sz="quarter" idx="12"/>
          </p:nvPr>
        </p:nvSpPr>
        <p:spPr/>
        <p:txBody>
          <a:bodyPr/>
          <a:lstStyle/>
          <a:p>
            <a:fld id="{C5EF2332-01BF-834F-8236-50238282D533}" type="slidenum">
              <a:rPr lang="en-US" smtClean="0"/>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How many knots?</a:t>
            </a:r>
          </a:p>
        </p:txBody>
      </p:sp>
      <p:sp>
        <p:nvSpPr>
          <p:cNvPr id="3" name="Content Placeholder 2"/>
          <p:cNvSpPr>
            <a:spLocks noGrp="1"/>
          </p:cNvSpPr>
          <p:nvPr>
            <p:ph idx="1"/>
          </p:nvPr>
        </p:nvSpPr>
        <p:spPr/>
        <p:txBody>
          <a:bodyPr/>
          <a:lstStyle/>
          <a:p>
            <a:pPr lvl="0">
              <a:lnSpc>
                <a:spcPct val="150000"/>
              </a:lnSpc>
            </a:pPr>
            <a:r>
              <a:rPr dirty="0"/>
              <a:t>Use AIC or BIC</a:t>
            </a:r>
          </a:p>
          <a:p>
            <a:pPr lvl="0">
              <a:lnSpc>
                <a:spcPct val="150000"/>
              </a:lnSpc>
            </a:pPr>
            <a:r>
              <a:rPr dirty="0"/>
              <a:t>Eyeball the data</a:t>
            </a:r>
          </a:p>
          <a:p>
            <a:pPr lvl="0">
              <a:lnSpc>
                <a:spcPct val="150000"/>
              </a:lnSpc>
            </a:pPr>
            <a:r>
              <a:rPr dirty="0"/>
              <a:t>Frank Harrell’s suggestion</a:t>
            </a:r>
          </a:p>
          <a:p>
            <a:pPr lvl="1"/>
            <a:r>
              <a:rPr dirty="0"/>
              <a:t>Use 4 knots if n &lt; 100</a:t>
            </a:r>
          </a:p>
          <a:p>
            <a:pPr lvl="1"/>
            <a:r>
              <a:rPr dirty="0"/>
              <a:t>Otherwise use 5 knots</a:t>
            </a:r>
          </a:p>
          <a:p>
            <a:pPr lvl="0">
              <a:lnSpc>
                <a:spcPct val="150000"/>
              </a:lnSpc>
            </a:pPr>
            <a:r>
              <a:rPr dirty="0"/>
              <a:t>Use your a priori beliefs</a:t>
            </a:r>
          </a:p>
          <a:p>
            <a:pPr lvl="0">
              <a:lnSpc>
                <a:spcPct val="150000"/>
              </a:lnSpc>
            </a:pPr>
            <a:r>
              <a:rPr dirty="0"/>
              <a:t>Looking at some preliminary graphs</a:t>
            </a:r>
          </a:p>
        </p:txBody>
      </p:sp>
      <p:sp>
        <p:nvSpPr>
          <p:cNvPr id="4" name="Footer Placeholder 3">
            <a:extLst>
              <a:ext uri="{FF2B5EF4-FFF2-40B4-BE49-F238E27FC236}">
                <a16:creationId xmlns:a16="http://schemas.microsoft.com/office/drawing/2014/main" id="{97ACC7AE-B97E-3E77-55D1-A85F88C11E00}"/>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ABFCA850-9E32-1B01-EC74-113822F9867B}"/>
              </a:ext>
            </a:extLst>
          </p:cNvPr>
          <p:cNvSpPr>
            <a:spLocks noGrp="1"/>
          </p:cNvSpPr>
          <p:nvPr>
            <p:ph type="sldNum" sz="quarter" idx="12"/>
          </p:nvPr>
        </p:nvSpPr>
        <p:spPr/>
        <p:txBody>
          <a:bodyPr/>
          <a:lstStyle/>
          <a:p>
            <a:fld id="{C5EF2332-01BF-834F-8236-50238282D533}" type="slidenum">
              <a:rPr lang="en-US" smtClean="0"/>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AIC for a linear fit</a:t>
            </a:r>
          </a:p>
        </p:txBody>
      </p:sp>
      <p:pic>
        <p:nvPicPr>
          <p:cNvPr id="3" name="Picture 1" descr="splines-slides-and-speaker-notes_files/figure-pptx/05-aplots-1-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0BFF30BA-2CE0-8CCE-0895-B423017A7DAC}"/>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6E4C0FD1-374D-5132-E11C-AF0FFCD414C8}"/>
              </a:ext>
            </a:extLst>
          </p:cNvPr>
          <p:cNvSpPr>
            <a:spLocks noGrp="1"/>
          </p:cNvSpPr>
          <p:nvPr>
            <p:ph type="sldNum" sz="quarter" idx="12"/>
          </p:nvPr>
        </p:nvSpPr>
        <p:spPr/>
        <p:txBody>
          <a:bodyPr/>
          <a:lstStyle/>
          <a:p>
            <a:fld id="{C5EF2332-01BF-834F-8236-50238282D533}" type="slidenum">
              <a:rPr lang="en-US" smtClean="0"/>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AIC for a three knot spline</a:t>
            </a:r>
          </a:p>
        </p:txBody>
      </p:sp>
      <p:pic>
        <p:nvPicPr>
          <p:cNvPr id="3" name="Picture 1" descr="splines-slides-and-speaker-notes_files/figure-pptx/05-aplots-2-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2313A3BC-0E49-87B3-6954-2D1CEF3F1B79}"/>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043DB472-C483-AEC8-DF8A-D368E353C7F4}"/>
              </a:ext>
            </a:extLst>
          </p:cNvPr>
          <p:cNvSpPr>
            <a:spLocks noGrp="1"/>
          </p:cNvSpPr>
          <p:nvPr>
            <p:ph type="sldNum" sz="quarter" idx="12"/>
          </p:nvPr>
        </p:nvSpPr>
        <p:spPr/>
        <p:txBody>
          <a:bodyPr/>
          <a:lstStyle/>
          <a:p>
            <a:fld id="{C5EF2332-01BF-834F-8236-50238282D533}" type="slidenum">
              <a:rPr lang="en-US" smtClean="0"/>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AIC for a four knot spline</a:t>
            </a:r>
          </a:p>
        </p:txBody>
      </p:sp>
      <p:pic>
        <p:nvPicPr>
          <p:cNvPr id="3" name="Picture 1" descr="splines-slides-and-speaker-notes_files/figure-pptx/05-aplots-3-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18558CA2-27C4-A5E2-E206-47CE6B398AD0}"/>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2BDD4805-A4BA-893F-3B98-19D992CBE1E3}"/>
              </a:ext>
            </a:extLst>
          </p:cNvPr>
          <p:cNvSpPr>
            <a:spLocks noGrp="1"/>
          </p:cNvSpPr>
          <p:nvPr>
            <p:ph type="sldNum" sz="quarter" idx="12"/>
          </p:nvPr>
        </p:nvSpPr>
        <p:spPr/>
        <p:txBody>
          <a:bodyPr/>
          <a:lstStyle/>
          <a:p>
            <a:fld id="{C5EF2332-01BF-834F-8236-50238282D533}" type="slidenum">
              <a:rPr lang="en-US" smtClean="0"/>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AIC for a five knot spline</a:t>
            </a:r>
          </a:p>
        </p:txBody>
      </p:sp>
      <p:pic>
        <p:nvPicPr>
          <p:cNvPr id="3" name="Picture 1" descr="splines-slides-and-speaker-notes_files/figure-pptx/05-aplots-4-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918D5B0D-7BAF-D1B2-10C2-A01AA079A370}"/>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88EC069D-5120-8987-1DA0-3693C0899D5C}"/>
              </a:ext>
            </a:extLst>
          </p:cNvPr>
          <p:cNvSpPr>
            <a:spLocks noGrp="1"/>
          </p:cNvSpPr>
          <p:nvPr>
            <p:ph type="sldNum" sz="quarter" idx="12"/>
          </p:nvPr>
        </p:nvSpPr>
        <p:spPr/>
        <p:txBody>
          <a:bodyPr/>
          <a:lstStyle/>
          <a:p>
            <a:fld id="{C5EF2332-01BF-834F-8236-50238282D533}" type="slidenum">
              <a:rPr lang="en-US" smtClean="0"/>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03</a:t>
            </a:r>
          </a:p>
        </p:txBody>
      </p:sp>
      <p:pic>
        <p:nvPicPr>
          <p:cNvPr id="3" name="Picture 1" descr="Panel 03 of xkcd comic  ../images/xkcd-03.png"/>
          <p:cNvPicPr>
            <a:picLocks noGrp="1" noChangeAspect="1"/>
          </p:cNvPicPr>
          <p:nvPr/>
        </p:nvPicPr>
        <p:blipFill>
          <a:blip r:embed="rId3"/>
          <a:stretch>
            <a:fillRect/>
          </a:stretch>
        </p:blipFill>
        <p:spPr bwMode="auto">
          <a:xfrm>
            <a:off x="2971800" y="1193800"/>
            <a:ext cx="31877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F1AC66B0-568B-953A-D6D3-734BB6B238B1}"/>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25BE82F0-24F5-152F-7007-BB660617CEBF}"/>
              </a:ext>
            </a:extLst>
          </p:cNvPr>
          <p:cNvSpPr>
            <a:spLocks noGrp="1"/>
          </p:cNvSpPr>
          <p:nvPr>
            <p:ph type="sldNum" sz="quarter" idx="12"/>
          </p:nvPr>
        </p:nvSpPr>
        <p:spPr/>
        <p:txBody>
          <a:bodyPr/>
          <a:lstStyle/>
          <a:p>
            <a:fld id="{C5EF2332-01BF-834F-8236-50238282D533}" type="slidenum">
              <a:rPr lang="en-US" smtClean="0"/>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Use inside knowlege to place the knots</a:t>
            </a:r>
          </a:p>
        </p:txBody>
      </p:sp>
      <p:sp>
        <p:nvSpPr>
          <p:cNvPr id="3" name="Content Placeholder 2"/>
          <p:cNvSpPr>
            <a:spLocks noGrp="1"/>
          </p:cNvSpPr>
          <p:nvPr>
            <p:ph idx="1"/>
          </p:nvPr>
        </p:nvSpPr>
        <p:spPr/>
        <p:txBody>
          <a:bodyPr/>
          <a:lstStyle/>
          <a:p>
            <a:pPr lvl="0">
              <a:lnSpc>
                <a:spcPct val="150000"/>
              </a:lnSpc>
            </a:pPr>
            <a:r>
              <a:rPr dirty="0"/>
              <a:t>Automatic transmission locks in at 40 miles per hour</a:t>
            </a:r>
          </a:p>
          <a:p>
            <a:pPr lvl="0">
              <a:lnSpc>
                <a:spcPct val="150000"/>
              </a:lnSpc>
            </a:pPr>
            <a:r>
              <a:rPr dirty="0"/>
              <a:t>Kidney function is fine above 90, problematic below 30</a:t>
            </a:r>
          </a:p>
          <a:p>
            <a:pPr lvl="0">
              <a:lnSpc>
                <a:spcPct val="150000"/>
              </a:lnSpc>
            </a:pPr>
            <a:r>
              <a:rPr dirty="0"/>
              <a:t>CD4 counts fine above 500, trouble below 200</a:t>
            </a:r>
          </a:p>
        </p:txBody>
      </p:sp>
      <p:sp>
        <p:nvSpPr>
          <p:cNvPr id="4" name="Footer Placeholder 3">
            <a:extLst>
              <a:ext uri="{FF2B5EF4-FFF2-40B4-BE49-F238E27FC236}">
                <a16:creationId xmlns:a16="http://schemas.microsoft.com/office/drawing/2014/main" id="{9DEC9BA6-7B6C-3C0A-1882-359DF4EFB1BA}"/>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E76080FC-FB6E-6966-0655-C31D8F5CD713}"/>
              </a:ext>
            </a:extLst>
          </p:cNvPr>
          <p:cNvSpPr>
            <a:spLocks noGrp="1"/>
          </p:cNvSpPr>
          <p:nvPr>
            <p:ph type="sldNum" sz="quarter" idx="12"/>
          </p:nvPr>
        </p:nvSpPr>
        <p:spPr/>
        <p:txBody>
          <a:bodyPr/>
          <a:lstStyle/>
          <a:p>
            <a:fld id="{C5EF2332-01BF-834F-8236-50238282D533}" type="slidenum">
              <a:rPr lang="en-US" smtClean="0"/>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Frank Harrell’s suggestion for knot placement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lvl="0"/>
                <a:r>
                  <a:rPr dirty="0"/>
                  <a:t>Evenly spaced percentiles</a:t>
                </a:r>
              </a:p>
              <a:p>
                <a:pPr lvl="1"/>
                <a:r>
                  <a:rPr dirty="0"/>
                  <a:t>More knots where there is more data</a:t>
                </a:r>
              </a:p>
              <a:p>
                <a:pPr lvl="0"/>
                <a:endParaRPr lang="en-US" dirty="0"/>
              </a:p>
              <a:p>
                <a:pPr lvl="0"/>
                <a:r>
                  <a:rPr dirty="0"/>
                  <a:t>Set boundary knots close to edge</a:t>
                </a:r>
              </a:p>
              <a:p>
                <a:pPr lvl="1"/>
                <a:r>
                  <a:rPr dirty="0"/>
                  <a:t>For 3 knots, use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𝑞</m:t>
                        </m:r>
                      </m:e>
                      <m:sub>
                        <m:r>
                          <a:rPr>
                            <a:latin typeface="Cambria Math" panose="02040503050406030204" pitchFamily="18" charset="0"/>
                          </a:rPr>
                          <m:t>0.1</m:t>
                        </m:r>
                      </m:sub>
                    </m:sSub>
                  </m:oMath>
                </a14:m>
                <a:r>
                  <a:rPr dirty="0"/>
                  <a:t>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𝑞</m:t>
                        </m:r>
                      </m:e>
                      <m:sub>
                        <m:r>
                          <a:rPr>
                            <a:latin typeface="Cambria Math" panose="02040503050406030204" pitchFamily="18" charset="0"/>
                          </a:rPr>
                          <m:t>0.9</m:t>
                        </m:r>
                      </m:sub>
                    </m:sSub>
                  </m:oMath>
                </a14:m>
                <a:endParaRPr dirty="0"/>
              </a:p>
              <a:p>
                <a:pPr lvl="1"/>
                <a:r>
                  <a:rPr dirty="0"/>
                  <a:t>For 4-6 knots, use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𝑞</m:t>
                        </m:r>
                      </m:e>
                      <m:sub>
                        <m:r>
                          <a:rPr>
                            <a:latin typeface="Cambria Math" panose="02040503050406030204" pitchFamily="18" charset="0"/>
                          </a:rPr>
                          <m:t>0.05</m:t>
                        </m:r>
                      </m:sub>
                    </m:sSub>
                  </m:oMath>
                </a14:m>
                <a:r>
                  <a:rPr dirty="0"/>
                  <a:t>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𝑞</m:t>
                        </m:r>
                      </m:e>
                      <m:sub>
                        <m:r>
                          <a:rPr>
                            <a:latin typeface="Cambria Math" panose="02040503050406030204" pitchFamily="18" charset="0"/>
                          </a:rPr>
                          <m:t>0.95</m:t>
                        </m:r>
                      </m:sub>
                    </m:sSub>
                  </m:oMath>
                </a14:m>
                <a:endParaRPr dirty="0"/>
              </a:p>
              <a:p>
                <a:pPr lvl="1"/>
                <a:r>
                  <a:rPr dirty="0"/>
                  <a:t>For 7 or more knots, use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𝑞</m:t>
                        </m:r>
                      </m:e>
                      <m:sub>
                        <m:r>
                          <a:rPr>
                            <a:latin typeface="Cambria Math" panose="02040503050406030204" pitchFamily="18" charset="0"/>
                          </a:rPr>
                          <m:t>0.025</m:t>
                        </m:r>
                      </m:sub>
                    </m:sSub>
                  </m:oMath>
                </a14:m>
                <a:r>
                  <a:rPr dirty="0"/>
                  <a:t>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𝑞</m:t>
                        </m:r>
                      </m:e>
                      <m:sub>
                        <m:r>
                          <a:rPr>
                            <a:latin typeface="Cambria Math" panose="02040503050406030204" pitchFamily="18" charset="0"/>
                          </a:rPr>
                          <m:t>0.975</m:t>
                        </m:r>
                      </m:sub>
                    </m:sSub>
                  </m:oMath>
                </a14:m>
                <a:endParaRPr dirty="0"/>
              </a:p>
              <a:p>
                <a:pPr lvl="0"/>
                <a:endParaRPr lang="en-US" dirty="0"/>
              </a:p>
              <a:p>
                <a:pPr lvl="0"/>
                <a:r>
                  <a:rPr dirty="0"/>
                  <a:t>Example: 4 knots</a:t>
                </a:r>
              </a:p>
              <a:p>
                <a:pPr lvl="1"/>
                <a:r>
                  <a:rPr dirty="0"/>
                  <a:t>Boundary knots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𝑞</m:t>
                        </m:r>
                      </m:e>
                      <m:sub>
                        <m:r>
                          <a:rPr>
                            <a:latin typeface="Cambria Math" panose="02040503050406030204" pitchFamily="18" charset="0"/>
                          </a:rPr>
                          <m:t>0.05</m:t>
                        </m:r>
                      </m:sub>
                    </m:sSub>
                  </m:oMath>
                </a14:m>
                <a:r>
                  <a:rPr dirty="0"/>
                  <a:t>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𝑞</m:t>
                        </m:r>
                      </m:e>
                      <m:sub>
                        <m:r>
                          <a:rPr>
                            <a:latin typeface="Cambria Math" panose="02040503050406030204" pitchFamily="18" charset="0"/>
                          </a:rPr>
                          <m:t>0.95</m:t>
                        </m:r>
                      </m:sub>
                    </m:sSub>
                  </m:oMath>
                </a14:m>
                <a:endParaRPr dirty="0"/>
              </a:p>
              <a:p>
                <a:pPr lvl="1"/>
                <a:r>
                  <a:rPr dirty="0"/>
                  <a:t>Interior knots at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𝑞</m:t>
                        </m:r>
                      </m:e>
                      <m:sub>
                        <m:r>
                          <a:rPr>
                            <a:latin typeface="Cambria Math" panose="02040503050406030204" pitchFamily="18" charset="0"/>
                          </a:rPr>
                          <m:t>0.35</m:t>
                        </m:r>
                      </m:sub>
                    </m:sSub>
                  </m:oMath>
                </a14:m>
                <a:r>
                  <a:rPr dirty="0"/>
                  <a:t>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𝑞</m:t>
                        </m:r>
                      </m:e>
                      <m:sub>
                        <m:r>
                          <a:rPr>
                            <a:latin typeface="Cambria Math" panose="02040503050406030204" pitchFamily="18" charset="0"/>
                          </a:rPr>
                          <m:t>0.65</m:t>
                        </m:r>
                      </m:sub>
                    </m:sSub>
                  </m:oMath>
                </a14:m>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67" t="-183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CE8FA93-13F8-33D3-2375-6DD81FA8A4A6}"/>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C930C414-C38D-C650-EB32-152E4098524D}"/>
              </a:ext>
            </a:extLst>
          </p:cNvPr>
          <p:cNvSpPr>
            <a:spLocks noGrp="1"/>
          </p:cNvSpPr>
          <p:nvPr>
            <p:ph type="sldNum" sz="quarter" idx="12"/>
          </p:nvPr>
        </p:nvSpPr>
        <p:spPr/>
        <p:txBody>
          <a:bodyPr/>
          <a:lstStyle/>
          <a:p>
            <a:fld id="{C5EF2332-01BF-834F-8236-50238282D533}" type="slidenum">
              <a:rPr lang="en-US" smtClean="0"/>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Knot placement doesn’t matter</a:t>
            </a:r>
          </a:p>
        </p:txBody>
      </p:sp>
      <p:sp>
        <p:nvSpPr>
          <p:cNvPr id="3" name="Content Placeholder 2"/>
          <p:cNvSpPr>
            <a:spLocks noGrp="1"/>
          </p:cNvSpPr>
          <p:nvPr>
            <p:ph idx="1"/>
          </p:nvPr>
        </p:nvSpPr>
        <p:spPr>
          <a:xfrm>
            <a:off x="647700" y="2387084"/>
            <a:ext cx="3614334" cy="721640"/>
          </a:xfrm>
        </p:spPr>
        <p:txBody>
          <a:bodyPr/>
          <a:lstStyle/>
          <a:p>
            <a:pPr marL="0" lvl="0" indent="0">
              <a:buNone/>
            </a:pPr>
            <a:r>
              <a:rPr dirty="0"/>
              <a:t>Number of knots is important</a:t>
            </a:r>
          </a:p>
        </p:txBody>
      </p:sp>
      <p:sp>
        <p:nvSpPr>
          <p:cNvPr id="4" name="Footer Placeholder 3">
            <a:extLst>
              <a:ext uri="{FF2B5EF4-FFF2-40B4-BE49-F238E27FC236}">
                <a16:creationId xmlns:a16="http://schemas.microsoft.com/office/drawing/2014/main" id="{AC8F4829-F7D8-060A-0086-321217E42E20}"/>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A2C51A0E-929D-1BA1-5ED8-55908F396266}"/>
              </a:ext>
            </a:extLst>
          </p:cNvPr>
          <p:cNvSpPr>
            <a:spLocks noGrp="1"/>
          </p:cNvSpPr>
          <p:nvPr>
            <p:ph type="sldNum" sz="quarter" idx="12"/>
          </p:nvPr>
        </p:nvSpPr>
        <p:spPr/>
        <p:txBody>
          <a:bodyPr/>
          <a:lstStyle/>
          <a:p>
            <a:fld id="{C5EF2332-01BF-834F-8236-50238282D533}" type="slidenum">
              <a:rPr lang="en-US" smtClean="0"/>
              <a:t>72</a:t>
            </a:fld>
            <a:endParaRPr lang="en-US"/>
          </a:p>
        </p:txBody>
      </p:sp>
      <p:sp>
        <p:nvSpPr>
          <p:cNvPr id="7" name="TextBox 6">
            <a:extLst>
              <a:ext uri="{FF2B5EF4-FFF2-40B4-BE49-F238E27FC236}">
                <a16:creationId xmlns:a16="http://schemas.microsoft.com/office/drawing/2014/main" id="{DE4FD6CE-B53A-CD8D-5B5C-69FB46EF5E3A}"/>
              </a:ext>
            </a:extLst>
          </p:cNvPr>
          <p:cNvSpPr txBox="1"/>
          <p:nvPr/>
        </p:nvSpPr>
        <p:spPr>
          <a:xfrm>
            <a:off x="4974633" y="2436320"/>
            <a:ext cx="3614334" cy="369332"/>
          </a:xfrm>
          <a:prstGeom prst="rect">
            <a:avLst/>
          </a:prstGeom>
          <a:noFill/>
        </p:spPr>
        <p:txBody>
          <a:bodyPr wrap="square">
            <a:spAutoFit/>
          </a:bodyPr>
          <a:lstStyle/>
          <a:p>
            <a:pPr lvl="0"/>
            <a:r>
              <a:rPr lang="en-US" dirty="0"/>
              <a:t>Placement of knots is not important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Extensions</a:t>
            </a:r>
          </a:p>
        </p:txBody>
      </p:sp>
      <p:sp>
        <p:nvSpPr>
          <p:cNvPr id="3" name="Content Placeholder 2"/>
          <p:cNvSpPr>
            <a:spLocks noGrp="1"/>
          </p:cNvSpPr>
          <p:nvPr>
            <p:ph idx="1"/>
          </p:nvPr>
        </p:nvSpPr>
        <p:spPr/>
        <p:txBody>
          <a:bodyPr/>
          <a:lstStyle/>
          <a:p>
            <a:pPr lvl="0">
              <a:lnSpc>
                <a:spcPct val="150000"/>
              </a:lnSpc>
            </a:pPr>
            <a:r>
              <a:rPr dirty="0"/>
              <a:t>Natural splines</a:t>
            </a:r>
          </a:p>
          <a:p>
            <a:pPr lvl="0">
              <a:lnSpc>
                <a:spcPct val="150000"/>
              </a:lnSpc>
            </a:pPr>
            <a:r>
              <a:rPr dirty="0"/>
              <a:t>Penalized splines</a:t>
            </a:r>
          </a:p>
          <a:p>
            <a:pPr lvl="0">
              <a:lnSpc>
                <a:spcPct val="150000"/>
              </a:lnSpc>
            </a:pPr>
            <a:r>
              <a:rPr dirty="0"/>
              <a:t>More than one spline variable</a:t>
            </a:r>
          </a:p>
          <a:p>
            <a:pPr lvl="1"/>
            <a:r>
              <a:rPr dirty="0"/>
              <a:t>Spline surfaces</a:t>
            </a:r>
          </a:p>
          <a:p>
            <a:pPr lvl="1"/>
            <a:r>
              <a:rPr dirty="0"/>
              <a:t>Generalized additive models</a:t>
            </a:r>
          </a:p>
        </p:txBody>
      </p:sp>
      <p:sp>
        <p:nvSpPr>
          <p:cNvPr id="4" name="Footer Placeholder 3">
            <a:extLst>
              <a:ext uri="{FF2B5EF4-FFF2-40B4-BE49-F238E27FC236}">
                <a16:creationId xmlns:a16="http://schemas.microsoft.com/office/drawing/2014/main" id="{CC25010F-7852-D85B-F45E-2CBA1385F339}"/>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706508C6-2580-0AA0-02C5-AD3377749AFD}"/>
              </a:ext>
            </a:extLst>
          </p:cNvPr>
          <p:cNvSpPr>
            <a:spLocks noGrp="1"/>
          </p:cNvSpPr>
          <p:nvPr>
            <p:ph type="sldNum" sz="quarter" idx="12"/>
          </p:nvPr>
        </p:nvSpPr>
        <p:spPr/>
        <p:txBody>
          <a:bodyPr/>
          <a:lstStyle/>
          <a:p>
            <a:fld id="{C5EF2332-01BF-834F-8236-50238282D533}" type="slidenum">
              <a:rPr lang="en-US" smtClean="0"/>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#4</a:t>
            </a:r>
          </a:p>
        </p:txBody>
      </p:sp>
      <p:sp>
        <p:nvSpPr>
          <p:cNvPr id="3" name="Content Placeholder 2"/>
          <p:cNvSpPr>
            <a:spLocks noGrp="1"/>
          </p:cNvSpPr>
          <p:nvPr>
            <p:ph idx="1"/>
          </p:nvPr>
        </p:nvSpPr>
        <p:spPr/>
        <p:txBody>
          <a:bodyPr/>
          <a:lstStyle/>
          <a:p>
            <a:pPr marL="0" lvl="0" indent="0">
              <a:buNone/>
            </a:pPr>
            <a:r>
              <a:rPr dirty="0"/>
              <a:t>What you have learned</a:t>
            </a:r>
          </a:p>
          <a:p>
            <a:pPr marL="457200" lvl="1" indent="0">
              <a:buNone/>
            </a:pPr>
            <a:r>
              <a:rPr lang="en-US" dirty="0"/>
              <a:t>4. </a:t>
            </a:r>
            <a:r>
              <a:rPr dirty="0"/>
              <a:t>How many knots and where to put them</a:t>
            </a:r>
            <a:endParaRPr lang="en-US" dirty="0"/>
          </a:p>
          <a:p>
            <a:pPr marL="457200" lvl="1" indent="0">
              <a:buNone/>
            </a:pPr>
            <a:endParaRPr dirty="0"/>
          </a:p>
          <a:p>
            <a:pPr marL="0" lvl="0" indent="0">
              <a:buNone/>
            </a:pPr>
            <a:r>
              <a:rPr dirty="0"/>
              <a:t>What’s coming next</a:t>
            </a:r>
          </a:p>
          <a:p>
            <a:pPr marL="457200" lvl="1" indent="0">
              <a:buNone/>
            </a:pPr>
            <a:r>
              <a:rPr lang="en-US" dirty="0"/>
              <a:t>5. </a:t>
            </a:r>
            <a:r>
              <a:rPr dirty="0"/>
              <a:t>Logistic regression example</a:t>
            </a:r>
          </a:p>
        </p:txBody>
      </p:sp>
      <p:sp>
        <p:nvSpPr>
          <p:cNvPr id="4" name="Footer Placeholder 3">
            <a:extLst>
              <a:ext uri="{FF2B5EF4-FFF2-40B4-BE49-F238E27FC236}">
                <a16:creationId xmlns:a16="http://schemas.microsoft.com/office/drawing/2014/main" id="{DA95F119-4FE1-6993-84B3-25D1A121C8E7}"/>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C2B18813-71CA-C8EC-443E-80752C3A3790}"/>
              </a:ext>
            </a:extLst>
          </p:cNvPr>
          <p:cNvSpPr>
            <a:spLocks noGrp="1"/>
          </p:cNvSpPr>
          <p:nvPr>
            <p:ph type="sldNum" sz="quarter" idx="12"/>
          </p:nvPr>
        </p:nvSpPr>
        <p:spPr/>
        <p:txBody>
          <a:bodyPr/>
          <a:lstStyle/>
          <a:p>
            <a:fld id="{C5EF2332-01BF-834F-8236-50238282D533}" type="slidenum">
              <a:rPr lang="en-US" smtClean="0"/>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About the Titanic</a:t>
            </a:r>
          </a:p>
        </p:txBody>
      </p:sp>
      <p:sp>
        <p:nvSpPr>
          <p:cNvPr id="3" name="Content Placeholder 2"/>
          <p:cNvSpPr>
            <a:spLocks noGrp="1"/>
          </p:cNvSpPr>
          <p:nvPr>
            <p:ph idx="1"/>
          </p:nvPr>
        </p:nvSpPr>
        <p:spPr/>
        <p:txBody>
          <a:bodyPr/>
          <a:lstStyle/>
          <a:p>
            <a:pPr lvl="0">
              <a:lnSpc>
                <a:spcPct val="150000"/>
              </a:lnSpc>
            </a:pPr>
            <a:r>
              <a:rPr dirty="0"/>
              <a:t>Largest passenger ship at its time</a:t>
            </a:r>
          </a:p>
          <a:p>
            <a:pPr lvl="0">
              <a:lnSpc>
                <a:spcPct val="150000"/>
              </a:lnSpc>
            </a:pPr>
            <a:r>
              <a:rPr dirty="0"/>
              <a:t>Maiden voyage in 1912</a:t>
            </a:r>
          </a:p>
          <a:p>
            <a:pPr lvl="0">
              <a:lnSpc>
                <a:spcPct val="150000"/>
              </a:lnSpc>
            </a:pPr>
            <a:r>
              <a:rPr dirty="0"/>
              <a:t>Hit an iceberg and sank</a:t>
            </a:r>
          </a:p>
          <a:p>
            <a:pPr lvl="0">
              <a:lnSpc>
                <a:spcPct val="150000"/>
              </a:lnSpc>
            </a:pPr>
            <a:r>
              <a:rPr dirty="0"/>
              <a:t>Detailed information on all passengers</a:t>
            </a:r>
          </a:p>
          <a:p>
            <a:pPr lvl="1"/>
            <a:r>
              <a:rPr dirty="0"/>
              <a:t>Survived (no/yes)</a:t>
            </a:r>
          </a:p>
          <a:p>
            <a:pPr lvl="1"/>
            <a:r>
              <a:rPr dirty="0"/>
              <a:t>Sex (female/male)</a:t>
            </a:r>
          </a:p>
          <a:p>
            <a:pPr lvl="1"/>
            <a:r>
              <a:rPr dirty="0"/>
              <a:t>Passenger class (1st, 2nd, 3rd)</a:t>
            </a:r>
          </a:p>
          <a:p>
            <a:pPr lvl="1"/>
            <a:r>
              <a:rPr dirty="0"/>
              <a:t>Age (2 months to 71 years)</a:t>
            </a:r>
          </a:p>
        </p:txBody>
      </p:sp>
      <p:sp>
        <p:nvSpPr>
          <p:cNvPr id="4" name="Footer Placeholder 3">
            <a:extLst>
              <a:ext uri="{FF2B5EF4-FFF2-40B4-BE49-F238E27FC236}">
                <a16:creationId xmlns:a16="http://schemas.microsoft.com/office/drawing/2014/main" id="{67869E02-C1DC-9E69-CCBC-D99261D32791}"/>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747F5DD9-734A-CA91-F3C9-A0D999B9E273}"/>
              </a:ext>
            </a:extLst>
          </p:cNvPr>
          <p:cNvSpPr>
            <a:spLocks noGrp="1"/>
          </p:cNvSpPr>
          <p:nvPr>
            <p:ph type="sldNum" sz="quarter" idx="12"/>
          </p:nvPr>
        </p:nvSpPr>
        <p:spPr/>
        <p:txBody>
          <a:bodyPr/>
          <a:lstStyle/>
          <a:p>
            <a:fld id="{C5EF2332-01BF-834F-8236-50238282D533}" type="slidenum">
              <a:rPr lang="en-US" smtClean="0"/>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First few rows of data</a:t>
            </a:r>
          </a:p>
        </p:txBody>
      </p:sp>
      <p:graphicFrame>
        <p:nvGraphicFramePr>
          <p:cNvPr id="6" name="Content Placeholder 5"/>
          <p:cNvGraphicFramePr>
            <a:graphicFrameLocks noGrp="1"/>
          </p:cNvGraphicFramePr>
          <p:nvPr>
            <p:ph idx="1"/>
          </p:nvPr>
        </p:nvGraphicFramePr>
        <p:xfrm>
          <a:off x="457200" y="1193800"/>
          <a:ext cx="8191500" cy="283464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buNone/>
                      </a:pPr>
                      <a:r>
                        <a:t>name</a:t>
                      </a:r>
                    </a:p>
                  </a:txBody>
                  <a:tcPr/>
                </a:tc>
                <a:tc>
                  <a:txBody>
                    <a:bodyPr/>
                    <a:lstStyle/>
                    <a:p>
                      <a:pPr marL="0" lvl="0" indent="0">
                        <a:buNone/>
                      </a:pPr>
                      <a:r>
                        <a:t>pclass</a:t>
                      </a:r>
                    </a:p>
                  </a:txBody>
                  <a:tcPr/>
                </a:tc>
                <a:tc>
                  <a:txBody>
                    <a:bodyPr/>
                    <a:lstStyle/>
                    <a:p>
                      <a:pPr marL="0" lvl="0" indent="0">
                        <a:buNone/>
                      </a:pPr>
                      <a:r>
                        <a:t>age</a:t>
                      </a:r>
                    </a:p>
                  </a:txBody>
                  <a:tcPr/>
                </a:tc>
                <a:tc>
                  <a:txBody>
                    <a:bodyPr/>
                    <a:lstStyle/>
                    <a:p>
                      <a:pPr marL="0" lvl="0" indent="0">
                        <a:buNone/>
                      </a:pPr>
                      <a:r>
                        <a:t>sex</a:t>
                      </a:r>
                    </a:p>
                  </a:txBody>
                  <a:tcPr/>
                </a:tc>
                <a:tc>
                  <a:txBody>
                    <a:bodyPr/>
                    <a:lstStyle/>
                    <a:p>
                      <a:pPr marL="0" lvl="0" indent="0">
                        <a:buNone/>
                      </a:pPr>
                      <a:r>
                        <a:t>survived</a:t>
                      </a:r>
                    </a:p>
                  </a:txBody>
                  <a:tcPr/>
                </a:tc>
                <a:extLst>
                  <a:ext uri="{0D108BD9-81ED-4DB2-BD59-A6C34878D82A}">
                    <a16:rowId xmlns:a16="http://schemas.microsoft.com/office/drawing/2014/main" val="10000"/>
                  </a:ext>
                </a:extLst>
              </a:tr>
              <a:tr h="0">
                <a:tc>
                  <a:txBody>
                    <a:bodyPr/>
                    <a:lstStyle/>
                    <a:p>
                      <a:pPr marL="0" lvl="0" indent="0">
                        <a:buNone/>
                      </a:pPr>
                      <a:r>
                        <a:t>Allen, Miss Elisabeth Walton</a:t>
                      </a:r>
                    </a:p>
                  </a:txBody>
                  <a:tcPr/>
                </a:tc>
                <a:tc>
                  <a:txBody>
                    <a:bodyPr/>
                    <a:lstStyle/>
                    <a:p>
                      <a:pPr marL="0" lvl="0" indent="0">
                        <a:buNone/>
                      </a:pPr>
                      <a:r>
                        <a:t>1st</a:t>
                      </a:r>
                    </a:p>
                  </a:txBody>
                  <a:tcPr/>
                </a:tc>
                <a:tc>
                  <a:txBody>
                    <a:bodyPr/>
                    <a:lstStyle/>
                    <a:p>
                      <a:pPr marL="0" lvl="0" indent="0">
                        <a:buNone/>
                      </a:pPr>
                      <a:r>
                        <a:t>29</a:t>
                      </a:r>
                    </a:p>
                  </a:txBody>
                  <a:tcPr/>
                </a:tc>
                <a:tc>
                  <a:txBody>
                    <a:bodyPr/>
                    <a:lstStyle/>
                    <a:p>
                      <a:pPr marL="0" lvl="0" indent="0">
                        <a:buNone/>
                      </a:pPr>
                      <a:r>
                        <a:t>female</a:t>
                      </a:r>
                    </a:p>
                  </a:txBody>
                  <a:tcPr/>
                </a:tc>
                <a:tc>
                  <a:txBody>
                    <a:bodyPr/>
                    <a:lstStyle/>
                    <a:p>
                      <a:pPr marL="0" lvl="0" indent="0">
                        <a:buNone/>
                      </a:pPr>
                      <a:r>
                        <a:t>1</a:t>
                      </a:r>
                    </a:p>
                  </a:txBody>
                  <a:tcPr/>
                </a:tc>
                <a:extLst>
                  <a:ext uri="{0D108BD9-81ED-4DB2-BD59-A6C34878D82A}">
                    <a16:rowId xmlns:a16="http://schemas.microsoft.com/office/drawing/2014/main" val="10001"/>
                  </a:ext>
                </a:extLst>
              </a:tr>
              <a:tr h="0">
                <a:tc>
                  <a:txBody>
                    <a:bodyPr/>
                    <a:lstStyle/>
                    <a:p>
                      <a:pPr marL="0" lvl="0" indent="0">
                        <a:buNone/>
                      </a:pPr>
                      <a:r>
                        <a:t>Allison, Miss Helen Loraine</a:t>
                      </a:r>
                    </a:p>
                  </a:txBody>
                  <a:tcPr/>
                </a:tc>
                <a:tc>
                  <a:txBody>
                    <a:bodyPr/>
                    <a:lstStyle/>
                    <a:p>
                      <a:pPr marL="0" lvl="0" indent="0">
                        <a:buNone/>
                      </a:pPr>
                      <a:r>
                        <a:t>1st</a:t>
                      </a:r>
                    </a:p>
                  </a:txBody>
                  <a:tcPr/>
                </a:tc>
                <a:tc>
                  <a:txBody>
                    <a:bodyPr/>
                    <a:lstStyle/>
                    <a:p>
                      <a:pPr marL="0" lvl="0" indent="0">
                        <a:buNone/>
                      </a:pPr>
                      <a:r>
                        <a:t>2</a:t>
                      </a:r>
                    </a:p>
                  </a:txBody>
                  <a:tcPr/>
                </a:tc>
                <a:tc>
                  <a:txBody>
                    <a:bodyPr/>
                    <a:lstStyle/>
                    <a:p>
                      <a:pPr marL="0" lvl="0" indent="0">
                        <a:buNone/>
                      </a:pPr>
                      <a:r>
                        <a:t>female</a:t>
                      </a:r>
                    </a:p>
                  </a:txBody>
                  <a:tcPr/>
                </a:tc>
                <a:tc>
                  <a:txBody>
                    <a:bodyPr/>
                    <a:lstStyle/>
                    <a:p>
                      <a:pPr marL="0" lvl="0" indent="0">
                        <a:buNone/>
                      </a:pPr>
                      <a:r>
                        <a:t>0</a:t>
                      </a:r>
                    </a:p>
                  </a:txBody>
                  <a:tcPr/>
                </a:tc>
                <a:extLst>
                  <a:ext uri="{0D108BD9-81ED-4DB2-BD59-A6C34878D82A}">
                    <a16:rowId xmlns:a16="http://schemas.microsoft.com/office/drawing/2014/main" val="10002"/>
                  </a:ext>
                </a:extLst>
              </a:tr>
              <a:tr h="0">
                <a:tc>
                  <a:txBody>
                    <a:bodyPr/>
                    <a:lstStyle/>
                    <a:p>
                      <a:pPr marL="0" lvl="0" indent="0">
                        <a:buNone/>
                      </a:pPr>
                      <a:r>
                        <a:t>Allison, Mr Hudson Joshua Creighton</a:t>
                      </a:r>
                    </a:p>
                  </a:txBody>
                  <a:tcPr/>
                </a:tc>
                <a:tc>
                  <a:txBody>
                    <a:bodyPr/>
                    <a:lstStyle/>
                    <a:p>
                      <a:pPr marL="0" lvl="0" indent="0">
                        <a:buNone/>
                      </a:pPr>
                      <a:r>
                        <a:t>1st</a:t>
                      </a:r>
                    </a:p>
                  </a:txBody>
                  <a:tcPr/>
                </a:tc>
                <a:tc>
                  <a:txBody>
                    <a:bodyPr/>
                    <a:lstStyle/>
                    <a:p>
                      <a:pPr marL="0" lvl="0" indent="0">
                        <a:buNone/>
                      </a:pPr>
                      <a:r>
                        <a:t>30</a:t>
                      </a:r>
                    </a:p>
                  </a:txBody>
                  <a:tcPr/>
                </a:tc>
                <a:tc>
                  <a:txBody>
                    <a:bodyPr/>
                    <a:lstStyle/>
                    <a:p>
                      <a:pPr marL="0" lvl="0" indent="0">
                        <a:buNone/>
                      </a:pPr>
                      <a:r>
                        <a:t>male</a:t>
                      </a:r>
                    </a:p>
                  </a:txBody>
                  <a:tcPr/>
                </a:tc>
                <a:tc>
                  <a:txBody>
                    <a:bodyPr/>
                    <a:lstStyle/>
                    <a:p>
                      <a:pPr marL="0" lvl="0" indent="0">
                        <a:buNone/>
                      </a:pPr>
                      <a:r>
                        <a:t>0</a:t>
                      </a:r>
                    </a:p>
                  </a:txBody>
                  <a:tcPr/>
                </a:tc>
                <a:extLst>
                  <a:ext uri="{0D108BD9-81ED-4DB2-BD59-A6C34878D82A}">
                    <a16:rowId xmlns:a16="http://schemas.microsoft.com/office/drawing/2014/main" val="10003"/>
                  </a:ext>
                </a:extLst>
              </a:tr>
            </a:tbl>
          </a:graphicData>
        </a:graphic>
      </p:graphicFrame>
      <p:sp>
        <p:nvSpPr>
          <p:cNvPr id="3" name="Footer Placeholder 2">
            <a:extLst>
              <a:ext uri="{FF2B5EF4-FFF2-40B4-BE49-F238E27FC236}">
                <a16:creationId xmlns:a16="http://schemas.microsoft.com/office/drawing/2014/main" id="{8FB12DF7-57E9-292B-7DE4-41F0B34524CF}"/>
              </a:ext>
            </a:extLst>
          </p:cNvPr>
          <p:cNvSpPr>
            <a:spLocks noGrp="1"/>
          </p:cNvSpPr>
          <p:nvPr>
            <p:ph type="ftr" sz="quarter" idx="3"/>
          </p:nvPr>
        </p:nvSpPr>
        <p:spPr/>
        <p:txBody>
          <a:bodyPr/>
          <a:lstStyle/>
          <a:p>
            <a:r>
              <a:rPr lang="en-US"/>
              <a:t>©Steve Simon | https://TheAnalysisFactor.com</a:t>
            </a:r>
            <a:endParaRPr lang="en-US" dirty="0"/>
          </a:p>
        </p:txBody>
      </p:sp>
      <p:sp>
        <p:nvSpPr>
          <p:cNvPr id="4" name="Slide Number Placeholder 3">
            <a:extLst>
              <a:ext uri="{FF2B5EF4-FFF2-40B4-BE49-F238E27FC236}">
                <a16:creationId xmlns:a16="http://schemas.microsoft.com/office/drawing/2014/main" id="{870AEB21-E1B9-6190-AEBD-F96C6769DB15}"/>
              </a:ext>
            </a:extLst>
          </p:cNvPr>
          <p:cNvSpPr>
            <a:spLocks noGrp="1"/>
          </p:cNvSpPr>
          <p:nvPr>
            <p:ph type="sldNum" sz="quarter" idx="12"/>
          </p:nvPr>
        </p:nvSpPr>
        <p:spPr/>
        <p:txBody>
          <a:bodyPr/>
          <a:lstStyle/>
          <a:p>
            <a:fld id="{C5EF2332-01BF-834F-8236-50238282D533}" type="slidenum">
              <a:rPr lang="en-US" smtClean="0"/>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few descriptive statistics, 1</a:t>
            </a:r>
          </a:p>
        </p:txBody>
      </p:sp>
      <p:graphicFrame>
        <p:nvGraphicFramePr>
          <p:cNvPr id="6" name="Content Placeholder 5"/>
          <p:cNvGraphicFramePr>
            <a:graphicFrameLocks noGrp="1"/>
          </p:cNvGraphicFramePr>
          <p:nvPr>
            <p:ph idx="1"/>
          </p:nvPr>
        </p:nvGraphicFramePr>
        <p:xfrm>
          <a:off x="457200" y="1193800"/>
          <a:ext cx="8191500" cy="73152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buNone/>
                      </a:pPr>
                      <a:r>
                        <a:t>age_mean</a:t>
                      </a:r>
                    </a:p>
                  </a:txBody>
                  <a:tcPr/>
                </a:tc>
                <a:tc>
                  <a:txBody>
                    <a:bodyPr/>
                    <a:lstStyle/>
                    <a:p>
                      <a:pPr marL="0" lvl="0" indent="0">
                        <a:buNone/>
                      </a:pPr>
                      <a:r>
                        <a:t>age_sd</a:t>
                      </a:r>
                    </a:p>
                  </a:txBody>
                  <a:tcPr/>
                </a:tc>
                <a:tc>
                  <a:txBody>
                    <a:bodyPr/>
                    <a:lstStyle/>
                    <a:p>
                      <a:pPr marL="0" lvl="0" indent="0">
                        <a:buNone/>
                      </a:pPr>
                      <a:r>
                        <a:t>age_min</a:t>
                      </a:r>
                    </a:p>
                  </a:txBody>
                  <a:tcPr/>
                </a:tc>
                <a:tc>
                  <a:txBody>
                    <a:bodyPr/>
                    <a:lstStyle/>
                    <a:p>
                      <a:pPr marL="0" lvl="0" indent="0">
                        <a:buNone/>
                      </a:pPr>
                      <a:r>
                        <a:t>age_max</a:t>
                      </a:r>
                    </a:p>
                  </a:txBody>
                  <a:tcPr/>
                </a:tc>
                <a:tc>
                  <a:txBody>
                    <a:bodyPr/>
                    <a:lstStyle/>
                    <a:p>
                      <a:pPr marL="0" lvl="0" indent="0">
                        <a:buNone/>
                      </a:pPr>
                      <a:r>
                        <a:t>n</a:t>
                      </a:r>
                    </a:p>
                  </a:txBody>
                  <a:tcPr/>
                </a:tc>
                <a:extLst>
                  <a:ext uri="{0D108BD9-81ED-4DB2-BD59-A6C34878D82A}">
                    <a16:rowId xmlns:a16="http://schemas.microsoft.com/office/drawing/2014/main" val="10000"/>
                  </a:ext>
                </a:extLst>
              </a:tr>
              <a:tr h="0">
                <a:tc>
                  <a:txBody>
                    <a:bodyPr/>
                    <a:lstStyle/>
                    <a:p>
                      <a:pPr marL="0" lvl="0" indent="0">
                        <a:buNone/>
                      </a:pPr>
                      <a:r>
                        <a:t>30.39799</a:t>
                      </a:r>
                    </a:p>
                  </a:txBody>
                  <a:tcPr/>
                </a:tc>
                <a:tc>
                  <a:txBody>
                    <a:bodyPr/>
                    <a:lstStyle/>
                    <a:p>
                      <a:pPr marL="0" lvl="0" indent="0">
                        <a:buNone/>
                      </a:pPr>
                      <a:r>
                        <a:t>14.25905</a:t>
                      </a:r>
                    </a:p>
                  </a:txBody>
                  <a:tcPr/>
                </a:tc>
                <a:tc>
                  <a:txBody>
                    <a:bodyPr/>
                    <a:lstStyle/>
                    <a:p>
                      <a:pPr marL="0" lvl="0" indent="0">
                        <a:buNone/>
                      </a:pPr>
                      <a:r>
                        <a:t>0.17</a:t>
                      </a:r>
                    </a:p>
                  </a:txBody>
                  <a:tcPr/>
                </a:tc>
                <a:tc>
                  <a:txBody>
                    <a:bodyPr/>
                    <a:lstStyle/>
                    <a:p>
                      <a:pPr marL="0" lvl="0" indent="0">
                        <a:buNone/>
                      </a:pPr>
                      <a:r>
                        <a:t>71</a:t>
                      </a:r>
                    </a:p>
                  </a:txBody>
                  <a:tcPr/>
                </a:tc>
                <a:tc>
                  <a:txBody>
                    <a:bodyPr/>
                    <a:lstStyle/>
                    <a:p>
                      <a:pPr marL="0" lvl="0" indent="0">
                        <a:buNone/>
                      </a:pPr>
                      <a:r>
                        <a:t>756</a:t>
                      </a:r>
                    </a:p>
                  </a:txBody>
                  <a:tcPr/>
                </a:tc>
                <a:extLst>
                  <a:ext uri="{0D108BD9-81ED-4DB2-BD59-A6C34878D82A}">
                    <a16:rowId xmlns:a16="http://schemas.microsoft.com/office/drawing/2014/main" val="10001"/>
                  </a:ext>
                </a:extLst>
              </a:tr>
            </a:tbl>
          </a:graphicData>
        </a:graphic>
      </p:graphicFrame>
      <p:sp>
        <p:nvSpPr>
          <p:cNvPr id="3" name="Footer Placeholder 2">
            <a:extLst>
              <a:ext uri="{FF2B5EF4-FFF2-40B4-BE49-F238E27FC236}">
                <a16:creationId xmlns:a16="http://schemas.microsoft.com/office/drawing/2014/main" id="{5A903BCF-F8DB-B478-B79E-647003D8815D}"/>
              </a:ext>
            </a:extLst>
          </p:cNvPr>
          <p:cNvSpPr>
            <a:spLocks noGrp="1"/>
          </p:cNvSpPr>
          <p:nvPr>
            <p:ph type="ftr" sz="quarter" idx="3"/>
          </p:nvPr>
        </p:nvSpPr>
        <p:spPr/>
        <p:txBody>
          <a:bodyPr/>
          <a:lstStyle/>
          <a:p>
            <a:r>
              <a:rPr lang="en-US"/>
              <a:t>©Steve Simon | https://TheAnalysisFactor.com</a:t>
            </a:r>
            <a:endParaRPr lang="en-US" dirty="0"/>
          </a:p>
        </p:txBody>
      </p:sp>
      <p:sp>
        <p:nvSpPr>
          <p:cNvPr id="4" name="Slide Number Placeholder 3">
            <a:extLst>
              <a:ext uri="{FF2B5EF4-FFF2-40B4-BE49-F238E27FC236}">
                <a16:creationId xmlns:a16="http://schemas.microsoft.com/office/drawing/2014/main" id="{6C42F1D5-7ADE-4F3C-A337-CF5DA81E4510}"/>
              </a:ext>
            </a:extLst>
          </p:cNvPr>
          <p:cNvSpPr>
            <a:spLocks noGrp="1"/>
          </p:cNvSpPr>
          <p:nvPr>
            <p:ph type="sldNum" sz="quarter" idx="12"/>
          </p:nvPr>
        </p:nvSpPr>
        <p:spPr/>
        <p:txBody>
          <a:bodyPr/>
          <a:lstStyle/>
          <a:p>
            <a:fld id="{C5EF2332-01BF-834F-8236-50238282D533}" type="slidenum">
              <a:rPr lang="en-US" smtClean="0"/>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few descriptive statistics, 2</a:t>
            </a:r>
          </a:p>
        </p:txBody>
      </p:sp>
      <p:graphicFrame>
        <p:nvGraphicFramePr>
          <p:cNvPr id="6" name="Content Placeholder 5"/>
          <p:cNvGraphicFramePr>
            <a:graphicFrameLocks noGrp="1"/>
          </p:cNvGraphicFramePr>
          <p:nvPr>
            <p:ph idx="1"/>
          </p:nvPr>
        </p:nvGraphicFramePr>
        <p:xfrm>
          <a:off x="457200" y="1193800"/>
          <a:ext cx="8229600" cy="14630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marL="0" lvl="0" indent="0">
                        <a:buNone/>
                      </a:pPr>
                      <a:r>
                        <a:t>pclass</a:t>
                      </a:r>
                    </a:p>
                  </a:txBody>
                  <a:tcPr/>
                </a:tc>
                <a:tc>
                  <a:txBody>
                    <a:bodyPr/>
                    <a:lstStyle/>
                    <a:p>
                      <a:pPr marL="0" lvl="0" indent="0">
                        <a:buNone/>
                      </a:pPr>
                      <a:r>
                        <a:t>n</a:t>
                      </a:r>
                    </a:p>
                  </a:txBody>
                  <a:tcPr/>
                </a:tc>
                <a:extLst>
                  <a:ext uri="{0D108BD9-81ED-4DB2-BD59-A6C34878D82A}">
                    <a16:rowId xmlns:a16="http://schemas.microsoft.com/office/drawing/2014/main" val="10000"/>
                  </a:ext>
                </a:extLst>
              </a:tr>
              <a:tr h="0">
                <a:tc>
                  <a:txBody>
                    <a:bodyPr/>
                    <a:lstStyle/>
                    <a:p>
                      <a:pPr marL="0" lvl="0" indent="0">
                        <a:buNone/>
                      </a:pPr>
                      <a:r>
                        <a:t>1st</a:t>
                      </a:r>
                    </a:p>
                  </a:txBody>
                  <a:tcPr/>
                </a:tc>
                <a:tc>
                  <a:txBody>
                    <a:bodyPr/>
                    <a:lstStyle/>
                    <a:p>
                      <a:pPr marL="0" lvl="0" indent="0">
                        <a:buNone/>
                      </a:pPr>
                      <a:r>
                        <a:t>322</a:t>
                      </a:r>
                    </a:p>
                  </a:txBody>
                  <a:tcPr/>
                </a:tc>
                <a:extLst>
                  <a:ext uri="{0D108BD9-81ED-4DB2-BD59-A6C34878D82A}">
                    <a16:rowId xmlns:a16="http://schemas.microsoft.com/office/drawing/2014/main" val="10001"/>
                  </a:ext>
                </a:extLst>
              </a:tr>
              <a:tr h="0">
                <a:tc>
                  <a:txBody>
                    <a:bodyPr/>
                    <a:lstStyle/>
                    <a:p>
                      <a:pPr marL="0" lvl="0" indent="0">
                        <a:buNone/>
                      </a:pPr>
                      <a:r>
                        <a:t>2nd</a:t>
                      </a:r>
                    </a:p>
                  </a:txBody>
                  <a:tcPr/>
                </a:tc>
                <a:tc>
                  <a:txBody>
                    <a:bodyPr/>
                    <a:lstStyle/>
                    <a:p>
                      <a:pPr marL="0" lvl="0" indent="0">
                        <a:buNone/>
                      </a:pPr>
                      <a:r>
                        <a:t>280</a:t>
                      </a:r>
                    </a:p>
                  </a:txBody>
                  <a:tcPr/>
                </a:tc>
                <a:extLst>
                  <a:ext uri="{0D108BD9-81ED-4DB2-BD59-A6C34878D82A}">
                    <a16:rowId xmlns:a16="http://schemas.microsoft.com/office/drawing/2014/main" val="10002"/>
                  </a:ext>
                </a:extLst>
              </a:tr>
              <a:tr h="0">
                <a:tc>
                  <a:txBody>
                    <a:bodyPr/>
                    <a:lstStyle/>
                    <a:p>
                      <a:pPr marL="0" lvl="0" indent="0">
                        <a:buNone/>
                      </a:pPr>
                      <a:r>
                        <a:t>3rd</a:t>
                      </a:r>
                    </a:p>
                  </a:txBody>
                  <a:tcPr/>
                </a:tc>
                <a:tc>
                  <a:txBody>
                    <a:bodyPr/>
                    <a:lstStyle/>
                    <a:p>
                      <a:pPr marL="0" lvl="0" indent="0">
                        <a:buNone/>
                      </a:pPr>
                      <a:r>
                        <a:t>711</a:t>
                      </a:r>
                    </a:p>
                  </a:txBody>
                  <a:tcPr/>
                </a:tc>
                <a:extLst>
                  <a:ext uri="{0D108BD9-81ED-4DB2-BD59-A6C34878D82A}">
                    <a16:rowId xmlns:a16="http://schemas.microsoft.com/office/drawing/2014/main" val="10003"/>
                  </a:ext>
                </a:extLst>
              </a:tr>
            </a:tbl>
          </a:graphicData>
        </a:graphic>
      </p:graphicFrame>
      <p:sp>
        <p:nvSpPr>
          <p:cNvPr id="3" name="Footer Placeholder 2">
            <a:extLst>
              <a:ext uri="{FF2B5EF4-FFF2-40B4-BE49-F238E27FC236}">
                <a16:creationId xmlns:a16="http://schemas.microsoft.com/office/drawing/2014/main" id="{83D3E51E-9A34-1A58-A559-9EF6C1FFDD73}"/>
              </a:ext>
            </a:extLst>
          </p:cNvPr>
          <p:cNvSpPr>
            <a:spLocks noGrp="1"/>
          </p:cNvSpPr>
          <p:nvPr>
            <p:ph type="ftr" sz="quarter" idx="3"/>
          </p:nvPr>
        </p:nvSpPr>
        <p:spPr/>
        <p:txBody>
          <a:bodyPr/>
          <a:lstStyle/>
          <a:p>
            <a:r>
              <a:rPr lang="en-US"/>
              <a:t>©Steve Simon | https://TheAnalysisFactor.com</a:t>
            </a:r>
            <a:endParaRPr lang="en-US" dirty="0"/>
          </a:p>
        </p:txBody>
      </p:sp>
      <p:sp>
        <p:nvSpPr>
          <p:cNvPr id="4" name="Slide Number Placeholder 3">
            <a:extLst>
              <a:ext uri="{FF2B5EF4-FFF2-40B4-BE49-F238E27FC236}">
                <a16:creationId xmlns:a16="http://schemas.microsoft.com/office/drawing/2014/main" id="{7F350B09-E426-84B4-B76F-1BF818699A81}"/>
              </a:ext>
            </a:extLst>
          </p:cNvPr>
          <p:cNvSpPr>
            <a:spLocks noGrp="1"/>
          </p:cNvSpPr>
          <p:nvPr>
            <p:ph type="sldNum" sz="quarter" idx="12"/>
          </p:nvPr>
        </p:nvSpPr>
        <p:spPr/>
        <p:txBody>
          <a:bodyPr/>
          <a:lstStyle/>
          <a:p>
            <a:fld id="{C5EF2332-01BF-834F-8236-50238282D533}" type="slidenum">
              <a:rPr lang="en-US" smtClean="0"/>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few descriptive statistics, 3</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marL="0" lvl="0" indent="0">
                        <a:buNone/>
                      </a:pPr>
                      <a:r>
                        <a:t>sex</a:t>
                      </a:r>
                    </a:p>
                  </a:txBody>
                  <a:tcPr/>
                </a:tc>
                <a:tc>
                  <a:txBody>
                    <a:bodyPr/>
                    <a:lstStyle/>
                    <a:p>
                      <a:pPr marL="0" lvl="0" indent="0">
                        <a:buNone/>
                      </a:pPr>
                      <a:r>
                        <a:t>n</a:t>
                      </a:r>
                    </a:p>
                  </a:txBody>
                  <a:tcPr/>
                </a:tc>
                <a:extLst>
                  <a:ext uri="{0D108BD9-81ED-4DB2-BD59-A6C34878D82A}">
                    <a16:rowId xmlns:a16="http://schemas.microsoft.com/office/drawing/2014/main" val="10000"/>
                  </a:ext>
                </a:extLst>
              </a:tr>
              <a:tr h="0">
                <a:tc>
                  <a:txBody>
                    <a:bodyPr/>
                    <a:lstStyle/>
                    <a:p>
                      <a:pPr marL="0" lvl="0" indent="0">
                        <a:buNone/>
                      </a:pPr>
                      <a:r>
                        <a:t>female</a:t>
                      </a:r>
                    </a:p>
                  </a:txBody>
                  <a:tcPr/>
                </a:tc>
                <a:tc>
                  <a:txBody>
                    <a:bodyPr/>
                    <a:lstStyle/>
                    <a:p>
                      <a:pPr marL="0" lvl="0" indent="0">
                        <a:buNone/>
                      </a:pPr>
                      <a:r>
                        <a:t>462</a:t>
                      </a:r>
                    </a:p>
                  </a:txBody>
                  <a:tcPr/>
                </a:tc>
                <a:extLst>
                  <a:ext uri="{0D108BD9-81ED-4DB2-BD59-A6C34878D82A}">
                    <a16:rowId xmlns:a16="http://schemas.microsoft.com/office/drawing/2014/main" val="10001"/>
                  </a:ext>
                </a:extLst>
              </a:tr>
              <a:tr h="0">
                <a:tc>
                  <a:txBody>
                    <a:bodyPr/>
                    <a:lstStyle/>
                    <a:p>
                      <a:pPr marL="0" lvl="0" indent="0">
                        <a:buNone/>
                      </a:pPr>
                      <a:r>
                        <a:t>male</a:t>
                      </a:r>
                    </a:p>
                  </a:txBody>
                  <a:tcPr/>
                </a:tc>
                <a:tc>
                  <a:txBody>
                    <a:bodyPr/>
                    <a:lstStyle/>
                    <a:p>
                      <a:pPr marL="0" lvl="0" indent="0">
                        <a:buNone/>
                      </a:pPr>
                      <a:r>
                        <a:t>851</a:t>
                      </a:r>
                    </a:p>
                  </a:txBody>
                  <a:tcPr/>
                </a:tc>
                <a:extLst>
                  <a:ext uri="{0D108BD9-81ED-4DB2-BD59-A6C34878D82A}">
                    <a16:rowId xmlns:a16="http://schemas.microsoft.com/office/drawing/2014/main" val="10002"/>
                  </a:ext>
                </a:extLst>
              </a:tr>
            </a:tbl>
          </a:graphicData>
        </a:graphic>
      </p:graphicFrame>
      <p:sp>
        <p:nvSpPr>
          <p:cNvPr id="3" name="Footer Placeholder 2">
            <a:extLst>
              <a:ext uri="{FF2B5EF4-FFF2-40B4-BE49-F238E27FC236}">
                <a16:creationId xmlns:a16="http://schemas.microsoft.com/office/drawing/2014/main" id="{5349974E-5900-EF26-6C12-AF02EAB3D996}"/>
              </a:ext>
            </a:extLst>
          </p:cNvPr>
          <p:cNvSpPr>
            <a:spLocks noGrp="1"/>
          </p:cNvSpPr>
          <p:nvPr>
            <p:ph type="ftr" sz="quarter" idx="3"/>
          </p:nvPr>
        </p:nvSpPr>
        <p:spPr/>
        <p:txBody>
          <a:bodyPr/>
          <a:lstStyle/>
          <a:p>
            <a:r>
              <a:rPr lang="en-US"/>
              <a:t>©Steve Simon | https://TheAnalysisFactor.com</a:t>
            </a:r>
            <a:endParaRPr lang="en-US" dirty="0"/>
          </a:p>
        </p:txBody>
      </p:sp>
      <p:sp>
        <p:nvSpPr>
          <p:cNvPr id="4" name="Slide Number Placeholder 3">
            <a:extLst>
              <a:ext uri="{FF2B5EF4-FFF2-40B4-BE49-F238E27FC236}">
                <a16:creationId xmlns:a16="http://schemas.microsoft.com/office/drawing/2014/main" id="{46E202C4-6DDD-F57E-904D-C50E8C0822B5}"/>
              </a:ext>
            </a:extLst>
          </p:cNvPr>
          <p:cNvSpPr>
            <a:spLocks noGrp="1"/>
          </p:cNvSpPr>
          <p:nvPr>
            <p:ph type="sldNum" sz="quarter" idx="12"/>
          </p:nvPr>
        </p:nvSpPr>
        <p:spPr/>
        <p:txBody>
          <a:bodyPr/>
          <a:lstStyle/>
          <a:p>
            <a:fld id="{C5EF2332-01BF-834F-8236-50238282D533}" type="slidenum">
              <a:rPr lang="en-US" smtClean="0"/>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04</a:t>
            </a:r>
          </a:p>
        </p:txBody>
      </p:sp>
      <p:pic>
        <p:nvPicPr>
          <p:cNvPr id="3" name="Picture 1" descr="Panel 04 of xkcd comic  ../images/xkcd-04.png"/>
          <p:cNvPicPr>
            <a:picLocks noGrp="1" noChangeAspect="1"/>
          </p:cNvPicPr>
          <p:nvPr/>
        </p:nvPicPr>
        <p:blipFill>
          <a:blip r:embed="rId3"/>
          <a:stretch>
            <a:fillRect/>
          </a:stretch>
        </p:blipFill>
        <p:spPr bwMode="auto">
          <a:xfrm>
            <a:off x="3022600" y="1193800"/>
            <a:ext cx="3098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D8ACE80B-593B-3B6F-BC47-180C8E594D9A}"/>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3F9319D3-130E-FE79-BBA3-6917693DAD19}"/>
              </a:ext>
            </a:extLst>
          </p:cNvPr>
          <p:cNvSpPr>
            <a:spLocks noGrp="1"/>
          </p:cNvSpPr>
          <p:nvPr>
            <p:ph type="sldNum" sz="quarter" idx="12"/>
          </p:nvPr>
        </p:nvSpPr>
        <p:spPr/>
        <p:txBody>
          <a:bodyPr/>
          <a:lstStyle/>
          <a:p>
            <a:fld id="{C5EF2332-01BF-834F-8236-50238282D533}" type="slidenum">
              <a:rPr lang="en-US" smtClean="0"/>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few descriptive statistics, 4</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marL="0" lvl="0" indent="0">
                        <a:buNone/>
                      </a:pPr>
                      <a:r>
                        <a:t>survived</a:t>
                      </a:r>
                    </a:p>
                  </a:txBody>
                  <a:tcPr/>
                </a:tc>
                <a:tc>
                  <a:txBody>
                    <a:bodyPr/>
                    <a:lstStyle/>
                    <a:p>
                      <a:pPr marL="0" lvl="0" indent="0">
                        <a:buNone/>
                      </a:pPr>
                      <a:r>
                        <a:t>n</a:t>
                      </a:r>
                    </a:p>
                  </a:txBody>
                  <a:tcPr/>
                </a:tc>
                <a:extLst>
                  <a:ext uri="{0D108BD9-81ED-4DB2-BD59-A6C34878D82A}">
                    <a16:rowId xmlns:a16="http://schemas.microsoft.com/office/drawing/2014/main" val="10000"/>
                  </a:ext>
                </a:extLst>
              </a:tr>
              <a:tr h="0">
                <a:tc>
                  <a:txBody>
                    <a:bodyPr/>
                    <a:lstStyle/>
                    <a:p>
                      <a:pPr marL="0" lvl="0" indent="0">
                        <a:buNone/>
                      </a:pPr>
                      <a:r>
                        <a:t>0</a:t>
                      </a:r>
                    </a:p>
                  </a:txBody>
                  <a:tcPr/>
                </a:tc>
                <a:tc>
                  <a:txBody>
                    <a:bodyPr/>
                    <a:lstStyle/>
                    <a:p>
                      <a:pPr marL="0" lvl="0" indent="0">
                        <a:buNone/>
                      </a:pPr>
                      <a:r>
                        <a:t>863</a:t>
                      </a:r>
                    </a:p>
                  </a:txBody>
                  <a:tcPr/>
                </a:tc>
                <a:extLst>
                  <a:ext uri="{0D108BD9-81ED-4DB2-BD59-A6C34878D82A}">
                    <a16:rowId xmlns:a16="http://schemas.microsoft.com/office/drawing/2014/main" val="10001"/>
                  </a:ext>
                </a:extLst>
              </a:tr>
              <a:tr h="0">
                <a:tc>
                  <a:txBody>
                    <a:bodyPr/>
                    <a:lstStyle/>
                    <a:p>
                      <a:pPr marL="0" lvl="0" indent="0">
                        <a:buNone/>
                      </a:pPr>
                      <a:r>
                        <a:t>1</a:t>
                      </a:r>
                    </a:p>
                  </a:txBody>
                  <a:tcPr/>
                </a:tc>
                <a:tc>
                  <a:txBody>
                    <a:bodyPr/>
                    <a:lstStyle/>
                    <a:p>
                      <a:pPr marL="0" lvl="0" indent="0">
                        <a:buNone/>
                      </a:pPr>
                      <a:r>
                        <a:t>450</a:t>
                      </a:r>
                    </a:p>
                  </a:txBody>
                  <a:tcPr/>
                </a:tc>
                <a:extLst>
                  <a:ext uri="{0D108BD9-81ED-4DB2-BD59-A6C34878D82A}">
                    <a16:rowId xmlns:a16="http://schemas.microsoft.com/office/drawing/2014/main" val="10002"/>
                  </a:ext>
                </a:extLst>
              </a:tr>
            </a:tbl>
          </a:graphicData>
        </a:graphic>
      </p:graphicFrame>
      <p:sp>
        <p:nvSpPr>
          <p:cNvPr id="3" name="Footer Placeholder 2">
            <a:extLst>
              <a:ext uri="{FF2B5EF4-FFF2-40B4-BE49-F238E27FC236}">
                <a16:creationId xmlns:a16="http://schemas.microsoft.com/office/drawing/2014/main" id="{CACBEB34-B330-25C0-88D6-2BE90D03C43B}"/>
              </a:ext>
            </a:extLst>
          </p:cNvPr>
          <p:cNvSpPr>
            <a:spLocks noGrp="1"/>
          </p:cNvSpPr>
          <p:nvPr>
            <p:ph type="ftr" sz="quarter" idx="3"/>
          </p:nvPr>
        </p:nvSpPr>
        <p:spPr/>
        <p:txBody>
          <a:bodyPr/>
          <a:lstStyle/>
          <a:p>
            <a:r>
              <a:rPr lang="en-US"/>
              <a:t>©Steve Simon | https://TheAnalysisFactor.com</a:t>
            </a:r>
            <a:endParaRPr lang="en-US" dirty="0"/>
          </a:p>
        </p:txBody>
      </p:sp>
      <p:sp>
        <p:nvSpPr>
          <p:cNvPr id="4" name="Slide Number Placeholder 3">
            <a:extLst>
              <a:ext uri="{FF2B5EF4-FFF2-40B4-BE49-F238E27FC236}">
                <a16:creationId xmlns:a16="http://schemas.microsoft.com/office/drawing/2014/main" id="{F53DD834-E171-E68B-142A-FB1D478923AB}"/>
              </a:ext>
            </a:extLst>
          </p:cNvPr>
          <p:cNvSpPr>
            <a:spLocks noGrp="1"/>
          </p:cNvSpPr>
          <p:nvPr>
            <p:ph type="sldNum" sz="quarter" idx="12"/>
          </p:nvPr>
        </p:nvSpPr>
        <p:spPr/>
        <p:txBody>
          <a:bodyPr/>
          <a:lstStyle/>
          <a:p>
            <a:fld id="{C5EF2332-01BF-834F-8236-50238282D533}" type="slidenum">
              <a:rPr lang="en-US" smtClean="0"/>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Boxplots</a:t>
            </a:r>
          </a:p>
        </p:txBody>
      </p:sp>
      <p:pic>
        <p:nvPicPr>
          <p:cNvPr id="3" name="Picture 1" descr="splines-slides-and-speaker-notes_files/figure-pptx/05-box-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18D3DA25-2E9F-10A3-62AD-5C8506805DA6}"/>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F7C5E9E3-7E11-2561-0D7D-BE3572199ED8}"/>
              </a:ext>
            </a:extLst>
          </p:cNvPr>
          <p:cNvSpPr>
            <a:spLocks noGrp="1"/>
          </p:cNvSpPr>
          <p:nvPr>
            <p:ph type="sldNum" sz="quarter" idx="12"/>
          </p:nvPr>
        </p:nvSpPr>
        <p:spPr/>
        <p:txBody>
          <a:bodyPr/>
          <a:lstStyle/>
          <a:p>
            <a:fld id="{C5EF2332-01BF-834F-8236-50238282D533}" type="slidenum">
              <a:rPr lang="en-US" smtClean="0"/>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Fit a linear model first.</a:t>
            </a:r>
          </a:p>
        </p:txBody>
      </p:sp>
      <p:graphicFrame>
        <p:nvGraphicFramePr>
          <p:cNvPr id="6" name="Content Placeholder 5"/>
          <p:cNvGraphicFramePr>
            <a:graphicFrameLocks noGrp="1"/>
          </p:cNvGraphicFramePr>
          <p:nvPr>
            <p:ph idx="1"/>
          </p:nvPr>
        </p:nvGraphicFramePr>
        <p:xfrm>
          <a:off x="457200" y="1193800"/>
          <a:ext cx="8191500" cy="109728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buNone/>
                      </a:pPr>
                      <a:r>
                        <a:t>term</a:t>
                      </a:r>
                    </a:p>
                  </a:txBody>
                  <a:tcPr/>
                </a:tc>
                <a:tc>
                  <a:txBody>
                    <a:bodyPr/>
                    <a:lstStyle/>
                    <a:p>
                      <a:pPr marL="0" lvl="0" indent="0">
                        <a:buNone/>
                      </a:pPr>
                      <a:r>
                        <a:t>estimate</a:t>
                      </a:r>
                    </a:p>
                  </a:txBody>
                  <a:tcPr/>
                </a:tc>
                <a:tc>
                  <a:txBody>
                    <a:bodyPr/>
                    <a:lstStyle/>
                    <a:p>
                      <a:pPr marL="0" lvl="0" indent="0">
                        <a:buNone/>
                      </a:pPr>
                      <a:r>
                        <a:t>std.error</a:t>
                      </a:r>
                    </a:p>
                  </a:txBody>
                  <a:tcPr/>
                </a:tc>
                <a:tc>
                  <a:txBody>
                    <a:bodyPr/>
                    <a:lstStyle/>
                    <a:p>
                      <a:pPr marL="0" lvl="0" indent="0">
                        <a:buNone/>
                      </a:pPr>
                      <a:r>
                        <a:t>statistic</a:t>
                      </a:r>
                    </a:p>
                  </a:txBody>
                  <a:tcPr/>
                </a:tc>
                <a:tc>
                  <a:txBody>
                    <a:bodyPr/>
                    <a:lstStyle/>
                    <a:p>
                      <a:pPr marL="0" lvl="0" indent="0">
                        <a:buNone/>
                      </a:pPr>
                      <a:r>
                        <a:t>p.value</a:t>
                      </a:r>
                    </a:p>
                  </a:txBody>
                  <a:tcPr/>
                </a:tc>
                <a:extLst>
                  <a:ext uri="{0D108BD9-81ED-4DB2-BD59-A6C34878D82A}">
                    <a16:rowId xmlns:a16="http://schemas.microsoft.com/office/drawing/2014/main" val="10000"/>
                  </a:ext>
                </a:extLst>
              </a:tr>
              <a:tr h="0">
                <a:tc>
                  <a:txBody>
                    <a:bodyPr/>
                    <a:lstStyle/>
                    <a:p>
                      <a:pPr marL="0" lvl="0" indent="0">
                        <a:buNone/>
                      </a:pPr>
                      <a:r>
                        <a:t>(Intercept)</a:t>
                      </a:r>
                    </a:p>
                  </a:txBody>
                  <a:tcPr/>
                </a:tc>
                <a:tc>
                  <a:txBody>
                    <a:bodyPr/>
                    <a:lstStyle/>
                    <a:p>
                      <a:pPr marL="0" lvl="0" indent="0">
                        <a:buNone/>
                      </a:pPr>
                      <a:r>
                        <a:t>-0.08142783</a:t>
                      </a:r>
                    </a:p>
                  </a:txBody>
                  <a:tcPr/>
                </a:tc>
                <a:tc>
                  <a:txBody>
                    <a:bodyPr/>
                    <a:lstStyle/>
                    <a:p>
                      <a:pPr marL="0" lvl="0" indent="0">
                        <a:buNone/>
                      </a:pPr>
                      <a:r>
                        <a:t>0.17386170</a:t>
                      </a:r>
                    </a:p>
                  </a:txBody>
                  <a:tcPr/>
                </a:tc>
                <a:tc>
                  <a:txBody>
                    <a:bodyPr/>
                    <a:lstStyle/>
                    <a:p>
                      <a:pPr marL="0" lvl="0" indent="0">
                        <a:buNone/>
                      </a:pPr>
                      <a:r>
                        <a:t>-0.4683483</a:t>
                      </a:r>
                    </a:p>
                  </a:txBody>
                  <a:tcPr/>
                </a:tc>
                <a:tc>
                  <a:txBody>
                    <a:bodyPr/>
                    <a:lstStyle/>
                    <a:p>
                      <a:pPr marL="0" lvl="0" indent="0">
                        <a:buNone/>
                      </a:pPr>
                      <a:r>
                        <a:t>0.63953556</a:t>
                      </a:r>
                    </a:p>
                  </a:txBody>
                  <a:tcPr/>
                </a:tc>
                <a:extLst>
                  <a:ext uri="{0D108BD9-81ED-4DB2-BD59-A6C34878D82A}">
                    <a16:rowId xmlns:a16="http://schemas.microsoft.com/office/drawing/2014/main" val="10001"/>
                  </a:ext>
                </a:extLst>
              </a:tr>
              <a:tr h="0">
                <a:tc>
                  <a:txBody>
                    <a:bodyPr/>
                    <a:lstStyle/>
                    <a:p>
                      <a:pPr marL="0" lvl="0" indent="0">
                        <a:buNone/>
                      </a:pPr>
                      <a:r>
                        <a:t>age</a:t>
                      </a:r>
                    </a:p>
                  </a:txBody>
                  <a:tcPr/>
                </a:tc>
                <a:tc>
                  <a:txBody>
                    <a:bodyPr/>
                    <a:lstStyle/>
                    <a:p>
                      <a:pPr marL="0" lvl="0" indent="0">
                        <a:buNone/>
                      </a:pPr>
                      <a:r>
                        <a:t>-0.00879462</a:t>
                      </a:r>
                    </a:p>
                  </a:txBody>
                  <a:tcPr/>
                </a:tc>
                <a:tc>
                  <a:txBody>
                    <a:bodyPr/>
                    <a:lstStyle/>
                    <a:p>
                      <a:pPr marL="0" lvl="0" indent="0">
                        <a:buNone/>
                      </a:pPr>
                      <a:r>
                        <a:t>0.00523158</a:t>
                      </a:r>
                    </a:p>
                  </a:txBody>
                  <a:tcPr/>
                </a:tc>
                <a:tc>
                  <a:txBody>
                    <a:bodyPr/>
                    <a:lstStyle/>
                    <a:p>
                      <a:pPr marL="0" lvl="0" indent="0">
                        <a:buNone/>
                      </a:pPr>
                      <a:r>
                        <a:t>-1.6810637</a:t>
                      </a:r>
                    </a:p>
                  </a:txBody>
                  <a:tcPr/>
                </a:tc>
                <a:tc>
                  <a:txBody>
                    <a:bodyPr/>
                    <a:lstStyle/>
                    <a:p>
                      <a:pPr marL="0" lvl="0" indent="0">
                        <a:buNone/>
                      </a:pPr>
                      <a:r>
                        <a:t>0.09275054</a:t>
                      </a:r>
                    </a:p>
                  </a:txBody>
                  <a:tcPr/>
                </a:tc>
                <a:extLst>
                  <a:ext uri="{0D108BD9-81ED-4DB2-BD59-A6C34878D82A}">
                    <a16:rowId xmlns:a16="http://schemas.microsoft.com/office/drawing/2014/main" val="10002"/>
                  </a:ext>
                </a:extLst>
              </a:tr>
            </a:tbl>
          </a:graphicData>
        </a:graphic>
      </p:graphicFrame>
      <p:sp>
        <p:nvSpPr>
          <p:cNvPr id="3" name="Footer Placeholder 2">
            <a:extLst>
              <a:ext uri="{FF2B5EF4-FFF2-40B4-BE49-F238E27FC236}">
                <a16:creationId xmlns:a16="http://schemas.microsoft.com/office/drawing/2014/main" id="{075DBF95-2D8A-978B-B851-40B553FCFD88}"/>
              </a:ext>
            </a:extLst>
          </p:cNvPr>
          <p:cNvSpPr>
            <a:spLocks noGrp="1"/>
          </p:cNvSpPr>
          <p:nvPr>
            <p:ph type="ftr" sz="quarter" idx="3"/>
          </p:nvPr>
        </p:nvSpPr>
        <p:spPr/>
        <p:txBody>
          <a:bodyPr/>
          <a:lstStyle/>
          <a:p>
            <a:r>
              <a:rPr lang="en-US"/>
              <a:t>©Steve Simon | https://TheAnalysisFactor.com</a:t>
            </a:r>
            <a:endParaRPr lang="en-US" dirty="0"/>
          </a:p>
        </p:txBody>
      </p:sp>
      <p:sp>
        <p:nvSpPr>
          <p:cNvPr id="4" name="Slide Number Placeholder 3">
            <a:extLst>
              <a:ext uri="{FF2B5EF4-FFF2-40B4-BE49-F238E27FC236}">
                <a16:creationId xmlns:a16="http://schemas.microsoft.com/office/drawing/2014/main" id="{89E0120F-0E02-57F9-AB90-0C0B82D9E56F}"/>
              </a:ext>
            </a:extLst>
          </p:cNvPr>
          <p:cNvSpPr>
            <a:spLocks noGrp="1"/>
          </p:cNvSpPr>
          <p:nvPr>
            <p:ph type="sldNum" sz="quarter" idx="12"/>
          </p:nvPr>
        </p:nvSpPr>
        <p:spPr/>
        <p:txBody>
          <a:bodyPr/>
          <a:lstStyle/>
          <a:p>
            <a:fld id="{C5EF2332-01BF-834F-8236-50238282D533}" type="slidenum">
              <a:rPr lang="en-US" smtClean="0"/>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Now fit a spline function.</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buNone/>
                      </a:pPr>
                      <a:r>
                        <a:t>term</a:t>
                      </a:r>
                    </a:p>
                  </a:txBody>
                  <a:tcPr/>
                </a:tc>
                <a:tc>
                  <a:txBody>
                    <a:bodyPr/>
                    <a:lstStyle/>
                    <a:p>
                      <a:pPr marL="0" lvl="0" indent="0">
                        <a:buNone/>
                      </a:pPr>
                      <a:r>
                        <a:t>estimate</a:t>
                      </a:r>
                    </a:p>
                  </a:txBody>
                  <a:tcPr/>
                </a:tc>
                <a:tc>
                  <a:txBody>
                    <a:bodyPr/>
                    <a:lstStyle/>
                    <a:p>
                      <a:pPr marL="0" lvl="0" indent="0">
                        <a:buNone/>
                      </a:pPr>
                      <a:r>
                        <a:t>std.error</a:t>
                      </a:r>
                    </a:p>
                  </a:txBody>
                  <a:tcPr/>
                </a:tc>
                <a:tc>
                  <a:txBody>
                    <a:bodyPr/>
                    <a:lstStyle/>
                    <a:p>
                      <a:pPr marL="0" lvl="0" indent="0">
                        <a:buNone/>
                      </a:pPr>
                      <a:r>
                        <a:t>statistic</a:t>
                      </a:r>
                    </a:p>
                  </a:txBody>
                  <a:tcPr/>
                </a:tc>
                <a:tc>
                  <a:txBody>
                    <a:bodyPr/>
                    <a:lstStyle/>
                    <a:p>
                      <a:pPr marL="0" lvl="0" indent="0">
                        <a:buNone/>
                      </a:pPr>
                      <a:r>
                        <a:t>p.value</a:t>
                      </a:r>
                    </a:p>
                  </a:txBody>
                  <a:tcPr/>
                </a:tc>
                <a:extLst>
                  <a:ext uri="{0D108BD9-81ED-4DB2-BD59-A6C34878D82A}">
                    <a16:rowId xmlns:a16="http://schemas.microsoft.com/office/drawing/2014/main" val="10000"/>
                  </a:ext>
                </a:extLst>
              </a:tr>
              <a:tr h="0">
                <a:tc>
                  <a:txBody>
                    <a:bodyPr/>
                    <a:lstStyle/>
                    <a:p>
                      <a:pPr marL="0" lvl="0" indent="0">
                        <a:buNone/>
                      </a:pPr>
                      <a:r>
                        <a:t>(Intercept)</a:t>
                      </a:r>
                    </a:p>
                  </a:txBody>
                  <a:tcPr/>
                </a:tc>
                <a:tc>
                  <a:txBody>
                    <a:bodyPr/>
                    <a:lstStyle/>
                    <a:p>
                      <a:pPr marL="0" lvl="0" indent="0">
                        <a:buNone/>
                      </a:pPr>
                      <a:r>
                        <a:t>1.2923278</a:t>
                      </a:r>
                    </a:p>
                  </a:txBody>
                  <a:tcPr/>
                </a:tc>
                <a:tc>
                  <a:txBody>
                    <a:bodyPr/>
                    <a:lstStyle/>
                    <a:p>
                      <a:pPr marL="0" lvl="0" indent="0">
                        <a:buNone/>
                      </a:pPr>
                      <a:r>
                        <a:t>0.39909550</a:t>
                      </a:r>
                    </a:p>
                  </a:txBody>
                  <a:tcPr/>
                </a:tc>
                <a:tc>
                  <a:txBody>
                    <a:bodyPr/>
                    <a:lstStyle/>
                    <a:p>
                      <a:pPr marL="0" lvl="0" indent="0">
                        <a:buNone/>
                      </a:pPr>
                      <a:r>
                        <a:t>3.2381418</a:t>
                      </a:r>
                    </a:p>
                  </a:txBody>
                  <a:tcPr/>
                </a:tc>
                <a:tc>
                  <a:txBody>
                    <a:bodyPr/>
                    <a:lstStyle/>
                    <a:p>
                      <a:pPr marL="0" lvl="0" indent="0">
                        <a:buNone/>
                      </a:pPr>
                      <a:r>
                        <a:t>0.0012031099</a:t>
                      </a:r>
                    </a:p>
                  </a:txBody>
                  <a:tcPr/>
                </a:tc>
                <a:extLst>
                  <a:ext uri="{0D108BD9-81ED-4DB2-BD59-A6C34878D82A}">
                    <a16:rowId xmlns:a16="http://schemas.microsoft.com/office/drawing/2014/main" val="10001"/>
                  </a:ext>
                </a:extLst>
              </a:tr>
              <a:tr h="0">
                <a:tc>
                  <a:txBody>
                    <a:bodyPr/>
                    <a:lstStyle/>
                    <a:p>
                      <a:pPr marL="0" lvl="0" indent="0">
                        <a:buNone/>
                      </a:pPr>
                      <a:r>
                        <a:t>rcs(age)age</a:t>
                      </a:r>
                    </a:p>
                  </a:txBody>
                  <a:tcPr/>
                </a:tc>
                <a:tc>
                  <a:txBody>
                    <a:bodyPr/>
                    <a:lstStyle/>
                    <a:p>
                      <a:pPr marL="0" lvl="0" indent="0">
                        <a:buNone/>
                      </a:pPr>
                      <a:r>
                        <a:t>-0.1015127</a:t>
                      </a:r>
                    </a:p>
                  </a:txBody>
                  <a:tcPr/>
                </a:tc>
                <a:tc>
                  <a:txBody>
                    <a:bodyPr/>
                    <a:lstStyle/>
                    <a:p>
                      <a:pPr marL="0" lvl="0" indent="0">
                        <a:buNone/>
                      </a:pPr>
                      <a:r>
                        <a:t>0.02964437</a:t>
                      </a:r>
                    </a:p>
                  </a:txBody>
                  <a:tcPr/>
                </a:tc>
                <a:tc>
                  <a:txBody>
                    <a:bodyPr/>
                    <a:lstStyle/>
                    <a:p>
                      <a:pPr marL="0" lvl="0" indent="0">
                        <a:buNone/>
                      </a:pPr>
                      <a:r>
                        <a:t>-3.4243511</a:t>
                      </a:r>
                    </a:p>
                  </a:txBody>
                  <a:tcPr/>
                </a:tc>
                <a:tc>
                  <a:txBody>
                    <a:bodyPr/>
                    <a:lstStyle/>
                    <a:p>
                      <a:pPr marL="0" lvl="0" indent="0">
                        <a:buNone/>
                      </a:pPr>
                      <a:r>
                        <a:t>0.0006162695</a:t>
                      </a:r>
                    </a:p>
                  </a:txBody>
                  <a:tcPr/>
                </a:tc>
                <a:extLst>
                  <a:ext uri="{0D108BD9-81ED-4DB2-BD59-A6C34878D82A}">
                    <a16:rowId xmlns:a16="http://schemas.microsoft.com/office/drawing/2014/main" val="10002"/>
                  </a:ext>
                </a:extLst>
              </a:tr>
              <a:tr h="0">
                <a:tc>
                  <a:txBody>
                    <a:bodyPr/>
                    <a:lstStyle/>
                    <a:p>
                      <a:pPr marL="0" lvl="0" indent="0">
                        <a:buNone/>
                      </a:pPr>
                      <a:r>
                        <a:t>rcs(age)age'</a:t>
                      </a:r>
                    </a:p>
                  </a:txBody>
                  <a:tcPr/>
                </a:tc>
                <a:tc>
                  <a:txBody>
                    <a:bodyPr/>
                    <a:lstStyle/>
                    <a:p>
                      <a:pPr marL="0" lvl="0" indent="0">
                        <a:buNone/>
                      </a:pPr>
                      <a:r>
                        <a:t>0.2225054</a:t>
                      </a:r>
                    </a:p>
                  </a:txBody>
                  <a:tcPr/>
                </a:tc>
                <a:tc>
                  <a:txBody>
                    <a:bodyPr/>
                    <a:lstStyle/>
                    <a:p>
                      <a:pPr marL="0" lvl="0" indent="0">
                        <a:buNone/>
                      </a:pPr>
                      <a:r>
                        <a:t>0.15885843</a:t>
                      </a:r>
                    </a:p>
                  </a:txBody>
                  <a:tcPr/>
                </a:tc>
                <a:tc>
                  <a:txBody>
                    <a:bodyPr/>
                    <a:lstStyle/>
                    <a:p>
                      <a:pPr marL="0" lvl="0" indent="0">
                        <a:buNone/>
                      </a:pPr>
                      <a:r>
                        <a:t>1.4006520</a:t>
                      </a:r>
                    </a:p>
                  </a:txBody>
                  <a:tcPr/>
                </a:tc>
                <a:tc>
                  <a:txBody>
                    <a:bodyPr/>
                    <a:lstStyle/>
                    <a:p>
                      <a:pPr marL="0" lvl="0" indent="0">
                        <a:buNone/>
                      </a:pPr>
                      <a:r>
                        <a:t>0.1613181579</a:t>
                      </a:r>
                    </a:p>
                  </a:txBody>
                  <a:tcPr/>
                </a:tc>
                <a:extLst>
                  <a:ext uri="{0D108BD9-81ED-4DB2-BD59-A6C34878D82A}">
                    <a16:rowId xmlns:a16="http://schemas.microsoft.com/office/drawing/2014/main" val="10003"/>
                  </a:ext>
                </a:extLst>
              </a:tr>
              <a:tr h="0">
                <a:tc>
                  <a:txBody>
                    <a:bodyPr/>
                    <a:lstStyle/>
                    <a:p>
                      <a:pPr marL="0" lvl="0" indent="0">
                        <a:buNone/>
                      </a:pPr>
                      <a:r>
                        <a:t>rcs(age)age''</a:t>
                      </a:r>
                    </a:p>
                  </a:txBody>
                  <a:tcPr/>
                </a:tc>
                <a:tc>
                  <a:txBody>
                    <a:bodyPr/>
                    <a:lstStyle/>
                    <a:p>
                      <a:pPr marL="0" lvl="0" indent="0">
                        <a:buNone/>
                      </a:pPr>
                      <a:r>
                        <a:t>-0.1409403</a:t>
                      </a:r>
                    </a:p>
                  </a:txBody>
                  <a:tcPr/>
                </a:tc>
                <a:tc>
                  <a:txBody>
                    <a:bodyPr/>
                    <a:lstStyle/>
                    <a:p>
                      <a:pPr marL="0" lvl="0" indent="0">
                        <a:buNone/>
                      </a:pPr>
                      <a:r>
                        <a:t>1.19790026</a:t>
                      </a:r>
                    </a:p>
                  </a:txBody>
                  <a:tcPr/>
                </a:tc>
                <a:tc>
                  <a:txBody>
                    <a:bodyPr/>
                    <a:lstStyle/>
                    <a:p>
                      <a:pPr marL="0" lvl="0" indent="0">
                        <a:buNone/>
                      </a:pPr>
                      <a:r>
                        <a:t>-0.1176561</a:t>
                      </a:r>
                    </a:p>
                  </a:txBody>
                  <a:tcPr/>
                </a:tc>
                <a:tc>
                  <a:txBody>
                    <a:bodyPr/>
                    <a:lstStyle/>
                    <a:p>
                      <a:pPr marL="0" lvl="0" indent="0">
                        <a:buNone/>
                      </a:pPr>
                      <a:r>
                        <a:t>0.9063401205</a:t>
                      </a:r>
                    </a:p>
                  </a:txBody>
                  <a:tcPr/>
                </a:tc>
                <a:extLst>
                  <a:ext uri="{0D108BD9-81ED-4DB2-BD59-A6C34878D82A}">
                    <a16:rowId xmlns:a16="http://schemas.microsoft.com/office/drawing/2014/main" val="10004"/>
                  </a:ext>
                </a:extLst>
              </a:tr>
              <a:tr h="0">
                <a:tc>
                  <a:txBody>
                    <a:bodyPr/>
                    <a:lstStyle/>
                    <a:p>
                      <a:pPr marL="0" lvl="0" indent="0">
                        <a:buNone/>
                      </a:pPr>
                      <a:r>
                        <a:t>rcs(age)age'''</a:t>
                      </a:r>
                    </a:p>
                  </a:txBody>
                  <a:tcPr/>
                </a:tc>
                <a:tc>
                  <a:txBody>
                    <a:bodyPr/>
                    <a:lstStyle/>
                    <a:p>
                      <a:pPr marL="0" lvl="0" indent="0">
                        <a:buNone/>
                      </a:pPr>
                      <a:r>
                        <a:t>-0.7520566</a:t>
                      </a:r>
                    </a:p>
                  </a:txBody>
                  <a:tcPr/>
                </a:tc>
                <a:tc>
                  <a:txBody>
                    <a:bodyPr/>
                    <a:lstStyle/>
                    <a:p>
                      <a:pPr marL="0" lvl="0" indent="0">
                        <a:buNone/>
                      </a:pPr>
                      <a:r>
                        <a:t>1.57492863</a:t>
                      </a:r>
                    </a:p>
                  </a:txBody>
                  <a:tcPr/>
                </a:tc>
                <a:tc>
                  <a:txBody>
                    <a:bodyPr/>
                    <a:lstStyle/>
                    <a:p>
                      <a:pPr marL="0" lvl="0" indent="0">
                        <a:buNone/>
                      </a:pPr>
                      <a:r>
                        <a:t>-0.4775179</a:t>
                      </a:r>
                    </a:p>
                  </a:txBody>
                  <a:tcPr/>
                </a:tc>
                <a:tc>
                  <a:txBody>
                    <a:bodyPr/>
                    <a:lstStyle/>
                    <a:p>
                      <a:pPr marL="0" lvl="0" indent="0">
                        <a:buNone/>
                      </a:pPr>
                      <a:r>
                        <a:t>0.6329933910</a:t>
                      </a:r>
                    </a:p>
                  </a:txBody>
                  <a:tcPr/>
                </a:tc>
                <a:extLst>
                  <a:ext uri="{0D108BD9-81ED-4DB2-BD59-A6C34878D82A}">
                    <a16:rowId xmlns:a16="http://schemas.microsoft.com/office/drawing/2014/main" val="10005"/>
                  </a:ext>
                </a:extLst>
              </a:tr>
            </a:tbl>
          </a:graphicData>
        </a:graphic>
      </p:graphicFrame>
      <p:sp>
        <p:nvSpPr>
          <p:cNvPr id="3" name="Footer Placeholder 2">
            <a:extLst>
              <a:ext uri="{FF2B5EF4-FFF2-40B4-BE49-F238E27FC236}">
                <a16:creationId xmlns:a16="http://schemas.microsoft.com/office/drawing/2014/main" id="{61A8BA9C-E35E-B46F-9A18-3A1D78FE80C9}"/>
              </a:ext>
            </a:extLst>
          </p:cNvPr>
          <p:cNvSpPr>
            <a:spLocks noGrp="1"/>
          </p:cNvSpPr>
          <p:nvPr>
            <p:ph type="ftr" sz="quarter" idx="3"/>
          </p:nvPr>
        </p:nvSpPr>
        <p:spPr/>
        <p:txBody>
          <a:bodyPr/>
          <a:lstStyle/>
          <a:p>
            <a:r>
              <a:rPr lang="en-US"/>
              <a:t>©Steve Simon | https://TheAnalysisFactor.com</a:t>
            </a:r>
            <a:endParaRPr lang="en-US" dirty="0"/>
          </a:p>
        </p:txBody>
      </p:sp>
      <p:sp>
        <p:nvSpPr>
          <p:cNvPr id="4" name="Slide Number Placeholder 3">
            <a:extLst>
              <a:ext uri="{FF2B5EF4-FFF2-40B4-BE49-F238E27FC236}">
                <a16:creationId xmlns:a16="http://schemas.microsoft.com/office/drawing/2014/main" id="{0A4D23E7-4189-6FE2-A2BA-B331A3D1F30A}"/>
              </a:ext>
            </a:extLst>
          </p:cNvPr>
          <p:cNvSpPr>
            <a:spLocks noGrp="1"/>
          </p:cNvSpPr>
          <p:nvPr>
            <p:ph type="sldNum" sz="quarter" idx="12"/>
          </p:nvPr>
        </p:nvSpPr>
        <p:spPr/>
        <p:txBody>
          <a:bodyPr/>
          <a:lstStyle/>
          <a:p>
            <a:fld id="{C5EF2332-01BF-834F-8236-50238282D533}" type="slidenum">
              <a:rPr lang="en-US" smtClean="0"/>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Predictions on a log odds scale</a:t>
            </a:r>
          </a:p>
        </p:txBody>
      </p:sp>
      <p:pic>
        <p:nvPicPr>
          <p:cNvPr id="3" name="Picture 1" descr="splines-slides-and-speaker-notes_files/figure-pptx/05-plot-log-odds-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38130A38-996B-F113-C30C-5467A2FF14A2}"/>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00154F27-6D66-D1E5-F342-088F2B71D202}"/>
              </a:ext>
            </a:extLst>
          </p:cNvPr>
          <p:cNvSpPr>
            <a:spLocks noGrp="1"/>
          </p:cNvSpPr>
          <p:nvPr>
            <p:ph type="sldNum" sz="quarter" idx="12"/>
          </p:nvPr>
        </p:nvSpPr>
        <p:spPr/>
        <p:txBody>
          <a:bodyPr/>
          <a:lstStyle/>
          <a:p>
            <a:fld id="{C5EF2332-01BF-834F-8236-50238282D533}" type="slidenum">
              <a:rPr lang="en-US" smtClean="0"/>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Predictions on the probability scale</a:t>
            </a:r>
          </a:p>
        </p:txBody>
      </p:sp>
      <p:pic>
        <p:nvPicPr>
          <p:cNvPr id="3" name="Picture 1" descr="splines-slides-and-speaker-notes_files/figure-pptx/05-plot-probabilities-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DFFD5438-5E42-4FF5-EA8A-4DD06FB8C587}"/>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41943F4E-452B-9A48-79EA-8AB5972F84C3}"/>
              </a:ext>
            </a:extLst>
          </p:cNvPr>
          <p:cNvSpPr>
            <a:spLocks noGrp="1"/>
          </p:cNvSpPr>
          <p:nvPr>
            <p:ph type="sldNum" sz="quarter" idx="12"/>
          </p:nvPr>
        </p:nvSpPr>
        <p:spPr/>
        <p:txBody>
          <a:bodyPr/>
          <a:lstStyle/>
          <a:p>
            <a:fld id="{C5EF2332-01BF-834F-8236-50238282D533}" type="slidenum">
              <a:rPr lang="en-US" smtClean="0"/>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Most models will accept splines</a:t>
            </a:r>
          </a:p>
        </p:txBody>
      </p:sp>
      <p:sp>
        <p:nvSpPr>
          <p:cNvPr id="3" name="Content Placeholder 2"/>
          <p:cNvSpPr>
            <a:spLocks noGrp="1"/>
          </p:cNvSpPr>
          <p:nvPr>
            <p:ph idx="1"/>
          </p:nvPr>
        </p:nvSpPr>
        <p:spPr/>
        <p:txBody>
          <a:bodyPr/>
          <a:lstStyle/>
          <a:p>
            <a:pPr lvl="0"/>
            <a:r>
              <a:t>Easy</a:t>
            </a:r>
          </a:p>
          <a:p>
            <a:pPr lvl="1"/>
            <a:r>
              <a:t>Linear regression</a:t>
            </a:r>
          </a:p>
          <a:p>
            <a:pPr lvl="1"/>
            <a:r>
              <a:t>Random effects regression models</a:t>
            </a:r>
          </a:p>
          <a:p>
            <a:pPr lvl="0"/>
            <a:r>
              <a:t>Harder but not too difficult</a:t>
            </a:r>
          </a:p>
          <a:p>
            <a:pPr lvl="1"/>
            <a:r>
              <a:t>Generalized linear model</a:t>
            </a:r>
          </a:p>
          <a:p>
            <a:pPr lvl="1"/>
            <a:r>
              <a:t>Cox regression</a:t>
            </a:r>
          </a:p>
          <a:p>
            <a:pPr lvl="0"/>
            <a:r>
              <a:t>Not at all helpful for data science models</a:t>
            </a:r>
          </a:p>
          <a:p>
            <a:pPr lvl="1"/>
            <a:r>
              <a:t>Random forests</a:t>
            </a:r>
          </a:p>
          <a:p>
            <a:pPr lvl="1"/>
            <a:r>
              <a:t>Deep neural nets</a:t>
            </a:r>
          </a:p>
        </p:txBody>
      </p:sp>
      <p:sp>
        <p:nvSpPr>
          <p:cNvPr id="4" name="Footer Placeholder 3">
            <a:extLst>
              <a:ext uri="{FF2B5EF4-FFF2-40B4-BE49-F238E27FC236}">
                <a16:creationId xmlns:a16="http://schemas.microsoft.com/office/drawing/2014/main" id="{C7D621E5-4908-E4EE-FF4E-582378D19964}"/>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7B6BAB78-0559-771D-F004-01AE0260F4F4}"/>
              </a:ext>
            </a:extLst>
          </p:cNvPr>
          <p:cNvSpPr>
            <a:spLocks noGrp="1"/>
          </p:cNvSpPr>
          <p:nvPr>
            <p:ph type="sldNum" sz="quarter" idx="12"/>
          </p:nvPr>
        </p:nvSpPr>
        <p:spPr/>
        <p:txBody>
          <a:bodyPr/>
          <a:lstStyle/>
          <a:p>
            <a:fld id="{C5EF2332-01BF-834F-8236-50238282D533}" type="slidenum">
              <a:rPr lang="en-US" smtClean="0"/>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Spline coefficients are uninterpretable</a:t>
            </a:r>
          </a:p>
        </p:txBody>
      </p:sp>
      <p:graphicFrame>
        <p:nvGraphicFramePr>
          <p:cNvPr id="6" name="Content Placeholder 5"/>
          <p:cNvGraphicFramePr>
            <a:graphicFrameLocks noGrp="1"/>
          </p:cNvGraphicFramePr>
          <p:nvPr>
            <p:ph idx="1"/>
          </p:nvPr>
        </p:nvGraphicFramePr>
        <p:xfrm>
          <a:off x="457200" y="1193800"/>
          <a:ext cx="8191500" cy="21945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buNone/>
                      </a:pPr>
                      <a:r>
                        <a:t>term</a:t>
                      </a:r>
                    </a:p>
                  </a:txBody>
                  <a:tcPr/>
                </a:tc>
                <a:tc>
                  <a:txBody>
                    <a:bodyPr/>
                    <a:lstStyle/>
                    <a:p>
                      <a:pPr marL="0" lvl="0" indent="0">
                        <a:buNone/>
                      </a:pPr>
                      <a:r>
                        <a:t>estimate</a:t>
                      </a:r>
                    </a:p>
                  </a:txBody>
                  <a:tcPr/>
                </a:tc>
                <a:tc>
                  <a:txBody>
                    <a:bodyPr/>
                    <a:lstStyle/>
                    <a:p>
                      <a:pPr marL="0" lvl="0" indent="0">
                        <a:buNone/>
                      </a:pPr>
                      <a:r>
                        <a:t>std.error</a:t>
                      </a:r>
                    </a:p>
                  </a:txBody>
                  <a:tcPr/>
                </a:tc>
                <a:tc>
                  <a:txBody>
                    <a:bodyPr/>
                    <a:lstStyle/>
                    <a:p>
                      <a:pPr marL="0" lvl="0" indent="0">
                        <a:buNone/>
                      </a:pPr>
                      <a:r>
                        <a:t>statistic</a:t>
                      </a:r>
                    </a:p>
                  </a:txBody>
                  <a:tcPr/>
                </a:tc>
                <a:tc>
                  <a:txBody>
                    <a:bodyPr/>
                    <a:lstStyle/>
                    <a:p>
                      <a:pPr marL="0" lvl="0" indent="0">
                        <a:buNone/>
                      </a:pPr>
                      <a:r>
                        <a:t>p.value</a:t>
                      </a:r>
                    </a:p>
                  </a:txBody>
                  <a:tcPr/>
                </a:tc>
                <a:extLst>
                  <a:ext uri="{0D108BD9-81ED-4DB2-BD59-A6C34878D82A}">
                    <a16:rowId xmlns:a16="http://schemas.microsoft.com/office/drawing/2014/main" val="10000"/>
                  </a:ext>
                </a:extLst>
              </a:tr>
              <a:tr h="0">
                <a:tc>
                  <a:txBody>
                    <a:bodyPr/>
                    <a:lstStyle/>
                    <a:p>
                      <a:pPr marL="0" lvl="0" indent="0">
                        <a:buNone/>
                      </a:pPr>
                      <a:r>
                        <a:t>(Intercept)</a:t>
                      </a:r>
                    </a:p>
                  </a:txBody>
                  <a:tcPr/>
                </a:tc>
                <a:tc>
                  <a:txBody>
                    <a:bodyPr/>
                    <a:lstStyle/>
                    <a:p>
                      <a:pPr marL="0" lvl="0" indent="0">
                        <a:buNone/>
                      </a:pPr>
                      <a:r>
                        <a:t>1.2923278</a:t>
                      </a:r>
                    </a:p>
                  </a:txBody>
                  <a:tcPr/>
                </a:tc>
                <a:tc>
                  <a:txBody>
                    <a:bodyPr/>
                    <a:lstStyle/>
                    <a:p>
                      <a:pPr marL="0" lvl="0" indent="0">
                        <a:buNone/>
                      </a:pPr>
                      <a:r>
                        <a:t>0.39909550</a:t>
                      </a:r>
                    </a:p>
                  </a:txBody>
                  <a:tcPr/>
                </a:tc>
                <a:tc>
                  <a:txBody>
                    <a:bodyPr/>
                    <a:lstStyle/>
                    <a:p>
                      <a:pPr marL="0" lvl="0" indent="0">
                        <a:buNone/>
                      </a:pPr>
                      <a:r>
                        <a:t>3.2381418</a:t>
                      </a:r>
                    </a:p>
                  </a:txBody>
                  <a:tcPr/>
                </a:tc>
                <a:tc>
                  <a:txBody>
                    <a:bodyPr/>
                    <a:lstStyle/>
                    <a:p>
                      <a:pPr marL="0" lvl="0" indent="0">
                        <a:buNone/>
                      </a:pPr>
                      <a:r>
                        <a:t>0.0012031099</a:t>
                      </a:r>
                    </a:p>
                  </a:txBody>
                  <a:tcPr/>
                </a:tc>
                <a:extLst>
                  <a:ext uri="{0D108BD9-81ED-4DB2-BD59-A6C34878D82A}">
                    <a16:rowId xmlns:a16="http://schemas.microsoft.com/office/drawing/2014/main" val="10001"/>
                  </a:ext>
                </a:extLst>
              </a:tr>
              <a:tr h="0">
                <a:tc>
                  <a:txBody>
                    <a:bodyPr/>
                    <a:lstStyle/>
                    <a:p>
                      <a:pPr marL="0" lvl="0" indent="0">
                        <a:buNone/>
                      </a:pPr>
                      <a:r>
                        <a:t>rcs(age)age</a:t>
                      </a:r>
                    </a:p>
                  </a:txBody>
                  <a:tcPr/>
                </a:tc>
                <a:tc>
                  <a:txBody>
                    <a:bodyPr/>
                    <a:lstStyle/>
                    <a:p>
                      <a:pPr marL="0" lvl="0" indent="0">
                        <a:buNone/>
                      </a:pPr>
                      <a:r>
                        <a:t>-0.1015127</a:t>
                      </a:r>
                    </a:p>
                  </a:txBody>
                  <a:tcPr/>
                </a:tc>
                <a:tc>
                  <a:txBody>
                    <a:bodyPr/>
                    <a:lstStyle/>
                    <a:p>
                      <a:pPr marL="0" lvl="0" indent="0">
                        <a:buNone/>
                      </a:pPr>
                      <a:r>
                        <a:t>0.02964437</a:t>
                      </a:r>
                    </a:p>
                  </a:txBody>
                  <a:tcPr/>
                </a:tc>
                <a:tc>
                  <a:txBody>
                    <a:bodyPr/>
                    <a:lstStyle/>
                    <a:p>
                      <a:pPr marL="0" lvl="0" indent="0">
                        <a:buNone/>
                      </a:pPr>
                      <a:r>
                        <a:t>-3.4243511</a:t>
                      </a:r>
                    </a:p>
                  </a:txBody>
                  <a:tcPr/>
                </a:tc>
                <a:tc>
                  <a:txBody>
                    <a:bodyPr/>
                    <a:lstStyle/>
                    <a:p>
                      <a:pPr marL="0" lvl="0" indent="0">
                        <a:buNone/>
                      </a:pPr>
                      <a:r>
                        <a:t>0.0006162695</a:t>
                      </a:r>
                    </a:p>
                  </a:txBody>
                  <a:tcPr/>
                </a:tc>
                <a:extLst>
                  <a:ext uri="{0D108BD9-81ED-4DB2-BD59-A6C34878D82A}">
                    <a16:rowId xmlns:a16="http://schemas.microsoft.com/office/drawing/2014/main" val="10002"/>
                  </a:ext>
                </a:extLst>
              </a:tr>
              <a:tr h="0">
                <a:tc>
                  <a:txBody>
                    <a:bodyPr/>
                    <a:lstStyle/>
                    <a:p>
                      <a:pPr marL="0" lvl="0" indent="0">
                        <a:buNone/>
                      </a:pPr>
                      <a:r>
                        <a:t>rcs(age)age'</a:t>
                      </a:r>
                    </a:p>
                  </a:txBody>
                  <a:tcPr/>
                </a:tc>
                <a:tc>
                  <a:txBody>
                    <a:bodyPr/>
                    <a:lstStyle/>
                    <a:p>
                      <a:pPr marL="0" lvl="0" indent="0">
                        <a:buNone/>
                      </a:pPr>
                      <a:r>
                        <a:t>0.2225054</a:t>
                      </a:r>
                    </a:p>
                  </a:txBody>
                  <a:tcPr/>
                </a:tc>
                <a:tc>
                  <a:txBody>
                    <a:bodyPr/>
                    <a:lstStyle/>
                    <a:p>
                      <a:pPr marL="0" lvl="0" indent="0">
                        <a:buNone/>
                      </a:pPr>
                      <a:r>
                        <a:t>0.15885843</a:t>
                      </a:r>
                    </a:p>
                  </a:txBody>
                  <a:tcPr/>
                </a:tc>
                <a:tc>
                  <a:txBody>
                    <a:bodyPr/>
                    <a:lstStyle/>
                    <a:p>
                      <a:pPr marL="0" lvl="0" indent="0">
                        <a:buNone/>
                      </a:pPr>
                      <a:r>
                        <a:t>1.4006520</a:t>
                      </a:r>
                    </a:p>
                  </a:txBody>
                  <a:tcPr/>
                </a:tc>
                <a:tc>
                  <a:txBody>
                    <a:bodyPr/>
                    <a:lstStyle/>
                    <a:p>
                      <a:pPr marL="0" lvl="0" indent="0">
                        <a:buNone/>
                      </a:pPr>
                      <a:r>
                        <a:t>0.1613181579</a:t>
                      </a:r>
                    </a:p>
                  </a:txBody>
                  <a:tcPr/>
                </a:tc>
                <a:extLst>
                  <a:ext uri="{0D108BD9-81ED-4DB2-BD59-A6C34878D82A}">
                    <a16:rowId xmlns:a16="http://schemas.microsoft.com/office/drawing/2014/main" val="10003"/>
                  </a:ext>
                </a:extLst>
              </a:tr>
              <a:tr h="0">
                <a:tc>
                  <a:txBody>
                    <a:bodyPr/>
                    <a:lstStyle/>
                    <a:p>
                      <a:pPr marL="0" lvl="0" indent="0">
                        <a:buNone/>
                      </a:pPr>
                      <a:r>
                        <a:t>rcs(age)age''</a:t>
                      </a:r>
                    </a:p>
                  </a:txBody>
                  <a:tcPr/>
                </a:tc>
                <a:tc>
                  <a:txBody>
                    <a:bodyPr/>
                    <a:lstStyle/>
                    <a:p>
                      <a:pPr marL="0" lvl="0" indent="0">
                        <a:buNone/>
                      </a:pPr>
                      <a:r>
                        <a:t>-0.1409403</a:t>
                      </a:r>
                    </a:p>
                  </a:txBody>
                  <a:tcPr/>
                </a:tc>
                <a:tc>
                  <a:txBody>
                    <a:bodyPr/>
                    <a:lstStyle/>
                    <a:p>
                      <a:pPr marL="0" lvl="0" indent="0">
                        <a:buNone/>
                      </a:pPr>
                      <a:r>
                        <a:t>1.19790026</a:t>
                      </a:r>
                    </a:p>
                  </a:txBody>
                  <a:tcPr/>
                </a:tc>
                <a:tc>
                  <a:txBody>
                    <a:bodyPr/>
                    <a:lstStyle/>
                    <a:p>
                      <a:pPr marL="0" lvl="0" indent="0">
                        <a:buNone/>
                      </a:pPr>
                      <a:r>
                        <a:t>-0.1176561</a:t>
                      </a:r>
                    </a:p>
                  </a:txBody>
                  <a:tcPr/>
                </a:tc>
                <a:tc>
                  <a:txBody>
                    <a:bodyPr/>
                    <a:lstStyle/>
                    <a:p>
                      <a:pPr marL="0" lvl="0" indent="0">
                        <a:buNone/>
                      </a:pPr>
                      <a:r>
                        <a:t>0.9063401205</a:t>
                      </a:r>
                    </a:p>
                  </a:txBody>
                  <a:tcPr/>
                </a:tc>
                <a:extLst>
                  <a:ext uri="{0D108BD9-81ED-4DB2-BD59-A6C34878D82A}">
                    <a16:rowId xmlns:a16="http://schemas.microsoft.com/office/drawing/2014/main" val="10004"/>
                  </a:ext>
                </a:extLst>
              </a:tr>
              <a:tr h="0">
                <a:tc>
                  <a:txBody>
                    <a:bodyPr/>
                    <a:lstStyle/>
                    <a:p>
                      <a:pPr marL="0" lvl="0" indent="0">
                        <a:buNone/>
                      </a:pPr>
                      <a:r>
                        <a:t>rcs(age)age'''</a:t>
                      </a:r>
                    </a:p>
                  </a:txBody>
                  <a:tcPr/>
                </a:tc>
                <a:tc>
                  <a:txBody>
                    <a:bodyPr/>
                    <a:lstStyle/>
                    <a:p>
                      <a:pPr marL="0" lvl="0" indent="0">
                        <a:buNone/>
                      </a:pPr>
                      <a:r>
                        <a:t>-0.7520566</a:t>
                      </a:r>
                    </a:p>
                  </a:txBody>
                  <a:tcPr/>
                </a:tc>
                <a:tc>
                  <a:txBody>
                    <a:bodyPr/>
                    <a:lstStyle/>
                    <a:p>
                      <a:pPr marL="0" lvl="0" indent="0">
                        <a:buNone/>
                      </a:pPr>
                      <a:r>
                        <a:t>1.57492863</a:t>
                      </a:r>
                    </a:p>
                  </a:txBody>
                  <a:tcPr/>
                </a:tc>
                <a:tc>
                  <a:txBody>
                    <a:bodyPr/>
                    <a:lstStyle/>
                    <a:p>
                      <a:pPr marL="0" lvl="0" indent="0">
                        <a:buNone/>
                      </a:pPr>
                      <a:r>
                        <a:t>-0.4775179</a:t>
                      </a:r>
                    </a:p>
                  </a:txBody>
                  <a:tcPr/>
                </a:tc>
                <a:tc>
                  <a:txBody>
                    <a:bodyPr/>
                    <a:lstStyle/>
                    <a:p>
                      <a:pPr marL="0" lvl="0" indent="0">
                        <a:buNone/>
                      </a:pPr>
                      <a:r>
                        <a:t>0.6329933910</a:t>
                      </a:r>
                    </a:p>
                  </a:txBody>
                  <a:tcPr/>
                </a:tc>
                <a:extLst>
                  <a:ext uri="{0D108BD9-81ED-4DB2-BD59-A6C34878D82A}">
                    <a16:rowId xmlns:a16="http://schemas.microsoft.com/office/drawing/2014/main" val="10005"/>
                  </a:ext>
                </a:extLst>
              </a:tr>
            </a:tbl>
          </a:graphicData>
        </a:graphic>
      </p:graphicFrame>
      <p:sp>
        <p:nvSpPr>
          <p:cNvPr id="3" name="Footer Placeholder 2">
            <a:extLst>
              <a:ext uri="{FF2B5EF4-FFF2-40B4-BE49-F238E27FC236}">
                <a16:creationId xmlns:a16="http://schemas.microsoft.com/office/drawing/2014/main" id="{B1B73776-C566-950E-BD2F-A7C1012F3459}"/>
              </a:ext>
            </a:extLst>
          </p:cNvPr>
          <p:cNvSpPr>
            <a:spLocks noGrp="1"/>
          </p:cNvSpPr>
          <p:nvPr>
            <p:ph type="ftr" sz="quarter" idx="3"/>
          </p:nvPr>
        </p:nvSpPr>
        <p:spPr/>
        <p:txBody>
          <a:bodyPr/>
          <a:lstStyle/>
          <a:p>
            <a:r>
              <a:rPr lang="en-US"/>
              <a:t>©Steve Simon | https://TheAnalysisFactor.com</a:t>
            </a:r>
            <a:endParaRPr lang="en-US" dirty="0"/>
          </a:p>
        </p:txBody>
      </p:sp>
      <p:sp>
        <p:nvSpPr>
          <p:cNvPr id="4" name="Slide Number Placeholder 3">
            <a:extLst>
              <a:ext uri="{FF2B5EF4-FFF2-40B4-BE49-F238E27FC236}">
                <a16:creationId xmlns:a16="http://schemas.microsoft.com/office/drawing/2014/main" id="{1909B705-1400-28D3-136D-01B5525B386B}"/>
              </a:ext>
            </a:extLst>
          </p:cNvPr>
          <p:cNvSpPr>
            <a:spLocks noGrp="1"/>
          </p:cNvSpPr>
          <p:nvPr>
            <p:ph type="sldNum" sz="quarter" idx="12"/>
          </p:nvPr>
        </p:nvSpPr>
        <p:spPr/>
        <p:txBody>
          <a:bodyPr/>
          <a:lstStyle/>
          <a:p>
            <a:fld id="{C5EF2332-01BF-834F-8236-50238282D533}" type="slidenum">
              <a:rPr lang="en-US" smtClean="0"/>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Splines are a package deal</a:t>
            </a:r>
          </a:p>
        </p:txBody>
      </p:sp>
      <p:graphicFrame>
        <p:nvGraphicFramePr>
          <p:cNvPr id="6" name="Content Placeholder 5"/>
          <p:cNvGraphicFramePr>
            <a:graphicFrameLocks noGrp="1"/>
          </p:cNvGraphicFramePr>
          <p:nvPr>
            <p:ph idx="1"/>
          </p:nvPr>
        </p:nvGraphicFramePr>
        <p:xfrm>
          <a:off x="457200" y="1193800"/>
          <a:ext cx="8191500" cy="219456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buNone/>
                      </a:pPr>
                      <a:r>
                        <a:t>term</a:t>
                      </a:r>
                    </a:p>
                  </a:txBody>
                  <a:tcPr/>
                </a:tc>
                <a:tc>
                  <a:txBody>
                    <a:bodyPr/>
                    <a:lstStyle/>
                    <a:p>
                      <a:pPr marL="0" lvl="0" indent="0">
                        <a:buNone/>
                      </a:pPr>
                      <a:r>
                        <a:t>estimate</a:t>
                      </a:r>
                    </a:p>
                  </a:txBody>
                  <a:tcPr/>
                </a:tc>
                <a:tc>
                  <a:txBody>
                    <a:bodyPr/>
                    <a:lstStyle/>
                    <a:p>
                      <a:pPr marL="0" lvl="0" indent="0">
                        <a:buNone/>
                      </a:pPr>
                      <a:r>
                        <a:t>std.error</a:t>
                      </a:r>
                    </a:p>
                  </a:txBody>
                  <a:tcPr/>
                </a:tc>
                <a:tc>
                  <a:txBody>
                    <a:bodyPr/>
                    <a:lstStyle/>
                    <a:p>
                      <a:pPr marL="0" lvl="0" indent="0">
                        <a:buNone/>
                      </a:pPr>
                      <a:r>
                        <a:t>statistic</a:t>
                      </a:r>
                    </a:p>
                  </a:txBody>
                  <a:tcPr/>
                </a:tc>
                <a:tc>
                  <a:txBody>
                    <a:bodyPr/>
                    <a:lstStyle/>
                    <a:p>
                      <a:pPr marL="0" lvl="0" indent="0">
                        <a:buNone/>
                      </a:pPr>
                      <a:r>
                        <a:t>p.value</a:t>
                      </a:r>
                    </a:p>
                  </a:txBody>
                  <a:tcPr/>
                </a:tc>
                <a:extLst>
                  <a:ext uri="{0D108BD9-81ED-4DB2-BD59-A6C34878D82A}">
                    <a16:rowId xmlns:a16="http://schemas.microsoft.com/office/drawing/2014/main" val="10000"/>
                  </a:ext>
                </a:extLst>
              </a:tr>
              <a:tr h="0">
                <a:tc>
                  <a:txBody>
                    <a:bodyPr/>
                    <a:lstStyle/>
                    <a:p>
                      <a:pPr marL="0" lvl="0" indent="0">
                        <a:buNone/>
                      </a:pPr>
                      <a:r>
                        <a:t>(Intercept)</a:t>
                      </a:r>
                    </a:p>
                  </a:txBody>
                  <a:tcPr/>
                </a:tc>
                <a:tc>
                  <a:txBody>
                    <a:bodyPr/>
                    <a:lstStyle/>
                    <a:p>
                      <a:pPr marL="0" lvl="0" indent="0">
                        <a:buNone/>
                      </a:pPr>
                      <a:r>
                        <a:t>1.2923278</a:t>
                      </a:r>
                    </a:p>
                  </a:txBody>
                  <a:tcPr/>
                </a:tc>
                <a:tc>
                  <a:txBody>
                    <a:bodyPr/>
                    <a:lstStyle/>
                    <a:p>
                      <a:pPr marL="0" lvl="0" indent="0">
                        <a:buNone/>
                      </a:pPr>
                      <a:r>
                        <a:t>0.39909550</a:t>
                      </a:r>
                    </a:p>
                  </a:txBody>
                  <a:tcPr/>
                </a:tc>
                <a:tc>
                  <a:txBody>
                    <a:bodyPr/>
                    <a:lstStyle/>
                    <a:p>
                      <a:pPr marL="0" lvl="0" indent="0">
                        <a:buNone/>
                      </a:pPr>
                      <a:r>
                        <a:t>3.2381418</a:t>
                      </a:r>
                    </a:p>
                  </a:txBody>
                  <a:tcPr/>
                </a:tc>
                <a:tc>
                  <a:txBody>
                    <a:bodyPr/>
                    <a:lstStyle/>
                    <a:p>
                      <a:pPr marL="0" lvl="0" indent="0">
                        <a:buNone/>
                      </a:pPr>
                      <a:r>
                        <a:t>0.0012031099</a:t>
                      </a:r>
                    </a:p>
                  </a:txBody>
                  <a:tcPr/>
                </a:tc>
                <a:extLst>
                  <a:ext uri="{0D108BD9-81ED-4DB2-BD59-A6C34878D82A}">
                    <a16:rowId xmlns:a16="http://schemas.microsoft.com/office/drawing/2014/main" val="10001"/>
                  </a:ext>
                </a:extLst>
              </a:tr>
              <a:tr h="0">
                <a:tc>
                  <a:txBody>
                    <a:bodyPr/>
                    <a:lstStyle/>
                    <a:p>
                      <a:pPr marL="0" lvl="0" indent="0">
                        <a:buNone/>
                      </a:pPr>
                      <a:r>
                        <a:t>rcs(age)age</a:t>
                      </a:r>
                    </a:p>
                  </a:txBody>
                  <a:tcPr/>
                </a:tc>
                <a:tc>
                  <a:txBody>
                    <a:bodyPr/>
                    <a:lstStyle/>
                    <a:p>
                      <a:pPr marL="0" lvl="0" indent="0">
                        <a:buNone/>
                      </a:pPr>
                      <a:r>
                        <a:t>-0.1015127</a:t>
                      </a:r>
                    </a:p>
                  </a:txBody>
                  <a:tcPr/>
                </a:tc>
                <a:tc>
                  <a:txBody>
                    <a:bodyPr/>
                    <a:lstStyle/>
                    <a:p>
                      <a:pPr marL="0" lvl="0" indent="0">
                        <a:buNone/>
                      </a:pPr>
                      <a:r>
                        <a:t>0.02964437</a:t>
                      </a:r>
                    </a:p>
                  </a:txBody>
                  <a:tcPr/>
                </a:tc>
                <a:tc>
                  <a:txBody>
                    <a:bodyPr/>
                    <a:lstStyle/>
                    <a:p>
                      <a:pPr marL="0" lvl="0" indent="0">
                        <a:buNone/>
                      </a:pPr>
                      <a:r>
                        <a:t>-3.4243511</a:t>
                      </a:r>
                    </a:p>
                  </a:txBody>
                  <a:tcPr/>
                </a:tc>
                <a:tc>
                  <a:txBody>
                    <a:bodyPr/>
                    <a:lstStyle/>
                    <a:p>
                      <a:pPr marL="0" lvl="0" indent="0">
                        <a:buNone/>
                      </a:pPr>
                      <a:r>
                        <a:t>0.0006162695</a:t>
                      </a:r>
                    </a:p>
                  </a:txBody>
                  <a:tcPr/>
                </a:tc>
                <a:extLst>
                  <a:ext uri="{0D108BD9-81ED-4DB2-BD59-A6C34878D82A}">
                    <a16:rowId xmlns:a16="http://schemas.microsoft.com/office/drawing/2014/main" val="10002"/>
                  </a:ext>
                </a:extLst>
              </a:tr>
              <a:tr h="0">
                <a:tc>
                  <a:txBody>
                    <a:bodyPr/>
                    <a:lstStyle/>
                    <a:p>
                      <a:pPr marL="0" lvl="0" indent="0">
                        <a:buNone/>
                      </a:pPr>
                      <a:r>
                        <a:t>rcs(age)age'</a:t>
                      </a:r>
                    </a:p>
                  </a:txBody>
                  <a:tcPr/>
                </a:tc>
                <a:tc>
                  <a:txBody>
                    <a:bodyPr/>
                    <a:lstStyle/>
                    <a:p>
                      <a:pPr marL="0" lvl="0" indent="0">
                        <a:buNone/>
                      </a:pPr>
                      <a:r>
                        <a:t>0.2225054</a:t>
                      </a:r>
                    </a:p>
                  </a:txBody>
                  <a:tcPr/>
                </a:tc>
                <a:tc>
                  <a:txBody>
                    <a:bodyPr/>
                    <a:lstStyle/>
                    <a:p>
                      <a:pPr marL="0" lvl="0" indent="0">
                        <a:buNone/>
                      </a:pPr>
                      <a:r>
                        <a:t>0.15885843</a:t>
                      </a:r>
                    </a:p>
                  </a:txBody>
                  <a:tcPr/>
                </a:tc>
                <a:tc>
                  <a:txBody>
                    <a:bodyPr/>
                    <a:lstStyle/>
                    <a:p>
                      <a:pPr marL="0" lvl="0" indent="0">
                        <a:buNone/>
                      </a:pPr>
                      <a:r>
                        <a:t>1.4006520</a:t>
                      </a:r>
                    </a:p>
                  </a:txBody>
                  <a:tcPr/>
                </a:tc>
                <a:tc>
                  <a:txBody>
                    <a:bodyPr/>
                    <a:lstStyle/>
                    <a:p>
                      <a:pPr marL="0" lvl="0" indent="0">
                        <a:buNone/>
                      </a:pPr>
                      <a:r>
                        <a:t>0.1613181579</a:t>
                      </a:r>
                    </a:p>
                  </a:txBody>
                  <a:tcPr/>
                </a:tc>
                <a:extLst>
                  <a:ext uri="{0D108BD9-81ED-4DB2-BD59-A6C34878D82A}">
                    <a16:rowId xmlns:a16="http://schemas.microsoft.com/office/drawing/2014/main" val="10003"/>
                  </a:ext>
                </a:extLst>
              </a:tr>
              <a:tr h="0">
                <a:tc>
                  <a:txBody>
                    <a:bodyPr/>
                    <a:lstStyle/>
                    <a:p>
                      <a:pPr marL="0" lvl="0" indent="0">
                        <a:buNone/>
                      </a:pPr>
                      <a:r>
                        <a:t>rcs(age)age''</a:t>
                      </a:r>
                    </a:p>
                  </a:txBody>
                  <a:tcPr/>
                </a:tc>
                <a:tc>
                  <a:txBody>
                    <a:bodyPr/>
                    <a:lstStyle/>
                    <a:p>
                      <a:pPr marL="0" lvl="0" indent="0">
                        <a:buNone/>
                      </a:pPr>
                      <a:r>
                        <a:t>-0.1409403</a:t>
                      </a:r>
                    </a:p>
                  </a:txBody>
                  <a:tcPr/>
                </a:tc>
                <a:tc>
                  <a:txBody>
                    <a:bodyPr/>
                    <a:lstStyle/>
                    <a:p>
                      <a:pPr marL="0" lvl="0" indent="0">
                        <a:buNone/>
                      </a:pPr>
                      <a:r>
                        <a:t>1.19790026</a:t>
                      </a:r>
                    </a:p>
                  </a:txBody>
                  <a:tcPr/>
                </a:tc>
                <a:tc>
                  <a:txBody>
                    <a:bodyPr/>
                    <a:lstStyle/>
                    <a:p>
                      <a:pPr marL="0" lvl="0" indent="0">
                        <a:buNone/>
                      </a:pPr>
                      <a:r>
                        <a:t>-0.1176561</a:t>
                      </a:r>
                    </a:p>
                  </a:txBody>
                  <a:tcPr/>
                </a:tc>
                <a:tc>
                  <a:txBody>
                    <a:bodyPr/>
                    <a:lstStyle/>
                    <a:p>
                      <a:pPr marL="0" lvl="0" indent="0">
                        <a:buNone/>
                      </a:pPr>
                      <a:r>
                        <a:t>0.9063401205</a:t>
                      </a:r>
                    </a:p>
                  </a:txBody>
                  <a:tcPr/>
                </a:tc>
                <a:extLst>
                  <a:ext uri="{0D108BD9-81ED-4DB2-BD59-A6C34878D82A}">
                    <a16:rowId xmlns:a16="http://schemas.microsoft.com/office/drawing/2014/main" val="10004"/>
                  </a:ext>
                </a:extLst>
              </a:tr>
              <a:tr h="0">
                <a:tc>
                  <a:txBody>
                    <a:bodyPr/>
                    <a:lstStyle/>
                    <a:p>
                      <a:pPr marL="0" lvl="0" indent="0">
                        <a:buNone/>
                      </a:pPr>
                      <a:r>
                        <a:t>rcs(age)age'''</a:t>
                      </a:r>
                    </a:p>
                  </a:txBody>
                  <a:tcPr/>
                </a:tc>
                <a:tc>
                  <a:txBody>
                    <a:bodyPr/>
                    <a:lstStyle/>
                    <a:p>
                      <a:pPr marL="0" lvl="0" indent="0">
                        <a:buNone/>
                      </a:pPr>
                      <a:r>
                        <a:t>-0.7520566</a:t>
                      </a:r>
                    </a:p>
                  </a:txBody>
                  <a:tcPr/>
                </a:tc>
                <a:tc>
                  <a:txBody>
                    <a:bodyPr/>
                    <a:lstStyle/>
                    <a:p>
                      <a:pPr marL="0" lvl="0" indent="0">
                        <a:buNone/>
                      </a:pPr>
                      <a:r>
                        <a:t>1.57492863</a:t>
                      </a:r>
                    </a:p>
                  </a:txBody>
                  <a:tcPr/>
                </a:tc>
                <a:tc>
                  <a:txBody>
                    <a:bodyPr/>
                    <a:lstStyle/>
                    <a:p>
                      <a:pPr marL="0" lvl="0" indent="0">
                        <a:buNone/>
                      </a:pPr>
                      <a:r>
                        <a:t>-0.4775179</a:t>
                      </a:r>
                    </a:p>
                  </a:txBody>
                  <a:tcPr/>
                </a:tc>
                <a:tc>
                  <a:txBody>
                    <a:bodyPr/>
                    <a:lstStyle/>
                    <a:p>
                      <a:pPr marL="0" lvl="0" indent="0">
                        <a:buNone/>
                      </a:pPr>
                      <a:r>
                        <a:t>0.6329933910</a:t>
                      </a:r>
                    </a:p>
                  </a:txBody>
                  <a:tcPr/>
                </a:tc>
                <a:extLst>
                  <a:ext uri="{0D108BD9-81ED-4DB2-BD59-A6C34878D82A}">
                    <a16:rowId xmlns:a16="http://schemas.microsoft.com/office/drawing/2014/main" val="10005"/>
                  </a:ext>
                </a:extLst>
              </a:tr>
            </a:tbl>
          </a:graphicData>
        </a:graphic>
      </p:graphicFrame>
      <p:sp>
        <p:nvSpPr>
          <p:cNvPr id="3" name="Footer Placeholder 2">
            <a:extLst>
              <a:ext uri="{FF2B5EF4-FFF2-40B4-BE49-F238E27FC236}">
                <a16:creationId xmlns:a16="http://schemas.microsoft.com/office/drawing/2014/main" id="{A79F3F0F-4045-B16D-26F8-514D8E711155}"/>
              </a:ext>
            </a:extLst>
          </p:cNvPr>
          <p:cNvSpPr>
            <a:spLocks noGrp="1"/>
          </p:cNvSpPr>
          <p:nvPr>
            <p:ph type="ftr" sz="quarter" idx="3"/>
          </p:nvPr>
        </p:nvSpPr>
        <p:spPr/>
        <p:txBody>
          <a:bodyPr/>
          <a:lstStyle/>
          <a:p>
            <a:r>
              <a:rPr lang="en-US"/>
              <a:t>©Steve Simon | https://TheAnalysisFactor.com</a:t>
            </a:r>
            <a:endParaRPr lang="en-US" dirty="0"/>
          </a:p>
        </p:txBody>
      </p:sp>
      <p:sp>
        <p:nvSpPr>
          <p:cNvPr id="4" name="Slide Number Placeholder 3">
            <a:extLst>
              <a:ext uri="{FF2B5EF4-FFF2-40B4-BE49-F238E27FC236}">
                <a16:creationId xmlns:a16="http://schemas.microsoft.com/office/drawing/2014/main" id="{ABEAF161-720A-6530-88EB-0EEA7F6B50F5}"/>
              </a:ext>
            </a:extLst>
          </p:cNvPr>
          <p:cNvSpPr>
            <a:spLocks noGrp="1"/>
          </p:cNvSpPr>
          <p:nvPr>
            <p:ph type="sldNum" sz="quarter" idx="12"/>
          </p:nvPr>
        </p:nvSpPr>
        <p:spPr/>
        <p:txBody>
          <a:bodyPr/>
          <a:lstStyle/>
          <a:p>
            <a:fld id="{C5EF2332-01BF-834F-8236-50238282D533}" type="slidenum">
              <a:rPr lang="en-US" smtClean="0"/>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Don’t over-interpret the tails</a:t>
            </a:r>
          </a:p>
        </p:txBody>
      </p:sp>
      <p:pic>
        <p:nvPicPr>
          <p:cNvPr id="3" name="Picture 1" descr="A non-linear relationship between DI-GM and sleep duration  ../images/liu-2025a.png"/>
          <p:cNvPicPr>
            <a:picLocks noGrp="1" noChangeAspect="1"/>
          </p:cNvPicPr>
          <p:nvPr/>
        </p:nvPicPr>
        <p:blipFill>
          <a:blip r:embed="rId3"/>
          <a:stretch>
            <a:fillRect/>
          </a:stretch>
        </p:blipFill>
        <p:spPr bwMode="auto">
          <a:xfrm>
            <a:off x="2603500" y="1193800"/>
            <a:ext cx="39243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FFE74F7C-C95E-91B1-F2E4-0992973425D9}"/>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38C6C5BE-12BC-E0F1-5ECC-9F2DA78A7CDE}"/>
              </a:ext>
            </a:extLst>
          </p:cNvPr>
          <p:cNvSpPr>
            <a:spLocks noGrp="1"/>
          </p:cNvSpPr>
          <p:nvPr>
            <p:ph type="sldNum" sz="quarter" idx="12"/>
          </p:nvPr>
        </p:nvSpPr>
        <p:spPr/>
        <p:txBody>
          <a:bodyPr/>
          <a:lstStyle/>
          <a:p>
            <a:fld id="{C5EF2332-01BF-834F-8236-50238282D533}" type="slidenum">
              <a:rPr lang="en-US" smtClean="0"/>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05</a:t>
            </a:r>
          </a:p>
        </p:txBody>
      </p:sp>
      <p:pic>
        <p:nvPicPr>
          <p:cNvPr id="3" name="Picture 1" descr="Panel 05 of xkcd comic  ../images/xkcd-05.png"/>
          <p:cNvPicPr>
            <a:picLocks noGrp="1" noChangeAspect="1"/>
          </p:cNvPicPr>
          <p:nvPr/>
        </p:nvPicPr>
        <p:blipFill>
          <a:blip r:embed="rId3"/>
          <a:stretch>
            <a:fillRect/>
          </a:stretch>
        </p:blipFill>
        <p:spPr bwMode="auto">
          <a:xfrm>
            <a:off x="3060700" y="1193800"/>
            <a:ext cx="3022600" cy="3390900"/>
          </a:xfrm>
          <a:prstGeom prst="rect">
            <a:avLst/>
          </a:prstGeom>
          <a:noFill/>
          <a:ln w="9525">
            <a:noFill/>
            <a:headEnd/>
            <a:tailEnd/>
          </a:ln>
        </p:spPr>
      </p:pic>
      <p:sp>
        <p:nvSpPr>
          <p:cNvPr id="4" name="Footer Placeholder 3">
            <a:extLst>
              <a:ext uri="{FF2B5EF4-FFF2-40B4-BE49-F238E27FC236}">
                <a16:creationId xmlns:a16="http://schemas.microsoft.com/office/drawing/2014/main" id="{7CA21FA9-2AFC-6F82-EF76-CB08D956DF3D}"/>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1EB061C2-5EDA-48A6-7500-9B54D88EAA90}"/>
              </a:ext>
            </a:extLst>
          </p:cNvPr>
          <p:cNvSpPr>
            <a:spLocks noGrp="1"/>
          </p:cNvSpPr>
          <p:nvPr>
            <p:ph type="sldNum" sz="quarter" idx="12"/>
          </p:nvPr>
        </p:nvSpPr>
        <p:spPr/>
        <p:txBody>
          <a:bodyPr/>
          <a:lstStyle/>
          <a:p>
            <a:fld id="{C5EF2332-01BF-834F-8236-50238282D533}" type="slidenum">
              <a:rPr lang="en-US" smtClean="0"/>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#5</a:t>
            </a:r>
          </a:p>
        </p:txBody>
      </p:sp>
      <p:sp>
        <p:nvSpPr>
          <p:cNvPr id="3" name="Content Placeholder 2"/>
          <p:cNvSpPr>
            <a:spLocks noGrp="1"/>
          </p:cNvSpPr>
          <p:nvPr>
            <p:ph idx="1"/>
          </p:nvPr>
        </p:nvSpPr>
        <p:spPr/>
        <p:txBody>
          <a:bodyPr/>
          <a:lstStyle/>
          <a:p>
            <a:pPr marL="0" lvl="0" indent="0">
              <a:buNone/>
            </a:pPr>
            <a:r>
              <a:rPr dirty="0"/>
              <a:t>What you have learned</a:t>
            </a:r>
          </a:p>
          <a:p>
            <a:pPr marL="457200" lvl="1" indent="0">
              <a:buNone/>
            </a:pPr>
            <a:r>
              <a:rPr lang="en-US" dirty="0"/>
              <a:t>5. </a:t>
            </a:r>
            <a:r>
              <a:rPr dirty="0"/>
              <a:t>Logistic regression example</a:t>
            </a:r>
            <a:endParaRPr lang="en-US" dirty="0"/>
          </a:p>
          <a:p>
            <a:pPr marL="457200" lvl="1" indent="0">
              <a:buNone/>
            </a:pPr>
            <a:endParaRPr dirty="0"/>
          </a:p>
          <a:p>
            <a:pPr marL="0" lvl="0" indent="0">
              <a:buNone/>
            </a:pPr>
            <a:r>
              <a:rPr dirty="0"/>
              <a:t>What’s coming next</a:t>
            </a:r>
          </a:p>
          <a:p>
            <a:pPr marL="457200" lvl="1" indent="0">
              <a:buNone/>
            </a:pPr>
            <a:r>
              <a:rPr lang="en-US" dirty="0"/>
              <a:t>6. </a:t>
            </a:r>
            <a:r>
              <a:rPr dirty="0"/>
              <a:t>Some code hints for R, SAS, Stata</a:t>
            </a:r>
          </a:p>
        </p:txBody>
      </p:sp>
      <p:sp>
        <p:nvSpPr>
          <p:cNvPr id="4" name="Footer Placeholder 3">
            <a:extLst>
              <a:ext uri="{FF2B5EF4-FFF2-40B4-BE49-F238E27FC236}">
                <a16:creationId xmlns:a16="http://schemas.microsoft.com/office/drawing/2014/main" id="{11D14978-9B7F-A23F-8F79-5AE4232FE620}"/>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67F4A5B7-39C8-2DF0-352B-B7D13840827C}"/>
              </a:ext>
            </a:extLst>
          </p:cNvPr>
          <p:cNvSpPr>
            <a:spLocks noGrp="1"/>
          </p:cNvSpPr>
          <p:nvPr>
            <p:ph type="sldNum" sz="quarter" idx="12"/>
          </p:nvPr>
        </p:nvSpPr>
        <p:spPr/>
        <p:txBody>
          <a:bodyPr/>
          <a:lstStyle/>
          <a:p>
            <a:fld id="{C5EF2332-01BF-834F-8236-50238282D533}" type="slidenum">
              <a:rPr lang="en-US" smtClean="0"/>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SPSS</a:t>
            </a:r>
          </a:p>
        </p:txBody>
      </p:sp>
      <p:sp>
        <p:nvSpPr>
          <p:cNvPr id="3" name="Content Placeholder 2"/>
          <p:cNvSpPr>
            <a:spLocks noGrp="1"/>
          </p:cNvSpPr>
          <p:nvPr>
            <p:ph idx="1"/>
          </p:nvPr>
        </p:nvSpPr>
        <p:spPr/>
        <p:txBody>
          <a:bodyPr/>
          <a:lstStyle/>
          <a:p>
            <a:pPr marL="0" lvl="0" indent="0">
              <a:buNone/>
            </a:pPr>
            <a:r>
              <a:rPr dirty="0"/>
              <a:t>Nothing built in</a:t>
            </a:r>
          </a:p>
          <a:p>
            <a:pPr lvl="1"/>
            <a:r>
              <a:rPr dirty="0"/>
              <a:t>User defined macro</a:t>
            </a:r>
          </a:p>
          <a:p>
            <a:pPr lvl="1"/>
            <a:r>
              <a:rPr dirty="0"/>
              <a:t>Build splines by hand</a:t>
            </a:r>
            <a:endParaRPr lang="en-US" dirty="0"/>
          </a:p>
          <a:p>
            <a:pPr marL="457200" lvl="1" indent="0">
              <a:buNone/>
            </a:pPr>
            <a:endParaRPr dirty="0"/>
          </a:p>
          <a:p>
            <a:pPr marL="0" lvl="0" indent="0">
              <a:buNone/>
            </a:pPr>
            <a:r>
              <a:rPr dirty="0"/>
              <a:t>Use other smoothers? (loess)</a:t>
            </a:r>
          </a:p>
        </p:txBody>
      </p:sp>
      <p:sp>
        <p:nvSpPr>
          <p:cNvPr id="4" name="Footer Placeholder 3">
            <a:extLst>
              <a:ext uri="{FF2B5EF4-FFF2-40B4-BE49-F238E27FC236}">
                <a16:creationId xmlns:a16="http://schemas.microsoft.com/office/drawing/2014/main" id="{6F22840B-C9F6-7088-19E0-EF680C07AD54}"/>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4F6F1106-B4A5-F409-747B-6E708188F331}"/>
              </a:ext>
            </a:extLst>
          </p:cNvPr>
          <p:cNvSpPr>
            <a:spLocks noGrp="1"/>
          </p:cNvSpPr>
          <p:nvPr>
            <p:ph type="sldNum" sz="quarter" idx="12"/>
          </p:nvPr>
        </p:nvSpPr>
        <p:spPr/>
        <p:txBody>
          <a:bodyPr/>
          <a:lstStyle/>
          <a:p>
            <a:fld id="{C5EF2332-01BF-834F-8236-50238282D533}" type="slidenum">
              <a:rPr lang="en-US" smtClean="0"/>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a:t>
            </a:r>
          </a:p>
        </p:txBody>
      </p:sp>
      <p:sp>
        <p:nvSpPr>
          <p:cNvPr id="3" name="Content Placeholder 2"/>
          <p:cNvSpPr>
            <a:spLocks noGrp="1"/>
          </p:cNvSpPr>
          <p:nvPr>
            <p:ph idx="1"/>
          </p:nvPr>
        </p:nvSpPr>
        <p:spPr/>
        <p:txBody>
          <a:bodyPr/>
          <a:lstStyle/>
          <a:p>
            <a:pPr lvl="0"/>
            <a:r>
              <a:t>splines2 package</a:t>
            </a:r>
          </a:p>
          <a:p>
            <a:pPr lvl="0"/>
            <a:r>
              <a:t>rms pckage</a:t>
            </a:r>
          </a:p>
        </p:txBody>
      </p:sp>
      <p:sp>
        <p:nvSpPr>
          <p:cNvPr id="4" name="Footer Placeholder 3">
            <a:extLst>
              <a:ext uri="{FF2B5EF4-FFF2-40B4-BE49-F238E27FC236}">
                <a16:creationId xmlns:a16="http://schemas.microsoft.com/office/drawing/2014/main" id="{7E50D669-6E8B-75EC-E2BA-2A7AEF98BFB6}"/>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65E0ED4C-1DA0-433A-83C8-48341AD406EA}"/>
              </a:ext>
            </a:extLst>
          </p:cNvPr>
          <p:cNvSpPr>
            <a:spLocks noGrp="1"/>
          </p:cNvSpPr>
          <p:nvPr>
            <p:ph type="sldNum" sz="quarter" idx="12"/>
          </p:nvPr>
        </p:nvSpPr>
        <p:spPr/>
        <p:txBody>
          <a:bodyPr/>
          <a:lstStyle/>
          <a:p>
            <a:fld id="{C5EF2332-01BF-834F-8236-50238282D533}" type="slidenum">
              <a:rPr lang="en-US" smtClean="0"/>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a:t>
            </a:r>
          </a:p>
        </p:txBody>
      </p:sp>
      <p:sp>
        <p:nvSpPr>
          <p:cNvPr id="3" name="Content Placeholder 2"/>
          <p:cNvSpPr>
            <a:spLocks noGrp="1"/>
          </p:cNvSpPr>
          <p:nvPr>
            <p:ph idx="1"/>
          </p:nvPr>
        </p:nvSpPr>
        <p:spPr/>
        <p:txBody>
          <a:bodyPr/>
          <a:lstStyle/>
          <a:p>
            <a:pPr lvl="0"/>
            <a:r>
              <a:t>pbspline keyword</a:t>
            </a:r>
          </a:p>
          <a:p>
            <a:pPr lvl="0"/>
            <a:r>
              <a:t>proc transreg</a:t>
            </a:r>
          </a:p>
        </p:txBody>
      </p:sp>
      <p:sp>
        <p:nvSpPr>
          <p:cNvPr id="4" name="Footer Placeholder 3">
            <a:extLst>
              <a:ext uri="{FF2B5EF4-FFF2-40B4-BE49-F238E27FC236}">
                <a16:creationId xmlns:a16="http://schemas.microsoft.com/office/drawing/2014/main" id="{9A7B015B-A816-07B4-F654-7073EEE827DF}"/>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B32D8EA0-5A39-D7F2-E75D-DCC71DEEBA81}"/>
              </a:ext>
            </a:extLst>
          </p:cNvPr>
          <p:cNvSpPr>
            <a:spLocks noGrp="1"/>
          </p:cNvSpPr>
          <p:nvPr>
            <p:ph type="sldNum" sz="quarter" idx="12"/>
          </p:nvPr>
        </p:nvSpPr>
        <p:spPr/>
        <p:txBody>
          <a:bodyPr/>
          <a:lstStyle/>
          <a:p>
            <a:fld id="{C5EF2332-01BF-834F-8236-50238282D533}" type="slidenum">
              <a:rPr lang="en-US" smtClean="0"/>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Stata</a:t>
            </a:r>
          </a:p>
        </p:txBody>
      </p:sp>
      <p:sp>
        <p:nvSpPr>
          <p:cNvPr id="3" name="Content Placeholder 2"/>
          <p:cNvSpPr>
            <a:spLocks noGrp="1"/>
          </p:cNvSpPr>
          <p:nvPr>
            <p:ph idx="1"/>
          </p:nvPr>
        </p:nvSpPr>
        <p:spPr/>
        <p:txBody>
          <a:bodyPr/>
          <a:lstStyle/>
          <a:p>
            <a:pPr lvl="0"/>
            <a:r>
              <a:t>mkspline</a:t>
            </a:r>
          </a:p>
          <a:p>
            <a:pPr lvl="0"/>
            <a:r>
              <a:t>rc_spline</a:t>
            </a:r>
          </a:p>
        </p:txBody>
      </p:sp>
      <p:sp>
        <p:nvSpPr>
          <p:cNvPr id="4" name="Footer Placeholder 3">
            <a:extLst>
              <a:ext uri="{FF2B5EF4-FFF2-40B4-BE49-F238E27FC236}">
                <a16:creationId xmlns:a16="http://schemas.microsoft.com/office/drawing/2014/main" id="{60C00403-29C9-6D20-5402-5A7EC44A571C}"/>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175F7ED7-4453-C8E7-6E7A-4E32DC697095}"/>
              </a:ext>
            </a:extLst>
          </p:cNvPr>
          <p:cNvSpPr>
            <a:spLocks noGrp="1"/>
          </p:cNvSpPr>
          <p:nvPr>
            <p:ph type="sldNum" sz="quarter" idx="12"/>
          </p:nvPr>
        </p:nvSpPr>
        <p:spPr/>
        <p:txBody>
          <a:bodyPr/>
          <a:lstStyle/>
          <a:p>
            <a:fld id="{C5EF2332-01BF-834F-8236-50238282D533}" type="slidenum">
              <a:rPr lang="en-US" smtClean="0"/>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lstStyle/>
          <a:p>
            <a:pPr marL="0" lvl="0" indent="0">
              <a:buNone/>
            </a:pPr>
            <a:r>
              <a:rPr dirty="0"/>
              <a:t>What you have learned</a:t>
            </a:r>
          </a:p>
          <a:p>
            <a:pPr marL="800100" lvl="1" indent="-342900">
              <a:lnSpc>
                <a:spcPct val="150000"/>
              </a:lnSpc>
              <a:buFont typeface="+mj-lt"/>
              <a:buAutoNum type="arabicPeriod"/>
            </a:pPr>
            <a:r>
              <a:rPr dirty="0"/>
              <a:t>Variety of regressions</a:t>
            </a:r>
          </a:p>
          <a:p>
            <a:pPr marL="800100" lvl="1" indent="-342900">
              <a:lnSpc>
                <a:spcPct val="150000"/>
              </a:lnSpc>
              <a:buFont typeface="+mj-lt"/>
              <a:buAutoNum type="arabicPeriod"/>
            </a:pPr>
            <a:r>
              <a:rPr dirty="0"/>
              <a:t>Building cubic splines from scratch</a:t>
            </a:r>
          </a:p>
          <a:p>
            <a:pPr marL="800100" lvl="1" indent="-342900">
              <a:lnSpc>
                <a:spcPct val="150000"/>
              </a:lnSpc>
              <a:buFont typeface="+mj-lt"/>
              <a:buAutoNum type="arabicPeriod"/>
            </a:pPr>
            <a:r>
              <a:rPr dirty="0"/>
              <a:t>B-splines</a:t>
            </a:r>
          </a:p>
          <a:p>
            <a:pPr marL="800100" lvl="1" indent="-342900">
              <a:lnSpc>
                <a:spcPct val="150000"/>
              </a:lnSpc>
              <a:buFont typeface="+mj-lt"/>
              <a:buAutoNum type="arabicPeriod"/>
            </a:pPr>
            <a:r>
              <a:rPr dirty="0"/>
              <a:t>How many knots and where to put them</a:t>
            </a:r>
          </a:p>
          <a:p>
            <a:pPr marL="800100" lvl="1" indent="-342900">
              <a:lnSpc>
                <a:spcPct val="150000"/>
              </a:lnSpc>
              <a:buFont typeface="+mj-lt"/>
              <a:buAutoNum type="arabicPeriod"/>
            </a:pPr>
            <a:r>
              <a:rPr dirty="0"/>
              <a:t>Logistic regression example</a:t>
            </a:r>
          </a:p>
          <a:p>
            <a:pPr marL="800100" lvl="1" indent="-342900">
              <a:lnSpc>
                <a:spcPct val="150000"/>
              </a:lnSpc>
              <a:buFont typeface="+mj-lt"/>
              <a:buAutoNum type="arabicPeriod"/>
            </a:pPr>
            <a:r>
              <a:rPr dirty="0"/>
              <a:t>Some code hints for R, SAS, Stata</a:t>
            </a:r>
          </a:p>
        </p:txBody>
      </p:sp>
      <p:sp>
        <p:nvSpPr>
          <p:cNvPr id="4" name="Footer Placeholder 3">
            <a:extLst>
              <a:ext uri="{FF2B5EF4-FFF2-40B4-BE49-F238E27FC236}">
                <a16:creationId xmlns:a16="http://schemas.microsoft.com/office/drawing/2014/main" id="{BF28CA3A-6FCE-226C-6C2F-11D1D6252120}"/>
              </a:ext>
            </a:extLst>
          </p:cNvPr>
          <p:cNvSpPr>
            <a:spLocks noGrp="1"/>
          </p:cNvSpPr>
          <p:nvPr>
            <p:ph type="ftr" sz="quarter" idx="3"/>
          </p:nvPr>
        </p:nvSpPr>
        <p:spPr/>
        <p:txBody>
          <a:bodyPr/>
          <a:lstStyle/>
          <a:p>
            <a:r>
              <a:rPr lang="en-US"/>
              <a:t>©Steve Simon | https://TheAnalysisFactor.com</a:t>
            </a:r>
            <a:endParaRPr lang="en-US" dirty="0"/>
          </a:p>
        </p:txBody>
      </p:sp>
      <p:sp>
        <p:nvSpPr>
          <p:cNvPr id="5" name="Slide Number Placeholder 4">
            <a:extLst>
              <a:ext uri="{FF2B5EF4-FFF2-40B4-BE49-F238E27FC236}">
                <a16:creationId xmlns:a16="http://schemas.microsoft.com/office/drawing/2014/main" id="{630EFF26-56A9-645F-921B-3A667E80B4DD}"/>
              </a:ext>
            </a:extLst>
          </p:cNvPr>
          <p:cNvSpPr>
            <a:spLocks noGrp="1"/>
          </p:cNvSpPr>
          <p:nvPr>
            <p:ph type="sldNum" sz="quarter" idx="12"/>
          </p:nvPr>
        </p:nvSpPr>
        <p:spPr/>
        <p:txBody>
          <a:bodyPr/>
          <a:lstStyle/>
          <a:p>
            <a:fld id="{C5EF2332-01BF-834F-8236-50238282D533}" type="slidenum">
              <a:rPr lang="en-US" smtClean="0"/>
              <a:t>95</a:t>
            </a:fld>
            <a:endParaRPr lang="en-US"/>
          </a:p>
        </p:txBody>
      </p:sp>
    </p:spTree>
  </p:cSld>
  <p:clrMapOvr>
    <a:masterClrMapping/>
  </p:clrMapOvr>
</p:sld>
</file>

<file path=ppt/theme/theme1.xml><?xml version="1.0" encoding="utf-8"?>
<a:theme xmlns:a="http://schemas.openxmlformats.org/drawingml/2006/main" name="COSA-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T#015 STSP-PPT-Wide-Template</Template>
  <TotalTime>71</TotalTime>
  <Words>7670</Words>
  <Application>Microsoft Office PowerPoint</Application>
  <PresentationFormat>On-screen Show (16:9)</PresentationFormat>
  <Paragraphs>805</Paragraphs>
  <Slides>95</Slides>
  <Notes>66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95</vt:i4>
      </vt:variant>
    </vt:vector>
  </HeadingPairs>
  <TitlesOfParts>
    <vt:vector size="100" baseType="lpstr">
      <vt:lpstr>Arial</vt:lpstr>
      <vt:lpstr>Calibri</vt:lpstr>
      <vt:lpstr>Cambria Math</vt:lpstr>
      <vt:lpstr>Courier</vt:lpstr>
      <vt:lpstr>COSA-PPT-Wide-Template</vt:lpstr>
      <vt:lpstr>Cubic Splines: What are splines and how are they used?</vt:lpstr>
      <vt:lpstr>Where this fits</vt:lpstr>
      <vt:lpstr>What You’ll Learn Today:</vt:lpstr>
      <vt:lpstr>xkcd comic</vt:lpstr>
      <vt:lpstr>xkcd comic, panel 01</vt:lpstr>
      <vt:lpstr>xkcd comic, panel 02</vt:lpstr>
      <vt:lpstr>xkcd comic, panel 03</vt:lpstr>
      <vt:lpstr>xkcd comic, panel 04</vt:lpstr>
      <vt:lpstr>xkcd comic, panel 05</vt:lpstr>
      <vt:lpstr>xkcd comic, panel 06</vt:lpstr>
      <vt:lpstr>xkcd comic, panel 07</vt:lpstr>
      <vt:lpstr>xkcd comic, panel 08</vt:lpstr>
      <vt:lpstr>xkcd comic, panel 09</vt:lpstr>
      <vt:lpstr>xkcd comic, panel 10</vt:lpstr>
      <vt:lpstr>xkcd comic, panel 11</vt:lpstr>
      <vt:lpstr>xkcd comic, panel 12</vt:lpstr>
      <vt:lpstr>Examples of splines, 1</vt:lpstr>
      <vt:lpstr>Examples of splines, 2</vt:lpstr>
      <vt:lpstr>Examples of splines, 3</vt:lpstr>
      <vt:lpstr>Examples of splines, 4</vt:lpstr>
      <vt:lpstr>Examples of splines, 5</vt:lpstr>
      <vt:lpstr>Examples of splines, 6</vt:lpstr>
      <vt:lpstr>A real-world problem, without the data</vt:lpstr>
      <vt:lpstr>Fake data</vt:lpstr>
      <vt:lpstr>Linear function</vt:lpstr>
      <vt:lpstr>Computational formula for linear regression</vt:lpstr>
      <vt:lpstr>Step function</vt:lpstr>
      <vt:lpstr>Computational formula for step regression</vt:lpstr>
      <vt:lpstr>Elbow function</vt:lpstr>
      <vt:lpstr>Computational formula for elbow regression</vt:lpstr>
      <vt:lpstr>Quadratic analog</vt:lpstr>
      <vt:lpstr>Computational formula for quadratic analog</vt:lpstr>
      <vt:lpstr>Break #1</vt:lpstr>
      <vt:lpstr>Splines</vt:lpstr>
      <vt:lpstr>A physical spline</vt:lpstr>
      <vt:lpstr>A french curve</vt:lpstr>
      <vt:lpstr>Graph of artificial data</vt:lpstr>
      <vt:lpstr>Single cubic polynomial</vt:lpstr>
      <vt:lpstr>Cubic polynomials with knots at x=5, 10, 15</vt:lpstr>
      <vt:lpstr>What the numbers look like</vt:lpstr>
      <vt:lpstr>What the numbers look like, overall terms</vt:lpstr>
      <vt:lpstr>What the numbers look like, knot 1 terms</vt:lpstr>
      <vt:lpstr>What the numbers look like, knot 2 terms</vt:lpstr>
      <vt:lpstr>What the numbers look like, knot 3 terms</vt:lpstr>
      <vt:lpstr>Discontinuous cubic spline</vt:lpstr>
      <vt:lpstr>Remove piece-wise intercepts</vt:lpstr>
      <vt:lpstr>Continuous spline</vt:lpstr>
      <vt:lpstr>Remove piecewise linear terms</vt:lpstr>
      <vt:lpstr>Smooth splines</vt:lpstr>
      <vt:lpstr>Remove piecewise quadratic terms</vt:lpstr>
      <vt:lpstr>Even smoother</vt:lpstr>
      <vt:lpstr>Multicollinearity</vt:lpstr>
      <vt:lpstr>Break #2</vt:lpstr>
      <vt:lpstr>B-splines</vt:lpstr>
      <vt:lpstr>B-spline, 1</vt:lpstr>
      <vt:lpstr>B-spline, 2</vt:lpstr>
      <vt:lpstr>B-spline, 3</vt:lpstr>
      <vt:lpstr>B-spline, 4</vt:lpstr>
      <vt:lpstr>B-spline, 5</vt:lpstr>
      <vt:lpstr>B-spline, 6</vt:lpstr>
      <vt:lpstr>B-spline, 7</vt:lpstr>
      <vt:lpstr>Correlation of B-spline terms</vt:lpstr>
      <vt:lpstr>B-spline fit to the artificial data</vt:lpstr>
      <vt:lpstr>Break #3</vt:lpstr>
      <vt:lpstr>How many knots?</vt:lpstr>
      <vt:lpstr>AIC for a linear fit</vt:lpstr>
      <vt:lpstr>AIC for a three knot spline</vt:lpstr>
      <vt:lpstr>AIC for a four knot spline</vt:lpstr>
      <vt:lpstr>AIC for a five knot spline</vt:lpstr>
      <vt:lpstr>Use inside knowlege to place the knots</vt:lpstr>
      <vt:lpstr>Frank Harrell’s suggestion for knot placement</vt:lpstr>
      <vt:lpstr>Knot placement doesn’t matter</vt:lpstr>
      <vt:lpstr>Extensions</vt:lpstr>
      <vt:lpstr>Break #4</vt:lpstr>
      <vt:lpstr>About the Titanic</vt:lpstr>
      <vt:lpstr>First few rows of data</vt:lpstr>
      <vt:lpstr>A few descriptive statistics, 1</vt:lpstr>
      <vt:lpstr>A few descriptive statistics, 2</vt:lpstr>
      <vt:lpstr>A few descriptive statistics, 3</vt:lpstr>
      <vt:lpstr>A few descriptive statistics, 4</vt:lpstr>
      <vt:lpstr>Boxplots</vt:lpstr>
      <vt:lpstr>Fit a linear model first.</vt:lpstr>
      <vt:lpstr>Now fit a spline function.</vt:lpstr>
      <vt:lpstr>Predictions on a log odds scale</vt:lpstr>
      <vt:lpstr>Predictions on the probability scale</vt:lpstr>
      <vt:lpstr>Most models will accept splines</vt:lpstr>
      <vt:lpstr>Spline coefficients are uninterpretable</vt:lpstr>
      <vt:lpstr>Splines are a package deal</vt:lpstr>
      <vt:lpstr>Don’t over-interpret the tails</vt:lpstr>
      <vt:lpstr>Break #5</vt:lpstr>
      <vt:lpstr>SPSS</vt:lpstr>
      <vt:lpstr>R</vt:lpstr>
      <vt:lpstr>SAS</vt:lpstr>
      <vt:lpstr>Stata</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splines and how are they used?</dc:title>
  <dc:creator>Steve Simon</dc:creator>
  <cp:keywords/>
  <cp:lastModifiedBy>Stephen Simon</cp:lastModifiedBy>
  <cp:revision>5</cp:revision>
  <dcterms:created xsi:type="dcterms:W3CDTF">2025-07-04T02:02:11Z</dcterms:created>
  <dcterms:modified xsi:type="dcterms:W3CDTF">2025-07-07T22:07:27Z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source</vt:lpwstr>
  </property>
  <property fmtid="{D5CDD505-2E9C-101B-9397-08002B2CF9AE}" pid="6" name="format">
    <vt:lpwstr>pptx</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params">
    <vt:lpwstr/>
  </property>
  <property fmtid="{D5CDD505-2E9C-101B-9397-08002B2CF9AE}" pid="12" name="toc-title">
    <vt:lpwstr>Table of contents</vt:lpwstr>
  </property>
</Properties>
</file>