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0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notesMaster" Target="notesMasters/notesMaster1.xml" /><Relationship Id="rId108" Type="http://schemas.openxmlformats.org/officeDocument/2006/relationships/viewProps" Target="viewProps.xml" /><Relationship Id="rId107" Type="http://schemas.openxmlformats.org/officeDocument/2006/relationships/presProps" Target="presProps.xml" /><Relationship Id="rId1" Type="http://schemas.openxmlformats.org/officeDocument/2006/relationships/slideMaster" Target="slideMasters/slideMaster1.xml" /><Relationship Id="rId110" Type="http://schemas.openxmlformats.org/officeDocument/2006/relationships/tableStyles" Target="tableStyles.xml" /><Relationship Id="rId109"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40.xml.rels><?xml version="1.0" encoding="UTF-8"?><Relationships xmlns="http://schemas.openxmlformats.org/package/2006/relationships"><Relationship Id="rId2" Type="http://schemas.openxmlformats.org/officeDocument/2006/relationships/slide" Target="../slides/slide82.xml" /><Relationship Id="rId1" Type="http://schemas.openxmlformats.org/officeDocument/2006/relationships/notesMaster" Target="../notesMasters/notesMaster1.xml" /></Relationships>
</file>

<file path=ppt/notesSlides/_rels/notesSlide41.xml.rels><?xml version="1.0" encoding="UTF-8"?><Relationships xmlns="http://schemas.openxmlformats.org/package/2006/relationships"><Relationship Id="rId2" Type="http://schemas.openxmlformats.org/officeDocument/2006/relationships/slide" Target="../slides/slide83.xml" /><Relationship Id="rId1" Type="http://schemas.openxmlformats.org/officeDocument/2006/relationships/notesMaster" Target="../notesMasters/notesMaster1.xml" /></Relationships>
</file>

<file path=ppt/notesSlides/_rels/notesSlide42.xml.rels><?xml version="1.0" encoding="UTF-8"?><Relationships xmlns="http://schemas.openxmlformats.org/package/2006/relationships"><Relationship Id="rId2" Type="http://schemas.openxmlformats.org/officeDocument/2006/relationships/slide" Target="../slides/slide84.xml" /><Relationship Id="rId1" Type="http://schemas.openxmlformats.org/officeDocument/2006/relationships/notesMaster" Target="../notesMasters/notesMaster1.xml" /></Relationships>
</file>

<file path=ppt/notesSlides/_rels/notesSlide43.xml.rels><?xml version="1.0" encoding="UTF-8"?><Relationships xmlns="http://schemas.openxmlformats.org/package/2006/relationships"><Relationship Id="rId2" Type="http://schemas.openxmlformats.org/officeDocument/2006/relationships/slide" Target="../slides/slide86.xml" /><Relationship Id="rId1" Type="http://schemas.openxmlformats.org/officeDocument/2006/relationships/notesMaster" Target="../notesMasters/notesMaster1.xml" /></Relationships>
</file>

<file path=ppt/notesSlides/_rels/notesSlide44.xml.rels><?xml version="1.0" encoding="UTF-8"?><Relationships xmlns="http://schemas.openxmlformats.org/package/2006/relationships"><Relationship Id="rId2" Type="http://schemas.openxmlformats.org/officeDocument/2006/relationships/slide" Target="../slides/slide87.xml" /><Relationship Id="rId1" Type="http://schemas.openxmlformats.org/officeDocument/2006/relationships/notesMaster" Target="../notesMasters/notesMaster1.xml" /></Relationships>
</file>

<file path=ppt/notesSlides/_rels/notesSlide45.xml.rels><?xml version="1.0" encoding="UTF-8"?><Relationships xmlns="http://schemas.openxmlformats.org/package/2006/relationships"><Relationship Id="rId2" Type="http://schemas.openxmlformats.org/officeDocument/2006/relationships/slide" Target="../slides/slide88.xml" /><Relationship Id="rId1" Type="http://schemas.openxmlformats.org/officeDocument/2006/relationships/notesMaster" Target="../notesMasters/notesMaster1.xml" /></Relationships>
</file>

<file path=ppt/notesSlides/_rels/notesSlide46.xml.rels><?xml version="1.0" encoding="UTF-8"?><Relationships xmlns="http://schemas.openxmlformats.org/package/2006/relationships"><Relationship Id="rId2" Type="http://schemas.openxmlformats.org/officeDocument/2006/relationships/slide" Target="../slides/slide94.xml" /><Relationship Id="rId1" Type="http://schemas.openxmlformats.org/officeDocument/2006/relationships/notesMaster" Target="../notesMasters/notesMaster1.xml" /></Relationships>
</file>

<file path=ppt/notesSlides/_rels/notesSlide47.xml.rels><?xml version="1.0" encoding="UTF-8"?><Relationships xmlns="http://schemas.openxmlformats.org/package/2006/relationships"><Relationship Id="rId2" Type="http://schemas.openxmlformats.org/officeDocument/2006/relationships/slide" Target="../slides/slide95.xml" /><Relationship Id="rId1" Type="http://schemas.openxmlformats.org/officeDocument/2006/relationships/notesMaster" Target="../notesMasters/notesMaster1.xml" /></Relationships>
</file>

<file path=ppt/notesSlides/_rels/notesSlide48.xml.rels><?xml version="1.0" encoding="UTF-8"?><Relationships xmlns="http://schemas.openxmlformats.org/package/2006/relationships"><Relationship Id="rId2" Type="http://schemas.openxmlformats.org/officeDocument/2006/relationships/slide" Target="../slides/slide96.xml" /><Relationship Id="rId1" Type="http://schemas.openxmlformats.org/officeDocument/2006/relationships/notesMaster" Target="../notesMasters/notesMaster1.xml" /></Relationships>
</file>

<file path=ppt/notesSlides/_rels/notesSlide49.xml.rels><?xml version="1.0" encoding="UTF-8"?><Relationships xmlns="http://schemas.openxmlformats.org/package/2006/relationships"><Relationship Id="rId2" Type="http://schemas.openxmlformats.org/officeDocument/2006/relationships/slide" Target="../slides/slide97.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50.xml.rels><?xml version="1.0" encoding="UTF-8"?><Relationships xmlns="http://schemas.openxmlformats.org/package/2006/relationships"><Relationship Id="rId2" Type="http://schemas.openxmlformats.org/officeDocument/2006/relationships/slide" Target="../slides/slide98.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Let me start with a cartoon from the xkcd site of Scott Munro. Scott Munro produces comics that poke fun at various scientific and mathematical concepts. There are a handful that directly address statistics, including this one. The actual panels in the comic are small, so I split them up onto separate slides.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a piecewise linear regression fit. The caption reads, “I have a theory and this is the only data I could find.”</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the proposed regression model gets a bit silly. This shows a scatter of data points with a smooth curve connecting every data point. The caption reads, “I clikced ‘smooth lines’ in Excel.”</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a smoother that looks like it uses medians somehow. The caption reads, “I had an idea for how to clean up the data. What do you think?”</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what looks like a B-spline. The caption reads, “As you can see, this model smoothly fits the - Wait, No, No, Don’t extend it. AAAAAA!!”</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Several decades ago, I was faced with a data analysis problem. I wanted to fit a threshold model where everything is fine and normal until the exposure level meets a certain threshold. Then things get worse.</a:t>
            </a:r>
          </a:p>
          <a:p>
            <a:pPr lvl="0" indent="0" marL="0">
              <a:buNone/>
            </a:pPr>
          </a:p>
          <a:p>
            <a:pPr lvl="0" indent="0" marL="0">
              <a:buNone/>
            </a:pPr>
            <a:r>
              <a:rPr/>
              <a:t>I don’t have the data for this problem but let me illustrate conceptually how a threshold model might work. It provides a simple but useful analog to regression splines.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what a linear function might look like. It is not what we want, but always start with the easiest model.</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the formula and the design matrix for a linear fit.</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threshold model could look like this. It is a step function that is at a high level prior to the threshold at X=9 and then drops after.</a:t>
            </a:r>
          </a:p>
          <a:p>
            <a:pPr lvl="0" indent="0" marL="0">
              <a:buNone/>
            </a:pPr>
          </a:p>
          <a:p>
            <a:pPr lvl="0" indent="0" marL="0">
              <a:buNone/>
            </a:pPr>
            <a:r>
              <a:rPr/>
              <a:t>This is a discontinuous function. It might make sense in some settings. In other settings, you might expect the decline to be not so sudden and abrupt.</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the formula and the design matrix for a step function. The I notation is an indicator function that is equal to 1 if the logical comparison is true and 0 if it is false.</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a better model. It is flat and at a high level for values less than 9 and declines linearly for values greater than 9.</a:t>
            </a:r>
          </a:p>
          <a:p>
            <a:pPr lvl="0" indent="0" marL="0">
              <a:buNone/>
            </a:pPr>
          </a:p>
          <a:p>
            <a:pPr lvl="0" indent="0" marL="0">
              <a:buNone/>
            </a:pPr>
            <a:r>
              <a:rPr/>
              <a:t>Note the “elbow” at the threshold. This might be okay, but it might be better for a transition that does not change slope so suddenly.</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a linear regression fit. The caption reads, “Hey, I did a regression.”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the formula and design matrix for an elbow regression. The independent variable is computed by multiplying the indicator variable by the value of X, but only after subtracting the threshold of 9. It is important to subtract the nine so that the linear decline after the threshold matches up with the flat section before the threshold.</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a functional form that avoid the elbow at the threshold value. It fits a quadratic decline, or a parabola, but the parabola starts at the point where the derivative is equal to zero.</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the formula and design matrix for the quadratic analog, or the elbowless regression.</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spline is a piecewise cubic polynomial. It converts from one cubic polynomial to a different cubic polynomial at pre-defined transition points known as knots. The individual cubic polynomials are constrained to be continuous and smooth at the knots. Smooth means a continuous first and second derivative. In practical terms, smooth means “no elbows”.</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Before computers became powerful enough to compute splines, we had several alternatives.</a:t>
            </a:r>
          </a:p>
          <a:p>
            <a:pPr lvl="0" indent="0" marL="0">
              <a:buNone/>
            </a:pPr>
          </a:p>
          <a:p>
            <a:pPr lvl="0" indent="0" marL="0">
              <a:buNone/>
            </a:pPr>
            <a:r>
              <a:rPr/>
              <a:t>Here is an image from Wikipedia of physical spline. It is a thin strip of wood–thin enough to allow it to bend. It is constrained so that the bend follows a path that covers a few points.</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french curve was a plastic template that showed a range of curvatures. You would line up the curve to four data points, draw along the french curve between the two interior points and then shift to the right and line up the french curve again. The resulting path looked seamless.</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Suppose you have some data where you suspect the behavior differs for x=1 to 5, x=6 to 10, x=11 to 15, and x=16 to 20.</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get a variety of splines by defining constant, linear, quadratic, and cubic terms and then shift those functions to the right. After shifting, fill in the hole to the left with zeros.</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graph shown here represents the best fitting single cubic polynomial. It uses</a:t>
            </a:r>
          </a:p>
          <a:p>
            <a:pPr lvl="0" indent="0" marL="0">
              <a:buNone/>
            </a:pPr>
          </a:p>
          <a:p>
            <a:pPr lvl="0"/>
            <a:r>
              <a:rPr/>
              <a:t>c1, the intercept for the overall range,</a:t>
            </a:r>
          </a:p>
          <a:p>
            <a:pPr lvl="0" indent="0" marL="0">
              <a:buNone/>
            </a:pPr>
          </a:p>
          <a:p>
            <a:pPr lvl="0"/>
            <a:r>
              <a:rPr/>
              <a:t>c2, the linear term for the overall range,</a:t>
            </a:r>
          </a:p>
          <a:p>
            <a:pPr lvl="0" indent="0" marL="0">
              <a:buNone/>
            </a:pPr>
          </a:p>
          <a:p>
            <a:pPr lvl="0"/>
            <a:r>
              <a:rPr/>
              <a:t>c3, the quadratic term for the overall range, and</a:t>
            </a:r>
          </a:p>
          <a:p>
            <a:pPr lvl="0" indent="0" marL="0">
              <a:buNone/>
            </a:pPr>
          </a:p>
          <a:p>
            <a:pPr lvl="0"/>
            <a:r>
              <a:rPr/>
              <a:t>c4, the cubic term for the overall range.</a:t>
            </a:r>
          </a:p>
          <a:p>
            <a:pPr lvl="0" indent="0" marL="0">
              <a:buNone/>
            </a:pPr>
          </a:p>
          <a:p>
            <a:pPr lvl="0" indent="0" marL="0">
              <a:buNone/>
            </a:pPr>
            <a:r>
              <a:rPr/>
              <a:t>It doesn’t fit the data very well.</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So, we could fit a cubic model for the first five data points, for the second five, the third five, and the fourth five. This is a bit much: a cubic model has four parameters, so fitting four of them would use up 16 degrees of freedom in a data set with only 20 observations. But bear with me a bit on this.</a:t>
            </a:r>
          </a:p>
          <a:p>
            <a:pPr lvl="0" indent="0" marL="0">
              <a:buNone/>
            </a:pPr>
          </a:p>
          <a:p>
            <a:pPr lvl="0" indent="0" marL="0">
              <a:buNone/>
            </a:pPr>
            <a:r>
              <a:rPr/>
              <a:t>The trick to fitting four separate cubic polynomials is to “restart” the intercept, linear, quadratic, and cubic terms after x=5, x=10, and x=15, as shown above. This leads to a model with 16 degrees of freedom. This is way too many degrees of freedom for only 20 data points, but it helps anchor a series of more reasonable models.</a:t>
            </a:r>
          </a:p>
          <a:p>
            <a:pPr lvl="0" indent="0" marL="0">
              <a:buNone/>
            </a:pPr>
          </a:p>
          <a:p>
            <a:pPr lvl="0" indent="0" marL="0">
              <a:buNone/>
            </a:pPr>
            <a:r>
              <a:rPr/>
              <a:t>This function is not continuous or smooth. To make the function continuous, drop the extra intercept terms.</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a quadratic regression fit. The caption reads, “I wanted a curved line, so I made one with Math.”</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While this graph is continuous, it still takes some abrupt turns. What this curve lacks is smoothness. The mathematical concept of smoothness is measured in terms of the continuity of derivatives.</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a function that has a continuous first derivative. You fit this model by dropping the extra linear terms beyond the first one. Notice a pattern here. As you place additional restrictions on the spline (continuity, smoothness), you need fewer parameters. The four cubic models with no restrictions used up 16 degrees of freedom. When you added a continuity restriction, you only needed 13 degrees of freedom for the model. Add a smoothness restriction and you only need 10 degrees of freedom.</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a function that has continuous first and second derivatives. This is a greater degree of smoothness than above and it requires only 7 degrees of freedom.</a:t>
            </a:r>
          </a:p>
          <a:p>
            <a:pPr lvl="0" indent="0" marL="0">
              <a:buNone/>
            </a:pPr>
          </a:p>
          <a:p>
            <a:pPr lvl="0" indent="0" marL="0">
              <a:buNone/>
            </a:pPr>
            <a:r>
              <a:rPr/>
              <a:t>This is what most people refer to when they talk about splines: a piecewise cubic model with continuity and continuous first and second derivatives. It is a fairly simple model (not that many degrees of freedom), but it produces a curve that has the flexibility to fit a variety of curves that have the aesthetically pleasing features of continuity and smoothness.</a:t>
            </a:r>
          </a:p>
          <a:p>
            <a:pPr lvl="0" indent="0" marL="0">
              <a:buNone/>
            </a:pPr>
          </a:p>
          <a:p>
            <a:pPr lvl="0" indent="0" marL="0">
              <a:buNone/>
            </a:pPr>
            <a:r>
              <a:rPr/>
              <a:t>Continuity and smoothness are more than just aesthetics, though. There are many scientific settings where we expect no jumps (discontinuities) and no abrupt turns (lack of smoothness). If you are measuring the onset of symptoms from a disease, you know that the viruses or bacteria that are causing the disease are increasing in a continuous and smooth pattern. So any problems that they cause should also increase in a continuous and smooth pattern.</a:t>
            </a:r>
          </a:p>
          <a:p>
            <a:pPr lvl="0" indent="0" marL="0">
              <a:buNone/>
            </a:pPr>
          </a:p>
          <a:p>
            <a:pPr lvl="0" indent="0" marL="0">
              <a:buNone/>
            </a:pPr>
            <a:r>
              <a:rPr/>
              <a:t>Other settings, however, should not necessarily be expected to produce continuous and smooth outcomes. If a particular metabolic pathway becomes saturated or an anotomical barrier is breached, the suddenness transition could result in an abrupt turn or a discontinuity. So do think about the particular context of your problem when deciding what type of spline model to use.</a:t>
            </a:r>
          </a:p>
          <a:p>
            <a:pPr lvl="0" indent="0" marL="0">
              <a:buNone/>
            </a:pPr>
          </a:p>
          <a:p>
            <a:pPr lvl="0" indent="0" marL="0">
              <a:buNone/>
            </a:pPr>
            <a:r>
              <a:rPr/>
              <a:t>This approach is simple and easy to follow, but there is one catch. There is an issue with multicollinearity.</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correlations are quite high and this can lead to computational problems, including rounding errors. So most spline models implemented on a computer use a different approach.</a:t>
            </a:r>
          </a:p>
        </p:txBody>
      </p:sp>
      <p:sp>
        <p:nvSpPr>
          <p:cNvPr id="4" name="Slide Number Placeholder 3"/>
          <p:cNvSpPr>
            <a:spLocks noGrp="1"/>
          </p:cNvSpPr>
          <p:nvPr>
            <p:ph type="sldNum" sz="quarter" idx="10"/>
          </p:nvPr>
        </p:nvSpPr>
        <p:spPr/>
        <p:txBody>
          <a:bodyPr/>
          <a:lstStyle/>
          <a:p>
            <a:fld id="{18BDFEC3-8487-43E8-A154-7C12CBC1FFF2}" type="slidenum">
              <a:rPr lang="en-US"/>
              <a:t>57</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B-splines provide a solution with less issues of multi-collinearity.</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individual columns represent piecwise cubic polynomials. As I cycle through these graphs, notice how they are concentrated in certain intervals and there is only a partial overlap between these intervals. Also notice how they transition smoothly to zero outside those intervals.</a:t>
            </a:r>
          </a:p>
        </p:txBody>
      </p:sp>
      <p:sp>
        <p:nvSpPr>
          <p:cNvPr id="4" name="Slide Number Placeholder 3"/>
          <p:cNvSpPr>
            <a:spLocks noGrp="1"/>
          </p:cNvSpPr>
          <p:nvPr>
            <p:ph type="sldNum" sz="quarter" idx="10"/>
          </p:nvPr>
        </p:nvSpPr>
        <p:spPr/>
        <p:txBody>
          <a:bodyPr/>
          <a:lstStyle/>
          <a:p>
            <a:fld id="{18BDFEC3-8487-43E8-A154-7C12CBC1FFF2}" type="slidenum">
              <a:rPr lang="en-US"/>
              <a:t>60</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Although there is some correlation, this not nearly as bad as the piecewise approach.</a:t>
            </a:r>
          </a:p>
        </p:txBody>
      </p:sp>
      <p:sp>
        <p:nvSpPr>
          <p:cNvPr id="4" name="Slide Number Placeholder 3"/>
          <p:cNvSpPr>
            <a:spLocks noGrp="1"/>
          </p:cNvSpPr>
          <p:nvPr>
            <p:ph type="sldNum" sz="quarter" idx="10"/>
          </p:nvPr>
        </p:nvSpPr>
        <p:spPr/>
        <p:txBody>
          <a:bodyPr/>
          <a:lstStyle/>
          <a:p>
            <a:fld id="{18BDFEC3-8487-43E8-A154-7C12CBC1FFF2}" type="slidenum">
              <a:rPr lang="en-US"/>
              <a:t>67</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variant on B splines are natural splines (also called restricted cubic splines). These splines place an additional restriction to the left of the first X value and to the right of the last X value. The spline is constrained to be linear at both extremes. This makes practical sense, as there is less data at the extremes, making estimation of a complex cubic function here worrisome. This also makes extrapolation outside of the range of data less problematic. Cubic polynomials have the potential of extreme shifts and if these occur outside the range of the data, they could lead to some awful extrapolations.</a:t>
            </a:r>
          </a:p>
          <a:p>
            <a:pPr lvl="0" indent="0" marL="0">
              <a:buNone/>
            </a:pPr>
          </a:p>
          <a:p>
            <a:pPr lvl="0" indent="0" marL="0">
              <a:buNone/>
            </a:pPr>
            <a:r>
              <a:rPr/>
              <a:t>You should always be very careful, of course, as any effort to extrapolate beyond the range of data is dangerous. Nevertheless, restricting the extrapolation to a linear function is probably safer than letting the cubic polynomial wiggle around.</a:t>
            </a:r>
          </a:p>
        </p:txBody>
      </p:sp>
      <p:sp>
        <p:nvSpPr>
          <p:cNvPr id="4" name="Slide Number Placeholder 3"/>
          <p:cNvSpPr>
            <a:spLocks noGrp="1"/>
          </p:cNvSpPr>
          <p:nvPr>
            <p:ph type="sldNum" sz="quarter" idx="10"/>
          </p:nvPr>
        </p:nvSpPr>
        <p:spPr/>
        <p:txBody>
          <a:bodyPr/>
          <a:lstStyle/>
          <a:p>
            <a:fld id="{18BDFEC3-8487-43E8-A154-7C12CBC1FFF2}" type="slidenum">
              <a:rPr lang="en-US"/>
              <a:t>69</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the natural spline fit to your simulated dataset.</a:t>
            </a:r>
          </a:p>
          <a:p>
            <a:pPr lvl="0" indent="0" marL="0">
              <a:buNone/>
            </a:pPr>
          </a:p>
          <a:p>
            <a:pPr lvl="0" indent="0" marL="0">
              <a:buNone/>
            </a:pPr>
            <a:r>
              <a:rPr/>
              <a:t>You can probably see the linearity at the extremes of the data.</a:t>
            </a:r>
          </a:p>
        </p:txBody>
      </p:sp>
      <p:sp>
        <p:nvSpPr>
          <p:cNvPr id="4" name="Slide Number Placeholder 3"/>
          <p:cNvSpPr>
            <a:spLocks noGrp="1"/>
          </p:cNvSpPr>
          <p:nvPr>
            <p:ph type="sldNum" sz="quarter" idx="10"/>
          </p:nvPr>
        </p:nvSpPr>
        <p:spPr/>
        <p:txBody>
          <a:bodyPr/>
          <a:lstStyle/>
          <a:p>
            <a:fld id="{18BDFEC3-8487-43E8-A154-7C12CBC1FFF2}" type="slidenum">
              <a:rPr lang="en-US"/>
              <a:t>75</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difficult question is how many knots to use. Too many knots and you might end up overfitting. Too few and you might end up with not enough flexibility to fit your data well.</a:t>
            </a:r>
          </a:p>
          <a:p>
            <a:pPr lvl="0" indent="0" marL="0">
              <a:buNone/>
            </a:pPr>
          </a:p>
          <a:p>
            <a:pPr lvl="0" indent="0" marL="0">
              <a:buNone/>
            </a:pPr>
            <a:r>
              <a:rPr/>
              <a:t>The AIC (Akaike Information Criterion) and the BIC (Bayesian Information Criterion) are useful measures for comparing different statistical models. In linear regression both AIC and BIC look at how close the fitted curve is to the data, but adds a penalty for model complexity. This helps avoid the situation where an excessively complex model with only marginally better predictive power is selected over a simpler model that predicts almost as well.</a:t>
            </a:r>
          </a:p>
          <a:p>
            <a:pPr lvl="0" indent="0" marL="0">
              <a:buNone/>
            </a:pPr>
          </a:p>
          <a:p>
            <a:pPr lvl="0" indent="0" marL="0">
              <a:buNone/>
            </a:pPr>
            <a:r>
              <a:rPr/>
              <a:t>Note that a p-value will not work here except in some special cases where all of the knots but one coincide. The p-value fails because (with a few rare exceptions) one spline model is not nested inside another.</a:t>
            </a:r>
          </a:p>
          <a:p>
            <a:pPr lvl="0" indent="0" marL="0">
              <a:buNone/>
            </a:pPr>
          </a:p>
          <a:p>
            <a:pPr lvl="0" indent="0" marL="0">
              <a:buNone/>
            </a:pPr>
            <a:r>
              <a:rPr/>
              <a:t>Look at the number of bends in the data. If the data increases to a single maximum and then decreases after that, a simpler spline with 2 or 3 knots may be sufficient. This also applies if the data decreases to a single minimum and then increases after that. If there are more bends (e.g., increase to a maximum, decrease to a minimum, and then increase again), then a larger number of knots may be needed.</a:t>
            </a:r>
          </a:p>
          <a:p>
            <a:pPr lvl="0" indent="0" marL="0">
              <a:buNone/>
            </a:pPr>
          </a:p>
          <a:p>
            <a:pPr lvl="0" indent="0" marL="0">
              <a:buNone/>
            </a:pPr>
            <a:r>
              <a:rPr/>
              <a:t>Frank Harrell has a simple suggestion. Use 4 knots for small data sets. Small means n &lt; 100. Use 5 knots for large data sets.</a:t>
            </a:r>
          </a:p>
          <a:p>
            <a:pPr lvl="0" indent="0" marL="0">
              <a:buNone/>
            </a:pPr>
          </a:p>
          <a:p>
            <a:pPr lvl="0" indent="0" marL="0">
              <a:buNone/>
            </a:pPr>
            <a:r>
              <a:rPr/>
              <a:t>You may have a feel for how much complexity is appropriate based on your years of experience as a data analyst and your scientific knowledge of the process at hand. After you work with enough splines, you do get an appreciation on how wiggly they can get. If you also have a rough idea of how the nonlinear relationship is going to be, perhaps based on seeing other similar problems in the area, you can match the degrees of freedom of the spline to your expectation, prior to looking at the data.</a:t>
            </a:r>
          </a:p>
          <a:p>
            <a:pPr lvl="0" indent="0" marL="0">
              <a:buNone/>
            </a:pPr>
          </a:p>
          <a:p>
            <a:pPr lvl="0" indent="0" marL="0">
              <a:buNone/>
            </a:pPr>
            <a:r>
              <a:rPr/>
              <a:t>Sometimes you have knowledge of the specific application that will help you to figure out where to put your knots.</a:t>
            </a:r>
          </a:p>
          <a:p>
            <a:pPr lvl="0" indent="0" marL="0">
              <a:buNone/>
            </a:pPr>
          </a:p>
          <a:p>
            <a:pPr lvl="0" indent="0" marL="0">
              <a:buNone/>
            </a:pPr>
            <a:r>
              <a:rPr/>
              <a:t>I am not an expert on cars, but I have been told that many newer cars with automatic transmission change how the transmission behaves around 40 miles per hour. This transition helps with highway mileage. So if you are fitting a spline curve to data where how the transmission behaves, make sure that you place one or two of your knots near 40 miles per hour.</a:t>
            </a:r>
          </a:p>
          <a:p>
            <a:pPr lvl="0" indent="0" marL="0">
              <a:buNone/>
            </a:pPr>
          </a:p>
          <a:p>
            <a:pPr lvl="0" indent="0" marL="0">
              <a:buNone/>
            </a:pPr>
            <a:r>
              <a:rPr/>
              <a:t>I am also not an expert on kidneys, but I have been told that the Glomerural Filtration Rate is not too critical if the value is above 90, but becomes very serious when it is less than 30. So a model looking at health effects using GFR should probably have knots around 30 and 90.</a:t>
            </a:r>
          </a:p>
          <a:p>
            <a:pPr lvl="0" indent="0" marL="0">
              <a:buNone/>
            </a:pPr>
          </a:p>
          <a:p>
            <a:pPr lvl="0" indent="0" marL="0">
              <a:buNone/>
            </a:pPr>
            <a:r>
              <a:rPr/>
              <a:t>Similarly, CD4 cell counts above 500 are a good sign, but things turn rapidly worse if they dip below 200.</a:t>
            </a:r>
          </a:p>
          <a:p>
            <a:pPr lvl="0" indent="0" marL="0">
              <a:buNone/>
            </a:pPr>
          </a:p>
          <a:p>
            <a:pPr lvl="0" indent="0" marL="0">
              <a:buNone/>
            </a:pPr>
            <a:r>
              <a:rPr/>
              <a:t>This is a bit controversial. Selecting a statistical model post hoc (after viewing the data) leaves you open to a charge of data dredging or going on a fishing expedition. To be fair, it is not as bad as some approaches (such as running ten tests and then choosing the one with the smallest p-value).</a:t>
            </a:r>
          </a:p>
        </p:txBody>
      </p:sp>
      <p:sp>
        <p:nvSpPr>
          <p:cNvPr id="4" name="Slide Number Placeholder 3"/>
          <p:cNvSpPr>
            <a:spLocks noGrp="1"/>
          </p:cNvSpPr>
          <p:nvPr>
            <p:ph type="sldNum" sz="quarter" idx="10"/>
          </p:nvPr>
        </p:nvSpPr>
        <p:spPr/>
        <p:txBody>
          <a:bodyPr/>
          <a:lstStyle/>
          <a:p>
            <a:fld id="{18BDFEC3-8487-43E8-A154-7C12CBC1FFF2}" type="slidenum">
              <a:rPr lang="en-US"/>
              <a:t>77</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a logarithmic regression fit. The caption reads, “Look, it’s tapering off!”</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am not an expert on cars, but I have been told that many newer cars with automatic transmission change how the transmission behaves around 40 miles per hour. This transition helps with highway mileage. So if you are fitting a spline curve to data where how the transmission behaves, make sure that you place one or two of your knots near 40 miles per hour.</a:t>
            </a:r>
          </a:p>
          <a:p>
            <a:pPr lvl="0" indent="0" marL="0">
              <a:buNone/>
            </a:pPr>
          </a:p>
          <a:p>
            <a:pPr lvl="0" indent="0" marL="0">
              <a:buNone/>
            </a:pPr>
            <a:r>
              <a:rPr/>
              <a:t>I am also not an expert on kidneys, but I have been told that the Glomerural Filtration Rate is not too critical if the value is above 90, but becomes very serious when it is less than 30. So a model looking at health effects using GFR should probably have knots around 30 and 90.</a:t>
            </a:r>
          </a:p>
          <a:p>
            <a:pPr lvl="0" indent="0" marL="0">
              <a:buNone/>
            </a:pPr>
          </a:p>
          <a:p>
            <a:pPr lvl="0" indent="0" marL="0">
              <a:buNone/>
            </a:pPr>
            <a:r>
              <a:rPr/>
              <a:t>Similarly, CD4 cell counts above 500 are a good sign, but things turn rapidly worse if they dip below 200.</a:t>
            </a:r>
          </a:p>
        </p:txBody>
      </p:sp>
      <p:sp>
        <p:nvSpPr>
          <p:cNvPr id="4" name="Slide Number Placeholder 3"/>
          <p:cNvSpPr>
            <a:spLocks noGrp="1"/>
          </p:cNvSpPr>
          <p:nvPr>
            <p:ph type="sldNum" sz="quarter" idx="10"/>
          </p:nvPr>
        </p:nvSpPr>
        <p:spPr/>
        <p:txBody>
          <a:bodyPr/>
          <a:lstStyle/>
          <a:p>
            <a:fld id="{18BDFEC3-8487-43E8-A154-7C12CBC1FFF2}" type="slidenum">
              <a:rPr lang="en-US"/>
              <a:t>82</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Frank Harrell suggests that you place the knots not evenly across the range of X but at equally spaced quantiles of the X distribution. This makes sense when the distribution of the X values is not uniform. If, for example, X is skewed to the right (has a tendency to produce most of the data on the left with a few scattered outliers on the right), the knots will tend to favor the data-rich left side of the distribution. He also suggests placing the leftmost and rightmost knots near, but not at the extremes of the X values, such as at the 10th or 90th percentiles or at the fifth smallest and the fifth largest values in the data. The actual percentiles are a bit tricky to explain.</a:t>
            </a:r>
          </a:p>
          <a:p>
            <a:pPr lvl="0" indent="0" marL="0">
              <a:buNone/>
            </a:pPr>
          </a:p>
          <a:p>
            <a:pPr lvl="0" indent="0" marL="0">
              <a:buNone/>
            </a:pPr>
            <a:r>
              <a:rPr i="1"/>
              <a:t>“For 3 knots, the outer quantiles used are 0.10 and 0.90. For 4-6 knots, the outer quantiles used are 0.05 and 0.95. For more than 6 knots, the outer quantiles are 0.025 and 0.975. The knots are equally spaced between these on the quantile scale. For fewer than 100 non-missing values of x, the outer knots are the 5th smallest and the 5th largest x.”</a:t>
            </a:r>
            <a:r>
              <a:rPr/>
              <a:t> as quoted here,</a:t>
            </a:r>
          </a:p>
          <a:p>
            <a:pPr lvl="0" indent="0" marL="0">
              <a:buNone/>
            </a:pPr>
          </a:p>
          <a:p>
            <a:pPr lvl="0" indent="0" marL="0">
              <a:buNone/>
            </a:pPr>
            <a:r>
              <a:rPr/>
              <a:t>If you pick this apart, you can deduce that 4 knots for a large dataset would be placed at the 5th, 35th, 65th and 95th percentiles.</a:t>
            </a:r>
          </a:p>
        </p:txBody>
      </p:sp>
      <p:sp>
        <p:nvSpPr>
          <p:cNvPr id="4" name="Slide Number Placeholder 3"/>
          <p:cNvSpPr>
            <a:spLocks noGrp="1"/>
          </p:cNvSpPr>
          <p:nvPr>
            <p:ph type="sldNum" sz="quarter" idx="10"/>
          </p:nvPr>
        </p:nvSpPr>
        <p:spPr/>
        <p:txBody>
          <a:bodyPr/>
          <a:lstStyle/>
          <a:p>
            <a:fld id="{18BDFEC3-8487-43E8-A154-7C12CBC1FFF2}" type="slidenum">
              <a:rPr lang="en-US"/>
              <a:t>83</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Most references I have looked at state that it is the number of knots rather than the placement of the knots that is critical.</a:t>
            </a:r>
          </a:p>
        </p:txBody>
      </p:sp>
      <p:sp>
        <p:nvSpPr>
          <p:cNvPr id="4" name="Slide Number Placeholder 3"/>
          <p:cNvSpPr>
            <a:spLocks noGrp="1"/>
          </p:cNvSpPr>
          <p:nvPr>
            <p:ph type="sldNum" sz="quarter" idx="10"/>
          </p:nvPr>
        </p:nvSpPr>
        <p:spPr/>
        <p:txBody>
          <a:bodyPr/>
          <a:lstStyle/>
          <a:p>
            <a:fld id="{18BDFEC3-8487-43E8-A154-7C12CBC1FFF2}" type="slidenum">
              <a:rPr lang="en-US"/>
              <a:t>84</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Splines work with a variety of statistical models. They work very nicely with linear regresion and random effects regression models.</a:t>
            </a:r>
          </a:p>
          <a:p>
            <a:pPr lvl="0" indent="0" marL="0">
              <a:buNone/>
            </a:pPr>
          </a:p>
          <a:p>
            <a:pPr lvl="0" indent="0" marL="0">
              <a:buNone/>
            </a:pPr>
            <a:r>
              <a:rPr/>
              <a:t>It takes a bit more work with the generalized linear model because of the nonlinear relationship with the outcome variable. With a bit of care, you will be fine.</a:t>
            </a:r>
          </a:p>
          <a:p>
            <a:pPr lvl="0" indent="0" marL="0">
              <a:buNone/>
            </a:pPr>
          </a:p>
          <a:p>
            <a:pPr lvl="0" indent="0" marL="0">
              <a:buNone/>
            </a:pPr>
            <a:r>
              <a:rPr/>
              <a:t>Cox regression models also require a bit of care.</a:t>
            </a:r>
          </a:p>
          <a:p>
            <a:pPr lvl="0" indent="0" marL="0">
              <a:buNone/>
            </a:pPr>
          </a:p>
          <a:p>
            <a:pPr lvl="0" indent="0" marL="0">
              <a:buNone/>
            </a:pPr>
            <a:r>
              <a:rPr/>
              <a:t>Many of the recent data science models do not work well with splines. The random forest model and deep neural nets, to name two, have their own way of modeling non-linearity and the spline functions would just get in the way.</a:t>
            </a:r>
          </a:p>
          <a:p>
            <a:pPr lvl="0" indent="0" marL="0">
              <a:buNone/>
            </a:pPr>
          </a:p>
          <a:p>
            <a:pPr lvl="0" indent="0" marL="0">
              <a:buNone/>
            </a:pPr>
            <a:r>
              <a:rPr/>
              <a:t>Let me show how to use a spline in a logistic regression model with data from survival of passengers on the Titanic.</a:t>
            </a:r>
          </a:p>
        </p:txBody>
      </p:sp>
      <p:sp>
        <p:nvSpPr>
          <p:cNvPr id="4" name="Slide Number Placeholder 3"/>
          <p:cNvSpPr>
            <a:spLocks noGrp="1"/>
          </p:cNvSpPr>
          <p:nvPr>
            <p:ph type="sldNum" sz="quarter" idx="10"/>
          </p:nvPr>
        </p:nvSpPr>
        <p:spPr/>
        <p:txBody>
          <a:bodyPr/>
          <a:lstStyle/>
          <a:p>
            <a:fld id="{18BDFEC3-8487-43E8-A154-7C12CBC1FFF2}" type="slidenum">
              <a:rPr lang="en-US"/>
              <a:t>86</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Before I show some results using real data, let me make a few general points. The slope coefficient in a linear regression model without splines is easy to interpret. It is the estimated average change in Y when X increases by one unit, holding all the other independent variables constant.</a:t>
            </a:r>
          </a:p>
          <a:p>
            <a:pPr lvl="0" indent="0" marL="0">
              <a:buNone/>
            </a:pPr>
          </a:p>
          <a:p>
            <a:pPr lvl="0" indent="0" marL="0">
              <a:buNone/>
            </a:pPr>
            <a:r>
              <a:rPr/>
              <a:t>You will not find such an easy interpretation associated with the coefficients attached to the spline terms. In fact, there is not a difficult interpretation either. The coefficients that you see have no practical meaning. You can’t say that a certain coefficient means that the relationship flattens out for large values of the independent variable. Just ignore the numbers altogether.</a:t>
            </a:r>
          </a:p>
          <a:p>
            <a:pPr lvl="0" indent="0" marL="0">
              <a:buNone/>
            </a:pPr>
          </a:p>
          <a:p>
            <a:pPr lvl="0" indent="0" marL="0">
              <a:buNone/>
            </a:pPr>
            <a:r>
              <a:rPr/>
              <a:t>The other thing you need to keep in mind is that the spline terms are a package deal. You can’t zero out one of the five or seven spline terms because it is not statistically significant. You have to either include all of the spline terms in your final model or exclude all of the spline terms. There is no “in between” choice.</a:t>
            </a:r>
          </a:p>
          <a:p>
            <a:pPr lvl="0" indent="0" marL="0">
              <a:buNone/>
            </a:pPr>
          </a:p>
          <a:p>
            <a:pPr lvl="0" indent="0" marL="0">
              <a:buNone/>
            </a:pPr>
            <a:r>
              <a:rPr/>
              <a:t>The one thing you can do is to compare a linear model to a spline model. The linear model is implicitly nested within the spline model, even though none of the spline terms look at all linear. You look at how much the sums of squares for error decrease when you move from a linear model to a spline model and test using the standard F ratio that you use when comparing nested models.</a:t>
            </a:r>
          </a:p>
          <a:p>
            <a:pPr lvl="0" indent="0" marL="0">
              <a:buNone/>
            </a:pPr>
          </a:p>
          <a:p>
            <a:pPr lvl="0" indent="0" marL="0">
              <a:buNone/>
            </a:pPr>
            <a:r>
              <a:rPr/>
              <a:t>The other thing to note is that splines just scream out “Graph me!”. The coefficients themselves may be uninterpretable, but the graphs usually illustrate an interesting pattern.</a:t>
            </a:r>
          </a:p>
          <a:p>
            <a:pPr lvl="0" indent="0" marL="0">
              <a:buNone/>
            </a:pPr>
          </a:p>
          <a:p>
            <a:pPr lvl="0" indent="0" marL="0">
              <a:buNone/>
            </a:pPr>
            <a:r>
              <a:rPr/>
              <a:t>I was helping someone with an analysis of nonlinearity in a logistic regression model. In this context, that means non-linear on a log odds scale. This person ran all sorts of tests and measures and couldn’t make any sense of all the numbers they produced. These were really complex and detailed tests, and I had to run to Google more than once to figure out what these numbers were trying to measure.</a:t>
            </a:r>
          </a:p>
          <a:p>
            <a:pPr lvl="0" indent="0" marL="0">
              <a:buNone/>
            </a:pPr>
          </a:p>
          <a:p>
            <a:pPr lvl="0" indent="0" marL="0">
              <a:buNone/>
            </a:pPr>
            <a:r>
              <a:rPr/>
              <a:t>But a simple graph revealed an obvious pattern. High values of a particular variable showed a strong linear effect, but middling values and low values were all about the same. Kind of like that example I showed at the beginning of the talk.</a:t>
            </a:r>
          </a:p>
          <a:p>
            <a:pPr lvl="0" indent="0" marL="0">
              <a:buNone/>
            </a:pPr>
          </a:p>
          <a:p>
            <a:pPr lvl="0" indent="0" marL="0">
              <a:buNone/>
            </a:pPr>
            <a:r>
              <a:rPr/>
              <a:t>While you do want to look carefully at all the trends, be cautious about what happens at the tails, the very smallest values and the very largest values. There is less data to use for the splines at the tails and the standard errors will typically explode. Be especially cautious about outlier in the variable you are splining. A sharp bend in the spline might be driven by one or two data points.</a:t>
            </a:r>
          </a:p>
        </p:txBody>
      </p:sp>
      <p:sp>
        <p:nvSpPr>
          <p:cNvPr id="4" name="Slide Number Placeholder 3"/>
          <p:cNvSpPr>
            <a:spLocks noGrp="1"/>
          </p:cNvSpPr>
          <p:nvPr>
            <p:ph type="sldNum" sz="quarter" idx="10"/>
          </p:nvPr>
        </p:nvSpPr>
        <p:spPr/>
        <p:txBody>
          <a:bodyPr/>
          <a:lstStyle/>
          <a:p>
            <a:fld id="{18BDFEC3-8487-43E8-A154-7C12CBC1FFF2}" type="slidenum">
              <a:rPr lang="en-US"/>
              <a:t>87</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Titanic was a large cruise ship, the biggest of its kind in 1912. It was thought to be unsinkable, but when it set sail from England to American in its maiden voyage, it struck an iceberg and sank, killing many of the passengers and crew. You can get fairly good data on the characteristics of passengers who died and compare them to those that survived. The data indicate a strong effect due to age and gender, representing a philosophy of “women and children first” that held during the boarding of life boats. Let’s look at the effect of age on survival using a logistic regression model.</a:t>
            </a:r>
          </a:p>
        </p:txBody>
      </p:sp>
      <p:sp>
        <p:nvSpPr>
          <p:cNvPr id="4" name="Slide Number Placeholder 3"/>
          <p:cNvSpPr>
            <a:spLocks noGrp="1"/>
          </p:cNvSpPr>
          <p:nvPr>
            <p:ph type="sldNum" sz="quarter" idx="10"/>
          </p:nvPr>
        </p:nvSpPr>
        <p:spPr/>
        <p:txBody>
          <a:bodyPr/>
          <a:lstStyle/>
          <a:p>
            <a:fld id="{18BDFEC3-8487-43E8-A154-7C12CBC1FFF2}" type="slidenum">
              <a:rPr lang="en-US"/>
              <a:t>88</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boxplots reveal little differences between the ages of survivors and deaths. If something is going on, it is subtle.</a:t>
            </a:r>
          </a:p>
        </p:txBody>
      </p:sp>
      <p:sp>
        <p:nvSpPr>
          <p:cNvPr id="4" name="Slide Number Placeholder 3"/>
          <p:cNvSpPr>
            <a:spLocks noGrp="1"/>
          </p:cNvSpPr>
          <p:nvPr>
            <p:ph type="sldNum" sz="quarter" idx="10"/>
          </p:nvPr>
        </p:nvSpPr>
        <p:spPr/>
        <p:txBody>
          <a:bodyPr/>
          <a:lstStyle/>
          <a:p>
            <a:fld id="{18BDFEC3-8487-43E8-A154-7C12CBC1FFF2}" type="slidenum">
              <a:rPr lang="en-US"/>
              <a:t>94</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may be a downward trend in the odds of survival over time, but it is not statistically significant.</a:t>
            </a:r>
          </a:p>
        </p:txBody>
      </p:sp>
      <p:sp>
        <p:nvSpPr>
          <p:cNvPr id="4" name="Slide Number Placeholder 3"/>
          <p:cNvSpPr>
            <a:spLocks noGrp="1"/>
          </p:cNvSpPr>
          <p:nvPr>
            <p:ph type="sldNum" sz="quarter" idx="10"/>
          </p:nvPr>
        </p:nvSpPr>
        <p:spPr/>
        <p:txBody>
          <a:bodyPr/>
          <a:lstStyle/>
          <a:p>
            <a:fld id="{18BDFEC3-8487-43E8-A154-7C12CBC1FFF2}" type="slidenum">
              <a:rPr lang="en-US"/>
              <a:t>95</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coefficients from the restricted cubic spline are pretty much uninterpretable. You have to visualize the spline graphically. First do this on the log odds scale to see how far from linear the spline fit is.</a:t>
            </a:r>
          </a:p>
        </p:txBody>
      </p:sp>
      <p:sp>
        <p:nvSpPr>
          <p:cNvPr id="4" name="Slide Number Placeholder 3"/>
          <p:cNvSpPr>
            <a:spLocks noGrp="1"/>
          </p:cNvSpPr>
          <p:nvPr>
            <p:ph type="sldNum" sz="quarter" idx="10"/>
          </p:nvPr>
        </p:nvSpPr>
        <p:spPr/>
        <p:txBody>
          <a:bodyPr/>
          <a:lstStyle/>
          <a:p>
            <a:fld id="{18BDFEC3-8487-43E8-A154-7C12CBC1FFF2}" type="slidenum">
              <a:rPr lang="en-US"/>
              <a:t>96</a:t>
            </a:fld>
            <a:endParaRPr lang="en-US"/>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It looks like a definite departure from linearity. The log odds for survival are best for very young children. They decline in older children and are at their worst for young adults. The log odds rise again starting at age 30 but this is a smaller and less dramatic change than you see in the children versus young adults.</a:t>
            </a:r>
          </a:p>
          <a:p>
            <a:pPr lvl="0" indent="0" marL="0">
              <a:buNone/>
            </a:pPr>
          </a:p>
          <a:p>
            <a:pPr lvl="0" indent="0" marL="0">
              <a:buNone/>
            </a:pPr>
            <a:r>
              <a:rPr/>
              <a:t>The final dip for very old passengers, starting around 45, might be real and could reflect their relative frailty. But be careful about interpreting results in the tails.</a:t>
            </a:r>
          </a:p>
        </p:txBody>
      </p:sp>
      <p:sp>
        <p:nvSpPr>
          <p:cNvPr id="4" name="Slide Number Placeholder 3"/>
          <p:cNvSpPr>
            <a:spLocks noGrp="1"/>
          </p:cNvSpPr>
          <p:nvPr>
            <p:ph type="sldNum" sz="quarter" idx="10"/>
          </p:nvPr>
        </p:nvSpPr>
        <p:spPr/>
        <p:txBody>
          <a:bodyPr/>
          <a:lstStyle/>
          <a:p>
            <a:fld id="{18BDFEC3-8487-43E8-A154-7C12CBC1FFF2}" type="slidenum">
              <a:rPr lang="en-US"/>
              <a:t>97</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an exponential regression fit. The caption reads, “Look, it’s growing uncontrollably.”</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ages fall on whole number boundaries and in order to see things clearly, I jittered the data.</a:t>
            </a:r>
          </a:p>
          <a:p>
            <a:pPr lvl="0" indent="0" marL="0">
              <a:buNone/>
            </a:pPr>
          </a:p>
          <a:p>
            <a:pPr lvl="0" indent="0" marL="0">
              <a:buNone/>
            </a:pPr>
            <a:r>
              <a:rPr/>
              <a:t>It looks like “women and children” first might actually be “women, children, and old people first”.</a:t>
            </a:r>
          </a:p>
        </p:txBody>
      </p:sp>
      <p:sp>
        <p:nvSpPr>
          <p:cNvPr id="4" name="Slide Number Placeholder 3"/>
          <p:cNvSpPr>
            <a:spLocks noGrp="1"/>
          </p:cNvSpPr>
          <p:nvPr>
            <p:ph type="sldNum" sz="quarter" idx="10"/>
          </p:nvPr>
        </p:nvSpPr>
        <p:spPr/>
        <p:txBody>
          <a:bodyPr/>
          <a:lstStyle/>
          <a:p>
            <a:fld id="{18BDFEC3-8487-43E8-A154-7C12CBC1FFF2}" type="slidenum">
              <a:rPr lang="en-US"/>
              <a:t>98</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a loess smoothing curve. The caption reads, “I’m sophisticated, not like those bumbling polynomial people.”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a flat linear regression fit (slope=0). The caption reads, “I’m making a scatter plot but I don’t want to.”</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a logistic curve regression fit. The caption reads, “I need to connect these two lines, but my first idea didn’t have enough Math.”</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no particular regression line, but a very wide (nd probably appropriate) confidence band. This captures the idea that there is uncertainty not only in the deviation of the points from the regression curve, but true uncertainty about the shape of that regression curve. The caption reads, “Listen, science is hard. But I’m a serious person doing my best.”</a:t>
            </a:r>
          </a:p>
          <a:p>
            <a:pPr lvl="0" indent="0" marL="0">
              <a:buNone/>
            </a:pPr>
          </a:p>
          <a:p>
            <a:pPr lvl="0" indent="0" marL="0">
              <a:buNone/>
            </a:pPr>
            <a:r>
              <a:rPr/>
              <a:t>There is an active field of research under the topic uncertainty quantification that tries to take into account all the sources of uncertainty including uncertainty about which model is the correct model.</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7.png" /></Relationships>
</file>

<file path=ppt/slides/_rels/slide10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eople.cs.clemson.edu/~dhouse/courses/405/notes/splines.pdf" TargetMode="External" /><Relationship Id="rId3" Type="http://schemas.openxmlformats.org/officeDocument/2006/relationships/hyperlink" Target="https://bmcmedresmethodol.biomedcentral.com/articles/10.1186/s12874-019-0666-3" TargetMode="External" /><Relationship Id="rId4" Type="http://schemas.openxmlformats.org/officeDocument/2006/relationships/hyperlink" Target="https://bmcmedresmethodol.biomedcentral.com/track/pdf/10.1186/s12874-019-0666-3.pdf" TargetMode="External" /></Relationships>
</file>

<file path=ppt/slides/_rels/slide10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10.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11.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1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13.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image" Target="../media/image14.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 Id="rId3" Type="http://schemas.openxmlformats.org/officeDocument/2006/relationships/image" Target="../media/image15.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 Id="rId3" Type="http://schemas.openxmlformats.org/officeDocument/2006/relationships/image" Target="../media/image16.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 Id="rId3" Type="http://schemas.openxmlformats.org/officeDocument/2006/relationships/image" Target="../media/image17.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 Id="rId3" Type="http://schemas.openxmlformats.org/officeDocument/2006/relationships/image" Target="../media/image18.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hyperlink" Target="https://xkcd.com/2048/" TargetMode="External" /><Relationship Id="rId4" Type="http://schemas.openxmlformats.org/officeDocument/2006/relationships/hyperlink" Target="https://www.explainxkcd.com/wiki/index.php/2048:_Curve-Fitting"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1.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5.png"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6.png"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7.png"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8.png"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9.png"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0.png"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1.png"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2.png"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2.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4.png"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5.png"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 Id="rId3" Type="http://schemas.openxmlformats.org/officeDocument/2006/relationships/image" Target="../media/image36.png"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 Id="rId3" Type="http://schemas.openxmlformats.org/officeDocument/2006/relationships/image" Target="../media/image37.png"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 Id="rId3" Type="http://schemas.openxmlformats.org/officeDocument/2006/relationships/image" Target="../media/image38.png"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 Id="rId3" Type="http://schemas.openxmlformats.org/officeDocument/2006/relationships/image" Target="../media/image39.png"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 Id="rId3" Type="http://schemas.openxmlformats.org/officeDocument/2006/relationships/image" Target="../media/image40.png"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3.png"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 Id="rId3" Type="http://schemas.openxmlformats.org/officeDocument/2006/relationships/image" Target="../media/image41.png"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2.png"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3.png"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4.png"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5.png"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6.png"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7.png"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8.png"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4.png"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9.png"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0.png"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1.png"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2.png"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3.png"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 Id="rId3" Type="http://schemas.openxmlformats.org/officeDocument/2006/relationships/image" Target="../media/image54.png"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5.png"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5.png"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7.png"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8.png"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s>
</file>

<file path=ppt/slides/_rels/slide8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6.png" /></Relationships>
</file>

<file path=ppt/slides/_rels/slide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 Id="rId3" Type="http://schemas.openxmlformats.org/officeDocument/2006/relationships/image" Target="../media/image59.png" /></Relationships>
</file>

<file path=ppt/slides/_rels/slide9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s>
</file>

<file path=ppt/slides/_rels/slide9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s>
</file>

<file path=ppt/slides/_rels/slide9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9.xml" /><Relationship Id="rId3" Type="http://schemas.openxmlformats.org/officeDocument/2006/relationships/image" Target="../media/image60.png" /></Relationships>
</file>

<file path=ppt/slides/_rels/slide9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0.xml" /><Relationship Id="rId3" Type="http://schemas.openxmlformats.org/officeDocument/2006/relationships/image" Target="../media/image61.png" /></Relationships>
</file>

<file path=ppt/slides/_rels/slide9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What are splines and how are they used?</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07</a:t>
            </a:r>
          </a:p>
        </p:txBody>
      </p:sp>
      <p:pic>
        <p:nvPicPr>
          <p:cNvPr descr="Panel 07 of xkcd comic  ../images/xkcd-07.png" id="0" name="Picture 1"/>
          <p:cNvPicPr>
            <a:picLocks noGrp="1" noChangeAspect="1"/>
          </p:cNvPicPr>
          <p:nvPr/>
        </p:nvPicPr>
        <p:blipFill>
          <a:blip r:embed="rId3"/>
          <a:stretch>
            <a:fillRect/>
          </a:stretch>
        </p:blipFill>
        <p:spPr bwMode="auto">
          <a:xfrm>
            <a:off x="2984500" y="1193800"/>
            <a:ext cx="3162300" cy="3390900"/>
          </a:xfrm>
          <a:prstGeom prst="rect">
            <a:avLst/>
          </a:prstGeom>
          <a:noFill/>
          <a:ln w="9525">
            <a:noFill/>
            <a:headEnd/>
            <a:tailEnd/>
          </a:ln>
        </p:spPr>
      </p:pic>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t>
            </a:r>
          </a:p>
        </p:txBody>
      </p:sp>
      <p:sp>
        <p:nvSpPr>
          <p:cNvPr id="3" name="Content Placeholder 2"/>
          <p:cNvSpPr>
            <a:spLocks noGrp="1"/>
          </p:cNvSpPr>
          <p:nvPr>
            <p:ph idx="1"/>
          </p:nvPr>
        </p:nvSpPr>
        <p:spPr/>
        <p:txBody>
          <a:bodyPr/>
          <a:lstStyle/>
          <a:p>
            <a:pPr lvl="0"/>
            <a:r>
              <a:rPr/>
              <a:t>splines package</a:t>
            </a:r>
          </a:p>
          <a:p>
            <a:pPr lvl="1"/>
            <a:r>
              <a:rPr/>
              <a:t>bs function</a:t>
            </a:r>
          </a:p>
          <a:p>
            <a:pPr lvl="1"/>
            <a:r>
              <a:rPr/>
              <a:t>ns function</a:t>
            </a:r>
          </a:p>
          <a:p>
            <a:pPr lvl="0"/>
            <a:r>
              <a:rPr/>
              <a:t>rms pckage</a:t>
            </a:r>
          </a:p>
          <a:p>
            <a:pPr lvl="1"/>
            <a:r>
              <a:rPr/>
              <a:t>rcs function</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a:t>
            </a:r>
          </a:p>
        </p:txBody>
      </p:sp>
      <p:sp>
        <p:nvSpPr>
          <p:cNvPr id="3" name="Content Placeholder 2"/>
          <p:cNvSpPr>
            <a:spLocks noGrp="1"/>
          </p:cNvSpPr>
          <p:nvPr>
            <p:ph idx="1"/>
          </p:nvPr>
        </p:nvSpPr>
        <p:spPr/>
        <p:txBody>
          <a:bodyPr/>
          <a:lstStyle/>
          <a:p>
            <a:pPr lvl="0"/>
            <a:r>
              <a:rPr/>
              <a:t>pbspline keyword</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Stata</a:t>
            </a:r>
          </a:p>
        </p:txBody>
      </p:sp>
      <p:sp>
        <p:nvSpPr>
          <p:cNvPr id="3" name="Content Placeholder 2"/>
          <p:cNvSpPr>
            <a:spLocks noGrp="1"/>
          </p:cNvSpPr>
          <p:nvPr>
            <p:ph idx="1"/>
          </p:nvPr>
        </p:nvSpPr>
        <p:spPr/>
        <p:txBody>
          <a:bodyPr/>
          <a:lstStyle/>
          <a:p>
            <a:pPr lvl="0"/>
            <a:r>
              <a:rPr/>
              <a:t>mkspline</a:t>
            </a:r>
          </a:p>
          <a:p>
            <a:pPr lvl="0"/>
            <a:r>
              <a:rPr/>
              <a:t>rc_spline</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Donald H. House. Chapter 14. Spline Curves. Available in </a:t>
            </a:r>
            <a:r>
              <a:rPr>
                <a:hlinkClick r:id="rId2"/>
              </a:rPr>
              <a:t>pdf format</a:t>
            </a:r>
            <a:r>
              <a:rPr/>
              <a:t>.</a:t>
            </a:r>
          </a:p>
          <a:p>
            <a:pPr lvl="0" indent="0" marL="0">
              <a:buNone/>
            </a:pPr>
            <a:r>
              <a:rPr/>
              <a:t>Aris Perperoglou, Willi Sauerbrei, Michal Abrahamowicz, Matthias Schmid. A review of spline function procedures in R. BMC Medical Research Methodology 19, 46 (2019). DOI: 10.1186/s12874-019-0666-3. Available in </a:t>
            </a:r>
            <a:r>
              <a:rPr>
                <a:hlinkClick r:id="rId3"/>
              </a:rPr>
              <a:t>html format</a:t>
            </a:r>
            <a:r>
              <a:rPr/>
              <a:t> or </a:t>
            </a:r>
            <a:r>
              <a:rPr>
                <a:hlinkClick r:id="rId4"/>
              </a:rPr>
              <a:t>pdf format</a:t>
            </a:r>
            <a:r>
              <a:rPr/>
              <a:t>.</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What you have learned</a:t>
            </a:r>
          </a:p>
          <a:p>
            <a:pPr lvl="1"/>
            <a:r>
              <a:rPr/>
              <a:t>Variety of regressions</a:t>
            </a:r>
          </a:p>
          <a:p>
            <a:pPr lvl="1"/>
            <a:r>
              <a:rPr/>
              <a:t>Building cubic splines from scratch</a:t>
            </a:r>
          </a:p>
          <a:p>
            <a:pPr lvl="1"/>
            <a:r>
              <a:rPr/>
              <a:t>B-splines, natural splines</a:t>
            </a:r>
          </a:p>
          <a:p>
            <a:pPr lvl="1"/>
            <a:r>
              <a:rPr/>
              <a:t>How many knots and where to put them</a:t>
            </a:r>
          </a:p>
          <a:p>
            <a:pPr lvl="1"/>
            <a:r>
              <a:rPr/>
              <a:t>Logistic regression example</a:t>
            </a:r>
          </a:p>
          <a:p>
            <a:pPr lvl="1"/>
            <a:r>
              <a:rPr/>
              <a:t>Some code hints for R, SAS, Stata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08</a:t>
            </a:r>
          </a:p>
        </p:txBody>
      </p:sp>
      <p:pic>
        <p:nvPicPr>
          <p:cNvPr descr="Panel 08 of xkcd comic  ../images/xkcd-08.png" id="0" name="Picture 1"/>
          <p:cNvPicPr>
            <a:picLocks noGrp="1" noChangeAspect="1"/>
          </p:cNvPicPr>
          <p:nvPr/>
        </p:nvPicPr>
        <p:blipFill>
          <a:blip r:embed="rId3"/>
          <a:stretch>
            <a:fillRect/>
          </a:stretch>
        </p:blipFill>
        <p:spPr bwMode="auto">
          <a:xfrm>
            <a:off x="3098800" y="1193800"/>
            <a:ext cx="29337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09</a:t>
            </a:r>
          </a:p>
        </p:txBody>
      </p:sp>
      <p:pic>
        <p:nvPicPr>
          <p:cNvPr descr="Panel 09 of xkcd comic  ../images/xkcd-09.png" id="0" name="Picture 1"/>
          <p:cNvPicPr>
            <a:picLocks noGrp="1" noChangeAspect="1"/>
          </p:cNvPicPr>
          <p:nvPr/>
        </p:nvPicPr>
        <p:blipFill>
          <a:blip r:embed="rId3"/>
          <a:stretch>
            <a:fillRect/>
          </a:stretch>
        </p:blipFill>
        <p:spPr bwMode="auto">
          <a:xfrm>
            <a:off x="3098800" y="1193800"/>
            <a:ext cx="29464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10</a:t>
            </a:r>
          </a:p>
        </p:txBody>
      </p:sp>
      <p:pic>
        <p:nvPicPr>
          <p:cNvPr descr="Panel 10 of xkcd comic  ../images/xkcd-10.png" id="0" name="Picture 1"/>
          <p:cNvPicPr>
            <a:picLocks noGrp="1" noChangeAspect="1"/>
          </p:cNvPicPr>
          <p:nvPr/>
        </p:nvPicPr>
        <p:blipFill>
          <a:blip r:embed="rId3"/>
          <a:stretch>
            <a:fillRect/>
          </a:stretch>
        </p:blipFill>
        <p:spPr bwMode="auto">
          <a:xfrm>
            <a:off x="3086100" y="1193800"/>
            <a:ext cx="29845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11</a:t>
            </a:r>
          </a:p>
        </p:txBody>
      </p:sp>
      <p:pic>
        <p:nvPicPr>
          <p:cNvPr descr="Panel 11 of xkcd comic  ../images/xkcd-11.png" id="0" name="Picture 1"/>
          <p:cNvPicPr>
            <a:picLocks noGrp="1" noChangeAspect="1"/>
          </p:cNvPicPr>
          <p:nvPr/>
        </p:nvPicPr>
        <p:blipFill>
          <a:blip r:embed="rId3"/>
          <a:stretch>
            <a:fillRect/>
          </a:stretch>
        </p:blipFill>
        <p:spPr bwMode="auto">
          <a:xfrm>
            <a:off x="3124200" y="1193800"/>
            <a:ext cx="28956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12</a:t>
            </a:r>
          </a:p>
        </p:txBody>
      </p:sp>
      <p:pic>
        <p:nvPicPr>
          <p:cNvPr descr="Panel 12 of xkcd comic  ../images/xkcd-12.png" id="0" name="Picture 1"/>
          <p:cNvPicPr>
            <a:picLocks noGrp="1" noChangeAspect="1"/>
          </p:cNvPicPr>
          <p:nvPr/>
        </p:nvPicPr>
        <p:blipFill>
          <a:blip r:embed="rId3"/>
          <a:stretch>
            <a:fillRect/>
          </a:stretch>
        </p:blipFill>
        <p:spPr bwMode="auto">
          <a:xfrm>
            <a:off x="3175000" y="1193800"/>
            <a:ext cx="27813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real-world problem, without the data</a:t>
            </a:r>
          </a:p>
        </p:txBody>
      </p:sp>
      <p:sp>
        <p:nvSpPr>
          <p:cNvPr id="3" name="Content Placeholder 2"/>
          <p:cNvSpPr>
            <a:spLocks noGrp="1"/>
          </p:cNvSpPr>
          <p:nvPr>
            <p:ph idx="1"/>
          </p:nvPr>
        </p:nvSpPr>
        <p:spPr/>
        <p:txBody>
          <a:bodyPr/>
          <a:lstStyle/>
          <a:p>
            <a:pPr lvl="0"/>
            <a:r>
              <a:rPr/>
              <a:t>Threshold model</a:t>
            </a:r>
          </a:p>
          <a:p>
            <a:pPr lvl="1"/>
            <a:r>
              <a:rPr/>
              <a:t>Nothing happens until you meet a threshold</a:t>
            </a:r>
          </a:p>
          <a:p>
            <a:pPr lvl="1"/>
            <a:r>
              <a:rPr/>
              <a:t>Then things get worse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Linear function</a:t>
            </a:r>
          </a:p>
        </p:txBody>
      </p:sp>
      <p:pic>
        <p:nvPicPr>
          <p:cNvPr descr="splines-slides-and-speaker-notes_files/figure-pptx/01-linear-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pPr lvl="0" indent="0" marL="0">
                  <a:buNone/>
                </a:pPr>
                <a14:m>
                  <m:oMath xmlns:m="http://schemas.openxmlformats.org/officeDocument/2006/math">
                    <m:r>
                      <m:t>Y</m:t>
                    </m:r>
                    <m:r>
                      <m:rPr>
                        <m:sty m:val="p"/>
                      </m:rPr>
                      <m:t>=</m:t>
                    </m:r>
                    <m:sSub>
                      <m:e>
                        <m:r>
                          <m:t>β</m:t>
                        </m:r>
                      </m:e>
                      <m:sub>
                        <m:r>
                          <m:t>0</m:t>
                        </m:r>
                      </m:sub>
                    </m:sSub>
                    <m:r>
                      <m:rPr>
                        <m:sty m:val="p"/>
                      </m:rPr>
                      <m:t>+</m:t>
                    </m:r>
                    <m:sSub>
                      <m:e>
                        <m:r>
                          <m:t>β</m:t>
                        </m:r>
                      </m:e>
                      <m:sub>
                        <m:r>
                          <m:t>1</m:t>
                        </m:r>
                      </m:sub>
                    </m:sSub>
                    <m:r>
                      <m:t>X</m:t>
                    </m:r>
                  </m:oMath>
                </a14:m>
              </a:p>
            </p:txBody>
          </p:sp>
        </mc:Choice>
      </mc:AlternateContent>
      <p:sp>
        <p:nvSpPr>
          <p:cNvPr id="3" name="Content Placeholder 2"/>
          <p:cNvSpPr>
            <a:spLocks noGrp="1"/>
          </p:cNvSpPr>
          <p:nvPr>
            <p:ph idx="1"/>
          </p:nvPr>
        </p:nvSpPr>
        <p:spPr/>
        <p:txBody>
          <a:bodyPr/>
          <a:lstStyle/>
          <a:p>
            <a:pPr lvl="0" indent="0">
              <a:buNone/>
            </a:pPr>
            <a:r>
              <a:rPr>
                <a:latin typeface="Courier"/>
              </a:rPr>
              <a:t>1  0
1  3
1  6
1  9
1 12
1 15
1 18</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function</a:t>
            </a:r>
          </a:p>
        </p:txBody>
      </p:sp>
      <p:pic>
        <p:nvPicPr>
          <p:cNvPr descr="splines-slides-and-speaker-notes_files/figure-pptx/01-elbow-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Topics to be covered</a:t>
            </a:r>
          </a:p>
        </p:txBody>
      </p:sp>
      <p:sp>
        <p:nvSpPr>
          <p:cNvPr id="3" name="Content Placeholder 2"/>
          <p:cNvSpPr>
            <a:spLocks noGrp="1"/>
          </p:cNvSpPr>
          <p:nvPr>
            <p:ph idx="1"/>
          </p:nvPr>
        </p:nvSpPr>
        <p:spPr/>
        <p:txBody>
          <a:bodyPr/>
          <a:lstStyle/>
          <a:p>
            <a:pPr lvl="0"/>
            <a:r>
              <a:rPr/>
              <a:t>What you will learn</a:t>
            </a:r>
          </a:p>
          <a:p>
            <a:pPr lvl="1"/>
            <a:r>
              <a:rPr/>
              <a:t>Variety of regressions</a:t>
            </a:r>
          </a:p>
          <a:p>
            <a:pPr lvl="1"/>
            <a:r>
              <a:rPr/>
              <a:t>Building cubic splines from scratch</a:t>
            </a:r>
          </a:p>
          <a:p>
            <a:pPr lvl="1"/>
            <a:r>
              <a:rPr/>
              <a:t>B-splines, natural splines</a:t>
            </a:r>
          </a:p>
          <a:p>
            <a:pPr lvl="1"/>
            <a:r>
              <a:rPr/>
              <a:t>How many knots and where to put them</a:t>
            </a:r>
          </a:p>
          <a:p>
            <a:pPr lvl="1"/>
            <a:r>
              <a:rPr/>
              <a:t>Logistic regression example</a:t>
            </a:r>
          </a:p>
          <a:p>
            <a:pPr lvl="1"/>
            <a:r>
              <a:rPr/>
              <a:t>Some code hints for R, SAS, Stata</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pPr lvl="0" indent="0" marL="0">
                  <a:buNone/>
                </a:pPr>
                <a14:m>
                  <m:oMath xmlns:m="http://schemas.openxmlformats.org/officeDocument/2006/math">
                    <m:r>
                      <m:t>Y</m:t>
                    </m:r>
                    <m:r>
                      <m:rPr>
                        <m:sty m:val="p"/>
                      </m:rPr>
                      <m:t>=</m:t>
                    </m:r>
                    <m:sSub>
                      <m:e>
                        <m:r>
                          <m:t>β</m:t>
                        </m:r>
                      </m:e>
                      <m:sub>
                        <m:r>
                          <m:t>0</m:t>
                        </m:r>
                      </m:sub>
                    </m:sSub>
                    <m:r>
                      <m:rPr>
                        <m:sty m:val="p"/>
                      </m:rPr>
                      <m:t>+</m:t>
                    </m:r>
                    <m:sSub>
                      <m:e>
                        <m:r>
                          <m:t>β</m:t>
                        </m:r>
                      </m:e>
                      <m:sub>
                        <m:r>
                          <m:t>1</m:t>
                        </m:r>
                      </m:sub>
                    </m:sSub>
                    <m:sSub>
                      <m:e>
                        <m:r>
                          <m:t>I</m:t>
                        </m:r>
                      </m:e>
                      <m:sub>
                        <m:d>
                          <m:dPr>
                            <m:begChr m:val="["/>
                            <m:endChr m:val="]"/>
                            <m:sepChr m:val=""/>
                            <m:grow/>
                          </m:dPr>
                          <m:e>
                            <m:r>
                              <m:t>X</m:t>
                            </m:r>
                            <m:r>
                              <m:rPr>
                                <m:sty m:val="p"/>
                              </m:rPr>
                              <m:t>&gt;</m:t>
                            </m:r>
                            <m:r>
                              <m:t>9</m:t>
                            </m:r>
                          </m:e>
                        </m:d>
                      </m:sub>
                    </m:sSub>
                  </m:oMath>
                </a14:m>
              </a:p>
            </p:txBody>
          </p:sp>
        </mc:Choice>
      </mc:AlternateContent>
      <p:sp>
        <p:nvSpPr>
          <p:cNvPr id="3" name="Content Placeholder 2"/>
          <p:cNvSpPr>
            <a:spLocks noGrp="1"/>
          </p:cNvSpPr>
          <p:nvPr>
            <p:ph idx="1"/>
          </p:nvPr>
        </p:nvSpPr>
        <p:spPr/>
        <p:txBody>
          <a:bodyPr/>
          <a:lstStyle/>
          <a:p>
            <a:pPr lvl="0" indent="0">
              <a:buNone/>
            </a:pPr>
            <a:r>
              <a:rPr>
                <a:latin typeface="Courier"/>
              </a:rPr>
              <a:t>1  0
1  0
1  0
1  0
1  1
1  1
1  1</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Elbow regression</a:t>
            </a:r>
          </a:p>
        </p:txBody>
      </p:sp>
      <p:pic>
        <p:nvPicPr>
          <p:cNvPr descr="splines-slides-and-speaker-notes_files/figure-pptx/01-step-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pPr lvl="0" indent="0" marL="0">
                  <a:buNone/>
                </a:pPr>
                <a14:m>
                  <m:oMath xmlns:m="http://schemas.openxmlformats.org/officeDocument/2006/math">
                    <m:r>
                      <m:t>Y</m:t>
                    </m:r>
                    <m:r>
                      <m:rPr>
                        <m:sty m:val="p"/>
                      </m:rPr>
                      <m:t>=</m:t>
                    </m:r>
                    <m:sSub>
                      <m:e>
                        <m:r>
                          <m:t>β</m:t>
                        </m:r>
                      </m:e>
                      <m:sub>
                        <m:r>
                          <m:t>0</m:t>
                        </m:r>
                      </m:sub>
                    </m:sSub>
                    <m:r>
                      <m:rPr>
                        <m:sty m:val="p"/>
                      </m:rPr>
                      <m:t>+</m:t>
                    </m:r>
                    <m:sSub>
                      <m:e>
                        <m:r>
                          <m:t>β</m:t>
                        </m:r>
                      </m:e>
                      <m:sub>
                        <m:r>
                          <m:t>1</m:t>
                        </m:r>
                      </m:sub>
                    </m:sSub>
                    <m:sSub>
                      <m:e>
                        <m:r>
                          <m:t>I</m:t>
                        </m:r>
                      </m:e>
                      <m:sub>
                        <m:d>
                          <m:dPr>
                            <m:begChr m:val="["/>
                            <m:endChr m:val="]"/>
                            <m:sepChr m:val=""/>
                            <m:grow/>
                          </m:dPr>
                          <m:e>
                            <m:r>
                              <m:t>X</m:t>
                            </m:r>
                            <m:r>
                              <m:rPr>
                                <m:sty m:val="p"/>
                              </m:rPr>
                              <m:t>&gt;</m:t>
                            </m:r>
                            <m:r>
                              <m:t>9</m:t>
                            </m:r>
                          </m:e>
                        </m:d>
                      </m:sub>
                    </m:sSub>
                    <m:d>
                      <m:dPr>
                        <m:begChr m:val="("/>
                        <m:endChr m:val=")"/>
                        <m:sepChr m:val=""/>
                        <m:grow/>
                      </m:dPr>
                      <m:e>
                        <m:r>
                          <m:t>X</m:t>
                        </m:r>
                        <m:r>
                          <m:rPr>
                            <m:sty m:val="p"/>
                          </m:rPr>
                          <m:t>−</m:t>
                        </m:r>
                        <m:r>
                          <m:t>9</m:t>
                        </m:r>
                      </m:e>
                    </m:d>
                  </m:oMath>
                </a14:m>
              </a:p>
            </p:txBody>
          </p:sp>
        </mc:Choice>
      </mc:AlternateContent>
      <p:sp>
        <p:nvSpPr>
          <p:cNvPr id="3" name="Content Placeholder 2"/>
          <p:cNvSpPr>
            <a:spLocks noGrp="1"/>
          </p:cNvSpPr>
          <p:nvPr>
            <p:ph idx="1"/>
          </p:nvPr>
        </p:nvSpPr>
        <p:spPr/>
        <p:txBody>
          <a:bodyPr/>
          <a:lstStyle/>
          <a:p>
            <a:pPr lvl="0" indent="0">
              <a:buNone/>
            </a:pPr>
            <a:r>
              <a:rPr>
                <a:latin typeface="Courier"/>
              </a:rPr>
              <a:t>1  0
1  0
1  0
1  0
1  3
1  6
1  9</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Quadratic analog</a:t>
            </a:r>
          </a:p>
        </p:txBody>
      </p:sp>
      <p:pic>
        <p:nvPicPr>
          <p:cNvPr descr="splines-slides-and-speaker-notes_files/figure-pptx/01-quadratic-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pPr lvl="0" indent="0" marL="0">
                  <a:buNone/>
                </a:pPr>
                <a14:m>
                  <m:oMath xmlns:m="http://schemas.openxmlformats.org/officeDocument/2006/math">
                    <m:r>
                      <m:t>Y</m:t>
                    </m:r>
                    <m:r>
                      <m:rPr>
                        <m:sty m:val="p"/>
                      </m:rPr>
                      <m:t>=</m:t>
                    </m:r>
                    <m:sSub>
                      <m:e>
                        <m:r>
                          <m:t>β</m:t>
                        </m:r>
                      </m:e>
                      <m:sub>
                        <m:r>
                          <m:t>0</m:t>
                        </m:r>
                      </m:sub>
                    </m:sSub>
                    <m:r>
                      <m:rPr>
                        <m:sty m:val="p"/>
                      </m:rPr>
                      <m:t>+</m:t>
                    </m:r>
                    <m:sSub>
                      <m:e>
                        <m:r>
                          <m:t>β</m:t>
                        </m:r>
                      </m:e>
                      <m:sub>
                        <m:r>
                          <m:t>1</m:t>
                        </m:r>
                      </m:sub>
                    </m:sSub>
                    <m:sSub>
                      <m:e>
                        <m:r>
                          <m:t>I</m:t>
                        </m:r>
                      </m:e>
                      <m:sub>
                        <m:d>
                          <m:dPr>
                            <m:begChr m:val="["/>
                            <m:endChr m:val="]"/>
                            <m:sepChr m:val=""/>
                            <m:grow/>
                          </m:dPr>
                          <m:e>
                            <m:r>
                              <m:t>X</m:t>
                            </m:r>
                            <m:r>
                              <m:rPr>
                                <m:sty m:val="p"/>
                              </m:rPr>
                              <m:t>&gt;</m:t>
                            </m:r>
                            <m:r>
                              <m:t>9</m:t>
                            </m:r>
                          </m:e>
                        </m:d>
                      </m:sub>
                    </m:sSub>
                    <m:sSup>
                      <m:e>
                        <m:d>
                          <m:dPr>
                            <m:begChr m:val="("/>
                            <m:endChr m:val=")"/>
                            <m:sepChr m:val=""/>
                            <m:grow/>
                          </m:dPr>
                          <m:e>
                            <m:r>
                              <m:t>X</m:t>
                            </m:r>
                            <m:r>
                              <m:rPr>
                                <m:sty m:val="p"/>
                              </m:rPr>
                              <m:t>−</m:t>
                            </m:r>
                            <m:r>
                              <m:t>9</m:t>
                            </m:r>
                          </m:e>
                        </m:d>
                      </m:e>
                      <m:sup>
                        <m:r>
                          <m:t>2</m:t>
                        </m:r>
                      </m:sup>
                    </m:sSup>
                  </m:oMath>
                </a14:m>
              </a:p>
            </p:txBody>
          </p:sp>
        </mc:Choice>
      </mc:AlternateContent>
      <p:sp>
        <p:nvSpPr>
          <p:cNvPr id="3" name="Content Placeholder 2"/>
          <p:cNvSpPr>
            <a:spLocks noGrp="1"/>
          </p:cNvSpPr>
          <p:nvPr>
            <p:ph idx="1"/>
          </p:nvPr>
        </p:nvSpPr>
        <p:spPr/>
        <p:txBody>
          <a:bodyPr/>
          <a:lstStyle/>
          <a:p>
            <a:pPr lvl="0" indent="0">
              <a:buNone/>
            </a:pPr>
            <a:r>
              <a:rPr>
                <a:latin typeface="Courier"/>
              </a:rPr>
              <a:t>1  0
1  0
1  0
1  0
1  9
1 36
1 81</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#1</a:t>
            </a:r>
          </a:p>
        </p:txBody>
      </p:sp>
      <p:sp>
        <p:nvSpPr>
          <p:cNvPr id="3" name="Content Placeholder 2"/>
          <p:cNvSpPr>
            <a:spLocks noGrp="1"/>
          </p:cNvSpPr>
          <p:nvPr>
            <p:ph idx="1"/>
          </p:nvPr>
        </p:nvSpPr>
        <p:spPr/>
        <p:txBody>
          <a:bodyPr/>
          <a:lstStyle/>
          <a:p>
            <a:pPr lvl="0"/>
            <a:r>
              <a:rPr/>
              <a:t>What you have learned</a:t>
            </a:r>
          </a:p>
          <a:p>
            <a:pPr lvl="1"/>
            <a:r>
              <a:rPr/>
              <a:t>Variety of regressions</a:t>
            </a:r>
          </a:p>
          <a:p>
            <a:pPr lvl="0"/>
            <a:r>
              <a:rPr/>
              <a:t>What’s coming next</a:t>
            </a:r>
          </a:p>
          <a:p>
            <a:pPr lvl="1"/>
            <a:r>
              <a:rPr/>
              <a:t>Building cubic splines from scratch</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Splines</a:t>
            </a:r>
          </a:p>
        </p:txBody>
      </p:sp>
      <p:sp>
        <p:nvSpPr>
          <p:cNvPr id="3" name="Content Placeholder 2"/>
          <p:cNvSpPr>
            <a:spLocks noGrp="1"/>
          </p:cNvSpPr>
          <p:nvPr>
            <p:ph idx="1"/>
          </p:nvPr>
        </p:nvSpPr>
        <p:spPr/>
        <p:txBody>
          <a:bodyPr/>
          <a:lstStyle/>
          <a:p>
            <a:pPr lvl="0"/>
            <a:r>
              <a:rPr/>
              <a:t>Piecewise cubic polynomial</a:t>
            </a:r>
          </a:p>
          <a:p>
            <a:pPr lvl="1"/>
            <a:r>
              <a:rPr/>
              <a:t>Continuous</a:t>
            </a:r>
          </a:p>
          <a:p>
            <a:pPr lvl="1"/>
            <a:r>
              <a:rPr/>
              <a:t>Smooth</a:t>
            </a:r>
          </a:p>
          <a:p>
            <a:pPr lvl="0"/>
            <a:r>
              <a:rPr/>
              <a:t>Transition points = knots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physical spline</a:t>
            </a:r>
          </a:p>
        </p:txBody>
      </p:sp>
      <p:pic>
        <p:nvPicPr>
          <p:cNvPr descr="A flexible strip of wood curved and constrained at certain points  ../images/spline.png" id="0" name="Picture 1"/>
          <p:cNvPicPr>
            <a:picLocks noGrp="1" noChangeAspect="1"/>
          </p:cNvPicPr>
          <p:nvPr/>
        </p:nvPicPr>
        <p:blipFill>
          <a:blip r:embed="rId3"/>
          <a:stretch>
            <a:fillRect/>
          </a:stretch>
        </p:blipFill>
        <p:spPr bwMode="auto">
          <a:xfrm>
            <a:off x="2984500" y="1193800"/>
            <a:ext cx="3175000" cy="33909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french curve</a:t>
            </a:r>
          </a:p>
        </p:txBody>
      </p:sp>
      <p:pic>
        <p:nvPicPr>
          <p:cNvPr descr="Several french curves showing varying curvatures  ../images/french-curve.png" id="0" name="Picture 1"/>
          <p:cNvPicPr>
            <a:picLocks noGrp="1" noChangeAspect="1"/>
          </p:cNvPicPr>
          <p:nvPr/>
        </p:nvPicPr>
        <p:blipFill>
          <a:blip r:embed="rId3"/>
          <a:stretch>
            <a:fillRect/>
          </a:stretch>
        </p:blipFill>
        <p:spPr bwMode="auto">
          <a:xfrm>
            <a:off x="3352800" y="1193800"/>
            <a:ext cx="2451100" cy="33909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Artificial data, 1</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x</a:t>
                      </a:r>
                    </a:p>
                  </a:txBody>
                  <a:tcPr/>
                </a:tc>
                <a:tc>
                  <a:txBody>
                    <a:bodyPr/>
                    <a:lstStyle/>
                    <a:p>
                      <a:pPr lvl="0" indent="0" marL="0">
                        <a:buNone/>
                      </a:pPr>
                      <a:r>
                        <a:rPr/>
                        <a:t>y</a:t>
                      </a:r>
                    </a:p>
                  </a:txBody>
                  <a:tcPr/>
                </a:tc>
              </a:tr>
              <a:tr h="0">
                <a:tc>
                  <a:txBody>
                    <a:bodyPr/>
                    <a:lstStyle/>
                    <a:p>
                      <a:pPr lvl="0" indent="0" marL="0">
                        <a:buNone/>
                      </a:pPr>
                      <a:r>
                        <a:rPr/>
                        <a:t>0</a:t>
                      </a:r>
                    </a:p>
                  </a:txBody>
                </a:tc>
                <a:tc>
                  <a:txBody>
                    <a:bodyPr/>
                    <a:lstStyle/>
                    <a:p>
                      <a:pPr lvl="0" indent="0" marL="0">
                        <a:buNone/>
                      </a:pPr>
                      <a:r>
                        <a:rPr/>
                        <a:t>39.8</a:t>
                      </a:r>
                    </a:p>
                  </a:txBody>
                </a:tc>
              </a:tr>
              <a:tr h="0">
                <a:tc>
                  <a:txBody>
                    <a:bodyPr/>
                    <a:lstStyle/>
                    <a:p>
                      <a:pPr lvl="0" indent="0" marL="0">
                        <a:buNone/>
                      </a:pPr>
                      <a:r>
                        <a:rPr/>
                        <a:t>1</a:t>
                      </a:r>
                    </a:p>
                  </a:txBody>
                </a:tc>
                <a:tc>
                  <a:txBody>
                    <a:bodyPr/>
                    <a:lstStyle/>
                    <a:p>
                      <a:pPr lvl="0" indent="0" marL="0">
                        <a:buNone/>
                      </a:pPr>
                      <a:r>
                        <a:rPr/>
                        <a:t>41.0</a:t>
                      </a:r>
                    </a:p>
                  </a:txBody>
                </a:tc>
              </a:tr>
              <a:tr h="0">
                <a:tc>
                  <a:txBody>
                    <a:bodyPr/>
                    <a:lstStyle/>
                    <a:p>
                      <a:pPr lvl="0" indent="0" marL="0">
                        <a:buNone/>
                      </a:pPr>
                      <a:r>
                        <a:rPr/>
                        <a:t>2</a:t>
                      </a:r>
                    </a:p>
                  </a:txBody>
                </a:tc>
                <a:tc>
                  <a:txBody>
                    <a:bodyPr/>
                    <a:lstStyle/>
                    <a:p>
                      <a:pPr lvl="0" indent="0" marL="0">
                        <a:buNone/>
                      </a:pPr>
                      <a:r>
                        <a:rPr/>
                        <a:t>40.3</a:t>
                      </a:r>
                    </a:p>
                  </a:txBody>
                </a:tc>
              </a:tr>
              <a:tr h="0">
                <a:tc>
                  <a:txBody>
                    <a:bodyPr/>
                    <a:lstStyle/>
                    <a:p>
                      <a:pPr lvl="0" indent="0" marL="0">
                        <a:buNone/>
                      </a:pPr>
                      <a:r>
                        <a:rPr/>
                        <a:t>3</a:t>
                      </a:r>
                    </a:p>
                  </a:txBody>
                </a:tc>
                <a:tc>
                  <a:txBody>
                    <a:bodyPr/>
                    <a:lstStyle/>
                    <a:p>
                      <a:pPr lvl="0" indent="0" marL="0">
                        <a:buNone/>
                      </a:pPr>
                      <a:r>
                        <a:rPr/>
                        <a:t>39.4</a:t>
                      </a:r>
                    </a:p>
                  </a:txBody>
                </a:tc>
              </a:tr>
              <a:tr h="0">
                <a:tc>
                  <a:txBody>
                    <a:bodyPr/>
                    <a:lstStyle/>
                    <a:p>
                      <a:pPr lvl="0" indent="0" marL="0">
                        <a:buNone/>
                      </a:pPr>
                      <a:r>
                        <a:rPr/>
                        <a:t>4</a:t>
                      </a:r>
                    </a:p>
                  </a:txBody>
                </a:tc>
                <a:tc>
                  <a:txBody>
                    <a:bodyPr/>
                    <a:lstStyle/>
                    <a:p>
                      <a:pPr lvl="0" indent="0" marL="0">
                        <a:buNone/>
                      </a:pPr>
                      <a:r>
                        <a:rPr/>
                        <a:t>39.3</a:t>
                      </a:r>
                    </a:p>
                  </a:txBody>
                </a:tc>
              </a:tr>
              <a:tr h="0">
                <a:tc>
                  <a:txBody>
                    <a:bodyPr/>
                    <a:lstStyle/>
                    <a:p>
                      <a:pPr lvl="0" indent="0" marL="0">
                        <a:buNone/>
                      </a:pPr>
                      <a:r>
                        <a:rPr/>
                        <a:t>5</a:t>
                      </a:r>
                    </a:p>
                  </a:txBody>
                </a:tc>
                <a:tc>
                  <a:txBody>
                    <a:bodyPr/>
                    <a:lstStyle/>
                    <a:p>
                      <a:pPr lvl="0" indent="0" marL="0">
                        <a:buNone/>
                      </a:pPr>
                      <a:r>
                        <a:rPr/>
                        <a:t>38.9</a:t>
                      </a:r>
                    </a:p>
                  </a:txBody>
                </a:tc>
              </a:tr>
              <a:tr h="0">
                <a:tc>
                  <a:txBody>
                    <a:bodyPr/>
                    <a:lstStyle/>
                    <a:p>
                      <a:pPr lvl="0" indent="0" marL="0">
                        <a:buNone/>
                      </a:pPr>
                      <a:r>
                        <a:rPr/>
                        <a:t>6</a:t>
                      </a:r>
                    </a:p>
                  </a:txBody>
                </a:tc>
                <a:tc>
                  <a:txBody>
                    <a:bodyPr/>
                    <a:lstStyle/>
                    <a:p>
                      <a:pPr lvl="0" indent="0" marL="0">
                        <a:buNone/>
                      </a:pPr>
                      <a:r>
                        <a:rPr/>
                        <a:t>35.4</a:t>
                      </a:r>
                    </a:p>
                  </a:txBody>
                </a:tc>
              </a:tr>
              <a:tr h="0">
                <a:tc>
                  <a:txBody>
                    <a:bodyPr/>
                    <a:lstStyle/>
                    <a:p>
                      <a:pPr lvl="0" indent="0" marL="0">
                        <a:buNone/>
                      </a:pPr>
                      <a:r>
                        <a:rPr/>
                        <a:t>7</a:t>
                      </a:r>
                    </a:p>
                  </a:txBody>
                </a:tc>
                <a:tc>
                  <a:txBody>
                    <a:bodyPr/>
                    <a:lstStyle/>
                    <a:p>
                      <a:pPr lvl="0" indent="0" marL="0">
                        <a:buNone/>
                      </a:pPr>
                      <a:r>
                        <a:rPr/>
                        <a:t>32.3</a:t>
                      </a:r>
                    </a:p>
                  </a:txBody>
                </a:tc>
              </a:tr>
              <a:tr h="0">
                <a:tc>
                  <a:txBody>
                    <a:bodyPr/>
                    <a:lstStyle/>
                    <a:p>
                      <a:pPr lvl="0" indent="0" marL="0">
                        <a:buNone/>
                      </a:pPr>
                      <a:r>
                        <a:rPr/>
                        <a:t>8</a:t>
                      </a:r>
                    </a:p>
                  </a:txBody>
                </a:tc>
                <a:tc>
                  <a:txBody>
                    <a:bodyPr/>
                    <a:lstStyle/>
                    <a:p>
                      <a:pPr lvl="0" indent="0" marL="0">
                        <a:buNone/>
                      </a:pPr>
                      <a:r>
                        <a:rPr/>
                        <a:t>32.0</a:t>
                      </a:r>
                    </a:p>
                  </a:txBody>
                </a:tc>
              </a:tr>
              <a:tr h="0">
                <a:tc>
                  <a:txBody>
                    <a:bodyPr/>
                    <a:lstStyle/>
                    <a:p>
                      <a:pPr lvl="0" indent="0" marL="0">
                        <a:buNone/>
                      </a:pPr>
                      <a:r>
                        <a:rPr/>
                        <a:t>9</a:t>
                      </a:r>
                    </a:p>
                  </a:txBody>
                </a:tc>
                <a:tc>
                  <a:txBody>
                    <a:bodyPr/>
                    <a:lstStyle/>
                    <a:p>
                      <a:pPr lvl="0" indent="0" marL="0">
                        <a:buNone/>
                      </a:pPr>
                      <a:r>
                        <a:rPr/>
                        <a:t>28.2</a:t>
                      </a:r>
                    </a:p>
                  </a:txBody>
                </a:tc>
              </a:tr>
              <a:tr h="0">
                <a:tc>
                  <a:txBody>
                    <a:bodyPr/>
                    <a:lstStyle/>
                    <a:p>
                      <a:pPr lvl="0" indent="0" marL="0">
                        <a:buNone/>
                      </a:pPr>
                      <a:r>
                        <a:rPr/>
                        <a:t>10</a:t>
                      </a:r>
                    </a:p>
                  </a:txBody>
                </a:tc>
                <a:tc>
                  <a:txBody>
                    <a:bodyPr/>
                    <a:lstStyle/>
                    <a:p>
                      <a:pPr lvl="0" indent="0" marL="0">
                        <a:buNone/>
                      </a:pPr>
                      <a:r>
                        <a:rPr/>
                        <a:t>24.2</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a:t>
            </a:r>
          </a:p>
        </p:txBody>
      </p:sp>
      <p:sp>
        <p:nvSpPr>
          <p:cNvPr id="3" name="Content Placeholder 2"/>
          <p:cNvSpPr>
            <a:spLocks noGrp="1"/>
          </p:cNvSpPr>
          <p:nvPr>
            <p:ph idx="1"/>
          </p:nvPr>
        </p:nvSpPr>
        <p:spPr/>
        <p:txBody>
          <a:bodyPr/>
          <a:lstStyle/>
          <a:p>
            <a:pPr lvl="0"/>
            <a:r>
              <a:rPr/>
              <a:t>Title “CURVE-FITTING METHODS AND THE MESSAGE THEY SEND”</a:t>
            </a:r>
          </a:p>
          <a:p>
            <a:pPr lvl="0"/>
            <a:r>
              <a:rPr/>
              <a:t>Drawn by Scott Munro</a:t>
            </a:r>
          </a:p>
          <a:p>
            <a:pPr lvl="0"/>
            <a:r>
              <a:rPr/>
              <a:t>Open-source license</a:t>
            </a:r>
          </a:p>
          <a:p>
            <a:pPr lvl="0"/>
            <a:r>
              <a:rPr>
                <a:hlinkClick r:id="rId3"/>
              </a:rPr>
              <a:t>Link to comic</a:t>
            </a:r>
            <a:r>
              <a:rPr/>
              <a:t> at xkcd.com</a:t>
            </a:r>
          </a:p>
          <a:p>
            <a:pPr lvl="0"/>
            <a:r>
              <a:rPr>
                <a:hlinkClick r:id="rId4"/>
              </a:rPr>
              <a:t>More details</a:t>
            </a:r>
            <a:r>
              <a:rPr/>
              <a:t> at explain-xkcd.com</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Artificial data, 2</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x</a:t>
                      </a:r>
                    </a:p>
                  </a:txBody>
                  <a:tcPr/>
                </a:tc>
                <a:tc>
                  <a:txBody>
                    <a:bodyPr/>
                    <a:lstStyle/>
                    <a:p>
                      <a:pPr lvl="0" indent="0" marL="0">
                        <a:buNone/>
                      </a:pPr>
                      <a:r>
                        <a:rPr/>
                        <a:t>y</a:t>
                      </a:r>
                    </a:p>
                  </a:txBody>
                  <a:tcPr/>
                </a:tc>
              </a:tr>
              <a:tr h="0">
                <a:tc>
                  <a:txBody>
                    <a:bodyPr/>
                    <a:lstStyle/>
                    <a:p>
                      <a:pPr lvl="0" indent="0" marL="0">
                        <a:buNone/>
                      </a:pPr>
                      <a:r>
                        <a:rPr/>
                        <a:t>11</a:t>
                      </a:r>
                    </a:p>
                  </a:txBody>
                </a:tc>
                <a:tc>
                  <a:txBody>
                    <a:bodyPr/>
                    <a:lstStyle/>
                    <a:p>
                      <a:pPr lvl="0" indent="0" marL="0">
                        <a:buNone/>
                      </a:pPr>
                      <a:r>
                        <a:rPr/>
                        <a:t>28.9</a:t>
                      </a:r>
                    </a:p>
                  </a:txBody>
                </a:tc>
              </a:tr>
              <a:tr h="0">
                <a:tc>
                  <a:txBody>
                    <a:bodyPr/>
                    <a:lstStyle/>
                    <a:p>
                      <a:pPr lvl="0" indent="0" marL="0">
                        <a:buNone/>
                      </a:pPr>
                      <a:r>
                        <a:rPr/>
                        <a:t>12</a:t>
                      </a:r>
                    </a:p>
                  </a:txBody>
                </a:tc>
                <a:tc>
                  <a:txBody>
                    <a:bodyPr/>
                    <a:lstStyle/>
                    <a:p>
                      <a:pPr lvl="0" indent="0" marL="0">
                        <a:buNone/>
                      </a:pPr>
                      <a:r>
                        <a:rPr/>
                        <a:t>32.8</a:t>
                      </a:r>
                    </a:p>
                  </a:txBody>
                </a:tc>
              </a:tr>
              <a:tr h="0">
                <a:tc>
                  <a:txBody>
                    <a:bodyPr/>
                    <a:lstStyle/>
                    <a:p>
                      <a:pPr lvl="0" indent="0" marL="0">
                        <a:buNone/>
                      </a:pPr>
                      <a:r>
                        <a:rPr/>
                        <a:t>13</a:t>
                      </a:r>
                    </a:p>
                  </a:txBody>
                </a:tc>
                <a:tc>
                  <a:txBody>
                    <a:bodyPr/>
                    <a:lstStyle/>
                    <a:p>
                      <a:pPr lvl="0" indent="0" marL="0">
                        <a:buNone/>
                      </a:pPr>
                      <a:r>
                        <a:rPr/>
                        <a:t>37.6</a:t>
                      </a:r>
                    </a:p>
                  </a:txBody>
                </a:tc>
              </a:tr>
              <a:tr h="0">
                <a:tc>
                  <a:txBody>
                    <a:bodyPr/>
                    <a:lstStyle/>
                    <a:p>
                      <a:pPr lvl="0" indent="0" marL="0">
                        <a:buNone/>
                      </a:pPr>
                      <a:r>
                        <a:rPr/>
                        <a:t>14</a:t>
                      </a:r>
                    </a:p>
                  </a:txBody>
                </a:tc>
                <a:tc>
                  <a:txBody>
                    <a:bodyPr/>
                    <a:lstStyle/>
                    <a:p>
                      <a:pPr lvl="0" indent="0" marL="0">
                        <a:buNone/>
                      </a:pPr>
                      <a:r>
                        <a:rPr/>
                        <a:t>41.6</a:t>
                      </a:r>
                    </a:p>
                  </a:txBody>
                </a:tc>
              </a:tr>
              <a:tr h="0">
                <a:tc>
                  <a:txBody>
                    <a:bodyPr/>
                    <a:lstStyle/>
                    <a:p>
                      <a:pPr lvl="0" indent="0" marL="0">
                        <a:buNone/>
                      </a:pPr>
                      <a:r>
                        <a:rPr/>
                        <a:t>15</a:t>
                      </a:r>
                    </a:p>
                  </a:txBody>
                </a:tc>
                <a:tc>
                  <a:txBody>
                    <a:bodyPr/>
                    <a:lstStyle/>
                    <a:p>
                      <a:pPr lvl="0" indent="0" marL="0">
                        <a:buNone/>
                      </a:pPr>
                      <a:r>
                        <a:rPr/>
                        <a:t>45.1</a:t>
                      </a:r>
                    </a:p>
                  </a:txBody>
                </a:tc>
              </a:tr>
              <a:tr h="0">
                <a:tc>
                  <a:txBody>
                    <a:bodyPr/>
                    <a:lstStyle/>
                    <a:p>
                      <a:pPr lvl="0" indent="0" marL="0">
                        <a:buNone/>
                      </a:pPr>
                      <a:r>
                        <a:rPr/>
                        <a:t>16</a:t>
                      </a:r>
                    </a:p>
                  </a:txBody>
                </a:tc>
                <a:tc>
                  <a:txBody>
                    <a:bodyPr/>
                    <a:lstStyle/>
                    <a:p>
                      <a:pPr lvl="0" indent="0" marL="0">
                        <a:buNone/>
                      </a:pPr>
                      <a:r>
                        <a:rPr/>
                        <a:t>48.9</a:t>
                      </a:r>
                    </a:p>
                  </a:txBody>
                </a:tc>
              </a:tr>
              <a:tr h="0">
                <a:tc>
                  <a:txBody>
                    <a:bodyPr/>
                    <a:lstStyle/>
                    <a:p>
                      <a:pPr lvl="0" indent="0" marL="0">
                        <a:buNone/>
                      </a:pPr>
                      <a:r>
                        <a:rPr/>
                        <a:t>17</a:t>
                      </a:r>
                    </a:p>
                  </a:txBody>
                </a:tc>
                <a:tc>
                  <a:txBody>
                    <a:bodyPr/>
                    <a:lstStyle/>
                    <a:p>
                      <a:pPr lvl="0" indent="0" marL="0">
                        <a:buNone/>
                      </a:pPr>
                      <a:r>
                        <a:rPr/>
                        <a:t>49.2</a:t>
                      </a:r>
                    </a:p>
                  </a:txBody>
                </a:tc>
              </a:tr>
              <a:tr h="0">
                <a:tc>
                  <a:txBody>
                    <a:bodyPr/>
                    <a:lstStyle/>
                    <a:p>
                      <a:pPr lvl="0" indent="0" marL="0">
                        <a:buNone/>
                      </a:pPr>
                      <a:r>
                        <a:rPr/>
                        <a:t>18</a:t>
                      </a:r>
                    </a:p>
                  </a:txBody>
                </a:tc>
                <a:tc>
                  <a:txBody>
                    <a:bodyPr/>
                    <a:lstStyle/>
                    <a:p>
                      <a:pPr lvl="0" indent="0" marL="0">
                        <a:buNone/>
                      </a:pPr>
                      <a:r>
                        <a:rPr/>
                        <a:t>48.0</a:t>
                      </a:r>
                    </a:p>
                  </a:txBody>
                </a:tc>
              </a:tr>
              <a:tr h="0">
                <a:tc>
                  <a:txBody>
                    <a:bodyPr/>
                    <a:lstStyle/>
                    <a:p>
                      <a:pPr lvl="0" indent="0" marL="0">
                        <a:buNone/>
                      </a:pPr>
                      <a:r>
                        <a:rPr/>
                        <a:t>19</a:t>
                      </a:r>
                    </a:p>
                  </a:txBody>
                </a:tc>
                <a:tc>
                  <a:txBody>
                    <a:bodyPr/>
                    <a:lstStyle/>
                    <a:p>
                      <a:pPr lvl="0" indent="0" marL="0">
                        <a:buNone/>
                      </a:pPr>
                      <a:r>
                        <a:rPr/>
                        <a:t>46.9</a:t>
                      </a:r>
                    </a:p>
                  </a:txBody>
                </a:tc>
              </a:tr>
              <a:tr h="0">
                <a:tc>
                  <a:txBody>
                    <a:bodyPr/>
                    <a:lstStyle/>
                    <a:p>
                      <a:pPr lvl="0" indent="0" marL="0">
                        <a:buNone/>
                      </a:pPr>
                      <a:r>
                        <a:rPr/>
                        <a:t>20</a:t>
                      </a:r>
                    </a:p>
                  </a:txBody>
                </a:tc>
                <a:tc>
                  <a:txBody>
                    <a:bodyPr/>
                    <a:lstStyle/>
                    <a:p>
                      <a:pPr lvl="0" indent="0" marL="0">
                        <a:buNone/>
                      </a:pPr>
                      <a:r>
                        <a:rPr/>
                        <a:t>39.9</a:t>
                      </a:r>
                    </a:p>
                  </a:txBody>
                </a:tc>
              </a:tr>
            </a:tbl>
          </a:graphicData>
        </a:graphic>
      </p:graphicFrame>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Graph of artificial data</a:t>
            </a:r>
          </a:p>
        </p:txBody>
      </p:sp>
      <p:pic>
        <p:nvPicPr>
          <p:cNvPr descr="splines-slides-and-speaker-notes_files/figure-pptx/02-artificial-data-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Components needed for a cubic spline, 1</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508000"/>
                <a:gridCol w="508000"/>
                <a:gridCol w="508000"/>
                <a:gridCol w="508000"/>
                <a:gridCol w="508000"/>
                <a:gridCol w="508000"/>
                <a:gridCol w="508000"/>
                <a:gridCol w="508000"/>
                <a:gridCol w="508000"/>
                <a:gridCol w="508000"/>
                <a:gridCol w="508000"/>
                <a:gridCol w="508000"/>
                <a:gridCol w="508000"/>
                <a:gridCol w="508000"/>
                <a:gridCol w="508000"/>
                <a:gridCol w="508000"/>
              </a:tblGrid>
              <a:tr h="0">
                <a:tc>
                  <a:txBody>
                    <a:bodyPr/>
                    <a:lstStyle/>
                    <a:p>
                      <a:pPr lvl="0" indent="0" marL="0">
                        <a:buNone/>
                      </a:pPr>
                      <a:r>
                        <a:rPr/>
                        <a:t>c1</a:t>
                      </a:r>
                    </a:p>
                  </a:txBody>
                  <a:tcPr/>
                </a:tc>
                <a:tc>
                  <a:txBody>
                    <a:bodyPr/>
                    <a:lstStyle/>
                    <a:p>
                      <a:pPr lvl="0" indent="0" marL="0">
                        <a:buNone/>
                      </a:pPr>
                      <a:r>
                        <a:rPr/>
                        <a:t>c2</a:t>
                      </a:r>
                    </a:p>
                  </a:txBody>
                  <a:tcPr/>
                </a:tc>
                <a:tc>
                  <a:txBody>
                    <a:bodyPr/>
                    <a:lstStyle/>
                    <a:p>
                      <a:pPr lvl="0" indent="0" marL="0">
                        <a:buNone/>
                      </a:pPr>
                      <a:r>
                        <a:rPr/>
                        <a:t>c3</a:t>
                      </a:r>
                    </a:p>
                  </a:txBody>
                  <a:tcPr/>
                </a:tc>
                <a:tc>
                  <a:txBody>
                    <a:bodyPr/>
                    <a:lstStyle/>
                    <a:p>
                      <a:pPr lvl="0" indent="0" marL="0">
                        <a:buNone/>
                      </a:pPr>
                      <a:r>
                        <a:rPr/>
                        <a:t>c4</a:t>
                      </a:r>
                    </a:p>
                  </a:txBody>
                  <a:tcPr/>
                </a:tc>
                <a:tc>
                  <a:txBody>
                    <a:bodyPr/>
                    <a:lstStyle/>
                    <a:p>
                      <a:pPr lvl="0" indent="0" marL="0">
                        <a:buNone/>
                      </a:pPr>
                      <a:r>
                        <a:rPr/>
                        <a:t>c5</a:t>
                      </a:r>
                    </a:p>
                  </a:txBody>
                  <a:tcPr/>
                </a:tc>
                <a:tc>
                  <a:txBody>
                    <a:bodyPr/>
                    <a:lstStyle/>
                    <a:p>
                      <a:pPr lvl="0" indent="0" marL="0">
                        <a:buNone/>
                      </a:pPr>
                      <a:r>
                        <a:rPr/>
                        <a:t>c6</a:t>
                      </a:r>
                    </a:p>
                  </a:txBody>
                  <a:tcPr/>
                </a:tc>
                <a:tc>
                  <a:txBody>
                    <a:bodyPr/>
                    <a:lstStyle/>
                    <a:p>
                      <a:pPr lvl="0" indent="0" marL="0">
                        <a:buNone/>
                      </a:pPr>
                      <a:r>
                        <a:rPr/>
                        <a:t>c7</a:t>
                      </a:r>
                    </a:p>
                  </a:txBody>
                  <a:tcPr/>
                </a:tc>
                <a:tc>
                  <a:txBody>
                    <a:bodyPr/>
                    <a:lstStyle/>
                    <a:p>
                      <a:pPr lvl="0" indent="0" marL="0">
                        <a:buNone/>
                      </a:pPr>
                      <a:r>
                        <a:rPr/>
                        <a:t>c8</a:t>
                      </a:r>
                    </a:p>
                  </a:txBody>
                  <a:tcPr/>
                </a:tc>
                <a:tc>
                  <a:txBody>
                    <a:bodyPr/>
                    <a:lstStyle/>
                    <a:p>
                      <a:pPr lvl="0" indent="0" marL="0">
                        <a:buNone/>
                      </a:pPr>
                      <a:r>
                        <a:rPr/>
                        <a:t>c9</a:t>
                      </a:r>
                    </a:p>
                  </a:txBody>
                  <a:tcPr/>
                </a:tc>
                <a:tc>
                  <a:txBody>
                    <a:bodyPr/>
                    <a:lstStyle/>
                    <a:p>
                      <a:pPr lvl="0" indent="0" marL="0">
                        <a:buNone/>
                      </a:pPr>
                      <a:r>
                        <a:rPr/>
                        <a:t>c10</a:t>
                      </a:r>
                    </a:p>
                  </a:txBody>
                  <a:tcPr/>
                </a:tc>
                <a:tc>
                  <a:txBody>
                    <a:bodyPr/>
                    <a:lstStyle/>
                    <a:p>
                      <a:pPr lvl="0" indent="0" marL="0">
                        <a:buNone/>
                      </a:pPr>
                      <a:r>
                        <a:rPr/>
                        <a:t>c11</a:t>
                      </a:r>
                    </a:p>
                  </a:txBody>
                  <a:tcPr/>
                </a:tc>
                <a:tc>
                  <a:txBody>
                    <a:bodyPr/>
                    <a:lstStyle/>
                    <a:p>
                      <a:pPr lvl="0" indent="0" marL="0">
                        <a:buNone/>
                      </a:pPr>
                      <a:r>
                        <a:rPr/>
                        <a:t>c12</a:t>
                      </a:r>
                    </a:p>
                  </a:txBody>
                  <a:tcPr/>
                </a:tc>
                <a:tc>
                  <a:txBody>
                    <a:bodyPr/>
                    <a:lstStyle/>
                    <a:p>
                      <a:pPr lvl="0" indent="0" marL="0">
                        <a:buNone/>
                      </a:pPr>
                      <a:r>
                        <a:rPr/>
                        <a:t>c13</a:t>
                      </a:r>
                    </a:p>
                  </a:txBody>
                  <a:tcPr/>
                </a:tc>
                <a:tc>
                  <a:txBody>
                    <a:bodyPr/>
                    <a:lstStyle/>
                    <a:p>
                      <a:pPr lvl="0" indent="0" marL="0">
                        <a:buNone/>
                      </a:pPr>
                      <a:r>
                        <a:rPr/>
                        <a:t>c14</a:t>
                      </a:r>
                    </a:p>
                  </a:txBody>
                  <a:tcPr/>
                </a:tc>
                <a:tc>
                  <a:txBody>
                    <a:bodyPr/>
                    <a:lstStyle/>
                    <a:p>
                      <a:pPr lvl="0" indent="0" marL="0">
                        <a:buNone/>
                      </a:pPr>
                      <a:r>
                        <a:rPr/>
                        <a:t>c15</a:t>
                      </a:r>
                    </a:p>
                  </a:txBody>
                  <a:tcPr/>
                </a:tc>
                <a:tc>
                  <a:txBody>
                    <a:bodyPr/>
                    <a:lstStyle/>
                    <a:p>
                      <a:pPr lvl="0" indent="0" marL="0">
                        <a:buNone/>
                      </a:pPr>
                      <a:r>
                        <a:rPr/>
                        <a:t>c16</a:t>
                      </a:r>
                    </a:p>
                  </a:txBody>
                  <a:tcPr/>
                </a:tc>
              </a:tr>
              <a:tr h="0">
                <a:tc>
                  <a:txBody>
                    <a:bodyPr/>
                    <a:lstStyle/>
                    <a:p>
                      <a:pPr lvl="0" indent="0" marL="0">
                        <a:buNone/>
                      </a:pPr>
                      <a:r>
                        <a:rPr/>
                        <a:t>1</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r h="0">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r h="0">
                <a:tc>
                  <a:txBody>
                    <a:bodyPr/>
                    <a:lstStyle/>
                    <a:p>
                      <a:pPr lvl="0" indent="0" marL="0">
                        <a:buNone/>
                      </a:pPr>
                      <a:r>
                        <a:rPr/>
                        <a:t>1</a:t>
                      </a:r>
                    </a:p>
                  </a:txBody>
                </a:tc>
                <a:tc>
                  <a:txBody>
                    <a:bodyPr/>
                    <a:lstStyle/>
                    <a:p>
                      <a:pPr lvl="0" indent="0" marL="0">
                        <a:buNone/>
                      </a:pPr>
                      <a:r>
                        <a:rPr/>
                        <a:t>2</a:t>
                      </a:r>
                    </a:p>
                  </a:txBody>
                </a:tc>
                <a:tc>
                  <a:txBody>
                    <a:bodyPr/>
                    <a:lstStyle/>
                    <a:p>
                      <a:pPr lvl="0" indent="0" marL="0">
                        <a:buNone/>
                      </a:pPr>
                      <a:r>
                        <a:rPr/>
                        <a:t>4</a:t>
                      </a:r>
                    </a:p>
                  </a:txBody>
                </a:tc>
                <a:tc>
                  <a:txBody>
                    <a:bodyPr/>
                    <a:lstStyle/>
                    <a:p>
                      <a:pPr lvl="0" indent="0" marL="0">
                        <a:buNone/>
                      </a:pPr>
                      <a:r>
                        <a:rPr/>
                        <a:t>8</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r h="0">
                <a:tc>
                  <a:txBody>
                    <a:bodyPr/>
                    <a:lstStyle/>
                    <a:p>
                      <a:pPr lvl="0" indent="0" marL="0">
                        <a:buNone/>
                      </a:pPr>
                      <a:r>
                        <a:rPr/>
                        <a:t>1</a:t>
                      </a:r>
                    </a:p>
                  </a:txBody>
                </a:tc>
                <a:tc>
                  <a:txBody>
                    <a:bodyPr/>
                    <a:lstStyle/>
                    <a:p>
                      <a:pPr lvl="0" indent="0" marL="0">
                        <a:buNone/>
                      </a:pPr>
                      <a:r>
                        <a:rPr/>
                        <a:t>3</a:t>
                      </a:r>
                    </a:p>
                  </a:txBody>
                </a:tc>
                <a:tc>
                  <a:txBody>
                    <a:bodyPr/>
                    <a:lstStyle/>
                    <a:p>
                      <a:pPr lvl="0" indent="0" marL="0">
                        <a:buNone/>
                      </a:pPr>
                      <a:r>
                        <a:rPr/>
                        <a:t>9</a:t>
                      </a:r>
                    </a:p>
                  </a:txBody>
                </a:tc>
                <a:tc>
                  <a:txBody>
                    <a:bodyPr/>
                    <a:lstStyle/>
                    <a:p>
                      <a:pPr lvl="0" indent="0" marL="0">
                        <a:buNone/>
                      </a:pPr>
                      <a:r>
                        <a:rPr/>
                        <a:t>27</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r h="0">
                <a:tc>
                  <a:txBody>
                    <a:bodyPr/>
                    <a:lstStyle/>
                    <a:p>
                      <a:pPr lvl="0" indent="0" marL="0">
                        <a:buNone/>
                      </a:pPr>
                      <a:r>
                        <a:rPr/>
                        <a:t>1</a:t>
                      </a:r>
                    </a:p>
                  </a:txBody>
                </a:tc>
                <a:tc>
                  <a:txBody>
                    <a:bodyPr/>
                    <a:lstStyle/>
                    <a:p>
                      <a:pPr lvl="0" indent="0" marL="0">
                        <a:buNone/>
                      </a:pPr>
                      <a:r>
                        <a:rPr/>
                        <a:t>4</a:t>
                      </a:r>
                    </a:p>
                  </a:txBody>
                </a:tc>
                <a:tc>
                  <a:txBody>
                    <a:bodyPr/>
                    <a:lstStyle/>
                    <a:p>
                      <a:pPr lvl="0" indent="0" marL="0">
                        <a:buNone/>
                      </a:pPr>
                      <a:r>
                        <a:rPr/>
                        <a:t>16</a:t>
                      </a:r>
                    </a:p>
                  </a:txBody>
                </a:tc>
                <a:tc>
                  <a:txBody>
                    <a:bodyPr/>
                    <a:lstStyle/>
                    <a:p>
                      <a:pPr lvl="0" indent="0" marL="0">
                        <a:buNone/>
                      </a:pPr>
                      <a:r>
                        <a:rPr/>
                        <a:t>64</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r h="0">
                <a:tc>
                  <a:txBody>
                    <a:bodyPr/>
                    <a:lstStyle/>
                    <a:p>
                      <a:pPr lvl="0" indent="0" marL="0">
                        <a:buNone/>
                      </a:pPr>
                      <a:r>
                        <a:rPr/>
                        <a:t>1</a:t>
                      </a:r>
                    </a:p>
                  </a:txBody>
                </a:tc>
                <a:tc>
                  <a:txBody>
                    <a:bodyPr/>
                    <a:lstStyle/>
                    <a:p>
                      <a:pPr lvl="0" indent="0" marL="0">
                        <a:buNone/>
                      </a:pPr>
                      <a:r>
                        <a:rPr/>
                        <a:t>5</a:t>
                      </a:r>
                    </a:p>
                  </a:txBody>
                </a:tc>
                <a:tc>
                  <a:txBody>
                    <a:bodyPr/>
                    <a:lstStyle/>
                    <a:p>
                      <a:pPr lvl="0" indent="0" marL="0">
                        <a:buNone/>
                      </a:pPr>
                      <a:r>
                        <a:rPr/>
                        <a:t>25</a:t>
                      </a:r>
                    </a:p>
                  </a:txBody>
                </a:tc>
                <a:tc>
                  <a:txBody>
                    <a:bodyPr/>
                    <a:lstStyle/>
                    <a:p>
                      <a:pPr lvl="0" indent="0" marL="0">
                        <a:buNone/>
                      </a:pPr>
                      <a:r>
                        <a:rPr/>
                        <a:t>125</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bl>
          </a:graphicData>
        </a:graphic>
      </p:graphicFrame>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Components needed for a cubic spline, 2</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508000"/>
                <a:gridCol w="508000"/>
                <a:gridCol w="508000"/>
                <a:gridCol w="508000"/>
                <a:gridCol w="508000"/>
                <a:gridCol w="508000"/>
                <a:gridCol w="508000"/>
                <a:gridCol w="508000"/>
                <a:gridCol w="508000"/>
                <a:gridCol w="508000"/>
                <a:gridCol w="508000"/>
                <a:gridCol w="508000"/>
                <a:gridCol w="508000"/>
                <a:gridCol w="508000"/>
                <a:gridCol w="508000"/>
                <a:gridCol w="508000"/>
              </a:tblGrid>
              <a:tr h="0">
                <a:tc>
                  <a:txBody>
                    <a:bodyPr/>
                    <a:lstStyle/>
                    <a:p>
                      <a:pPr lvl="0" indent="0" marL="0">
                        <a:buNone/>
                      </a:pPr>
                      <a:r>
                        <a:rPr/>
                        <a:t>c1</a:t>
                      </a:r>
                    </a:p>
                  </a:txBody>
                  <a:tcPr/>
                </a:tc>
                <a:tc>
                  <a:txBody>
                    <a:bodyPr/>
                    <a:lstStyle/>
                    <a:p>
                      <a:pPr lvl="0" indent="0" marL="0">
                        <a:buNone/>
                      </a:pPr>
                      <a:r>
                        <a:rPr/>
                        <a:t>c2</a:t>
                      </a:r>
                    </a:p>
                  </a:txBody>
                  <a:tcPr/>
                </a:tc>
                <a:tc>
                  <a:txBody>
                    <a:bodyPr/>
                    <a:lstStyle/>
                    <a:p>
                      <a:pPr lvl="0" indent="0" marL="0">
                        <a:buNone/>
                      </a:pPr>
                      <a:r>
                        <a:rPr/>
                        <a:t>c3</a:t>
                      </a:r>
                    </a:p>
                  </a:txBody>
                  <a:tcPr/>
                </a:tc>
                <a:tc>
                  <a:txBody>
                    <a:bodyPr/>
                    <a:lstStyle/>
                    <a:p>
                      <a:pPr lvl="0" indent="0" marL="0">
                        <a:buNone/>
                      </a:pPr>
                      <a:r>
                        <a:rPr/>
                        <a:t>c4</a:t>
                      </a:r>
                    </a:p>
                  </a:txBody>
                  <a:tcPr/>
                </a:tc>
                <a:tc>
                  <a:txBody>
                    <a:bodyPr/>
                    <a:lstStyle/>
                    <a:p>
                      <a:pPr lvl="0" indent="0" marL="0">
                        <a:buNone/>
                      </a:pPr>
                      <a:r>
                        <a:rPr/>
                        <a:t>c5</a:t>
                      </a:r>
                    </a:p>
                  </a:txBody>
                  <a:tcPr/>
                </a:tc>
                <a:tc>
                  <a:txBody>
                    <a:bodyPr/>
                    <a:lstStyle/>
                    <a:p>
                      <a:pPr lvl="0" indent="0" marL="0">
                        <a:buNone/>
                      </a:pPr>
                      <a:r>
                        <a:rPr/>
                        <a:t>c6</a:t>
                      </a:r>
                    </a:p>
                  </a:txBody>
                  <a:tcPr/>
                </a:tc>
                <a:tc>
                  <a:txBody>
                    <a:bodyPr/>
                    <a:lstStyle/>
                    <a:p>
                      <a:pPr lvl="0" indent="0" marL="0">
                        <a:buNone/>
                      </a:pPr>
                      <a:r>
                        <a:rPr/>
                        <a:t>c7</a:t>
                      </a:r>
                    </a:p>
                  </a:txBody>
                  <a:tcPr/>
                </a:tc>
                <a:tc>
                  <a:txBody>
                    <a:bodyPr/>
                    <a:lstStyle/>
                    <a:p>
                      <a:pPr lvl="0" indent="0" marL="0">
                        <a:buNone/>
                      </a:pPr>
                      <a:r>
                        <a:rPr/>
                        <a:t>c8</a:t>
                      </a:r>
                    </a:p>
                  </a:txBody>
                  <a:tcPr/>
                </a:tc>
                <a:tc>
                  <a:txBody>
                    <a:bodyPr/>
                    <a:lstStyle/>
                    <a:p>
                      <a:pPr lvl="0" indent="0" marL="0">
                        <a:buNone/>
                      </a:pPr>
                      <a:r>
                        <a:rPr/>
                        <a:t>c9</a:t>
                      </a:r>
                    </a:p>
                  </a:txBody>
                  <a:tcPr/>
                </a:tc>
                <a:tc>
                  <a:txBody>
                    <a:bodyPr/>
                    <a:lstStyle/>
                    <a:p>
                      <a:pPr lvl="0" indent="0" marL="0">
                        <a:buNone/>
                      </a:pPr>
                      <a:r>
                        <a:rPr/>
                        <a:t>c10</a:t>
                      </a:r>
                    </a:p>
                  </a:txBody>
                  <a:tcPr/>
                </a:tc>
                <a:tc>
                  <a:txBody>
                    <a:bodyPr/>
                    <a:lstStyle/>
                    <a:p>
                      <a:pPr lvl="0" indent="0" marL="0">
                        <a:buNone/>
                      </a:pPr>
                      <a:r>
                        <a:rPr/>
                        <a:t>c11</a:t>
                      </a:r>
                    </a:p>
                  </a:txBody>
                  <a:tcPr/>
                </a:tc>
                <a:tc>
                  <a:txBody>
                    <a:bodyPr/>
                    <a:lstStyle/>
                    <a:p>
                      <a:pPr lvl="0" indent="0" marL="0">
                        <a:buNone/>
                      </a:pPr>
                      <a:r>
                        <a:rPr/>
                        <a:t>c12</a:t>
                      </a:r>
                    </a:p>
                  </a:txBody>
                  <a:tcPr/>
                </a:tc>
                <a:tc>
                  <a:txBody>
                    <a:bodyPr/>
                    <a:lstStyle/>
                    <a:p>
                      <a:pPr lvl="0" indent="0" marL="0">
                        <a:buNone/>
                      </a:pPr>
                      <a:r>
                        <a:rPr/>
                        <a:t>c13</a:t>
                      </a:r>
                    </a:p>
                  </a:txBody>
                  <a:tcPr/>
                </a:tc>
                <a:tc>
                  <a:txBody>
                    <a:bodyPr/>
                    <a:lstStyle/>
                    <a:p>
                      <a:pPr lvl="0" indent="0" marL="0">
                        <a:buNone/>
                      </a:pPr>
                      <a:r>
                        <a:rPr/>
                        <a:t>c14</a:t>
                      </a:r>
                    </a:p>
                  </a:txBody>
                  <a:tcPr/>
                </a:tc>
                <a:tc>
                  <a:txBody>
                    <a:bodyPr/>
                    <a:lstStyle/>
                    <a:p>
                      <a:pPr lvl="0" indent="0" marL="0">
                        <a:buNone/>
                      </a:pPr>
                      <a:r>
                        <a:rPr/>
                        <a:t>c15</a:t>
                      </a:r>
                    </a:p>
                  </a:txBody>
                  <a:tcPr/>
                </a:tc>
                <a:tc>
                  <a:txBody>
                    <a:bodyPr/>
                    <a:lstStyle/>
                    <a:p>
                      <a:pPr lvl="0" indent="0" marL="0">
                        <a:buNone/>
                      </a:pPr>
                      <a:r>
                        <a:rPr/>
                        <a:t>c16</a:t>
                      </a:r>
                    </a:p>
                  </a:txBody>
                  <a:tcPr/>
                </a:tc>
              </a:tr>
              <a:tr h="0">
                <a:tc>
                  <a:txBody>
                    <a:bodyPr/>
                    <a:lstStyle/>
                    <a:p>
                      <a:pPr lvl="0" indent="0" marL="0">
                        <a:buNone/>
                      </a:pPr>
                      <a:r>
                        <a:rPr/>
                        <a:t>1</a:t>
                      </a:r>
                    </a:p>
                  </a:txBody>
                </a:tc>
                <a:tc>
                  <a:txBody>
                    <a:bodyPr/>
                    <a:lstStyle/>
                    <a:p>
                      <a:pPr lvl="0" indent="0" marL="0">
                        <a:buNone/>
                      </a:pPr>
                      <a:r>
                        <a:rPr/>
                        <a:t>6</a:t>
                      </a:r>
                    </a:p>
                  </a:txBody>
                </a:tc>
                <a:tc>
                  <a:txBody>
                    <a:bodyPr/>
                    <a:lstStyle/>
                    <a:p>
                      <a:pPr lvl="0" indent="0" marL="0">
                        <a:buNone/>
                      </a:pPr>
                      <a:r>
                        <a:rPr/>
                        <a:t>36</a:t>
                      </a:r>
                    </a:p>
                  </a:txBody>
                </a:tc>
                <a:tc>
                  <a:txBody>
                    <a:bodyPr/>
                    <a:lstStyle/>
                    <a:p>
                      <a:pPr lvl="0" indent="0" marL="0">
                        <a:buNone/>
                      </a:pPr>
                      <a:r>
                        <a:rPr/>
                        <a:t>216</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r h="0">
                <a:tc>
                  <a:txBody>
                    <a:bodyPr/>
                    <a:lstStyle/>
                    <a:p>
                      <a:pPr lvl="0" indent="0" marL="0">
                        <a:buNone/>
                      </a:pPr>
                      <a:r>
                        <a:rPr/>
                        <a:t>1</a:t>
                      </a:r>
                    </a:p>
                  </a:txBody>
                </a:tc>
                <a:tc>
                  <a:txBody>
                    <a:bodyPr/>
                    <a:lstStyle/>
                    <a:p>
                      <a:pPr lvl="0" indent="0" marL="0">
                        <a:buNone/>
                      </a:pPr>
                      <a:r>
                        <a:rPr/>
                        <a:t>7</a:t>
                      </a:r>
                    </a:p>
                  </a:txBody>
                </a:tc>
                <a:tc>
                  <a:txBody>
                    <a:bodyPr/>
                    <a:lstStyle/>
                    <a:p>
                      <a:pPr lvl="0" indent="0" marL="0">
                        <a:buNone/>
                      </a:pPr>
                      <a:r>
                        <a:rPr/>
                        <a:t>49</a:t>
                      </a:r>
                    </a:p>
                  </a:txBody>
                </a:tc>
                <a:tc>
                  <a:txBody>
                    <a:bodyPr/>
                    <a:lstStyle/>
                    <a:p>
                      <a:pPr lvl="0" indent="0" marL="0">
                        <a:buNone/>
                      </a:pPr>
                      <a:r>
                        <a:rPr/>
                        <a:t>343</a:t>
                      </a:r>
                    </a:p>
                  </a:txBody>
                </a:tc>
                <a:tc>
                  <a:txBody>
                    <a:bodyPr/>
                    <a:lstStyle/>
                    <a:p>
                      <a:pPr lvl="0" indent="0" marL="0">
                        <a:buNone/>
                      </a:pPr>
                      <a:r>
                        <a:rPr/>
                        <a:t>1</a:t>
                      </a:r>
                    </a:p>
                  </a:txBody>
                </a:tc>
                <a:tc>
                  <a:txBody>
                    <a:bodyPr/>
                    <a:lstStyle/>
                    <a:p>
                      <a:pPr lvl="0" indent="0" marL="0">
                        <a:buNone/>
                      </a:pPr>
                      <a:r>
                        <a:rPr/>
                        <a:t>2</a:t>
                      </a:r>
                    </a:p>
                  </a:txBody>
                </a:tc>
                <a:tc>
                  <a:txBody>
                    <a:bodyPr/>
                    <a:lstStyle/>
                    <a:p>
                      <a:pPr lvl="0" indent="0" marL="0">
                        <a:buNone/>
                      </a:pPr>
                      <a:r>
                        <a:rPr/>
                        <a:t>4</a:t>
                      </a:r>
                    </a:p>
                  </a:txBody>
                </a:tc>
                <a:tc>
                  <a:txBody>
                    <a:bodyPr/>
                    <a:lstStyle/>
                    <a:p>
                      <a:pPr lvl="0" indent="0" marL="0">
                        <a:buNone/>
                      </a:pPr>
                      <a:r>
                        <a:rPr/>
                        <a:t>8</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r h="0">
                <a:tc>
                  <a:txBody>
                    <a:bodyPr/>
                    <a:lstStyle/>
                    <a:p>
                      <a:pPr lvl="0" indent="0" marL="0">
                        <a:buNone/>
                      </a:pPr>
                      <a:r>
                        <a:rPr/>
                        <a:t>1</a:t>
                      </a:r>
                    </a:p>
                  </a:txBody>
                </a:tc>
                <a:tc>
                  <a:txBody>
                    <a:bodyPr/>
                    <a:lstStyle/>
                    <a:p>
                      <a:pPr lvl="0" indent="0" marL="0">
                        <a:buNone/>
                      </a:pPr>
                      <a:r>
                        <a:rPr/>
                        <a:t>8</a:t>
                      </a:r>
                    </a:p>
                  </a:txBody>
                </a:tc>
                <a:tc>
                  <a:txBody>
                    <a:bodyPr/>
                    <a:lstStyle/>
                    <a:p>
                      <a:pPr lvl="0" indent="0" marL="0">
                        <a:buNone/>
                      </a:pPr>
                      <a:r>
                        <a:rPr/>
                        <a:t>64</a:t>
                      </a:r>
                    </a:p>
                  </a:txBody>
                </a:tc>
                <a:tc>
                  <a:txBody>
                    <a:bodyPr/>
                    <a:lstStyle/>
                    <a:p>
                      <a:pPr lvl="0" indent="0" marL="0">
                        <a:buNone/>
                      </a:pPr>
                      <a:r>
                        <a:rPr/>
                        <a:t>512</a:t>
                      </a:r>
                    </a:p>
                  </a:txBody>
                </a:tc>
                <a:tc>
                  <a:txBody>
                    <a:bodyPr/>
                    <a:lstStyle/>
                    <a:p>
                      <a:pPr lvl="0" indent="0" marL="0">
                        <a:buNone/>
                      </a:pPr>
                      <a:r>
                        <a:rPr/>
                        <a:t>1</a:t>
                      </a:r>
                    </a:p>
                  </a:txBody>
                </a:tc>
                <a:tc>
                  <a:txBody>
                    <a:bodyPr/>
                    <a:lstStyle/>
                    <a:p>
                      <a:pPr lvl="0" indent="0" marL="0">
                        <a:buNone/>
                      </a:pPr>
                      <a:r>
                        <a:rPr/>
                        <a:t>3</a:t>
                      </a:r>
                    </a:p>
                  </a:txBody>
                </a:tc>
                <a:tc>
                  <a:txBody>
                    <a:bodyPr/>
                    <a:lstStyle/>
                    <a:p>
                      <a:pPr lvl="0" indent="0" marL="0">
                        <a:buNone/>
                      </a:pPr>
                      <a:r>
                        <a:rPr/>
                        <a:t>9</a:t>
                      </a:r>
                    </a:p>
                  </a:txBody>
                </a:tc>
                <a:tc>
                  <a:txBody>
                    <a:bodyPr/>
                    <a:lstStyle/>
                    <a:p>
                      <a:pPr lvl="0" indent="0" marL="0">
                        <a:buNone/>
                      </a:pPr>
                      <a:r>
                        <a:rPr/>
                        <a:t>27</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r h="0">
                <a:tc>
                  <a:txBody>
                    <a:bodyPr/>
                    <a:lstStyle/>
                    <a:p>
                      <a:pPr lvl="0" indent="0" marL="0">
                        <a:buNone/>
                      </a:pPr>
                      <a:r>
                        <a:rPr/>
                        <a:t>1</a:t>
                      </a:r>
                    </a:p>
                  </a:txBody>
                </a:tc>
                <a:tc>
                  <a:txBody>
                    <a:bodyPr/>
                    <a:lstStyle/>
                    <a:p>
                      <a:pPr lvl="0" indent="0" marL="0">
                        <a:buNone/>
                      </a:pPr>
                      <a:r>
                        <a:rPr/>
                        <a:t>9</a:t>
                      </a:r>
                    </a:p>
                  </a:txBody>
                </a:tc>
                <a:tc>
                  <a:txBody>
                    <a:bodyPr/>
                    <a:lstStyle/>
                    <a:p>
                      <a:pPr lvl="0" indent="0" marL="0">
                        <a:buNone/>
                      </a:pPr>
                      <a:r>
                        <a:rPr/>
                        <a:t>81</a:t>
                      </a:r>
                    </a:p>
                  </a:txBody>
                </a:tc>
                <a:tc>
                  <a:txBody>
                    <a:bodyPr/>
                    <a:lstStyle/>
                    <a:p>
                      <a:pPr lvl="0" indent="0" marL="0">
                        <a:buNone/>
                      </a:pPr>
                      <a:r>
                        <a:rPr/>
                        <a:t>729</a:t>
                      </a:r>
                    </a:p>
                  </a:txBody>
                </a:tc>
                <a:tc>
                  <a:txBody>
                    <a:bodyPr/>
                    <a:lstStyle/>
                    <a:p>
                      <a:pPr lvl="0" indent="0" marL="0">
                        <a:buNone/>
                      </a:pPr>
                      <a:r>
                        <a:rPr/>
                        <a:t>1</a:t>
                      </a:r>
                    </a:p>
                  </a:txBody>
                </a:tc>
                <a:tc>
                  <a:txBody>
                    <a:bodyPr/>
                    <a:lstStyle/>
                    <a:p>
                      <a:pPr lvl="0" indent="0" marL="0">
                        <a:buNone/>
                      </a:pPr>
                      <a:r>
                        <a:rPr/>
                        <a:t>4</a:t>
                      </a:r>
                    </a:p>
                  </a:txBody>
                </a:tc>
                <a:tc>
                  <a:txBody>
                    <a:bodyPr/>
                    <a:lstStyle/>
                    <a:p>
                      <a:pPr lvl="0" indent="0" marL="0">
                        <a:buNone/>
                      </a:pPr>
                      <a:r>
                        <a:rPr/>
                        <a:t>16</a:t>
                      </a:r>
                    </a:p>
                  </a:txBody>
                </a:tc>
                <a:tc>
                  <a:txBody>
                    <a:bodyPr/>
                    <a:lstStyle/>
                    <a:p>
                      <a:pPr lvl="0" indent="0" marL="0">
                        <a:buNone/>
                      </a:pPr>
                      <a:r>
                        <a:rPr/>
                        <a:t>64</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r h="0">
                <a:tc>
                  <a:txBody>
                    <a:bodyPr/>
                    <a:lstStyle/>
                    <a:p>
                      <a:pPr lvl="0" indent="0" marL="0">
                        <a:buNone/>
                      </a:pPr>
                      <a:r>
                        <a:rPr/>
                        <a:t>1</a:t>
                      </a:r>
                    </a:p>
                  </a:txBody>
                </a:tc>
                <a:tc>
                  <a:txBody>
                    <a:bodyPr/>
                    <a:lstStyle/>
                    <a:p>
                      <a:pPr lvl="0" indent="0" marL="0">
                        <a:buNone/>
                      </a:pPr>
                      <a:r>
                        <a:rPr/>
                        <a:t>10</a:t>
                      </a:r>
                    </a:p>
                  </a:txBody>
                </a:tc>
                <a:tc>
                  <a:txBody>
                    <a:bodyPr/>
                    <a:lstStyle/>
                    <a:p>
                      <a:pPr lvl="0" indent="0" marL="0">
                        <a:buNone/>
                      </a:pPr>
                      <a:r>
                        <a:rPr/>
                        <a:t>100</a:t>
                      </a:r>
                    </a:p>
                  </a:txBody>
                </a:tc>
                <a:tc>
                  <a:txBody>
                    <a:bodyPr/>
                    <a:lstStyle/>
                    <a:p>
                      <a:pPr lvl="0" indent="0" marL="0">
                        <a:buNone/>
                      </a:pPr>
                      <a:r>
                        <a:rPr/>
                        <a:t>1000</a:t>
                      </a:r>
                    </a:p>
                  </a:txBody>
                </a:tc>
                <a:tc>
                  <a:txBody>
                    <a:bodyPr/>
                    <a:lstStyle/>
                    <a:p>
                      <a:pPr lvl="0" indent="0" marL="0">
                        <a:buNone/>
                      </a:pPr>
                      <a:r>
                        <a:rPr/>
                        <a:t>1</a:t>
                      </a:r>
                    </a:p>
                  </a:txBody>
                </a:tc>
                <a:tc>
                  <a:txBody>
                    <a:bodyPr/>
                    <a:lstStyle/>
                    <a:p>
                      <a:pPr lvl="0" indent="0" marL="0">
                        <a:buNone/>
                      </a:pPr>
                      <a:r>
                        <a:rPr/>
                        <a:t>5</a:t>
                      </a:r>
                    </a:p>
                  </a:txBody>
                </a:tc>
                <a:tc>
                  <a:txBody>
                    <a:bodyPr/>
                    <a:lstStyle/>
                    <a:p>
                      <a:pPr lvl="0" indent="0" marL="0">
                        <a:buNone/>
                      </a:pPr>
                      <a:r>
                        <a:rPr/>
                        <a:t>25</a:t>
                      </a:r>
                    </a:p>
                  </a:txBody>
                </a:tc>
                <a:tc>
                  <a:txBody>
                    <a:bodyPr/>
                    <a:lstStyle/>
                    <a:p>
                      <a:pPr lvl="0" indent="0" marL="0">
                        <a:buNone/>
                      </a:pPr>
                      <a:r>
                        <a:rPr/>
                        <a:t>125</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bl>
          </a:graphicData>
        </a:graphic>
      </p:graphicFrame>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Components needed for a cubic spline, 3</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508000"/>
                <a:gridCol w="508000"/>
                <a:gridCol w="508000"/>
                <a:gridCol w="508000"/>
                <a:gridCol w="508000"/>
                <a:gridCol w="508000"/>
                <a:gridCol w="508000"/>
                <a:gridCol w="508000"/>
                <a:gridCol w="508000"/>
                <a:gridCol w="508000"/>
                <a:gridCol w="508000"/>
                <a:gridCol w="508000"/>
                <a:gridCol w="508000"/>
                <a:gridCol w="508000"/>
                <a:gridCol w="508000"/>
                <a:gridCol w="508000"/>
              </a:tblGrid>
              <a:tr h="0">
                <a:tc>
                  <a:txBody>
                    <a:bodyPr/>
                    <a:lstStyle/>
                    <a:p>
                      <a:pPr lvl="0" indent="0" marL="0">
                        <a:buNone/>
                      </a:pPr>
                      <a:r>
                        <a:rPr/>
                        <a:t>c1</a:t>
                      </a:r>
                    </a:p>
                  </a:txBody>
                  <a:tcPr/>
                </a:tc>
                <a:tc>
                  <a:txBody>
                    <a:bodyPr/>
                    <a:lstStyle/>
                    <a:p>
                      <a:pPr lvl="0" indent="0" marL="0">
                        <a:buNone/>
                      </a:pPr>
                      <a:r>
                        <a:rPr/>
                        <a:t>c2</a:t>
                      </a:r>
                    </a:p>
                  </a:txBody>
                  <a:tcPr/>
                </a:tc>
                <a:tc>
                  <a:txBody>
                    <a:bodyPr/>
                    <a:lstStyle/>
                    <a:p>
                      <a:pPr lvl="0" indent="0" marL="0">
                        <a:buNone/>
                      </a:pPr>
                      <a:r>
                        <a:rPr/>
                        <a:t>c3</a:t>
                      </a:r>
                    </a:p>
                  </a:txBody>
                  <a:tcPr/>
                </a:tc>
                <a:tc>
                  <a:txBody>
                    <a:bodyPr/>
                    <a:lstStyle/>
                    <a:p>
                      <a:pPr lvl="0" indent="0" marL="0">
                        <a:buNone/>
                      </a:pPr>
                      <a:r>
                        <a:rPr/>
                        <a:t>c4</a:t>
                      </a:r>
                    </a:p>
                  </a:txBody>
                  <a:tcPr/>
                </a:tc>
                <a:tc>
                  <a:txBody>
                    <a:bodyPr/>
                    <a:lstStyle/>
                    <a:p>
                      <a:pPr lvl="0" indent="0" marL="0">
                        <a:buNone/>
                      </a:pPr>
                      <a:r>
                        <a:rPr/>
                        <a:t>c5</a:t>
                      </a:r>
                    </a:p>
                  </a:txBody>
                  <a:tcPr/>
                </a:tc>
                <a:tc>
                  <a:txBody>
                    <a:bodyPr/>
                    <a:lstStyle/>
                    <a:p>
                      <a:pPr lvl="0" indent="0" marL="0">
                        <a:buNone/>
                      </a:pPr>
                      <a:r>
                        <a:rPr/>
                        <a:t>c6</a:t>
                      </a:r>
                    </a:p>
                  </a:txBody>
                  <a:tcPr/>
                </a:tc>
                <a:tc>
                  <a:txBody>
                    <a:bodyPr/>
                    <a:lstStyle/>
                    <a:p>
                      <a:pPr lvl="0" indent="0" marL="0">
                        <a:buNone/>
                      </a:pPr>
                      <a:r>
                        <a:rPr/>
                        <a:t>c7</a:t>
                      </a:r>
                    </a:p>
                  </a:txBody>
                  <a:tcPr/>
                </a:tc>
                <a:tc>
                  <a:txBody>
                    <a:bodyPr/>
                    <a:lstStyle/>
                    <a:p>
                      <a:pPr lvl="0" indent="0" marL="0">
                        <a:buNone/>
                      </a:pPr>
                      <a:r>
                        <a:rPr/>
                        <a:t>c8</a:t>
                      </a:r>
                    </a:p>
                  </a:txBody>
                  <a:tcPr/>
                </a:tc>
                <a:tc>
                  <a:txBody>
                    <a:bodyPr/>
                    <a:lstStyle/>
                    <a:p>
                      <a:pPr lvl="0" indent="0" marL="0">
                        <a:buNone/>
                      </a:pPr>
                      <a:r>
                        <a:rPr/>
                        <a:t>c9</a:t>
                      </a:r>
                    </a:p>
                  </a:txBody>
                  <a:tcPr/>
                </a:tc>
                <a:tc>
                  <a:txBody>
                    <a:bodyPr/>
                    <a:lstStyle/>
                    <a:p>
                      <a:pPr lvl="0" indent="0" marL="0">
                        <a:buNone/>
                      </a:pPr>
                      <a:r>
                        <a:rPr/>
                        <a:t>c10</a:t>
                      </a:r>
                    </a:p>
                  </a:txBody>
                  <a:tcPr/>
                </a:tc>
                <a:tc>
                  <a:txBody>
                    <a:bodyPr/>
                    <a:lstStyle/>
                    <a:p>
                      <a:pPr lvl="0" indent="0" marL="0">
                        <a:buNone/>
                      </a:pPr>
                      <a:r>
                        <a:rPr/>
                        <a:t>c11</a:t>
                      </a:r>
                    </a:p>
                  </a:txBody>
                  <a:tcPr/>
                </a:tc>
                <a:tc>
                  <a:txBody>
                    <a:bodyPr/>
                    <a:lstStyle/>
                    <a:p>
                      <a:pPr lvl="0" indent="0" marL="0">
                        <a:buNone/>
                      </a:pPr>
                      <a:r>
                        <a:rPr/>
                        <a:t>c12</a:t>
                      </a:r>
                    </a:p>
                  </a:txBody>
                  <a:tcPr/>
                </a:tc>
                <a:tc>
                  <a:txBody>
                    <a:bodyPr/>
                    <a:lstStyle/>
                    <a:p>
                      <a:pPr lvl="0" indent="0" marL="0">
                        <a:buNone/>
                      </a:pPr>
                      <a:r>
                        <a:rPr/>
                        <a:t>c13</a:t>
                      </a:r>
                    </a:p>
                  </a:txBody>
                  <a:tcPr/>
                </a:tc>
                <a:tc>
                  <a:txBody>
                    <a:bodyPr/>
                    <a:lstStyle/>
                    <a:p>
                      <a:pPr lvl="0" indent="0" marL="0">
                        <a:buNone/>
                      </a:pPr>
                      <a:r>
                        <a:rPr/>
                        <a:t>c14</a:t>
                      </a:r>
                    </a:p>
                  </a:txBody>
                  <a:tcPr/>
                </a:tc>
                <a:tc>
                  <a:txBody>
                    <a:bodyPr/>
                    <a:lstStyle/>
                    <a:p>
                      <a:pPr lvl="0" indent="0" marL="0">
                        <a:buNone/>
                      </a:pPr>
                      <a:r>
                        <a:rPr/>
                        <a:t>c15</a:t>
                      </a:r>
                    </a:p>
                  </a:txBody>
                  <a:tcPr/>
                </a:tc>
                <a:tc>
                  <a:txBody>
                    <a:bodyPr/>
                    <a:lstStyle/>
                    <a:p>
                      <a:pPr lvl="0" indent="0" marL="0">
                        <a:buNone/>
                      </a:pPr>
                      <a:r>
                        <a:rPr/>
                        <a:t>c16</a:t>
                      </a:r>
                    </a:p>
                  </a:txBody>
                  <a:tcPr/>
                </a:tc>
              </a:tr>
              <a:tr h="0">
                <a:tc>
                  <a:txBody>
                    <a:bodyPr/>
                    <a:lstStyle/>
                    <a:p>
                      <a:pPr lvl="0" indent="0" marL="0">
                        <a:buNone/>
                      </a:pPr>
                      <a:r>
                        <a:rPr/>
                        <a:t>1</a:t>
                      </a:r>
                    </a:p>
                  </a:txBody>
                </a:tc>
                <a:tc>
                  <a:txBody>
                    <a:bodyPr/>
                    <a:lstStyle/>
                    <a:p>
                      <a:pPr lvl="0" indent="0" marL="0">
                        <a:buNone/>
                      </a:pPr>
                      <a:r>
                        <a:rPr/>
                        <a:t>11</a:t>
                      </a:r>
                    </a:p>
                  </a:txBody>
                </a:tc>
                <a:tc>
                  <a:txBody>
                    <a:bodyPr/>
                    <a:lstStyle/>
                    <a:p>
                      <a:pPr lvl="0" indent="0" marL="0">
                        <a:buNone/>
                      </a:pPr>
                      <a:r>
                        <a:rPr/>
                        <a:t>121</a:t>
                      </a:r>
                    </a:p>
                  </a:txBody>
                </a:tc>
                <a:tc>
                  <a:txBody>
                    <a:bodyPr/>
                    <a:lstStyle/>
                    <a:p>
                      <a:pPr lvl="0" indent="0" marL="0">
                        <a:buNone/>
                      </a:pPr>
                      <a:r>
                        <a:rPr/>
                        <a:t>1331</a:t>
                      </a:r>
                    </a:p>
                  </a:txBody>
                </a:tc>
                <a:tc>
                  <a:txBody>
                    <a:bodyPr/>
                    <a:lstStyle/>
                    <a:p>
                      <a:pPr lvl="0" indent="0" marL="0">
                        <a:buNone/>
                      </a:pPr>
                      <a:r>
                        <a:rPr/>
                        <a:t>1</a:t>
                      </a:r>
                    </a:p>
                  </a:txBody>
                </a:tc>
                <a:tc>
                  <a:txBody>
                    <a:bodyPr/>
                    <a:lstStyle/>
                    <a:p>
                      <a:pPr lvl="0" indent="0" marL="0">
                        <a:buNone/>
                      </a:pPr>
                      <a:r>
                        <a:rPr/>
                        <a:t>6</a:t>
                      </a:r>
                    </a:p>
                  </a:txBody>
                </a:tc>
                <a:tc>
                  <a:txBody>
                    <a:bodyPr/>
                    <a:lstStyle/>
                    <a:p>
                      <a:pPr lvl="0" indent="0" marL="0">
                        <a:buNone/>
                      </a:pPr>
                      <a:r>
                        <a:rPr/>
                        <a:t>36</a:t>
                      </a:r>
                    </a:p>
                  </a:txBody>
                </a:tc>
                <a:tc>
                  <a:txBody>
                    <a:bodyPr/>
                    <a:lstStyle/>
                    <a:p>
                      <a:pPr lvl="0" indent="0" marL="0">
                        <a:buNone/>
                      </a:pPr>
                      <a:r>
                        <a:rPr/>
                        <a:t>216</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r h="0">
                <a:tc>
                  <a:txBody>
                    <a:bodyPr/>
                    <a:lstStyle/>
                    <a:p>
                      <a:pPr lvl="0" indent="0" marL="0">
                        <a:buNone/>
                      </a:pPr>
                      <a:r>
                        <a:rPr/>
                        <a:t>1</a:t>
                      </a:r>
                    </a:p>
                  </a:txBody>
                </a:tc>
                <a:tc>
                  <a:txBody>
                    <a:bodyPr/>
                    <a:lstStyle/>
                    <a:p>
                      <a:pPr lvl="0" indent="0" marL="0">
                        <a:buNone/>
                      </a:pPr>
                      <a:r>
                        <a:rPr/>
                        <a:t>12</a:t>
                      </a:r>
                    </a:p>
                  </a:txBody>
                </a:tc>
                <a:tc>
                  <a:txBody>
                    <a:bodyPr/>
                    <a:lstStyle/>
                    <a:p>
                      <a:pPr lvl="0" indent="0" marL="0">
                        <a:buNone/>
                      </a:pPr>
                      <a:r>
                        <a:rPr/>
                        <a:t>144</a:t>
                      </a:r>
                    </a:p>
                  </a:txBody>
                </a:tc>
                <a:tc>
                  <a:txBody>
                    <a:bodyPr/>
                    <a:lstStyle/>
                    <a:p>
                      <a:pPr lvl="0" indent="0" marL="0">
                        <a:buNone/>
                      </a:pPr>
                      <a:r>
                        <a:rPr/>
                        <a:t>1728</a:t>
                      </a:r>
                    </a:p>
                  </a:txBody>
                </a:tc>
                <a:tc>
                  <a:txBody>
                    <a:bodyPr/>
                    <a:lstStyle/>
                    <a:p>
                      <a:pPr lvl="0" indent="0" marL="0">
                        <a:buNone/>
                      </a:pPr>
                      <a:r>
                        <a:rPr/>
                        <a:t>1</a:t>
                      </a:r>
                    </a:p>
                  </a:txBody>
                </a:tc>
                <a:tc>
                  <a:txBody>
                    <a:bodyPr/>
                    <a:lstStyle/>
                    <a:p>
                      <a:pPr lvl="0" indent="0" marL="0">
                        <a:buNone/>
                      </a:pPr>
                      <a:r>
                        <a:rPr/>
                        <a:t>7</a:t>
                      </a:r>
                    </a:p>
                  </a:txBody>
                </a:tc>
                <a:tc>
                  <a:txBody>
                    <a:bodyPr/>
                    <a:lstStyle/>
                    <a:p>
                      <a:pPr lvl="0" indent="0" marL="0">
                        <a:buNone/>
                      </a:pPr>
                      <a:r>
                        <a:rPr/>
                        <a:t>49</a:t>
                      </a:r>
                    </a:p>
                  </a:txBody>
                </a:tc>
                <a:tc>
                  <a:txBody>
                    <a:bodyPr/>
                    <a:lstStyle/>
                    <a:p>
                      <a:pPr lvl="0" indent="0" marL="0">
                        <a:buNone/>
                      </a:pPr>
                      <a:r>
                        <a:rPr/>
                        <a:t>343</a:t>
                      </a:r>
                    </a:p>
                  </a:txBody>
                </a:tc>
                <a:tc>
                  <a:txBody>
                    <a:bodyPr/>
                    <a:lstStyle/>
                    <a:p>
                      <a:pPr lvl="0" indent="0" marL="0">
                        <a:buNone/>
                      </a:pPr>
                      <a:r>
                        <a:rPr/>
                        <a:t>1</a:t>
                      </a:r>
                    </a:p>
                  </a:txBody>
                </a:tc>
                <a:tc>
                  <a:txBody>
                    <a:bodyPr/>
                    <a:lstStyle/>
                    <a:p>
                      <a:pPr lvl="0" indent="0" marL="0">
                        <a:buNone/>
                      </a:pPr>
                      <a:r>
                        <a:rPr/>
                        <a:t>2</a:t>
                      </a:r>
                    </a:p>
                  </a:txBody>
                </a:tc>
                <a:tc>
                  <a:txBody>
                    <a:bodyPr/>
                    <a:lstStyle/>
                    <a:p>
                      <a:pPr lvl="0" indent="0" marL="0">
                        <a:buNone/>
                      </a:pPr>
                      <a:r>
                        <a:rPr/>
                        <a:t>4</a:t>
                      </a:r>
                    </a:p>
                  </a:txBody>
                </a:tc>
                <a:tc>
                  <a:txBody>
                    <a:bodyPr/>
                    <a:lstStyle/>
                    <a:p>
                      <a:pPr lvl="0" indent="0" marL="0">
                        <a:buNone/>
                      </a:pPr>
                      <a:r>
                        <a:rPr/>
                        <a:t>8</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r h="0">
                <a:tc>
                  <a:txBody>
                    <a:bodyPr/>
                    <a:lstStyle/>
                    <a:p>
                      <a:pPr lvl="0" indent="0" marL="0">
                        <a:buNone/>
                      </a:pPr>
                      <a:r>
                        <a:rPr/>
                        <a:t>1</a:t>
                      </a:r>
                    </a:p>
                  </a:txBody>
                </a:tc>
                <a:tc>
                  <a:txBody>
                    <a:bodyPr/>
                    <a:lstStyle/>
                    <a:p>
                      <a:pPr lvl="0" indent="0" marL="0">
                        <a:buNone/>
                      </a:pPr>
                      <a:r>
                        <a:rPr/>
                        <a:t>13</a:t>
                      </a:r>
                    </a:p>
                  </a:txBody>
                </a:tc>
                <a:tc>
                  <a:txBody>
                    <a:bodyPr/>
                    <a:lstStyle/>
                    <a:p>
                      <a:pPr lvl="0" indent="0" marL="0">
                        <a:buNone/>
                      </a:pPr>
                      <a:r>
                        <a:rPr/>
                        <a:t>169</a:t>
                      </a:r>
                    </a:p>
                  </a:txBody>
                </a:tc>
                <a:tc>
                  <a:txBody>
                    <a:bodyPr/>
                    <a:lstStyle/>
                    <a:p>
                      <a:pPr lvl="0" indent="0" marL="0">
                        <a:buNone/>
                      </a:pPr>
                      <a:r>
                        <a:rPr/>
                        <a:t>2197</a:t>
                      </a:r>
                    </a:p>
                  </a:txBody>
                </a:tc>
                <a:tc>
                  <a:txBody>
                    <a:bodyPr/>
                    <a:lstStyle/>
                    <a:p>
                      <a:pPr lvl="0" indent="0" marL="0">
                        <a:buNone/>
                      </a:pPr>
                      <a:r>
                        <a:rPr/>
                        <a:t>1</a:t>
                      </a:r>
                    </a:p>
                  </a:txBody>
                </a:tc>
                <a:tc>
                  <a:txBody>
                    <a:bodyPr/>
                    <a:lstStyle/>
                    <a:p>
                      <a:pPr lvl="0" indent="0" marL="0">
                        <a:buNone/>
                      </a:pPr>
                      <a:r>
                        <a:rPr/>
                        <a:t>8</a:t>
                      </a:r>
                    </a:p>
                  </a:txBody>
                </a:tc>
                <a:tc>
                  <a:txBody>
                    <a:bodyPr/>
                    <a:lstStyle/>
                    <a:p>
                      <a:pPr lvl="0" indent="0" marL="0">
                        <a:buNone/>
                      </a:pPr>
                      <a:r>
                        <a:rPr/>
                        <a:t>64</a:t>
                      </a:r>
                    </a:p>
                  </a:txBody>
                </a:tc>
                <a:tc>
                  <a:txBody>
                    <a:bodyPr/>
                    <a:lstStyle/>
                    <a:p>
                      <a:pPr lvl="0" indent="0" marL="0">
                        <a:buNone/>
                      </a:pPr>
                      <a:r>
                        <a:rPr/>
                        <a:t>512</a:t>
                      </a:r>
                    </a:p>
                  </a:txBody>
                </a:tc>
                <a:tc>
                  <a:txBody>
                    <a:bodyPr/>
                    <a:lstStyle/>
                    <a:p>
                      <a:pPr lvl="0" indent="0" marL="0">
                        <a:buNone/>
                      </a:pPr>
                      <a:r>
                        <a:rPr/>
                        <a:t>1</a:t>
                      </a:r>
                    </a:p>
                  </a:txBody>
                </a:tc>
                <a:tc>
                  <a:txBody>
                    <a:bodyPr/>
                    <a:lstStyle/>
                    <a:p>
                      <a:pPr lvl="0" indent="0" marL="0">
                        <a:buNone/>
                      </a:pPr>
                      <a:r>
                        <a:rPr/>
                        <a:t>3</a:t>
                      </a:r>
                    </a:p>
                  </a:txBody>
                </a:tc>
                <a:tc>
                  <a:txBody>
                    <a:bodyPr/>
                    <a:lstStyle/>
                    <a:p>
                      <a:pPr lvl="0" indent="0" marL="0">
                        <a:buNone/>
                      </a:pPr>
                      <a:r>
                        <a:rPr/>
                        <a:t>9</a:t>
                      </a:r>
                    </a:p>
                  </a:txBody>
                </a:tc>
                <a:tc>
                  <a:txBody>
                    <a:bodyPr/>
                    <a:lstStyle/>
                    <a:p>
                      <a:pPr lvl="0" indent="0" marL="0">
                        <a:buNone/>
                      </a:pPr>
                      <a:r>
                        <a:rPr/>
                        <a:t>27</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r h="0">
                <a:tc>
                  <a:txBody>
                    <a:bodyPr/>
                    <a:lstStyle/>
                    <a:p>
                      <a:pPr lvl="0" indent="0" marL="0">
                        <a:buNone/>
                      </a:pPr>
                      <a:r>
                        <a:rPr/>
                        <a:t>1</a:t>
                      </a:r>
                    </a:p>
                  </a:txBody>
                </a:tc>
                <a:tc>
                  <a:txBody>
                    <a:bodyPr/>
                    <a:lstStyle/>
                    <a:p>
                      <a:pPr lvl="0" indent="0" marL="0">
                        <a:buNone/>
                      </a:pPr>
                      <a:r>
                        <a:rPr/>
                        <a:t>14</a:t>
                      </a:r>
                    </a:p>
                  </a:txBody>
                </a:tc>
                <a:tc>
                  <a:txBody>
                    <a:bodyPr/>
                    <a:lstStyle/>
                    <a:p>
                      <a:pPr lvl="0" indent="0" marL="0">
                        <a:buNone/>
                      </a:pPr>
                      <a:r>
                        <a:rPr/>
                        <a:t>196</a:t>
                      </a:r>
                    </a:p>
                  </a:txBody>
                </a:tc>
                <a:tc>
                  <a:txBody>
                    <a:bodyPr/>
                    <a:lstStyle/>
                    <a:p>
                      <a:pPr lvl="0" indent="0" marL="0">
                        <a:buNone/>
                      </a:pPr>
                      <a:r>
                        <a:rPr/>
                        <a:t>2744</a:t>
                      </a:r>
                    </a:p>
                  </a:txBody>
                </a:tc>
                <a:tc>
                  <a:txBody>
                    <a:bodyPr/>
                    <a:lstStyle/>
                    <a:p>
                      <a:pPr lvl="0" indent="0" marL="0">
                        <a:buNone/>
                      </a:pPr>
                      <a:r>
                        <a:rPr/>
                        <a:t>1</a:t>
                      </a:r>
                    </a:p>
                  </a:txBody>
                </a:tc>
                <a:tc>
                  <a:txBody>
                    <a:bodyPr/>
                    <a:lstStyle/>
                    <a:p>
                      <a:pPr lvl="0" indent="0" marL="0">
                        <a:buNone/>
                      </a:pPr>
                      <a:r>
                        <a:rPr/>
                        <a:t>9</a:t>
                      </a:r>
                    </a:p>
                  </a:txBody>
                </a:tc>
                <a:tc>
                  <a:txBody>
                    <a:bodyPr/>
                    <a:lstStyle/>
                    <a:p>
                      <a:pPr lvl="0" indent="0" marL="0">
                        <a:buNone/>
                      </a:pPr>
                      <a:r>
                        <a:rPr/>
                        <a:t>81</a:t>
                      </a:r>
                    </a:p>
                  </a:txBody>
                </a:tc>
                <a:tc>
                  <a:txBody>
                    <a:bodyPr/>
                    <a:lstStyle/>
                    <a:p>
                      <a:pPr lvl="0" indent="0" marL="0">
                        <a:buNone/>
                      </a:pPr>
                      <a:r>
                        <a:rPr/>
                        <a:t>729</a:t>
                      </a:r>
                    </a:p>
                  </a:txBody>
                </a:tc>
                <a:tc>
                  <a:txBody>
                    <a:bodyPr/>
                    <a:lstStyle/>
                    <a:p>
                      <a:pPr lvl="0" indent="0" marL="0">
                        <a:buNone/>
                      </a:pPr>
                      <a:r>
                        <a:rPr/>
                        <a:t>1</a:t>
                      </a:r>
                    </a:p>
                  </a:txBody>
                </a:tc>
                <a:tc>
                  <a:txBody>
                    <a:bodyPr/>
                    <a:lstStyle/>
                    <a:p>
                      <a:pPr lvl="0" indent="0" marL="0">
                        <a:buNone/>
                      </a:pPr>
                      <a:r>
                        <a:rPr/>
                        <a:t>4</a:t>
                      </a:r>
                    </a:p>
                  </a:txBody>
                </a:tc>
                <a:tc>
                  <a:txBody>
                    <a:bodyPr/>
                    <a:lstStyle/>
                    <a:p>
                      <a:pPr lvl="0" indent="0" marL="0">
                        <a:buNone/>
                      </a:pPr>
                      <a:r>
                        <a:rPr/>
                        <a:t>16</a:t>
                      </a:r>
                    </a:p>
                  </a:txBody>
                </a:tc>
                <a:tc>
                  <a:txBody>
                    <a:bodyPr/>
                    <a:lstStyle/>
                    <a:p>
                      <a:pPr lvl="0" indent="0" marL="0">
                        <a:buNone/>
                      </a:pPr>
                      <a:r>
                        <a:rPr/>
                        <a:t>64</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r h="0">
                <a:tc>
                  <a:txBody>
                    <a:bodyPr/>
                    <a:lstStyle/>
                    <a:p>
                      <a:pPr lvl="0" indent="0" marL="0">
                        <a:buNone/>
                      </a:pPr>
                      <a:r>
                        <a:rPr/>
                        <a:t>1</a:t>
                      </a:r>
                    </a:p>
                  </a:txBody>
                </a:tc>
                <a:tc>
                  <a:txBody>
                    <a:bodyPr/>
                    <a:lstStyle/>
                    <a:p>
                      <a:pPr lvl="0" indent="0" marL="0">
                        <a:buNone/>
                      </a:pPr>
                      <a:r>
                        <a:rPr/>
                        <a:t>15</a:t>
                      </a:r>
                    </a:p>
                  </a:txBody>
                </a:tc>
                <a:tc>
                  <a:txBody>
                    <a:bodyPr/>
                    <a:lstStyle/>
                    <a:p>
                      <a:pPr lvl="0" indent="0" marL="0">
                        <a:buNone/>
                      </a:pPr>
                      <a:r>
                        <a:rPr/>
                        <a:t>225</a:t>
                      </a:r>
                    </a:p>
                  </a:txBody>
                </a:tc>
                <a:tc>
                  <a:txBody>
                    <a:bodyPr/>
                    <a:lstStyle/>
                    <a:p>
                      <a:pPr lvl="0" indent="0" marL="0">
                        <a:buNone/>
                      </a:pPr>
                      <a:r>
                        <a:rPr/>
                        <a:t>3375</a:t>
                      </a:r>
                    </a:p>
                  </a:txBody>
                </a:tc>
                <a:tc>
                  <a:txBody>
                    <a:bodyPr/>
                    <a:lstStyle/>
                    <a:p>
                      <a:pPr lvl="0" indent="0" marL="0">
                        <a:buNone/>
                      </a:pPr>
                      <a:r>
                        <a:rPr/>
                        <a:t>1</a:t>
                      </a:r>
                    </a:p>
                  </a:txBody>
                </a:tc>
                <a:tc>
                  <a:txBody>
                    <a:bodyPr/>
                    <a:lstStyle/>
                    <a:p>
                      <a:pPr lvl="0" indent="0" marL="0">
                        <a:buNone/>
                      </a:pPr>
                      <a:r>
                        <a:rPr/>
                        <a:t>10</a:t>
                      </a:r>
                    </a:p>
                  </a:txBody>
                </a:tc>
                <a:tc>
                  <a:txBody>
                    <a:bodyPr/>
                    <a:lstStyle/>
                    <a:p>
                      <a:pPr lvl="0" indent="0" marL="0">
                        <a:buNone/>
                      </a:pPr>
                      <a:r>
                        <a:rPr/>
                        <a:t>100</a:t>
                      </a:r>
                    </a:p>
                  </a:txBody>
                </a:tc>
                <a:tc>
                  <a:txBody>
                    <a:bodyPr/>
                    <a:lstStyle/>
                    <a:p>
                      <a:pPr lvl="0" indent="0" marL="0">
                        <a:buNone/>
                      </a:pPr>
                      <a:r>
                        <a:rPr/>
                        <a:t>1000</a:t>
                      </a:r>
                    </a:p>
                  </a:txBody>
                </a:tc>
                <a:tc>
                  <a:txBody>
                    <a:bodyPr/>
                    <a:lstStyle/>
                    <a:p>
                      <a:pPr lvl="0" indent="0" marL="0">
                        <a:buNone/>
                      </a:pPr>
                      <a:r>
                        <a:rPr/>
                        <a:t>1</a:t>
                      </a:r>
                    </a:p>
                  </a:txBody>
                </a:tc>
                <a:tc>
                  <a:txBody>
                    <a:bodyPr/>
                    <a:lstStyle/>
                    <a:p>
                      <a:pPr lvl="0" indent="0" marL="0">
                        <a:buNone/>
                      </a:pPr>
                      <a:r>
                        <a:rPr/>
                        <a:t>5</a:t>
                      </a:r>
                    </a:p>
                  </a:txBody>
                </a:tc>
                <a:tc>
                  <a:txBody>
                    <a:bodyPr/>
                    <a:lstStyle/>
                    <a:p>
                      <a:pPr lvl="0" indent="0" marL="0">
                        <a:buNone/>
                      </a:pPr>
                      <a:r>
                        <a:rPr/>
                        <a:t>25</a:t>
                      </a:r>
                    </a:p>
                  </a:txBody>
                </a:tc>
                <a:tc>
                  <a:txBody>
                    <a:bodyPr/>
                    <a:lstStyle/>
                    <a:p>
                      <a:pPr lvl="0" indent="0" marL="0">
                        <a:buNone/>
                      </a:pPr>
                      <a:r>
                        <a:rPr/>
                        <a:t>125</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bl>
          </a:graphicData>
        </a:graphic>
      </p:graphicFrame>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Components needed for a cubic spline, 4</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508000"/>
                <a:gridCol w="508000"/>
                <a:gridCol w="508000"/>
                <a:gridCol w="508000"/>
                <a:gridCol w="508000"/>
                <a:gridCol w="508000"/>
                <a:gridCol w="508000"/>
                <a:gridCol w="508000"/>
                <a:gridCol w="508000"/>
                <a:gridCol w="508000"/>
                <a:gridCol w="508000"/>
                <a:gridCol w="508000"/>
                <a:gridCol w="508000"/>
                <a:gridCol w="508000"/>
                <a:gridCol w="508000"/>
                <a:gridCol w="508000"/>
              </a:tblGrid>
              <a:tr h="0">
                <a:tc>
                  <a:txBody>
                    <a:bodyPr/>
                    <a:lstStyle/>
                    <a:p>
                      <a:pPr lvl="0" indent="0" marL="0">
                        <a:buNone/>
                      </a:pPr>
                      <a:r>
                        <a:rPr/>
                        <a:t>c1</a:t>
                      </a:r>
                    </a:p>
                  </a:txBody>
                  <a:tcPr/>
                </a:tc>
                <a:tc>
                  <a:txBody>
                    <a:bodyPr/>
                    <a:lstStyle/>
                    <a:p>
                      <a:pPr lvl="0" indent="0" marL="0">
                        <a:buNone/>
                      </a:pPr>
                      <a:r>
                        <a:rPr/>
                        <a:t>c2</a:t>
                      </a:r>
                    </a:p>
                  </a:txBody>
                  <a:tcPr/>
                </a:tc>
                <a:tc>
                  <a:txBody>
                    <a:bodyPr/>
                    <a:lstStyle/>
                    <a:p>
                      <a:pPr lvl="0" indent="0" marL="0">
                        <a:buNone/>
                      </a:pPr>
                      <a:r>
                        <a:rPr/>
                        <a:t>c3</a:t>
                      </a:r>
                    </a:p>
                  </a:txBody>
                  <a:tcPr/>
                </a:tc>
                <a:tc>
                  <a:txBody>
                    <a:bodyPr/>
                    <a:lstStyle/>
                    <a:p>
                      <a:pPr lvl="0" indent="0" marL="0">
                        <a:buNone/>
                      </a:pPr>
                      <a:r>
                        <a:rPr/>
                        <a:t>c4</a:t>
                      </a:r>
                    </a:p>
                  </a:txBody>
                  <a:tcPr/>
                </a:tc>
                <a:tc>
                  <a:txBody>
                    <a:bodyPr/>
                    <a:lstStyle/>
                    <a:p>
                      <a:pPr lvl="0" indent="0" marL="0">
                        <a:buNone/>
                      </a:pPr>
                      <a:r>
                        <a:rPr/>
                        <a:t>c5</a:t>
                      </a:r>
                    </a:p>
                  </a:txBody>
                  <a:tcPr/>
                </a:tc>
                <a:tc>
                  <a:txBody>
                    <a:bodyPr/>
                    <a:lstStyle/>
                    <a:p>
                      <a:pPr lvl="0" indent="0" marL="0">
                        <a:buNone/>
                      </a:pPr>
                      <a:r>
                        <a:rPr/>
                        <a:t>c6</a:t>
                      </a:r>
                    </a:p>
                  </a:txBody>
                  <a:tcPr/>
                </a:tc>
                <a:tc>
                  <a:txBody>
                    <a:bodyPr/>
                    <a:lstStyle/>
                    <a:p>
                      <a:pPr lvl="0" indent="0" marL="0">
                        <a:buNone/>
                      </a:pPr>
                      <a:r>
                        <a:rPr/>
                        <a:t>c7</a:t>
                      </a:r>
                    </a:p>
                  </a:txBody>
                  <a:tcPr/>
                </a:tc>
                <a:tc>
                  <a:txBody>
                    <a:bodyPr/>
                    <a:lstStyle/>
                    <a:p>
                      <a:pPr lvl="0" indent="0" marL="0">
                        <a:buNone/>
                      </a:pPr>
                      <a:r>
                        <a:rPr/>
                        <a:t>c8</a:t>
                      </a:r>
                    </a:p>
                  </a:txBody>
                  <a:tcPr/>
                </a:tc>
                <a:tc>
                  <a:txBody>
                    <a:bodyPr/>
                    <a:lstStyle/>
                    <a:p>
                      <a:pPr lvl="0" indent="0" marL="0">
                        <a:buNone/>
                      </a:pPr>
                      <a:r>
                        <a:rPr/>
                        <a:t>c9</a:t>
                      </a:r>
                    </a:p>
                  </a:txBody>
                  <a:tcPr/>
                </a:tc>
                <a:tc>
                  <a:txBody>
                    <a:bodyPr/>
                    <a:lstStyle/>
                    <a:p>
                      <a:pPr lvl="0" indent="0" marL="0">
                        <a:buNone/>
                      </a:pPr>
                      <a:r>
                        <a:rPr/>
                        <a:t>c10</a:t>
                      </a:r>
                    </a:p>
                  </a:txBody>
                  <a:tcPr/>
                </a:tc>
                <a:tc>
                  <a:txBody>
                    <a:bodyPr/>
                    <a:lstStyle/>
                    <a:p>
                      <a:pPr lvl="0" indent="0" marL="0">
                        <a:buNone/>
                      </a:pPr>
                      <a:r>
                        <a:rPr/>
                        <a:t>c11</a:t>
                      </a:r>
                    </a:p>
                  </a:txBody>
                  <a:tcPr/>
                </a:tc>
                <a:tc>
                  <a:txBody>
                    <a:bodyPr/>
                    <a:lstStyle/>
                    <a:p>
                      <a:pPr lvl="0" indent="0" marL="0">
                        <a:buNone/>
                      </a:pPr>
                      <a:r>
                        <a:rPr/>
                        <a:t>c12</a:t>
                      </a:r>
                    </a:p>
                  </a:txBody>
                  <a:tcPr/>
                </a:tc>
                <a:tc>
                  <a:txBody>
                    <a:bodyPr/>
                    <a:lstStyle/>
                    <a:p>
                      <a:pPr lvl="0" indent="0" marL="0">
                        <a:buNone/>
                      </a:pPr>
                      <a:r>
                        <a:rPr/>
                        <a:t>c13</a:t>
                      </a:r>
                    </a:p>
                  </a:txBody>
                  <a:tcPr/>
                </a:tc>
                <a:tc>
                  <a:txBody>
                    <a:bodyPr/>
                    <a:lstStyle/>
                    <a:p>
                      <a:pPr lvl="0" indent="0" marL="0">
                        <a:buNone/>
                      </a:pPr>
                      <a:r>
                        <a:rPr/>
                        <a:t>c14</a:t>
                      </a:r>
                    </a:p>
                  </a:txBody>
                  <a:tcPr/>
                </a:tc>
                <a:tc>
                  <a:txBody>
                    <a:bodyPr/>
                    <a:lstStyle/>
                    <a:p>
                      <a:pPr lvl="0" indent="0" marL="0">
                        <a:buNone/>
                      </a:pPr>
                      <a:r>
                        <a:rPr/>
                        <a:t>c15</a:t>
                      </a:r>
                    </a:p>
                  </a:txBody>
                  <a:tcPr/>
                </a:tc>
                <a:tc>
                  <a:txBody>
                    <a:bodyPr/>
                    <a:lstStyle/>
                    <a:p>
                      <a:pPr lvl="0" indent="0" marL="0">
                        <a:buNone/>
                      </a:pPr>
                      <a:r>
                        <a:rPr/>
                        <a:t>c16</a:t>
                      </a:r>
                    </a:p>
                  </a:txBody>
                  <a:tcPr/>
                </a:tc>
              </a:tr>
              <a:tr h="0">
                <a:tc>
                  <a:txBody>
                    <a:bodyPr/>
                    <a:lstStyle/>
                    <a:p>
                      <a:pPr lvl="0" indent="0" marL="0">
                        <a:buNone/>
                      </a:pPr>
                      <a:r>
                        <a:rPr/>
                        <a:t>1</a:t>
                      </a:r>
                    </a:p>
                  </a:txBody>
                </a:tc>
                <a:tc>
                  <a:txBody>
                    <a:bodyPr/>
                    <a:lstStyle/>
                    <a:p>
                      <a:pPr lvl="0" indent="0" marL="0">
                        <a:buNone/>
                      </a:pPr>
                      <a:r>
                        <a:rPr/>
                        <a:t>16</a:t>
                      </a:r>
                    </a:p>
                  </a:txBody>
                </a:tc>
                <a:tc>
                  <a:txBody>
                    <a:bodyPr/>
                    <a:lstStyle/>
                    <a:p>
                      <a:pPr lvl="0" indent="0" marL="0">
                        <a:buNone/>
                      </a:pPr>
                      <a:r>
                        <a:rPr/>
                        <a:t>256</a:t>
                      </a:r>
                    </a:p>
                  </a:txBody>
                </a:tc>
                <a:tc>
                  <a:txBody>
                    <a:bodyPr/>
                    <a:lstStyle/>
                    <a:p>
                      <a:pPr lvl="0" indent="0" marL="0">
                        <a:buNone/>
                      </a:pPr>
                      <a:r>
                        <a:rPr/>
                        <a:t>4096</a:t>
                      </a:r>
                    </a:p>
                  </a:txBody>
                </a:tc>
                <a:tc>
                  <a:txBody>
                    <a:bodyPr/>
                    <a:lstStyle/>
                    <a:p>
                      <a:pPr lvl="0" indent="0" marL="0">
                        <a:buNone/>
                      </a:pPr>
                      <a:r>
                        <a:rPr/>
                        <a:t>1</a:t>
                      </a:r>
                    </a:p>
                  </a:txBody>
                </a:tc>
                <a:tc>
                  <a:txBody>
                    <a:bodyPr/>
                    <a:lstStyle/>
                    <a:p>
                      <a:pPr lvl="0" indent="0" marL="0">
                        <a:buNone/>
                      </a:pPr>
                      <a:r>
                        <a:rPr/>
                        <a:t>11</a:t>
                      </a:r>
                    </a:p>
                  </a:txBody>
                </a:tc>
                <a:tc>
                  <a:txBody>
                    <a:bodyPr/>
                    <a:lstStyle/>
                    <a:p>
                      <a:pPr lvl="0" indent="0" marL="0">
                        <a:buNone/>
                      </a:pPr>
                      <a:r>
                        <a:rPr/>
                        <a:t>121</a:t>
                      </a:r>
                    </a:p>
                  </a:txBody>
                </a:tc>
                <a:tc>
                  <a:txBody>
                    <a:bodyPr/>
                    <a:lstStyle/>
                    <a:p>
                      <a:pPr lvl="0" indent="0" marL="0">
                        <a:buNone/>
                      </a:pPr>
                      <a:r>
                        <a:rPr/>
                        <a:t>1331</a:t>
                      </a:r>
                    </a:p>
                  </a:txBody>
                </a:tc>
                <a:tc>
                  <a:txBody>
                    <a:bodyPr/>
                    <a:lstStyle/>
                    <a:p>
                      <a:pPr lvl="0" indent="0" marL="0">
                        <a:buNone/>
                      </a:pPr>
                      <a:r>
                        <a:rPr/>
                        <a:t>1</a:t>
                      </a:r>
                    </a:p>
                  </a:txBody>
                </a:tc>
                <a:tc>
                  <a:txBody>
                    <a:bodyPr/>
                    <a:lstStyle/>
                    <a:p>
                      <a:pPr lvl="0" indent="0" marL="0">
                        <a:buNone/>
                      </a:pPr>
                      <a:r>
                        <a:rPr/>
                        <a:t>6</a:t>
                      </a:r>
                    </a:p>
                  </a:txBody>
                </a:tc>
                <a:tc>
                  <a:txBody>
                    <a:bodyPr/>
                    <a:lstStyle/>
                    <a:p>
                      <a:pPr lvl="0" indent="0" marL="0">
                        <a:buNone/>
                      </a:pPr>
                      <a:r>
                        <a:rPr/>
                        <a:t>36</a:t>
                      </a:r>
                    </a:p>
                  </a:txBody>
                </a:tc>
                <a:tc>
                  <a:txBody>
                    <a:bodyPr/>
                    <a:lstStyle/>
                    <a:p>
                      <a:pPr lvl="0" indent="0" marL="0">
                        <a:buNone/>
                      </a:pPr>
                      <a:r>
                        <a:rPr/>
                        <a:t>216</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r>
              <a:tr h="0">
                <a:tc>
                  <a:txBody>
                    <a:bodyPr/>
                    <a:lstStyle/>
                    <a:p>
                      <a:pPr lvl="0" indent="0" marL="0">
                        <a:buNone/>
                      </a:pPr>
                      <a:r>
                        <a:rPr/>
                        <a:t>1</a:t>
                      </a:r>
                    </a:p>
                  </a:txBody>
                </a:tc>
                <a:tc>
                  <a:txBody>
                    <a:bodyPr/>
                    <a:lstStyle/>
                    <a:p>
                      <a:pPr lvl="0" indent="0" marL="0">
                        <a:buNone/>
                      </a:pPr>
                      <a:r>
                        <a:rPr/>
                        <a:t>17</a:t>
                      </a:r>
                    </a:p>
                  </a:txBody>
                </a:tc>
                <a:tc>
                  <a:txBody>
                    <a:bodyPr/>
                    <a:lstStyle/>
                    <a:p>
                      <a:pPr lvl="0" indent="0" marL="0">
                        <a:buNone/>
                      </a:pPr>
                      <a:r>
                        <a:rPr/>
                        <a:t>289</a:t>
                      </a:r>
                    </a:p>
                  </a:txBody>
                </a:tc>
                <a:tc>
                  <a:txBody>
                    <a:bodyPr/>
                    <a:lstStyle/>
                    <a:p>
                      <a:pPr lvl="0" indent="0" marL="0">
                        <a:buNone/>
                      </a:pPr>
                      <a:r>
                        <a:rPr/>
                        <a:t>4913</a:t>
                      </a:r>
                    </a:p>
                  </a:txBody>
                </a:tc>
                <a:tc>
                  <a:txBody>
                    <a:bodyPr/>
                    <a:lstStyle/>
                    <a:p>
                      <a:pPr lvl="0" indent="0" marL="0">
                        <a:buNone/>
                      </a:pPr>
                      <a:r>
                        <a:rPr/>
                        <a:t>1</a:t>
                      </a:r>
                    </a:p>
                  </a:txBody>
                </a:tc>
                <a:tc>
                  <a:txBody>
                    <a:bodyPr/>
                    <a:lstStyle/>
                    <a:p>
                      <a:pPr lvl="0" indent="0" marL="0">
                        <a:buNone/>
                      </a:pPr>
                      <a:r>
                        <a:rPr/>
                        <a:t>12</a:t>
                      </a:r>
                    </a:p>
                  </a:txBody>
                </a:tc>
                <a:tc>
                  <a:txBody>
                    <a:bodyPr/>
                    <a:lstStyle/>
                    <a:p>
                      <a:pPr lvl="0" indent="0" marL="0">
                        <a:buNone/>
                      </a:pPr>
                      <a:r>
                        <a:rPr/>
                        <a:t>144</a:t>
                      </a:r>
                    </a:p>
                  </a:txBody>
                </a:tc>
                <a:tc>
                  <a:txBody>
                    <a:bodyPr/>
                    <a:lstStyle/>
                    <a:p>
                      <a:pPr lvl="0" indent="0" marL="0">
                        <a:buNone/>
                      </a:pPr>
                      <a:r>
                        <a:rPr/>
                        <a:t>1728</a:t>
                      </a:r>
                    </a:p>
                  </a:txBody>
                </a:tc>
                <a:tc>
                  <a:txBody>
                    <a:bodyPr/>
                    <a:lstStyle/>
                    <a:p>
                      <a:pPr lvl="0" indent="0" marL="0">
                        <a:buNone/>
                      </a:pPr>
                      <a:r>
                        <a:rPr/>
                        <a:t>1</a:t>
                      </a:r>
                    </a:p>
                  </a:txBody>
                </a:tc>
                <a:tc>
                  <a:txBody>
                    <a:bodyPr/>
                    <a:lstStyle/>
                    <a:p>
                      <a:pPr lvl="0" indent="0" marL="0">
                        <a:buNone/>
                      </a:pPr>
                      <a:r>
                        <a:rPr/>
                        <a:t>7</a:t>
                      </a:r>
                    </a:p>
                  </a:txBody>
                </a:tc>
                <a:tc>
                  <a:txBody>
                    <a:bodyPr/>
                    <a:lstStyle/>
                    <a:p>
                      <a:pPr lvl="0" indent="0" marL="0">
                        <a:buNone/>
                      </a:pPr>
                      <a:r>
                        <a:rPr/>
                        <a:t>49</a:t>
                      </a:r>
                    </a:p>
                  </a:txBody>
                </a:tc>
                <a:tc>
                  <a:txBody>
                    <a:bodyPr/>
                    <a:lstStyle/>
                    <a:p>
                      <a:pPr lvl="0" indent="0" marL="0">
                        <a:buNone/>
                      </a:pPr>
                      <a:r>
                        <a:rPr/>
                        <a:t>343</a:t>
                      </a:r>
                    </a:p>
                  </a:txBody>
                </a:tc>
                <a:tc>
                  <a:txBody>
                    <a:bodyPr/>
                    <a:lstStyle/>
                    <a:p>
                      <a:pPr lvl="0" indent="0" marL="0">
                        <a:buNone/>
                      </a:pPr>
                      <a:r>
                        <a:rPr/>
                        <a:t>1</a:t>
                      </a:r>
                    </a:p>
                  </a:txBody>
                </a:tc>
                <a:tc>
                  <a:txBody>
                    <a:bodyPr/>
                    <a:lstStyle/>
                    <a:p>
                      <a:pPr lvl="0" indent="0" marL="0">
                        <a:buNone/>
                      </a:pPr>
                      <a:r>
                        <a:rPr/>
                        <a:t>2</a:t>
                      </a:r>
                    </a:p>
                  </a:txBody>
                </a:tc>
                <a:tc>
                  <a:txBody>
                    <a:bodyPr/>
                    <a:lstStyle/>
                    <a:p>
                      <a:pPr lvl="0" indent="0" marL="0">
                        <a:buNone/>
                      </a:pPr>
                      <a:r>
                        <a:rPr/>
                        <a:t>4</a:t>
                      </a:r>
                    </a:p>
                  </a:txBody>
                </a:tc>
                <a:tc>
                  <a:txBody>
                    <a:bodyPr/>
                    <a:lstStyle/>
                    <a:p>
                      <a:pPr lvl="0" indent="0" marL="0">
                        <a:buNone/>
                      </a:pPr>
                      <a:r>
                        <a:rPr/>
                        <a:t>8</a:t>
                      </a:r>
                    </a:p>
                  </a:txBody>
                </a:tc>
              </a:tr>
              <a:tr h="0">
                <a:tc>
                  <a:txBody>
                    <a:bodyPr/>
                    <a:lstStyle/>
                    <a:p>
                      <a:pPr lvl="0" indent="0" marL="0">
                        <a:buNone/>
                      </a:pPr>
                      <a:r>
                        <a:rPr/>
                        <a:t>1</a:t>
                      </a:r>
                    </a:p>
                  </a:txBody>
                </a:tc>
                <a:tc>
                  <a:txBody>
                    <a:bodyPr/>
                    <a:lstStyle/>
                    <a:p>
                      <a:pPr lvl="0" indent="0" marL="0">
                        <a:buNone/>
                      </a:pPr>
                      <a:r>
                        <a:rPr/>
                        <a:t>18</a:t>
                      </a:r>
                    </a:p>
                  </a:txBody>
                </a:tc>
                <a:tc>
                  <a:txBody>
                    <a:bodyPr/>
                    <a:lstStyle/>
                    <a:p>
                      <a:pPr lvl="0" indent="0" marL="0">
                        <a:buNone/>
                      </a:pPr>
                      <a:r>
                        <a:rPr/>
                        <a:t>324</a:t>
                      </a:r>
                    </a:p>
                  </a:txBody>
                </a:tc>
                <a:tc>
                  <a:txBody>
                    <a:bodyPr/>
                    <a:lstStyle/>
                    <a:p>
                      <a:pPr lvl="0" indent="0" marL="0">
                        <a:buNone/>
                      </a:pPr>
                      <a:r>
                        <a:rPr/>
                        <a:t>5832</a:t>
                      </a:r>
                    </a:p>
                  </a:txBody>
                </a:tc>
                <a:tc>
                  <a:txBody>
                    <a:bodyPr/>
                    <a:lstStyle/>
                    <a:p>
                      <a:pPr lvl="0" indent="0" marL="0">
                        <a:buNone/>
                      </a:pPr>
                      <a:r>
                        <a:rPr/>
                        <a:t>1</a:t>
                      </a:r>
                    </a:p>
                  </a:txBody>
                </a:tc>
                <a:tc>
                  <a:txBody>
                    <a:bodyPr/>
                    <a:lstStyle/>
                    <a:p>
                      <a:pPr lvl="0" indent="0" marL="0">
                        <a:buNone/>
                      </a:pPr>
                      <a:r>
                        <a:rPr/>
                        <a:t>13</a:t>
                      </a:r>
                    </a:p>
                  </a:txBody>
                </a:tc>
                <a:tc>
                  <a:txBody>
                    <a:bodyPr/>
                    <a:lstStyle/>
                    <a:p>
                      <a:pPr lvl="0" indent="0" marL="0">
                        <a:buNone/>
                      </a:pPr>
                      <a:r>
                        <a:rPr/>
                        <a:t>169</a:t>
                      </a:r>
                    </a:p>
                  </a:txBody>
                </a:tc>
                <a:tc>
                  <a:txBody>
                    <a:bodyPr/>
                    <a:lstStyle/>
                    <a:p>
                      <a:pPr lvl="0" indent="0" marL="0">
                        <a:buNone/>
                      </a:pPr>
                      <a:r>
                        <a:rPr/>
                        <a:t>2197</a:t>
                      </a:r>
                    </a:p>
                  </a:txBody>
                </a:tc>
                <a:tc>
                  <a:txBody>
                    <a:bodyPr/>
                    <a:lstStyle/>
                    <a:p>
                      <a:pPr lvl="0" indent="0" marL="0">
                        <a:buNone/>
                      </a:pPr>
                      <a:r>
                        <a:rPr/>
                        <a:t>1</a:t>
                      </a:r>
                    </a:p>
                  </a:txBody>
                </a:tc>
                <a:tc>
                  <a:txBody>
                    <a:bodyPr/>
                    <a:lstStyle/>
                    <a:p>
                      <a:pPr lvl="0" indent="0" marL="0">
                        <a:buNone/>
                      </a:pPr>
                      <a:r>
                        <a:rPr/>
                        <a:t>8</a:t>
                      </a:r>
                    </a:p>
                  </a:txBody>
                </a:tc>
                <a:tc>
                  <a:txBody>
                    <a:bodyPr/>
                    <a:lstStyle/>
                    <a:p>
                      <a:pPr lvl="0" indent="0" marL="0">
                        <a:buNone/>
                      </a:pPr>
                      <a:r>
                        <a:rPr/>
                        <a:t>64</a:t>
                      </a:r>
                    </a:p>
                  </a:txBody>
                </a:tc>
                <a:tc>
                  <a:txBody>
                    <a:bodyPr/>
                    <a:lstStyle/>
                    <a:p>
                      <a:pPr lvl="0" indent="0" marL="0">
                        <a:buNone/>
                      </a:pPr>
                      <a:r>
                        <a:rPr/>
                        <a:t>512</a:t>
                      </a:r>
                    </a:p>
                  </a:txBody>
                </a:tc>
                <a:tc>
                  <a:txBody>
                    <a:bodyPr/>
                    <a:lstStyle/>
                    <a:p>
                      <a:pPr lvl="0" indent="0" marL="0">
                        <a:buNone/>
                      </a:pPr>
                      <a:r>
                        <a:rPr/>
                        <a:t>1</a:t>
                      </a:r>
                    </a:p>
                  </a:txBody>
                </a:tc>
                <a:tc>
                  <a:txBody>
                    <a:bodyPr/>
                    <a:lstStyle/>
                    <a:p>
                      <a:pPr lvl="0" indent="0" marL="0">
                        <a:buNone/>
                      </a:pPr>
                      <a:r>
                        <a:rPr/>
                        <a:t>3</a:t>
                      </a:r>
                    </a:p>
                  </a:txBody>
                </a:tc>
                <a:tc>
                  <a:txBody>
                    <a:bodyPr/>
                    <a:lstStyle/>
                    <a:p>
                      <a:pPr lvl="0" indent="0" marL="0">
                        <a:buNone/>
                      </a:pPr>
                      <a:r>
                        <a:rPr/>
                        <a:t>9</a:t>
                      </a:r>
                    </a:p>
                  </a:txBody>
                </a:tc>
                <a:tc>
                  <a:txBody>
                    <a:bodyPr/>
                    <a:lstStyle/>
                    <a:p>
                      <a:pPr lvl="0" indent="0" marL="0">
                        <a:buNone/>
                      </a:pPr>
                      <a:r>
                        <a:rPr/>
                        <a:t>27</a:t>
                      </a:r>
                    </a:p>
                  </a:txBody>
                </a:tc>
              </a:tr>
              <a:tr h="0">
                <a:tc>
                  <a:txBody>
                    <a:bodyPr/>
                    <a:lstStyle/>
                    <a:p>
                      <a:pPr lvl="0" indent="0" marL="0">
                        <a:buNone/>
                      </a:pPr>
                      <a:r>
                        <a:rPr/>
                        <a:t>1</a:t>
                      </a:r>
                    </a:p>
                  </a:txBody>
                </a:tc>
                <a:tc>
                  <a:txBody>
                    <a:bodyPr/>
                    <a:lstStyle/>
                    <a:p>
                      <a:pPr lvl="0" indent="0" marL="0">
                        <a:buNone/>
                      </a:pPr>
                      <a:r>
                        <a:rPr/>
                        <a:t>19</a:t>
                      </a:r>
                    </a:p>
                  </a:txBody>
                </a:tc>
                <a:tc>
                  <a:txBody>
                    <a:bodyPr/>
                    <a:lstStyle/>
                    <a:p>
                      <a:pPr lvl="0" indent="0" marL="0">
                        <a:buNone/>
                      </a:pPr>
                      <a:r>
                        <a:rPr/>
                        <a:t>361</a:t>
                      </a:r>
                    </a:p>
                  </a:txBody>
                </a:tc>
                <a:tc>
                  <a:txBody>
                    <a:bodyPr/>
                    <a:lstStyle/>
                    <a:p>
                      <a:pPr lvl="0" indent="0" marL="0">
                        <a:buNone/>
                      </a:pPr>
                      <a:r>
                        <a:rPr/>
                        <a:t>6859</a:t>
                      </a:r>
                    </a:p>
                  </a:txBody>
                </a:tc>
                <a:tc>
                  <a:txBody>
                    <a:bodyPr/>
                    <a:lstStyle/>
                    <a:p>
                      <a:pPr lvl="0" indent="0" marL="0">
                        <a:buNone/>
                      </a:pPr>
                      <a:r>
                        <a:rPr/>
                        <a:t>1</a:t>
                      </a:r>
                    </a:p>
                  </a:txBody>
                </a:tc>
                <a:tc>
                  <a:txBody>
                    <a:bodyPr/>
                    <a:lstStyle/>
                    <a:p>
                      <a:pPr lvl="0" indent="0" marL="0">
                        <a:buNone/>
                      </a:pPr>
                      <a:r>
                        <a:rPr/>
                        <a:t>14</a:t>
                      </a:r>
                    </a:p>
                  </a:txBody>
                </a:tc>
                <a:tc>
                  <a:txBody>
                    <a:bodyPr/>
                    <a:lstStyle/>
                    <a:p>
                      <a:pPr lvl="0" indent="0" marL="0">
                        <a:buNone/>
                      </a:pPr>
                      <a:r>
                        <a:rPr/>
                        <a:t>196</a:t>
                      </a:r>
                    </a:p>
                  </a:txBody>
                </a:tc>
                <a:tc>
                  <a:txBody>
                    <a:bodyPr/>
                    <a:lstStyle/>
                    <a:p>
                      <a:pPr lvl="0" indent="0" marL="0">
                        <a:buNone/>
                      </a:pPr>
                      <a:r>
                        <a:rPr/>
                        <a:t>2744</a:t>
                      </a:r>
                    </a:p>
                  </a:txBody>
                </a:tc>
                <a:tc>
                  <a:txBody>
                    <a:bodyPr/>
                    <a:lstStyle/>
                    <a:p>
                      <a:pPr lvl="0" indent="0" marL="0">
                        <a:buNone/>
                      </a:pPr>
                      <a:r>
                        <a:rPr/>
                        <a:t>1</a:t>
                      </a:r>
                    </a:p>
                  </a:txBody>
                </a:tc>
                <a:tc>
                  <a:txBody>
                    <a:bodyPr/>
                    <a:lstStyle/>
                    <a:p>
                      <a:pPr lvl="0" indent="0" marL="0">
                        <a:buNone/>
                      </a:pPr>
                      <a:r>
                        <a:rPr/>
                        <a:t>9</a:t>
                      </a:r>
                    </a:p>
                  </a:txBody>
                </a:tc>
                <a:tc>
                  <a:txBody>
                    <a:bodyPr/>
                    <a:lstStyle/>
                    <a:p>
                      <a:pPr lvl="0" indent="0" marL="0">
                        <a:buNone/>
                      </a:pPr>
                      <a:r>
                        <a:rPr/>
                        <a:t>81</a:t>
                      </a:r>
                    </a:p>
                  </a:txBody>
                </a:tc>
                <a:tc>
                  <a:txBody>
                    <a:bodyPr/>
                    <a:lstStyle/>
                    <a:p>
                      <a:pPr lvl="0" indent="0" marL="0">
                        <a:buNone/>
                      </a:pPr>
                      <a:r>
                        <a:rPr/>
                        <a:t>729</a:t>
                      </a:r>
                    </a:p>
                  </a:txBody>
                </a:tc>
                <a:tc>
                  <a:txBody>
                    <a:bodyPr/>
                    <a:lstStyle/>
                    <a:p>
                      <a:pPr lvl="0" indent="0" marL="0">
                        <a:buNone/>
                      </a:pPr>
                      <a:r>
                        <a:rPr/>
                        <a:t>1</a:t>
                      </a:r>
                    </a:p>
                  </a:txBody>
                </a:tc>
                <a:tc>
                  <a:txBody>
                    <a:bodyPr/>
                    <a:lstStyle/>
                    <a:p>
                      <a:pPr lvl="0" indent="0" marL="0">
                        <a:buNone/>
                      </a:pPr>
                      <a:r>
                        <a:rPr/>
                        <a:t>4</a:t>
                      </a:r>
                    </a:p>
                  </a:txBody>
                </a:tc>
                <a:tc>
                  <a:txBody>
                    <a:bodyPr/>
                    <a:lstStyle/>
                    <a:p>
                      <a:pPr lvl="0" indent="0" marL="0">
                        <a:buNone/>
                      </a:pPr>
                      <a:r>
                        <a:rPr/>
                        <a:t>16</a:t>
                      </a:r>
                    </a:p>
                  </a:txBody>
                </a:tc>
                <a:tc>
                  <a:txBody>
                    <a:bodyPr/>
                    <a:lstStyle/>
                    <a:p>
                      <a:pPr lvl="0" indent="0" marL="0">
                        <a:buNone/>
                      </a:pPr>
                      <a:r>
                        <a:rPr/>
                        <a:t>64</a:t>
                      </a:r>
                    </a:p>
                  </a:txBody>
                </a:tc>
              </a:tr>
              <a:tr h="0">
                <a:tc>
                  <a:txBody>
                    <a:bodyPr/>
                    <a:lstStyle/>
                    <a:p>
                      <a:pPr lvl="0" indent="0" marL="0">
                        <a:buNone/>
                      </a:pPr>
                      <a:r>
                        <a:rPr/>
                        <a:t>1</a:t>
                      </a:r>
                    </a:p>
                  </a:txBody>
                </a:tc>
                <a:tc>
                  <a:txBody>
                    <a:bodyPr/>
                    <a:lstStyle/>
                    <a:p>
                      <a:pPr lvl="0" indent="0" marL="0">
                        <a:buNone/>
                      </a:pPr>
                      <a:r>
                        <a:rPr/>
                        <a:t>20</a:t>
                      </a:r>
                    </a:p>
                  </a:txBody>
                </a:tc>
                <a:tc>
                  <a:txBody>
                    <a:bodyPr/>
                    <a:lstStyle/>
                    <a:p>
                      <a:pPr lvl="0" indent="0" marL="0">
                        <a:buNone/>
                      </a:pPr>
                      <a:r>
                        <a:rPr/>
                        <a:t>400</a:t>
                      </a:r>
                    </a:p>
                  </a:txBody>
                </a:tc>
                <a:tc>
                  <a:txBody>
                    <a:bodyPr/>
                    <a:lstStyle/>
                    <a:p>
                      <a:pPr lvl="0" indent="0" marL="0">
                        <a:buNone/>
                      </a:pPr>
                      <a:r>
                        <a:rPr/>
                        <a:t>8000</a:t>
                      </a:r>
                    </a:p>
                  </a:txBody>
                </a:tc>
                <a:tc>
                  <a:txBody>
                    <a:bodyPr/>
                    <a:lstStyle/>
                    <a:p>
                      <a:pPr lvl="0" indent="0" marL="0">
                        <a:buNone/>
                      </a:pPr>
                      <a:r>
                        <a:rPr/>
                        <a:t>1</a:t>
                      </a:r>
                    </a:p>
                  </a:txBody>
                </a:tc>
                <a:tc>
                  <a:txBody>
                    <a:bodyPr/>
                    <a:lstStyle/>
                    <a:p>
                      <a:pPr lvl="0" indent="0" marL="0">
                        <a:buNone/>
                      </a:pPr>
                      <a:r>
                        <a:rPr/>
                        <a:t>15</a:t>
                      </a:r>
                    </a:p>
                  </a:txBody>
                </a:tc>
                <a:tc>
                  <a:txBody>
                    <a:bodyPr/>
                    <a:lstStyle/>
                    <a:p>
                      <a:pPr lvl="0" indent="0" marL="0">
                        <a:buNone/>
                      </a:pPr>
                      <a:r>
                        <a:rPr/>
                        <a:t>225</a:t>
                      </a:r>
                    </a:p>
                  </a:txBody>
                </a:tc>
                <a:tc>
                  <a:txBody>
                    <a:bodyPr/>
                    <a:lstStyle/>
                    <a:p>
                      <a:pPr lvl="0" indent="0" marL="0">
                        <a:buNone/>
                      </a:pPr>
                      <a:r>
                        <a:rPr/>
                        <a:t>3375</a:t>
                      </a:r>
                    </a:p>
                  </a:txBody>
                </a:tc>
                <a:tc>
                  <a:txBody>
                    <a:bodyPr/>
                    <a:lstStyle/>
                    <a:p>
                      <a:pPr lvl="0" indent="0" marL="0">
                        <a:buNone/>
                      </a:pPr>
                      <a:r>
                        <a:rPr/>
                        <a:t>1</a:t>
                      </a:r>
                    </a:p>
                  </a:txBody>
                </a:tc>
                <a:tc>
                  <a:txBody>
                    <a:bodyPr/>
                    <a:lstStyle/>
                    <a:p>
                      <a:pPr lvl="0" indent="0" marL="0">
                        <a:buNone/>
                      </a:pPr>
                      <a:r>
                        <a:rPr/>
                        <a:t>10</a:t>
                      </a:r>
                    </a:p>
                  </a:txBody>
                </a:tc>
                <a:tc>
                  <a:txBody>
                    <a:bodyPr/>
                    <a:lstStyle/>
                    <a:p>
                      <a:pPr lvl="0" indent="0" marL="0">
                        <a:buNone/>
                      </a:pPr>
                      <a:r>
                        <a:rPr/>
                        <a:t>100</a:t>
                      </a:r>
                    </a:p>
                  </a:txBody>
                </a:tc>
                <a:tc>
                  <a:txBody>
                    <a:bodyPr/>
                    <a:lstStyle/>
                    <a:p>
                      <a:pPr lvl="0" indent="0" marL="0">
                        <a:buNone/>
                      </a:pPr>
                      <a:r>
                        <a:rPr/>
                        <a:t>1000</a:t>
                      </a:r>
                    </a:p>
                  </a:txBody>
                </a:tc>
                <a:tc>
                  <a:txBody>
                    <a:bodyPr/>
                    <a:lstStyle/>
                    <a:p>
                      <a:pPr lvl="0" indent="0" marL="0">
                        <a:buNone/>
                      </a:pPr>
                      <a:r>
                        <a:rPr/>
                        <a:t>1</a:t>
                      </a:r>
                    </a:p>
                  </a:txBody>
                </a:tc>
                <a:tc>
                  <a:txBody>
                    <a:bodyPr/>
                    <a:lstStyle/>
                    <a:p>
                      <a:pPr lvl="0" indent="0" marL="0">
                        <a:buNone/>
                      </a:pPr>
                      <a:r>
                        <a:rPr/>
                        <a:t>5</a:t>
                      </a:r>
                    </a:p>
                  </a:txBody>
                </a:tc>
                <a:tc>
                  <a:txBody>
                    <a:bodyPr/>
                    <a:lstStyle/>
                    <a:p>
                      <a:pPr lvl="0" indent="0" marL="0">
                        <a:buNone/>
                      </a:pPr>
                      <a:r>
                        <a:rPr/>
                        <a:t>25</a:t>
                      </a:r>
                    </a:p>
                  </a:txBody>
                </a:tc>
                <a:tc>
                  <a:txBody>
                    <a:bodyPr/>
                    <a:lstStyle/>
                    <a:p>
                      <a:pPr lvl="0" indent="0" marL="0">
                        <a:buNone/>
                      </a:pPr>
                      <a:r>
                        <a:rPr/>
                        <a:t>125</a:t>
                      </a:r>
                    </a:p>
                  </a:txBody>
                </a:tc>
              </a:tr>
            </a:tbl>
          </a:graphicData>
        </a:graphic>
      </p:graphicFrame>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Intercept for the full range</a:t>
            </a:r>
          </a:p>
        </p:txBody>
      </p:sp>
      <p:pic>
        <p:nvPicPr>
          <p:cNvPr descr="splines-slides-and-speaker-notes_files/figure-pptx/unnamed-chunk-2-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Linear term for the full range</a:t>
            </a:r>
          </a:p>
        </p:txBody>
      </p:sp>
      <p:pic>
        <p:nvPicPr>
          <p:cNvPr descr="splines-slides-and-speaker-notes_files/figure-pptx/unnamed-chunk-3-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Quadratic term for the full range</a:t>
            </a:r>
          </a:p>
        </p:txBody>
      </p:sp>
      <p:pic>
        <p:nvPicPr>
          <p:cNvPr descr="splines-slides-and-speaker-notes_files/figure-pptx/unnamed-chunk-4-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Cubic term for the full range</a:t>
            </a:r>
          </a:p>
        </p:txBody>
      </p:sp>
      <p:pic>
        <p:nvPicPr>
          <p:cNvPr descr="splines-slides-and-speaker-notes_files/figure-pptx/unnamed-chunk-5-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01</a:t>
            </a:r>
          </a:p>
        </p:txBody>
      </p:sp>
      <p:pic>
        <p:nvPicPr>
          <p:cNvPr descr="Panel 01 of xkcd comic  ../images/xkcd-01.png" id="0" name="Picture 1"/>
          <p:cNvPicPr>
            <a:picLocks noGrp="1" noChangeAspect="1"/>
          </p:cNvPicPr>
          <p:nvPr/>
        </p:nvPicPr>
        <p:blipFill>
          <a:blip r:embed="rId3"/>
          <a:stretch>
            <a:fillRect/>
          </a:stretch>
        </p:blipFill>
        <p:spPr bwMode="auto">
          <a:xfrm>
            <a:off x="2971800" y="1193800"/>
            <a:ext cx="31877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Intercept restarted at x=5</a:t>
            </a:r>
          </a:p>
        </p:txBody>
      </p:sp>
      <p:pic>
        <p:nvPicPr>
          <p:cNvPr descr="splines-slides-and-speaker-notes_files/figure-pptx/unnamed-chunk-6-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Linear term restarted at x=5</a:t>
            </a:r>
          </a:p>
        </p:txBody>
      </p:sp>
      <p:pic>
        <p:nvPicPr>
          <p:cNvPr descr="splines-slides-and-speaker-notes_files/figure-pptx/unnamed-chunk-7-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Quadratic term restarted at x=5</a:t>
            </a:r>
          </a:p>
        </p:txBody>
      </p:sp>
      <p:pic>
        <p:nvPicPr>
          <p:cNvPr descr="splines-slides-and-speaker-notes_files/figure-pptx/unnamed-chunk-8-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Cubic term restarted at x=5</a:t>
            </a:r>
          </a:p>
        </p:txBody>
      </p:sp>
      <p:pic>
        <p:nvPicPr>
          <p:cNvPr descr="splines-slides-and-speaker-notes_files/figure-pptx/unnamed-chunk-9-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Intercept restarted at x=10</a:t>
            </a:r>
          </a:p>
        </p:txBody>
      </p:sp>
      <p:pic>
        <p:nvPicPr>
          <p:cNvPr descr="splines-slides-and-speaker-notes_files/figure-pptx/unnamed-chunk-10-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Linear term restarted at x=10</a:t>
            </a:r>
          </a:p>
        </p:txBody>
      </p:sp>
      <p:pic>
        <p:nvPicPr>
          <p:cNvPr descr="splines-slides-and-speaker-notes_files/figure-pptx/unnamed-chunk-11-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Quadratic term restarted at x=10</a:t>
            </a:r>
          </a:p>
        </p:txBody>
      </p:sp>
      <p:pic>
        <p:nvPicPr>
          <p:cNvPr descr="splines-slides-and-speaker-notes_files/figure-pptx/unnamed-chunk-12-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Cubic term restarted at x=10</a:t>
            </a:r>
          </a:p>
        </p:txBody>
      </p:sp>
      <p:pic>
        <p:nvPicPr>
          <p:cNvPr descr="splines-slides-and-speaker-notes_files/figure-pptx/unnamed-chunk-13-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Intercept restarted at x=15</a:t>
            </a:r>
          </a:p>
        </p:txBody>
      </p:sp>
      <p:pic>
        <p:nvPicPr>
          <p:cNvPr descr="splines-slides-and-speaker-notes_files/figure-pptx/unnamed-chunk-14-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Linear term restarted at x=15</a:t>
            </a:r>
          </a:p>
        </p:txBody>
      </p:sp>
      <p:pic>
        <p:nvPicPr>
          <p:cNvPr descr="splines-slides-and-speaker-notes_files/figure-pptx/unnamed-chunk-15-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02</a:t>
            </a:r>
          </a:p>
        </p:txBody>
      </p:sp>
      <p:pic>
        <p:nvPicPr>
          <p:cNvPr descr="Panel 02 of xkcd comic  ../images/xkcd-02.png" id="0" name="Picture 1"/>
          <p:cNvPicPr>
            <a:picLocks noGrp="1" noChangeAspect="1"/>
          </p:cNvPicPr>
          <p:nvPr/>
        </p:nvPicPr>
        <p:blipFill>
          <a:blip r:embed="rId3"/>
          <a:stretch>
            <a:fillRect/>
          </a:stretch>
        </p:blipFill>
        <p:spPr bwMode="auto">
          <a:xfrm>
            <a:off x="3136900" y="1193800"/>
            <a:ext cx="2870200" cy="33909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Quadratic term restarted at x=15</a:t>
            </a:r>
          </a:p>
        </p:txBody>
      </p:sp>
      <p:pic>
        <p:nvPicPr>
          <p:cNvPr descr="splines-slides-and-speaker-notes_files/figure-pptx/unnamed-chunk-16-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Cubic term restarted at x=15</a:t>
            </a:r>
          </a:p>
        </p:txBody>
      </p:sp>
      <p:pic>
        <p:nvPicPr>
          <p:cNvPr descr="splines-slides-and-speaker-notes_files/figure-pptx/unnamed-chunk-17-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Single cubic polynomial</a:t>
            </a:r>
          </a:p>
        </p:txBody>
      </p:sp>
      <p:pic>
        <p:nvPicPr>
          <p:cNvPr descr="splines-slides-and-speaker-notes_files/figure-pptx/02-single-cubic-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Discontinuous cubic polynomials</a:t>
            </a:r>
          </a:p>
        </p:txBody>
      </p:sp>
      <p:pic>
        <p:nvPicPr>
          <p:cNvPr descr="splines-slides-and-speaker-notes_files/figure-pptx/02-discontinuous-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Continuous splines</a:t>
            </a:r>
          </a:p>
        </p:txBody>
      </p:sp>
      <p:pic>
        <p:nvPicPr>
          <p:cNvPr descr="splines-slides-and-speaker-notes_files/figure-pptx/02-continuous-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Smooth splines</a:t>
            </a:r>
          </a:p>
        </p:txBody>
      </p:sp>
      <p:pic>
        <p:nvPicPr>
          <p:cNvPr descr="splines-slides-and-speaker-notes_files/figure-pptx/smooth-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Even smoother</a:t>
            </a:r>
          </a:p>
        </p:txBody>
      </p:sp>
      <p:pic>
        <p:nvPicPr>
          <p:cNvPr descr="splines-slides-and-speaker-notes_files/figure-pptx/02-even-smoother-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Multicollinearity</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0">
                <a:tc>
                  <a:txBody>
                    <a:bodyPr/>
                    <a:lstStyle/>
                    <a:p>
                      <a:pPr lvl="0" indent="0" marL="0">
                        <a:buNone/>
                      </a:pPr>
                      <a:r>
                        <a:rPr/>
                        <a:t>c2</a:t>
                      </a:r>
                    </a:p>
                  </a:txBody>
                  <a:tcPr/>
                </a:tc>
                <a:tc>
                  <a:txBody>
                    <a:bodyPr/>
                    <a:lstStyle/>
                    <a:p>
                      <a:pPr lvl="0" indent="0" marL="0">
                        <a:buNone/>
                      </a:pPr>
                      <a:r>
                        <a:rPr/>
                        <a:t>c3</a:t>
                      </a:r>
                    </a:p>
                  </a:txBody>
                  <a:tcPr/>
                </a:tc>
                <a:tc>
                  <a:txBody>
                    <a:bodyPr/>
                    <a:lstStyle/>
                    <a:p>
                      <a:pPr lvl="0" indent="0" marL="0">
                        <a:buNone/>
                      </a:pPr>
                      <a:r>
                        <a:rPr/>
                        <a:t>c4</a:t>
                      </a:r>
                    </a:p>
                  </a:txBody>
                  <a:tcPr/>
                </a:tc>
                <a:tc>
                  <a:txBody>
                    <a:bodyPr/>
                    <a:lstStyle/>
                    <a:p>
                      <a:pPr lvl="0" indent="0" marL="0">
                        <a:buNone/>
                      </a:pPr>
                      <a:r>
                        <a:rPr/>
                        <a:t>c8</a:t>
                      </a:r>
                    </a:p>
                  </a:txBody>
                  <a:tcPr/>
                </a:tc>
                <a:tc>
                  <a:txBody>
                    <a:bodyPr/>
                    <a:lstStyle/>
                    <a:p>
                      <a:pPr lvl="0" indent="0" marL="0">
                        <a:buNone/>
                      </a:pPr>
                      <a:r>
                        <a:rPr/>
                        <a:t>c12</a:t>
                      </a:r>
                    </a:p>
                  </a:txBody>
                  <a:tcPr/>
                </a:tc>
                <a:tc>
                  <a:txBody>
                    <a:bodyPr/>
                    <a:lstStyle/>
                    <a:p>
                      <a:pPr lvl="0" indent="0" marL="0">
                        <a:buNone/>
                      </a:pPr>
                      <a:r>
                        <a:rPr/>
                        <a:t>c16</a:t>
                      </a:r>
                    </a:p>
                  </a:txBody>
                  <a:tcPr/>
                </a:tc>
              </a:tr>
              <a:tr h="0">
                <a:tc>
                  <a:txBody>
                    <a:bodyPr/>
                    <a:lstStyle/>
                    <a:p>
                      <a:pPr lvl="0" indent="0" marL="0">
                        <a:buNone/>
                      </a:pPr>
                      <a:r>
                        <a:rPr/>
                        <a:t>1.00</a:t>
                      </a:r>
                    </a:p>
                  </a:txBody>
                </a:tc>
                <a:tc>
                  <a:txBody>
                    <a:bodyPr/>
                    <a:lstStyle/>
                    <a:p>
                      <a:pPr lvl="0" indent="0" marL="0">
                        <a:buNone/>
                      </a:pPr>
                      <a:r>
                        <a:rPr/>
                        <a:t>0.97</a:t>
                      </a:r>
                    </a:p>
                  </a:txBody>
                </a:tc>
                <a:tc>
                  <a:txBody>
                    <a:bodyPr/>
                    <a:lstStyle/>
                    <a:p>
                      <a:pPr lvl="0" indent="0" marL="0">
                        <a:buNone/>
                      </a:pPr>
                      <a:r>
                        <a:rPr/>
                        <a:t>0.92</a:t>
                      </a:r>
                    </a:p>
                  </a:txBody>
                </a:tc>
                <a:tc>
                  <a:txBody>
                    <a:bodyPr/>
                    <a:lstStyle/>
                    <a:p>
                      <a:pPr lvl="0" indent="0" marL="0">
                        <a:buNone/>
                      </a:pPr>
                      <a:r>
                        <a:rPr/>
                        <a:t>0.85</a:t>
                      </a:r>
                    </a:p>
                  </a:txBody>
                </a:tc>
                <a:tc>
                  <a:txBody>
                    <a:bodyPr/>
                    <a:lstStyle/>
                    <a:p>
                      <a:pPr lvl="0" indent="0" marL="0">
                        <a:buNone/>
                      </a:pPr>
                      <a:r>
                        <a:rPr/>
                        <a:t>0.73</a:t>
                      </a:r>
                    </a:p>
                  </a:txBody>
                </a:tc>
                <a:tc>
                  <a:txBody>
                    <a:bodyPr/>
                    <a:lstStyle/>
                    <a:p>
                      <a:pPr lvl="0" indent="0" marL="0">
                        <a:buNone/>
                      </a:pPr>
                      <a:r>
                        <a:rPr/>
                        <a:t>0.55</a:t>
                      </a:r>
                    </a:p>
                  </a:txBody>
                </a:tc>
              </a:tr>
              <a:tr h="0">
                <a:tc>
                  <a:txBody>
                    <a:bodyPr/>
                    <a:lstStyle/>
                    <a:p>
                      <a:pPr lvl="0" indent="0" marL="0">
                        <a:buNone/>
                      </a:pPr>
                      <a:r>
                        <a:rPr/>
                        <a:t>0.97</a:t>
                      </a:r>
                    </a:p>
                  </a:txBody>
                </a:tc>
                <a:tc>
                  <a:txBody>
                    <a:bodyPr/>
                    <a:lstStyle/>
                    <a:p>
                      <a:pPr lvl="0" indent="0" marL="0">
                        <a:buNone/>
                      </a:pPr>
                      <a:r>
                        <a:rPr/>
                        <a:t>1.00</a:t>
                      </a:r>
                    </a:p>
                  </a:txBody>
                </a:tc>
                <a:tc>
                  <a:txBody>
                    <a:bodyPr/>
                    <a:lstStyle/>
                    <a:p>
                      <a:pPr lvl="0" indent="0" marL="0">
                        <a:buNone/>
                      </a:pPr>
                      <a:r>
                        <a:rPr/>
                        <a:t>0.99</a:t>
                      </a:r>
                    </a:p>
                  </a:txBody>
                </a:tc>
                <a:tc>
                  <a:txBody>
                    <a:bodyPr/>
                    <a:lstStyle/>
                    <a:p>
                      <a:pPr lvl="0" indent="0" marL="0">
                        <a:buNone/>
                      </a:pPr>
                      <a:r>
                        <a:rPr/>
                        <a:t>0.95</a:t>
                      </a:r>
                    </a:p>
                  </a:txBody>
                </a:tc>
                <a:tc>
                  <a:txBody>
                    <a:bodyPr/>
                    <a:lstStyle/>
                    <a:p>
                      <a:pPr lvl="0" indent="0" marL="0">
                        <a:buNone/>
                      </a:pPr>
                      <a:r>
                        <a:rPr/>
                        <a:t>0.86</a:t>
                      </a:r>
                    </a:p>
                  </a:txBody>
                </a:tc>
                <a:tc>
                  <a:txBody>
                    <a:bodyPr/>
                    <a:lstStyle/>
                    <a:p>
                      <a:pPr lvl="0" indent="0" marL="0">
                        <a:buNone/>
                      </a:pPr>
                      <a:r>
                        <a:rPr/>
                        <a:t>0.67</a:t>
                      </a:r>
                    </a:p>
                  </a:txBody>
                </a:tc>
              </a:tr>
              <a:tr h="0">
                <a:tc>
                  <a:txBody>
                    <a:bodyPr/>
                    <a:lstStyle/>
                    <a:p>
                      <a:pPr lvl="0" indent="0" marL="0">
                        <a:buNone/>
                      </a:pPr>
                      <a:r>
                        <a:rPr/>
                        <a:t>0.92</a:t>
                      </a:r>
                    </a:p>
                  </a:txBody>
                </a:tc>
                <a:tc>
                  <a:txBody>
                    <a:bodyPr/>
                    <a:lstStyle/>
                    <a:p>
                      <a:pPr lvl="0" indent="0" marL="0">
                        <a:buNone/>
                      </a:pPr>
                      <a:r>
                        <a:rPr/>
                        <a:t>0.99</a:t>
                      </a:r>
                    </a:p>
                  </a:txBody>
                </a:tc>
                <a:tc>
                  <a:txBody>
                    <a:bodyPr/>
                    <a:lstStyle/>
                    <a:p>
                      <a:pPr lvl="0" indent="0" marL="0">
                        <a:buNone/>
                      </a:pPr>
                      <a:r>
                        <a:rPr/>
                        <a:t>1.00</a:t>
                      </a:r>
                    </a:p>
                  </a:txBody>
                </a:tc>
                <a:tc>
                  <a:txBody>
                    <a:bodyPr/>
                    <a:lstStyle/>
                    <a:p>
                      <a:pPr lvl="0" indent="0" marL="0">
                        <a:buNone/>
                      </a:pPr>
                      <a:r>
                        <a:rPr/>
                        <a:t>0.99</a:t>
                      </a:r>
                    </a:p>
                  </a:txBody>
                </a:tc>
                <a:tc>
                  <a:txBody>
                    <a:bodyPr/>
                    <a:lstStyle/>
                    <a:p>
                      <a:pPr lvl="0" indent="0" marL="0">
                        <a:buNone/>
                      </a:pPr>
                      <a:r>
                        <a:rPr/>
                        <a:t>0.93</a:t>
                      </a:r>
                    </a:p>
                  </a:txBody>
                </a:tc>
                <a:tc>
                  <a:txBody>
                    <a:bodyPr/>
                    <a:lstStyle/>
                    <a:p>
                      <a:pPr lvl="0" indent="0" marL="0">
                        <a:buNone/>
                      </a:pPr>
                      <a:r>
                        <a:rPr/>
                        <a:t>0.76</a:t>
                      </a:r>
                    </a:p>
                  </a:txBody>
                </a:tc>
              </a:tr>
              <a:tr h="0">
                <a:tc>
                  <a:txBody>
                    <a:bodyPr/>
                    <a:lstStyle/>
                    <a:p>
                      <a:pPr lvl="0" indent="0" marL="0">
                        <a:buNone/>
                      </a:pPr>
                      <a:r>
                        <a:rPr/>
                        <a:t>0.85</a:t>
                      </a:r>
                    </a:p>
                  </a:txBody>
                </a:tc>
                <a:tc>
                  <a:txBody>
                    <a:bodyPr/>
                    <a:lstStyle/>
                    <a:p>
                      <a:pPr lvl="0" indent="0" marL="0">
                        <a:buNone/>
                      </a:pPr>
                      <a:r>
                        <a:rPr/>
                        <a:t>0.95</a:t>
                      </a:r>
                    </a:p>
                  </a:txBody>
                </a:tc>
                <a:tc>
                  <a:txBody>
                    <a:bodyPr/>
                    <a:lstStyle/>
                    <a:p>
                      <a:pPr lvl="0" indent="0" marL="0">
                        <a:buNone/>
                      </a:pPr>
                      <a:r>
                        <a:rPr/>
                        <a:t>0.99</a:t>
                      </a:r>
                    </a:p>
                  </a:txBody>
                </a:tc>
                <a:tc>
                  <a:txBody>
                    <a:bodyPr/>
                    <a:lstStyle/>
                    <a:p>
                      <a:pPr lvl="0" indent="0" marL="0">
                        <a:buNone/>
                      </a:pPr>
                      <a:r>
                        <a:rPr/>
                        <a:t>1.00</a:t>
                      </a:r>
                    </a:p>
                  </a:txBody>
                </a:tc>
                <a:tc>
                  <a:txBody>
                    <a:bodyPr/>
                    <a:lstStyle/>
                    <a:p>
                      <a:pPr lvl="0" indent="0" marL="0">
                        <a:buNone/>
                      </a:pPr>
                      <a:r>
                        <a:rPr/>
                        <a:t>0.97</a:t>
                      </a:r>
                    </a:p>
                  </a:txBody>
                </a:tc>
                <a:tc>
                  <a:txBody>
                    <a:bodyPr/>
                    <a:lstStyle/>
                    <a:p>
                      <a:pPr lvl="0" indent="0" marL="0">
                        <a:buNone/>
                      </a:pPr>
                      <a:r>
                        <a:rPr/>
                        <a:t>0.83</a:t>
                      </a:r>
                    </a:p>
                  </a:txBody>
                </a:tc>
              </a:tr>
              <a:tr h="0">
                <a:tc>
                  <a:txBody>
                    <a:bodyPr/>
                    <a:lstStyle/>
                    <a:p>
                      <a:pPr lvl="0" indent="0" marL="0">
                        <a:buNone/>
                      </a:pPr>
                      <a:r>
                        <a:rPr/>
                        <a:t>0.73</a:t>
                      </a:r>
                    </a:p>
                  </a:txBody>
                </a:tc>
                <a:tc>
                  <a:txBody>
                    <a:bodyPr/>
                    <a:lstStyle/>
                    <a:p>
                      <a:pPr lvl="0" indent="0" marL="0">
                        <a:buNone/>
                      </a:pPr>
                      <a:r>
                        <a:rPr/>
                        <a:t>0.86</a:t>
                      </a:r>
                    </a:p>
                  </a:txBody>
                </a:tc>
                <a:tc>
                  <a:txBody>
                    <a:bodyPr/>
                    <a:lstStyle/>
                    <a:p>
                      <a:pPr lvl="0" indent="0" marL="0">
                        <a:buNone/>
                      </a:pPr>
                      <a:r>
                        <a:rPr/>
                        <a:t>0.93</a:t>
                      </a:r>
                    </a:p>
                  </a:txBody>
                </a:tc>
                <a:tc>
                  <a:txBody>
                    <a:bodyPr/>
                    <a:lstStyle/>
                    <a:p>
                      <a:pPr lvl="0" indent="0" marL="0">
                        <a:buNone/>
                      </a:pPr>
                      <a:r>
                        <a:rPr/>
                        <a:t>0.97</a:t>
                      </a:r>
                    </a:p>
                  </a:txBody>
                </a:tc>
                <a:tc>
                  <a:txBody>
                    <a:bodyPr/>
                    <a:lstStyle/>
                    <a:p>
                      <a:pPr lvl="0" indent="0" marL="0">
                        <a:buNone/>
                      </a:pPr>
                      <a:r>
                        <a:rPr/>
                        <a:t>1.00</a:t>
                      </a:r>
                    </a:p>
                  </a:txBody>
                </a:tc>
                <a:tc>
                  <a:txBody>
                    <a:bodyPr/>
                    <a:lstStyle/>
                    <a:p>
                      <a:pPr lvl="0" indent="0" marL="0">
                        <a:buNone/>
                      </a:pPr>
                      <a:r>
                        <a:rPr/>
                        <a:t>0.92</a:t>
                      </a:r>
                    </a:p>
                  </a:txBody>
                </a:tc>
              </a:tr>
              <a:tr h="0">
                <a:tc>
                  <a:txBody>
                    <a:bodyPr/>
                    <a:lstStyle/>
                    <a:p>
                      <a:pPr lvl="0" indent="0" marL="0">
                        <a:buNone/>
                      </a:pPr>
                      <a:r>
                        <a:rPr/>
                        <a:t>0.55</a:t>
                      </a:r>
                    </a:p>
                  </a:txBody>
                </a:tc>
                <a:tc>
                  <a:txBody>
                    <a:bodyPr/>
                    <a:lstStyle/>
                    <a:p>
                      <a:pPr lvl="0" indent="0" marL="0">
                        <a:buNone/>
                      </a:pPr>
                      <a:r>
                        <a:rPr/>
                        <a:t>0.67</a:t>
                      </a:r>
                    </a:p>
                  </a:txBody>
                </a:tc>
                <a:tc>
                  <a:txBody>
                    <a:bodyPr/>
                    <a:lstStyle/>
                    <a:p>
                      <a:pPr lvl="0" indent="0" marL="0">
                        <a:buNone/>
                      </a:pPr>
                      <a:r>
                        <a:rPr/>
                        <a:t>0.76</a:t>
                      </a:r>
                    </a:p>
                  </a:txBody>
                </a:tc>
                <a:tc>
                  <a:txBody>
                    <a:bodyPr/>
                    <a:lstStyle/>
                    <a:p>
                      <a:pPr lvl="0" indent="0" marL="0">
                        <a:buNone/>
                      </a:pPr>
                      <a:r>
                        <a:rPr/>
                        <a:t>0.83</a:t>
                      </a:r>
                    </a:p>
                  </a:txBody>
                </a:tc>
                <a:tc>
                  <a:txBody>
                    <a:bodyPr/>
                    <a:lstStyle/>
                    <a:p>
                      <a:pPr lvl="0" indent="0" marL="0">
                        <a:buNone/>
                      </a:pPr>
                      <a:r>
                        <a:rPr/>
                        <a:t>0.92</a:t>
                      </a:r>
                    </a:p>
                  </a:txBody>
                </a:tc>
                <a:tc>
                  <a:txBody>
                    <a:bodyPr/>
                    <a:lstStyle/>
                    <a:p>
                      <a:pPr lvl="0" indent="0" marL="0">
                        <a:buNone/>
                      </a:pPr>
                      <a:r>
                        <a:rPr/>
                        <a:t>1.00</a:t>
                      </a:r>
                    </a:p>
                  </a:txBody>
                </a:tc>
              </a:tr>
            </a:tbl>
          </a:graphicData>
        </a:graphic>
      </p:graphicFrame>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#2</a:t>
            </a:r>
          </a:p>
        </p:txBody>
      </p:sp>
      <p:sp>
        <p:nvSpPr>
          <p:cNvPr id="3" name="Content Placeholder 2"/>
          <p:cNvSpPr>
            <a:spLocks noGrp="1"/>
          </p:cNvSpPr>
          <p:nvPr>
            <p:ph idx="1"/>
          </p:nvPr>
        </p:nvSpPr>
        <p:spPr/>
        <p:txBody>
          <a:bodyPr/>
          <a:lstStyle/>
          <a:p>
            <a:pPr lvl="0"/>
            <a:r>
              <a:rPr/>
              <a:t>What you have learned</a:t>
            </a:r>
          </a:p>
          <a:p>
            <a:pPr lvl="1"/>
            <a:r>
              <a:rPr/>
              <a:t>Building cubic splines from scratch</a:t>
            </a:r>
          </a:p>
          <a:p>
            <a:pPr lvl="0"/>
            <a:r>
              <a:rPr/>
              <a:t>What’s coming next</a:t>
            </a:r>
          </a:p>
          <a:p>
            <a:pPr lvl="1"/>
            <a:r>
              <a:rPr/>
              <a:t>B-splines, natural splines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B-splines</a:t>
            </a:r>
          </a:p>
        </p:txBody>
      </p:sp>
      <p:sp>
        <p:nvSpPr>
          <p:cNvPr id="3" name="Content Placeholder 2"/>
          <p:cNvSpPr>
            <a:spLocks noGrp="1"/>
          </p:cNvSpPr>
          <p:nvPr>
            <p:ph idx="1"/>
          </p:nvPr>
        </p:nvSpPr>
        <p:spPr/>
        <p:txBody>
          <a:bodyPr/>
          <a:lstStyle/>
          <a:p>
            <a:pPr lvl="0"/>
            <a:r>
              <a:rPr/>
              <a:t>Mathematically equivalent form</a:t>
            </a:r>
          </a:p>
          <a:p>
            <a:pPr lvl="0"/>
            <a:r>
              <a:rPr/>
              <a:t>Much less collinearity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03</a:t>
            </a:r>
          </a:p>
        </p:txBody>
      </p:sp>
      <p:pic>
        <p:nvPicPr>
          <p:cNvPr descr="Panel 03 of xkcd comic  ../images/xkcd-03.png" id="0" name="Picture 1"/>
          <p:cNvPicPr>
            <a:picLocks noGrp="1" noChangeAspect="1"/>
          </p:cNvPicPr>
          <p:nvPr/>
        </p:nvPicPr>
        <p:blipFill>
          <a:blip r:embed="rId3"/>
          <a:stretch>
            <a:fillRect/>
          </a:stretch>
        </p:blipFill>
        <p:spPr bwMode="auto">
          <a:xfrm>
            <a:off x="2971800" y="1193800"/>
            <a:ext cx="3187700" cy="3390900"/>
          </a:xfrm>
          <a:prstGeom prst="rect">
            <a:avLst/>
          </a:prstGeom>
          <a:noFill/>
          <a:ln w="9525">
            <a:noFill/>
            <a:headEnd/>
            <a:tailEnd/>
          </a:ln>
        </p:spPr>
      </p:pic>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B-spline, 1</a:t>
            </a:r>
          </a:p>
        </p:txBody>
      </p:sp>
      <p:pic>
        <p:nvPicPr>
          <p:cNvPr descr="splines-slides-and-speaker-notes_files/figure-pptx/03-bplot-1-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B-spline, 2</a:t>
            </a:r>
          </a:p>
        </p:txBody>
      </p:sp>
      <p:pic>
        <p:nvPicPr>
          <p:cNvPr descr="splines-slides-and-speaker-notes_files/figure-pptx/03-bplot-2-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B-spline, 3</a:t>
            </a:r>
          </a:p>
        </p:txBody>
      </p:sp>
      <p:pic>
        <p:nvPicPr>
          <p:cNvPr descr="splines-slides-and-speaker-notes_files/figure-pptx/03-bplot-3-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B-spline, 4</a:t>
            </a:r>
          </a:p>
        </p:txBody>
      </p:sp>
      <p:pic>
        <p:nvPicPr>
          <p:cNvPr descr="splines-slides-and-speaker-notes_files/figure-pptx/03-bplot-4-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B-spline, 5</a:t>
            </a:r>
          </a:p>
        </p:txBody>
      </p:sp>
      <p:pic>
        <p:nvPicPr>
          <p:cNvPr descr="splines-slides-and-speaker-notes_files/figure-pptx/03-bplot-5-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B-spline, 6</a:t>
            </a:r>
          </a:p>
        </p:txBody>
      </p:sp>
      <p:pic>
        <p:nvPicPr>
          <p:cNvPr descr="splines-slides-and-speaker-notes_files/figure-pptx/03-bplot-6-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B-spline, 7</a:t>
            </a:r>
          </a:p>
        </p:txBody>
      </p:sp>
      <p:pic>
        <p:nvPicPr>
          <p:cNvPr descr="splines-slides-and-speaker-notes_files/figure-pptx/03-bplot-7-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B-splines have less issues with multicollinearity.</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168400"/>
                <a:gridCol w="1168400"/>
                <a:gridCol w="1168400"/>
                <a:gridCol w="1168400"/>
                <a:gridCol w="1168400"/>
                <a:gridCol w="1168400"/>
                <a:gridCol w="1168400"/>
              </a:tblGrid>
              <a:tr h="0">
                <a:tc>
                  <a:txBody>
                    <a:bodyPr/>
                    <a:lstStyle/>
                    <a:p>
                      <a:pPr lvl="0" indent="0" marL="0">
                        <a:buNone/>
                      </a:pPr>
                      <a:r>
                        <a:rPr/>
                        <a:t>X1</a:t>
                      </a:r>
                    </a:p>
                  </a:txBody>
                  <a:tcPr/>
                </a:tc>
                <a:tc>
                  <a:txBody>
                    <a:bodyPr/>
                    <a:lstStyle/>
                    <a:p>
                      <a:pPr lvl="0" indent="0" marL="0">
                        <a:buNone/>
                      </a:pPr>
                      <a:r>
                        <a:rPr/>
                        <a:t>X2</a:t>
                      </a:r>
                    </a:p>
                  </a:txBody>
                  <a:tcPr/>
                </a:tc>
                <a:tc>
                  <a:txBody>
                    <a:bodyPr/>
                    <a:lstStyle/>
                    <a:p>
                      <a:pPr lvl="0" indent="0" marL="0">
                        <a:buNone/>
                      </a:pPr>
                      <a:r>
                        <a:rPr/>
                        <a:t>X3</a:t>
                      </a:r>
                    </a:p>
                  </a:txBody>
                  <a:tcPr/>
                </a:tc>
                <a:tc>
                  <a:txBody>
                    <a:bodyPr/>
                    <a:lstStyle/>
                    <a:p>
                      <a:pPr lvl="0" indent="0" marL="0">
                        <a:buNone/>
                      </a:pPr>
                      <a:r>
                        <a:rPr/>
                        <a:t>X4</a:t>
                      </a:r>
                    </a:p>
                  </a:txBody>
                  <a:tcPr/>
                </a:tc>
                <a:tc>
                  <a:txBody>
                    <a:bodyPr/>
                    <a:lstStyle/>
                    <a:p>
                      <a:pPr lvl="0" indent="0" marL="0">
                        <a:buNone/>
                      </a:pPr>
                      <a:r>
                        <a:rPr/>
                        <a:t>X5</a:t>
                      </a:r>
                    </a:p>
                  </a:txBody>
                  <a:tcPr/>
                </a:tc>
                <a:tc>
                  <a:txBody>
                    <a:bodyPr/>
                    <a:lstStyle/>
                    <a:p>
                      <a:pPr lvl="0" indent="0" marL="0">
                        <a:buNone/>
                      </a:pPr>
                      <a:r>
                        <a:rPr/>
                        <a:t>X6</a:t>
                      </a:r>
                    </a:p>
                  </a:txBody>
                  <a:tcPr/>
                </a:tc>
                <a:tc>
                  <a:txBody>
                    <a:bodyPr/>
                    <a:lstStyle/>
                    <a:p>
                      <a:pPr lvl="0" indent="0" marL="0">
                        <a:buNone/>
                      </a:pPr>
                      <a:r>
                        <a:rPr/>
                        <a:t>X7</a:t>
                      </a:r>
                    </a:p>
                  </a:txBody>
                  <a:tcPr/>
                </a:tc>
              </a:tr>
              <a:tr h="0">
                <a:tc>
                  <a:txBody>
                    <a:bodyPr/>
                    <a:lstStyle/>
                    <a:p>
                      <a:pPr lvl="0" indent="0" marL="0">
                        <a:buNone/>
                      </a:pPr>
                      <a:r>
                        <a:rPr/>
                        <a:t>1.00</a:t>
                      </a:r>
                    </a:p>
                  </a:txBody>
                </a:tc>
                <a:tc>
                  <a:txBody>
                    <a:bodyPr/>
                    <a:lstStyle/>
                    <a:p>
                      <a:pPr lvl="0" indent="0" marL="0">
                        <a:buNone/>
                      </a:pPr>
                      <a:r>
                        <a:rPr/>
                        <a:t>0.39</a:t>
                      </a:r>
                    </a:p>
                  </a:txBody>
                </a:tc>
                <a:tc>
                  <a:txBody>
                    <a:bodyPr/>
                    <a:lstStyle/>
                    <a:p>
                      <a:pPr lvl="0" indent="0" marL="0">
                        <a:buNone/>
                      </a:pPr>
                      <a:r>
                        <a:rPr/>
                        <a:t>-0.19</a:t>
                      </a:r>
                    </a:p>
                  </a:txBody>
                </a:tc>
                <a:tc>
                  <a:txBody>
                    <a:bodyPr/>
                    <a:lstStyle/>
                    <a:p>
                      <a:pPr lvl="0" indent="0" marL="0">
                        <a:buNone/>
                      </a:pPr>
                      <a:r>
                        <a:rPr/>
                        <a:t>-0.36</a:t>
                      </a:r>
                    </a:p>
                  </a:txBody>
                </a:tc>
                <a:tc>
                  <a:txBody>
                    <a:bodyPr/>
                    <a:lstStyle/>
                    <a:p>
                      <a:pPr lvl="0" indent="0" marL="0">
                        <a:buNone/>
                      </a:pPr>
                      <a:r>
                        <a:rPr/>
                        <a:t>-0.30</a:t>
                      </a:r>
                    </a:p>
                  </a:txBody>
                </a:tc>
                <a:tc>
                  <a:txBody>
                    <a:bodyPr/>
                    <a:lstStyle/>
                    <a:p>
                      <a:pPr lvl="0" indent="0" marL="0">
                        <a:buNone/>
                      </a:pPr>
                      <a:r>
                        <a:rPr/>
                        <a:t>-0.22</a:t>
                      </a:r>
                    </a:p>
                  </a:txBody>
                </a:tc>
                <a:tc>
                  <a:txBody>
                    <a:bodyPr/>
                    <a:lstStyle/>
                    <a:p>
                      <a:pPr lvl="0" indent="0" marL="0">
                        <a:buNone/>
                      </a:pPr>
                      <a:r>
                        <a:rPr/>
                        <a:t>-0.12</a:t>
                      </a:r>
                    </a:p>
                  </a:txBody>
                </a:tc>
              </a:tr>
              <a:tr h="0">
                <a:tc>
                  <a:txBody>
                    <a:bodyPr/>
                    <a:lstStyle/>
                    <a:p>
                      <a:pPr lvl="0" indent="0" marL="0">
                        <a:buNone/>
                      </a:pPr>
                      <a:r>
                        <a:rPr/>
                        <a:t>0.39</a:t>
                      </a:r>
                    </a:p>
                  </a:txBody>
                </a:tc>
                <a:tc>
                  <a:txBody>
                    <a:bodyPr/>
                    <a:lstStyle/>
                    <a:p>
                      <a:pPr lvl="0" indent="0" marL="0">
                        <a:buNone/>
                      </a:pPr>
                      <a:r>
                        <a:rPr/>
                        <a:t>1.00</a:t>
                      </a:r>
                    </a:p>
                  </a:txBody>
                </a:tc>
                <a:tc>
                  <a:txBody>
                    <a:bodyPr/>
                    <a:lstStyle/>
                    <a:p>
                      <a:pPr lvl="0" indent="0" marL="0">
                        <a:buNone/>
                      </a:pPr>
                      <a:r>
                        <a:rPr/>
                        <a:t>0.36</a:t>
                      </a:r>
                    </a:p>
                  </a:txBody>
                </a:tc>
                <a:tc>
                  <a:txBody>
                    <a:bodyPr/>
                    <a:lstStyle/>
                    <a:p>
                      <a:pPr lvl="0" indent="0" marL="0">
                        <a:buNone/>
                      </a:pPr>
                      <a:r>
                        <a:rPr/>
                        <a:t>-0.47</a:t>
                      </a:r>
                    </a:p>
                  </a:txBody>
                </a:tc>
                <a:tc>
                  <a:txBody>
                    <a:bodyPr/>
                    <a:lstStyle/>
                    <a:p>
                      <a:pPr lvl="0" indent="0" marL="0">
                        <a:buNone/>
                      </a:pPr>
                      <a:r>
                        <a:rPr/>
                        <a:t>-0.54</a:t>
                      </a:r>
                    </a:p>
                  </a:txBody>
                </a:tc>
                <a:tc>
                  <a:txBody>
                    <a:bodyPr/>
                    <a:lstStyle/>
                    <a:p>
                      <a:pPr lvl="0" indent="0" marL="0">
                        <a:buNone/>
                      </a:pPr>
                      <a:r>
                        <a:rPr/>
                        <a:t>-0.39</a:t>
                      </a:r>
                    </a:p>
                  </a:txBody>
                </a:tc>
                <a:tc>
                  <a:txBody>
                    <a:bodyPr/>
                    <a:lstStyle/>
                    <a:p>
                      <a:pPr lvl="0" indent="0" marL="0">
                        <a:buNone/>
                      </a:pPr>
                      <a:r>
                        <a:rPr/>
                        <a:t>-0.22</a:t>
                      </a:r>
                    </a:p>
                  </a:txBody>
                </a:tc>
              </a:tr>
              <a:tr h="0">
                <a:tc>
                  <a:txBody>
                    <a:bodyPr/>
                    <a:lstStyle/>
                    <a:p>
                      <a:pPr lvl="0" indent="0" marL="0">
                        <a:buNone/>
                      </a:pPr>
                      <a:r>
                        <a:rPr/>
                        <a:t>-0.19</a:t>
                      </a:r>
                    </a:p>
                  </a:txBody>
                </a:tc>
                <a:tc>
                  <a:txBody>
                    <a:bodyPr/>
                    <a:lstStyle/>
                    <a:p>
                      <a:pPr lvl="0" indent="0" marL="0">
                        <a:buNone/>
                      </a:pPr>
                      <a:r>
                        <a:rPr/>
                        <a:t>0.36</a:t>
                      </a:r>
                    </a:p>
                  </a:txBody>
                </a:tc>
                <a:tc>
                  <a:txBody>
                    <a:bodyPr/>
                    <a:lstStyle/>
                    <a:p>
                      <a:pPr lvl="0" indent="0" marL="0">
                        <a:buNone/>
                      </a:pPr>
                      <a:r>
                        <a:rPr/>
                        <a:t>1.00</a:t>
                      </a:r>
                    </a:p>
                  </a:txBody>
                </a:tc>
                <a:tc>
                  <a:txBody>
                    <a:bodyPr/>
                    <a:lstStyle/>
                    <a:p>
                      <a:pPr lvl="0" indent="0" marL="0">
                        <a:buNone/>
                      </a:pPr>
                      <a:r>
                        <a:rPr/>
                        <a:t>0.18</a:t>
                      </a:r>
                    </a:p>
                  </a:txBody>
                </a:tc>
                <a:tc>
                  <a:txBody>
                    <a:bodyPr/>
                    <a:lstStyle/>
                    <a:p>
                      <a:pPr lvl="0" indent="0" marL="0">
                        <a:buNone/>
                      </a:pPr>
                      <a:r>
                        <a:rPr/>
                        <a:t>-0.63</a:t>
                      </a:r>
                    </a:p>
                  </a:txBody>
                </a:tc>
                <a:tc>
                  <a:txBody>
                    <a:bodyPr/>
                    <a:lstStyle/>
                    <a:p>
                      <a:pPr lvl="0" indent="0" marL="0">
                        <a:buNone/>
                      </a:pPr>
                      <a:r>
                        <a:rPr/>
                        <a:t>-0.54</a:t>
                      </a:r>
                    </a:p>
                  </a:txBody>
                </a:tc>
                <a:tc>
                  <a:txBody>
                    <a:bodyPr/>
                    <a:lstStyle/>
                    <a:p>
                      <a:pPr lvl="0" indent="0" marL="0">
                        <a:buNone/>
                      </a:pPr>
                      <a:r>
                        <a:rPr/>
                        <a:t>-0.30</a:t>
                      </a:r>
                    </a:p>
                  </a:txBody>
                </a:tc>
              </a:tr>
              <a:tr h="0">
                <a:tc>
                  <a:txBody>
                    <a:bodyPr/>
                    <a:lstStyle/>
                    <a:p>
                      <a:pPr lvl="0" indent="0" marL="0">
                        <a:buNone/>
                      </a:pPr>
                      <a:r>
                        <a:rPr/>
                        <a:t>-0.36</a:t>
                      </a:r>
                    </a:p>
                  </a:txBody>
                </a:tc>
                <a:tc>
                  <a:txBody>
                    <a:bodyPr/>
                    <a:lstStyle/>
                    <a:p>
                      <a:pPr lvl="0" indent="0" marL="0">
                        <a:buNone/>
                      </a:pPr>
                      <a:r>
                        <a:rPr/>
                        <a:t>-0.47</a:t>
                      </a:r>
                    </a:p>
                  </a:txBody>
                </a:tc>
                <a:tc>
                  <a:txBody>
                    <a:bodyPr/>
                    <a:lstStyle/>
                    <a:p>
                      <a:pPr lvl="0" indent="0" marL="0">
                        <a:buNone/>
                      </a:pPr>
                      <a:r>
                        <a:rPr/>
                        <a:t>0.18</a:t>
                      </a:r>
                    </a:p>
                  </a:txBody>
                </a:tc>
                <a:tc>
                  <a:txBody>
                    <a:bodyPr/>
                    <a:lstStyle/>
                    <a:p>
                      <a:pPr lvl="0" indent="0" marL="0">
                        <a:buNone/>
                      </a:pPr>
                      <a:r>
                        <a:rPr/>
                        <a:t>1.00</a:t>
                      </a:r>
                    </a:p>
                  </a:txBody>
                </a:tc>
                <a:tc>
                  <a:txBody>
                    <a:bodyPr/>
                    <a:lstStyle/>
                    <a:p>
                      <a:pPr lvl="0" indent="0" marL="0">
                        <a:buNone/>
                      </a:pPr>
                      <a:r>
                        <a:rPr/>
                        <a:t>0.18</a:t>
                      </a:r>
                    </a:p>
                  </a:txBody>
                </a:tc>
                <a:tc>
                  <a:txBody>
                    <a:bodyPr/>
                    <a:lstStyle/>
                    <a:p>
                      <a:pPr lvl="0" indent="0" marL="0">
                        <a:buNone/>
                      </a:pPr>
                      <a:r>
                        <a:rPr/>
                        <a:t>-0.47</a:t>
                      </a:r>
                    </a:p>
                  </a:txBody>
                </a:tc>
                <a:tc>
                  <a:txBody>
                    <a:bodyPr/>
                    <a:lstStyle/>
                    <a:p>
                      <a:pPr lvl="0" indent="0" marL="0">
                        <a:buNone/>
                      </a:pPr>
                      <a:r>
                        <a:rPr/>
                        <a:t>-0.36</a:t>
                      </a:r>
                    </a:p>
                  </a:txBody>
                </a:tc>
              </a:tr>
              <a:tr h="0">
                <a:tc>
                  <a:txBody>
                    <a:bodyPr/>
                    <a:lstStyle/>
                    <a:p>
                      <a:pPr lvl="0" indent="0" marL="0">
                        <a:buNone/>
                      </a:pPr>
                      <a:r>
                        <a:rPr/>
                        <a:t>-0.30</a:t>
                      </a:r>
                    </a:p>
                  </a:txBody>
                </a:tc>
                <a:tc>
                  <a:txBody>
                    <a:bodyPr/>
                    <a:lstStyle/>
                    <a:p>
                      <a:pPr lvl="0" indent="0" marL="0">
                        <a:buNone/>
                      </a:pPr>
                      <a:r>
                        <a:rPr/>
                        <a:t>-0.54</a:t>
                      </a:r>
                    </a:p>
                  </a:txBody>
                </a:tc>
                <a:tc>
                  <a:txBody>
                    <a:bodyPr/>
                    <a:lstStyle/>
                    <a:p>
                      <a:pPr lvl="0" indent="0" marL="0">
                        <a:buNone/>
                      </a:pPr>
                      <a:r>
                        <a:rPr/>
                        <a:t>-0.63</a:t>
                      </a:r>
                    </a:p>
                  </a:txBody>
                </a:tc>
                <a:tc>
                  <a:txBody>
                    <a:bodyPr/>
                    <a:lstStyle/>
                    <a:p>
                      <a:pPr lvl="0" indent="0" marL="0">
                        <a:buNone/>
                      </a:pPr>
                      <a:r>
                        <a:rPr/>
                        <a:t>0.18</a:t>
                      </a:r>
                    </a:p>
                  </a:txBody>
                </a:tc>
                <a:tc>
                  <a:txBody>
                    <a:bodyPr/>
                    <a:lstStyle/>
                    <a:p>
                      <a:pPr lvl="0" indent="0" marL="0">
                        <a:buNone/>
                      </a:pPr>
                      <a:r>
                        <a:rPr/>
                        <a:t>1.00</a:t>
                      </a:r>
                    </a:p>
                  </a:txBody>
                </a:tc>
                <a:tc>
                  <a:txBody>
                    <a:bodyPr/>
                    <a:lstStyle/>
                    <a:p>
                      <a:pPr lvl="0" indent="0" marL="0">
                        <a:buNone/>
                      </a:pPr>
                      <a:r>
                        <a:rPr/>
                        <a:t>0.36</a:t>
                      </a:r>
                    </a:p>
                  </a:txBody>
                </a:tc>
                <a:tc>
                  <a:txBody>
                    <a:bodyPr/>
                    <a:lstStyle/>
                    <a:p>
                      <a:pPr lvl="0" indent="0" marL="0">
                        <a:buNone/>
                      </a:pPr>
                      <a:r>
                        <a:rPr/>
                        <a:t>-0.19</a:t>
                      </a:r>
                    </a:p>
                  </a:txBody>
                </a:tc>
              </a:tr>
              <a:tr h="0">
                <a:tc>
                  <a:txBody>
                    <a:bodyPr/>
                    <a:lstStyle/>
                    <a:p>
                      <a:pPr lvl="0" indent="0" marL="0">
                        <a:buNone/>
                      </a:pPr>
                      <a:r>
                        <a:rPr/>
                        <a:t>-0.22</a:t>
                      </a:r>
                    </a:p>
                  </a:txBody>
                </a:tc>
                <a:tc>
                  <a:txBody>
                    <a:bodyPr/>
                    <a:lstStyle/>
                    <a:p>
                      <a:pPr lvl="0" indent="0" marL="0">
                        <a:buNone/>
                      </a:pPr>
                      <a:r>
                        <a:rPr/>
                        <a:t>-0.39</a:t>
                      </a:r>
                    </a:p>
                  </a:txBody>
                </a:tc>
                <a:tc>
                  <a:txBody>
                    <a:bodyPr/>
                    <a:lstStyle/>
                    <a:p>
                      <a:pPr lvl="0" indent="0" marL="0">
                        <a:buNone/>
                      </a:pPr>
                      <a:r>
                        <a:rPr/>
                        <a:t>-0.54</a:t>
                      </a:r>
                    </a:p>
                  </a:txBody>
                </a:tc>
                <a:tc>
                  <a:txBody>
                    <a:bodyPr/>
                    <a:lstStyle/>
                    <a:p>
                      <a:pPr lvl="0" indent="0" marL="0">
                        <a:buNone/>
                      </a:pPr>
                      <a:r>
                        <a:rPr/>
                        <a:t>-0.47</a:t>
                      </a:r>
                    </a:p>
                  </a:txBody>
                </a:tc>
                <a:tc>
                  <a:txBody>
                    <a:bodyPr/>
                    <a:lstStyle/>
                    <a:p>
                      <a:pPr lvl="0" indent="0" marL="0">
                        <a:buNone/>
                      </a:pPr>
                      <a:r>
                        <a:rPr/>
                        <a:t>0.36</a:t>
                      </a:r>
                    </a:p>
                  </a:txBody>
                </a:tc>
                <a:tc>
                  <a:txBody>
                    <a:bodyPr/>
                    <a:lstStyle/>
                    <a:p>
                      <a:pPr lvl="0" indent="0" marL="0">
                        <a:buNone/>
                      </a:pPr>
                      <a:r>
                        <a:rPr/>
                        <a:t>1.00</a:t>
                      </a:r>
                    </a:p>
                  </a:txBody>
                </a:tc>
                <a:tc>
                  <a:txBody>
                    <a:bodyPr/>
                    <a:lstStyle/>
                    <a:p>
                      <a:pPr lvl="0" indent="0" marL="0">
                        <a:buNone/>
                      </a:pPr>
                      <a:r>
                        <a:rPr/>
                        <a:t>0.39</a:t>
                      </a:r>
                    </a:p>
                  </a:txBody>
                </a:tc>
              </a:tr>
              <a:tr h="0">
                <a:tc>
                  <a:txBody>
                    <a:bodyPr/>
                    <a:lstStyle/>
                    <a:p>
                      <a:pPr lvl="0" indent="0" marL="0">
                        <a:buNone/>
                      </a:pPr>
                      <a:r>
                        <a:rPr/>
                        <a:t>-0.12</a:t>
                      </a:r>
                    </a:p>
                  </a:txBody>
                </a:tc>
                <a:tc>
                  <a:txBody>
                    <a:bodyPr/>
                    <a:lstStyle/>
                    <a:p>
                      <a:pPr lvl="0" indent="0" marL="0">
                        <a:buNone/>
                      </a:pPr>
                      <a:r>
                        <a:rPr/>
                        <a:t>-0.22</a:t>
                      </a:r>
                    </a:p>
                  </a:txBody>
                </a:tc>
                <a:tc>
                  <a:txBody>
                    <a:bodyPr/>
                    <a:lstStyle/>
                    <a:p>
                      <a:pPr lvl="0" indent="0" marL="0">
                        <a:buNone/>
                      </a:pPr>
                      <a:r>
                        <a:rPr/>
                        <a:t>-0.30</a:t>
                      </a:r>
                    </a:p>
                  </a:txBody>
                </a:tc>
                <a:tc>
                  <a:txBody>
                    <a:bodyPr/>
                    <a:lstStyle/>
                    <a:p>
                      <a:pPr lvl="0" indent="0" marL="0">
                        <a:buNone/>
                      </a:pPr>
                      <a:r>
                        <a:rPr/>
                        <a:t>-0.36</a:t>
                      </a:r>
                    </a:p>
                  </a:txBody>
                </a:tc>
                <a:tc>
                  <a:txBody>
                    <a:bodyPr/>
                    <a:lstStyle/>
                    <a:p>
                      <a:pPr lvl="0" indent="0" marL="0">
                        <a:buNone/>
                      </a:pPr>
                      <a:r>
                        <a:rPr/>
                        <a:t>-0.19</a:t>
                      </a:r>
                    </a:p>
                  </a:txBody>
                </a:tc>
                <a:tc>
                  <a:txBody>
                    <a:bodyPr/>
                    <a:lstStyle/>
                    <a:p>
                      <a:pPr lvl="0" indent="0" marL="0">
                        <a:buNone/>
                      </a:pPr>
                      <a:r>
                        <a:rPr/>
                        <a:t>0.39</a:t>
                      </a:r>
                    </a:p>
                  </a:txBody>
                </a:tc>
                <a:tc>
                  <a:txBody>
                    <a:bodyPr/>
                    <a:lstStyle/>
                    <a:p>
                      <a:pPr lvl="0" indent="0" marL="0">
                        <a:buNone/>
                      </a:pPr>
                      <a:r>
                        <a:rPr/>
                        <a:t>1.00</a:t>
                      </a:r>
                    </a:p>
                  </a:txBody>
                </a:tc>
              </a:tr>
            </a:tbl>
          </a:graphicData>
        </a:graphic>
      </p:graphicFrame>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B-spline fit to the artificial data</a:t>
            </a:r>
          </a:p>
        </p:txBody>
      </p:sp>
      <p:pic>
        <p:nvPicPr>
          <p:cNvPr descr="splines-slides-and-speaker-notes_files/figure-pptx/03-b-spline-fi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Natural splines</a:t>
            </a:r>
          </a:p>
        </p:txBody>
      </p:sp>
      <p:sp>
        <p:nvSpPr>
          <p:cNvPr id="3" name="Content Placeholder 2"/>
          <p:cNvSpPr>
            <a:spLocks noGrp="1"/>
          </p:cNvSpPr>
          <p:nvPr>
            <p:ph idx="1"/>
          </p:nvPr>
        </p:nvSpPr>
        <p:spPr/>
        <p:txBody>
          <a:bodyPr/>
          <a:lstStyle/>
          <a:p>
            <a:pPr lvl="0"/>
            <a:r>
              <a:rPr/>
              <a:t>B-spline restrictions</a:t>
            </a:r>
          </a:p>
          <a:p>
            <a:pPr lvl="1"/>
            <a:r>
              <a:rPr/>
              <a:t>Continuity</a:t>
            </a:r>
          </a:p>
          <a:p>
            <a:pPr lvl="1"/>
            <a:r>
              <a:rPr/>
              <a:t>Smoothness</a:t>
            </a:r>
          </a:p>
          <a:p>
            <a:pPr lvl="0"/>
            <a:r>
              <a:rPr/>
              <a:t>Natural spline additional restriction</a:t>
            </a:r>
          </a:p>
          <a:p>
            <a:pPr lvl="1"/>
            <a:r>
              <a:rPr/>
              <a:t>Linear extrapolation beyond the outside knots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04</a:t>
            </a:r>
          </a:p>
        </p:txBody>
      </p:sp>
      <p:pic>
        <p:nvPicPr>
          <p:cNvPr descr="Panel 04 of xkcd comic  ../images/xkcd-04.png" id="0" name="Picture 1"/>
          <p:cNvPicPr>
            <a:picLocks noGrp="1" noChangeAspect="1"/>
          </p:cNvPicPr>
          <p:nvPr/>
        </p:nvPicPr>
        <p:blipFill>
          <a:blip r:embed="rId3"/>
          <a:stretch>
            <a:fillRect/>
          </a:stretch>
        </p:blipFill>
        <p:spPr bwMode="auto">
          <a:xfrm>
            <a:off x="3022600" y="1193800"/>
            <a:ext cx="3098800" cy="3390900"/>
          </a:xfrm>
          <a:prstGeom prst="rect">
            <a:avLst/>
          </a:prstGeom>
          <a:noFill/>
          <a:ln w="9525">
            <a:noFill/>
            <a:headEnd/>
            <a:tailEnd/>
          </a:ln>
        </p:spPr>
      </p:pic>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Natural spline, 1</a:t>
            </a:r>
          </a:p>
        </p:txBody>
      </p:sp>
      <p:pic>
        <p:nvPicPr>
          <p:cNvPr descr="splines-slides-and-speaker-notes_files/figure-pptx/03-nplot-1-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Natural spline, 2</a:t>
            </a:r>
          </a:p>
        </p:txBody>
      </p:sp>
      <p:pic>
        <p:nvPicPr>
          <p:cNvPr descr="splines-slides-and-speaker-notes_files/figure-pptx/03-nplot-2-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Natural spline, 3</a:t>
            </a:r>
          </a:p>
        </p:txBody>
      </p:sp>
      <p:pic>
        <p:nvPicPr>
          <p:cNvPr descr="splines-slides-and-speaker-notes_files/figure-pptx/03-nplot-3-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Natural spline, 4</a:t>
            </a:r>
          </a:p>
        </p:txBody>
      </p:sp>
      <p:pic>
        <p:nvPicPr>
          <p:cNvPr descr="splines-slides-and-speaker-notes_files/figure-pptx/03-nplot-4-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Natural spline, 5</a:t>
            </a:r>
          </a:p>
        </p:txBody>
      </p:sp>
      <p:pic>
        <p:nvPicPr>
          <p:cNvPr descr="splines-slides-and-speaker-notes_files/figure-pptx/03-nplot-5-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Natural spline fit</a:t>
            </a:r>
          </a:p>
        </p:txBody>
      </p:sp>
      <p:pic>
        <p:nvPicPr>
          <p:cNvPr descr="splines-slides-and-speaker-notes_files/figure-pptx/03-natural-spline-fit-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#3</a:t>
            </a:r>
          </a:p>
        </p:txBody>
      </p:sp>
      <p:sp>
        <p:nvSpPr>
          <p:cNvPr id="3" name="Content Placeholder 2"/>
          <p:cNvSpPr>
            <a:spLocks noGrp="1"/>
          </p:cNvSpPr>
          <p:nvPr>
            <p:ph idx="1"/>
          </p:nvPr>
        </p:nvSpPr>
        <p:spPr/>
        <p:txBody>
          <a:bodyPr/>
          <a:lstStyle/>
          <a:p>
            <a:pPr lvl="0"/>
            <a:r>
              <a:rPr/>
              <a:t>What you have learned</a:t>
            </a:r>
          </a:p>
          <a:p>
            <a:pPr lvl="1"/>
            <a:r>
              <a:rPr/>
              <a:t>B-splines, natural splines</a:t>
            </a:r>
          </a:p>
          <a:p>
            <a:pPr lvl="0"/>
            <a:r>
              <a:rPr/>
              <a:t>What’s coming next</a:t>
            </a:r>
          </a:p>
          <a:p>
            <a:pPr lvl="1"/>
            <a:r>
              <a:rPr/>
              <a:t>How many knots and where to put them</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many knots?</a:t>
            </a:r>
          </a:p>
        </p:txBody>
      </p:sp>
      <p:sp>
        <p:nvSpPr>
          <p:cNvPr id="3" name="Content Placeholder 2"/>
          <p:cNvSpPr>
            <a:spLocks noGrp="1"/>
          </p:cNvSpPr>
          <p:nvPr>
            <p:ph idx="1"/>
          </p:nvPr>
        </p:nvSpPr>
        <p:spPr/>
        <p:txBody>
          <a:bodyPr/>
          <a:lstStyle/>
          <a:p>
            <a:pPr lvl="0"/>
            <a:r>
              <a:rPr/>
              <a:t>Use AIC or BIC</a:t>
            </a:r>
          </a:p>
          <a:p>
            <a:pPr lvl="0"/>
            <a:r>
              <a:rPr/>
              <a:t>Eyeball the data</a:t>
            </a:r>
          </a:p>
          <a:p>
            <a:pPr lvl="0"/>
            <a:r>
              <a:rPr/>
              <a:t>Frank Harrell’s suggestion</a:t>
            </a:r>
          </a:p>
          <a:p>
            <a:pPr lvl="1"/>
            <a:r>
              <a:rPr/>
              <a:t>Use 4 knots if n &lt; 100</a:t>
            </a:r>
          </a:p>
          <a:p>
            <a:pPr lvl="1"/>
            <a:r>
              <a:rPr/>
              <a:t>Otherwise use 5 knots</a:t>
            </a:r>
          </a:p>
          <a:p>
            <a:pPr lvl="0"/>
            <a:r>
              <a:rPr/>
              <a:t>Use your a priori beliefs</a:t>
            </a:r>
          </a:p>
          <a:p>
            <a:pPr lvl="0"/>
            <a:r>
              <a:rPr/>
              <a:t>Looking at some preliminary graphs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AIC for a linear fit</a:t>
            </a:r>
          </a:p>
        </p:txBody>
      </p:sp>
      <p:pic>
        <p:nvPicPr>
          <p:cNvPr descr="splines-slides-and-speaker-notes_files/figure-pptx/05-aplots-1-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AIC for a three knot spline</a:t>
            </a:r>
          </a:p>
        </p:txBody>
      </p:sp>
      <p:pic>
        <p:nvPicPr>
          <p:cNvPr descr="splines-slides-and-speaker-notes_files/figure-pptx/05-aplots-2-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05</a:t>
            </a:r>
          </a:p>
        </p:txBody>
      </p:sp>
      <p:pic>
        <p:nvPicPr>
          <p:cNvPr descr="Panel 05 of xkcd comic  ../images/xkcd-05.png" id="0" name="Picture 1"/>
          <p:cNvPicPr>
            <a:picLocks noGrp="1" noChangeAspect="1"/>
          </p:cNvPicPr>
          <p:nvPr/>
        </p:nvPicPr>
        <p:blipFill>
          <a:blip r:embed="rId3"/>
          <a:stretch>
            <a:fillRect/>
          </a:stretch>
        </p:blipFill>
        <p:spPr bwMode="auto">
          <a:xfrm>
            <a:off x="3060700" y="1193800"/>
            <a:ext cx="3022600" cy="3390900"/>
          </a:xfrm>
          <a:prstGeom prst="rect">
            <a:avLst/>
          </a:prstGeom>
          <a:noFill/>
          <a:ln w="9525">
            <a:noFill/>
            <a:headEnd/>
            <a:tailEnd/>
          </a:ln>
        </p:spPr>
      </p:pic>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AIC for a four knot spline</a:t>
            </a:r>
          </a:p>
        </p:txBody>
      </p:sp>
      <p:pic>
        <p:nvPicPr>
          <p:cNvPr descr="splines-slides-and-speaker-notes_files/figure-pptx/05-aplots-3-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AIC for a five knot spline</a:t>
            </a:r>
          </a:p>
        </p:txBody>
      </p:sp>
      <p:pic>
        <p:nvPicPr>
          <p:cNvPr descr="splines-slides-and-speaker-notes_files/figure-pptx/05-aplots-4-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 inside knowlege to place the knots</a:t>
            </a:r>
          </a:p>
        </p:txBody>
      </p:sp>
      <p:sp>
        <p:nvSpPr>
          <p:cNvPr id="3" name="Content Placeholder 2"/>
          <p:cNvSpPr>
            <a:spLocks noGrp="1"/>
          </p:cNvSpPr>
          <p:nvPr>
            <p:ph idx="1"/>
          </p:nvPr>
        </p:nvSpPr>
        <p:spPr/>
        <p:txBody>
          <a:bodyPr/>
          <a:lstStyle/>
          <a:p>
            <a:pPr lvl="0"/>
            <a:r>
              <a:rPr/>
              <a:t>Automatic transmission locks in at 40 miles per hour</a:t>
            </a:r>
          </a:p>
          <a:p>
            <a:pPr lvl="0"/>
            <a:r>
              <a:rPr/>
              <a:t>Kidney function is fine above 90, problematic below 30</a:t>
            </a:r>
          </a:p>
          <a:p>
            <a:pPr lvl="0"/>
            <a:r>
              <a:rPr/>
              <a:t>CD4 counts fine above 500, trouble below 200</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Frank Harrell’s suggestion for knot placement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Simple choice</a:t>
                </a:r>
              </a:p>
              <a:p>
                <a:pPr lvl="1"/>
                <a:r>
                  <a:rPr/>
                  <a:t>Outer knots at fifth smallest and fifth largest X</a:t>
                </a:r>
              </a:p>
              <a:p>
                <a:pPr lvl="0"/>
                <a:r>
                  <a:rPr/>
                  <a:t>Alternative: Set outer knots at key quantiles</a:t>
                </a:r>
              </a:p>
              <a:p>
                <a:pPr lvl="1"/>
                <a:r>
                  <a:rPr/>
                  <a:t>For 3 knots, use </a:t>
                </a:r>
                <a14:m>
                  <m:oMath xmlns:m="http://schemas.openxmlformats.org/officeDocument/2006/math">
                    <m:sSub>
                      <m:e>
                        <m:r>
                          <m:t>q</m:t>
                        </m:r>
                      </m:e>
                      <m:sub>
                        <m:r>
                          <m:t>0.1</m:t>
                        </m:r>
                      </m:sub>
                    </m:sSub>
                  </m:oMath>
                </a14:m>
                <a:r>
                  <a:rPr/>
                  <a:t> and </a:t>
                </a:r>
                <a14:m>
                  <m:oMath xmlns:m="http://schemas.openxmlformats.org/officeDocument/2006/math">
                    <m:sSub>
                      <m:e>
                        <m:r>
                          <m:t>q</m:t>
                        </m:r>
                      </m:e>
                      <m:sub>
                        <m:r>
                          <m:t>0.9</m:t>
                        </m:r>
                      </m:sub>
                    </m:sSub>
                  </m:oMath>
                </a14:m>
              </a:p>
              <a:p>
                <a:pPr lvl="1"/>
                <a:r>
                  <a:rPr/>
                  <a:t>For 4-6 knots, use </a:t>
                </a:r>
                <a14:m>
                  <m:oMath xmlns:m="http://schemas.openxmlformats.org/officeDocument/2006/math">
                    <m:sSub>
                      <m:e>
                        <m:r>
                          <m:t>q</m:t>
                        </m:r>
                      </m:e>
                      <m:sub>
                        <m:r>
                          <m:t>0.05</m:t>
                        </m:r>
                      </m:sub>
                    </m:sSub>
                  </m:oMath>
                </a14:m>
                <a:r>
                  <a:rPr/>
                  <a:t> and </a:t>
                </a:r>
                <a14:m>
                  <m:oMath xmlns:m="http://schemas.openxmlformats.org/officeDocument/2006/math">
                    <m:sSub>
                      <m:e>
                        <m:r>
                          <m:t>q</m:t>
                        </m:r>
                      </m:e>
                      <m:sub>
                        <m:r>
                          <m:t>0.95</m:t>
                        </m:r>
                      </m:sub>
                    </m:sSub>
                  </m:oMath>
                </a14:m>
              </a:p>
              <a:p>
                <a:pPr lvl="1"/>
                <a:r>
                  <a:rPr/>
                  <a:t>For 7 or more knots, use </a:t>
                </a:r>
                <a14:m>
                  <m:oMath xmlns:m="http://schemas.openxmlformats.org/officeDocument/2006/math">
                    <m:sSub>
                      <m:e>
                        <m:r>
                          <m:t>q</m:t>
                        </m:r>
                      </m:e>
                      <m:sub>
                        <m:r>
                          <m:t>0.025</m:t>
                        </m:r>
                      </m:sub>
                    </m:sSub>
                  </m:oMath>
                </a14:m>
                <a:r>
                  <a:rPr/>
                  <a:t> and </a:t>
                </a:r>
                <a14:m>
                  <m:oMath xmlns:m="http://schemas.openxmlformats.org/officeDocument/2006/math">
                    <m:sSub>
                      <m:e>
                        <m:r>
                          <m:t>q</m:t>
                        </m:r>
                      </m:e>
                      <m:sub>
                        <m:r>
                          <m:t>0.975</m:t>
                        </m:r>
                      </m:sub>
                    </m:sSub>
                  </m:oMath>
                </a14:m>
              </a:p>
              <a:p>
                <a:pPr lvl="0"/>
                <a:r>
                  <a:rPr/>
                  <a:t>Inner knots are evenly spaced quantiles between outer knots</a:t>
                </a:r>
              </a:p>
            </p:txBody>
          </p:sp>
        </mc:Choice>
      </mc:AlternateContent>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Knot placement doesn’t matter</a:t>
            </a:r>
          </a:p>
        </p:txBody>
      </p:sp>
      <p:sp>
        <p:nvSpPr>
          <p:cNvPr id="3" name="Content Placeholder 2"/>
          <p:cNvSpPr>
            <a:spLocks noGrp="1"/>
          </p:cNvSpPr>
          <p:nvPr>
            <p:ph idx="1"/>
          </p:nvPr>
        </p:nvSpPr>
        <p:spPr/>
        <p:txBody>
          <a:bodyPr/>
          <a:lstStyle/>
          <a:p>
            <a:pPr lvl="0"/>
            <a:r>
              <a:rPr/>
              <a:t>Number of knots is important</a:t>
            </a:r>
          </a:p>
          <a:p>
            <a:pPr lvl="0"/>
            <a:r>
              <a:rPr/>
              <a:t>Placement of knots is not important</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#4</a:t>
            </a:r>
          </a:p>
        </p:txBody>
      </p:sp>
      <p:sp>
        <p:nvSpPr>
          <p:cNvPr id="3" name="Content Placeholder 2"/>
          <p:cNvSpPr>
            <a:spLocks noGrp="1"/>
          </p:cNvSpPr>
          <p:nvPr>
            <p:ph idx="1"/>
          </p:nvPr>
        </p:nvSpPr>
        <p:spPr/>
        <p:txBody>
          <a:bodyPr/>
          <a:lstStyle/>
          <a:p>
            <a:pPr lvl="0"/>
            <a:r>
              <a:rPr/>
              <a:t>What you have learned</a:t>
            </a:r>
          </a:p>
          <a:p>
            <a:pPr lvl="1"/>
            <a:r>
              <a:rPr/>
              <a:t>How many knots and where to put them</a:t>
            </a:r>
          </a:p>
          <a:p>
            <a:pPr lvl="0"/>
            <a:r>
              <a:rPr/>
              <a:t>What’s coming next</a:t>
            </a:r>
          </a:p>
          <a:p>
            <a:pPr lvl="1"/>
            <a:r>
              <a:rPr/>
              <a:t>Logistic regression example</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Most models will accept splines</a:t>
            </a:r>
          </a:p>
        </p:txBody>
      </p:sp>
      <p:sp>
        <p:nvSpPr>
          <p:cNvPr id="3" name="Content Placeholder 2"/>
          <p:cNvSpPr>
            <a:spLocks noGrp="1"/>
          </p:cNvSpPr>
          <p:nvPr>
            <p:ph idx="1"/>
          </p:nvPr>
        </p:nvSpPr>
        <p:spPr/>
        <p:txBody>
          <a:bodyPr/>
          <a:lstStyle/>
          <a:p>
            <a:pPr lvl="0"/>
            <a:r>
              <a:rPr/>
              <a:t>Easy</a:t>
            </a:r>
          </a:p>
          <a:p>
            <a:pPr lvl="1"/>
            <a:r>
              <a:rPr/>
              <a:t>Linear regression</a:t>
            </a:r>
          </a:p>
          <a:p>
            <a:pPr lvl="1"/>
            <a:r>
              <a:rPr/>
              <a:t>Random effects regression models</a:t>
            </a:r>
          </a:p>
          <a:p>
            <a:pPr lvl="0"/>
            <a:r>
              <a:rPr/>
              <a:t>Harder but not too difficult</a:t>
            </a:r>
          </a:p>
          <a:p>
            <a:pPr lvl="1"/>
            <a:r>
              <a:rPr/>
              <a:t>Generalized linear model</a:t>
            </a:r>
          </a:p>
          <a:p>
            <a:pPr lvl="1"/>
            <a:r>
              <a:rPr/>
              <a:t>Cox regression</a:t>
            </a:r>
          </a:p>
          <a:p>
            <a:pPr lvl="0"/>
            <a:r>
              <a:rPr/>
              <a:t>Not at all helpful for data science models</a:t>
            </a:r>
          </a:p>
          <a:p>
            <a:pPr lvl="1"/>
            <a:r>
              <a:rPr/>
              <a:t>Random forests</a:t>
            </a:r>
          </a:p>
          <a:p>
            <a:pPr lvl="1"/>
            <a:r>
              <a:rPr/>
              <a:t>Deep neural nets</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Some general points</a:t>
            </a:r>
          </a:p>
        </p:txBody>
      </p:sp>
      <p:sp>
        <p:nvSpPr>
          <p:cNvPr id="3" name="Content Placeholder 2"/>
          <p:cNvSpPr>
            <a:spLocks noGrp="1"/>
          </p:cNvSpPr>
          <p:nvPr>
            <p:ph idx="1"/>
          </p:nvPr>
        </p:nvSpPr>
        <p:spPr/>
        <p:txBody>
          <a:bodyPr/>
          <a:lstStyle/>
          <a:p>
            <a:pPr lvl="0"/>
            <a:r>
              <a:rPr/>
              <a:t>Coefficients are uninterpretable</a:t>
            </a:r>
          </a:p>
          <a:p>
            <a:pPr lvl="0"/>
            <a:r>
              <a:rPr/>
              <a:t>Splines are a package</a:t>
            </a:r>
          </a:p>
          <a:p>
            <a:pPr lvl="1"/>
            <a:r>
              <a:rPr/>
              <a:t>But can test linear versus nonlinear</a:t>
            </a:r>
          </a:p>
          <a:p>
            <a:pPr lvl="0"/>
            <a:r>
              <a:rPr/>
              <a:t>Graphs, graphs, graphs</a:t>
            </a:r>
          </a:p>
          <a:p>
            <a:pPr lvl="0"/>
            <a:r>
              <a:rPr/>
              <a:t>Don’t over-interpret the tails</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About the Titanic</a:t>
            </a:r>
          </a:p>
        </p:txBody>
      </p:sp>
      <p:sp>
        <p:nvSpPr>
          <p:cNvPr id="3" name="Content Placeholder 2"/>
          <p:cNvSpPr>
            <a:spLocks noGrp="1"/>
          </p:cNvSpPr>
          <p:nvPr>
            <p:ph idx="1"/>
          </p:nvPr>
        </p:nvSpPr>
        <p:spPr/>
        <p:txBody>
          <a:bodyPr/>
          <a:lstStyle/>
          <a:p>
            <a:pPr lvl="0"/>
            <a:r>
              <a:rPr/>
              <a:t>Largest passenger ship at its time</a:t>
            </a:r>
          </a:p>
          <a:p>
            <a:pPr lvl="0"/>
            <a:r>
              <a:rPr/>
              <a:t>Maiden voyage in 1912</a:t>
            </a:r>
          </a:p>
          <a:p>
            <a:pPr lvl="0"/>
            <a:r>
              <a:rPr/>
              <a:t>Hit an iceberg and sank</a:t>
            </a:r>
          </a:p>
          <a:p>
            <a:pPr lvl="0"/>
            <a:r>
              <a:rPr/>
              <a:t>Detailed information on all passengers</a:t>
            </a:r>
          </a:p>
          <a:p>
            <a:pPr lvl="1"/>
            <a:r>
              <a:rPr/>
              <a:t>Survived (no/yes)</a:t>
            </a:r>
          </a:p>
          <a:p>
            <a:pPr lvl="1"/>
            <a:r>
              <a:rPr/>
              <a:t>Sex (female/male)</a:t>
            </a:r>
          </a:p>
          <a:p>
            <a:pPr lvl="1"/>
            <a:r>
              <a:rPr/>
              <a:t>Passenger class (1st, 2nd, 3rd)</a:t>
            </a:r>
          </a:p>
          <a:p>
            <a:pPr lvl="1"/>
            <a:r>
              <a:rPr/>
              <a:t>Age (2 months to 71 years)</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First few rows of data</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indent="0" marL="0">
                        <a:buNone/>
                      </a:pPr>
                      <a:r>
                        <a:rPr/>
                        <a:t>name</a:t>
                      </a:r>
                    </a:p>
                  </a:txBody>
                  <a:tcPr/>
                </a:tc>
                <a:tc>
                  <a:txBody>
                    <a:bodyPr/>
                    <a:lstStyle/>
                    <a:p>
                      <a:pPr lvl="0" indent="0" marL="0">
                        <a:buNone/>
                      </a:pPr>
                      <a:r>
                        <a:rPr/>
                        <a:t>pclass</a:t>
                      </a:r>
                    </a:p>
                  </a:txBody>
                  <a:tcPr/>
                </a:tc>
                <a:tc>
                  <a:txBody>
                    <a:bodyPr/>
                    <a:lstStyle/>
                    <a:p>
                      <a:pPr lvl="0" indent="0" marL="0">
                        <a:buNone/>
                      </a:pPr>
                      <a:r>
                        <a:rPr/>
                        <a:t>age</a:t>
                      </a:r>
                    </a:p>
                  </a:txBody>
                  <a:tcPr/>
                </a:tc>
                <a:tc>
                  <a:txBody>
                    <a:bodyPr/>
                    <a:lstStyle/>
                    <a:p>
                      <a:pPr lvl="0" indent="0" marL="0">
                        <a:buNone/>
                      </a:pPr>
                      <a:r>
                        <a:rPr/>
                        <a:t>sex</a:t>
                      </a:r>
                    </a:p>
                  </a:txBody>
                  <a:tcPr/>
                </a:tc>
                <a:tc>
                  <a:txBody>
                    <a:bodyPr/>
                    <a:lstStyle/>
                    <a:p>
                      <a:pPr lvl="0" indent="0" marL="0">
                        <a:buNone/>
                      </a:pPr>
                      <a:r>
                        <a:rPr/>
                        <a:t>survived</a:t>
                      </a:r>
                    </a:p>
                  </a:txBody>
                  <a:tcPr/>
                </a:tc>
              </a:tr>
              <a:tr h="0">
                <a:tc>
                  <a:txBody>
                    <a:bodyPr/>
                    <a:lstStyle/>
                    <a:p>
                      <a:pPr lvl="0" indent="0" marL="0">
                        <a:buNone/>
                      </a:pPr>
                      <a:r>
                        <a:rPr/>
                        <a:t>Allen, Miss Elisabeth Walton</a:t>
                      </a:r>
                    </a:p>
                  </a:txBody>
                </a:tc>
                <a:tc>
                  <a:txBody>
                    <a:bodyPr/>
                    <a:lstStyle/>
                    <a:p>
                      <a:pPr lvl="0" indent="0" marL="0">
                        <a:buNone/>
                      </a:pPr>
                      <a:r>
                        <a:rPr/>
                        <a:t>1st</a:t>
                      </a:r>
                    </a:p>
                  </a:txBody>
                </a:tc>
                <a:tc>
                  <a:txBody>
                    <a:bodyPr/>
                    <a:lstStyle/>
                    <a:p>
                      <a:pPr lvl="0" indent="0" marL="0">
                        <a:buNone/>
                      </a:pPr>
                      <a:r>
                        <a:rPr/>
                        <a:t>29.00</a:t>
                      </a:r>
                    </a:p>
                  </a:txBody>
                </a:tc>
                <a:tc>
                  <a:txBody>
                    <a:bodyPr/>
                    <a:lstStyle/>
                    <a:p>
                      <a:pPr lvl="0" indent="0" marL="0">
                        <a:buNone/>
                      </a:pPr>
                      <a:r>
                        <a:rPr/>
                        <a:t>female</a:t>
                      </a:r>
                    </a:p>
                  </a:txBody>
                </a:tc>
                <a:tc>
                  <a:txBody>
                    <a:bodyPr/>
                    <a:lstStyle/>
                    <a:p>
                      <a:pPr lvl="0" indent="0" marL="0">
                        <a:buNone/>
                      </a:pPr>
                      <a:r>
                        <a:rPr/>
                        <a:t>1</a:t>
                      </a:r>
                    </a:p>
                  </a:txBody>
                </a:tc>
              </a:tr>
              <a:tr h="0">
                <a:tc>
                  <a:txBody>
                    <a:bodyPr/>
                    <a:lstStyle/>
                    <a:p>
                      <a:pPr lvl="0" indent="0" marL="0">
                        <a:buNone/>
                      </a:pPr>
                      <a:r>
                        <a:rPr/>
                        <a:t>Allison, Miss Helen Loraine</a:t>
                      </a:r>
                    </a:p>
                  </a:txBody>
                </a:tc>
                <a:tc>
                  <a:txBody>
                    <a:bodyPr/>
                    <a:lstStyle/>
                    <a:p>
                      <a:pPr lvl="0" indent="0" marL="0">
                        <a:buNone/>
                      </a:pPr>
                      <a:r>
                        <a:rPr/>
                        <a:t>1st</a:t>
                      </a:r>
                    </a:p>
                  </a:txBody>
                </a:tc>
                <a:tc>
                  <a:txBody>
                    <a:bodyPr/>
                    <a:lstStyle/>
                    <a:p>
                      <a:pPr lvl="0" indent="0" marL="0">
                        <a:buNone/>
                      </a:pPr>
                      <a:r>
                        <a:rPr/>
                        <a:t>2.00</a:t>
                      </a:r>
                    </a:p>
                  </a:txBody>
                </a:tc>
                <a:tc>
                  <a:txBody>
                    <a:bodyPr/>
                    <a:lstStyle/>
                    <a:p>
                      <a:pPr lvl="0" indent="0" marL="0">
                        <a:buNone/>
                      </a:pPr>
                      <a:r>
                        <a:rPr/>
                        <a:t>female</a:t>
                      </a:r>
                    </a:p>
                  </a:txBody>
                </a:tc>
                <a:tc>
                  <a:txBody>
                    <a:bodyPr/>
                    <a:lstStyle/>
                    <a:p>
                      <a:pPr lvl="0" indent="0" marL="0">
                        <a:buNone/>
                      </a:pPr>
                      <a:r>
                        <a:rPr/>
                        <a:t>0</a:t>
                      </a:r>
                    </a:p>
                  </a:txBody>
                </a:tc>
              </a:tr>
              <a:tr h="0">
                <a:tc>
                  <a:txBody>
                    <a:bodyPr/>
                    <a:lstStyle/>
                    <a:p>
                      <a:pPr lvl="0" indent="0" marL="0">
                        <a:buNone/>
                      </a:pPr>
                      <a:r>
                        <a:rPr/>
                        <a:t>Allison, Mr Hudson Joshua Creighton</a:t>
                      </a:r>
                    </a:p>
                  </a:txBody>
                </a:tc>
                <a:tc>
                  <a:txBody>
                    <a:bodyPr/>
                    <a:lstStyle/>
                    <a:p>
                      <a:pPr lvl="0" indent="0" marL="0">
                        <a:buNone/>
                      </a:pPr>
                      <a:r>
                        <a:rPr/>
                        <a:t>1st</a:t>
                      </a:r>
                    </a:p>
                  </a:txBody>
                </a:tc>
                <a:tc>
                  <a:txBody>
                    <a:bodyPr/>
                    <a:lstStyle/>
                    <a:p>
                      <a:pPr lvl="0" indent="0" marL="0">
                        <a:buNone/>
                      </a:pPr>
                      <a:r>
                        <a:rPr/>
                        <a:t>30.00</a:t>
                      </a:r>
                    </a:p>
                  </a:txBody>
                </a:tc>
                <a:tc>
                  <a:txBody>
                    <a:bodyPr/>
                    <a:lstStyle/>
                    <a:p>
                      <a:pPr lvl="0" indent="0" marL="0">
                        <a:buNone/>
                      </a:pPr>
                      <a:r>
                        <a:rPr/>
                        <a:t>male</a:t>
                      </a:r>
                    </a:p>
                  </a:txBody>
                </a:tc>
                <a:tc>
                  <a:txBody>
                    <a:bodyPr/>
                    <a:lstStyle/>
                    <a:p>
                      <a:pPr lvl="0" indent="0" marL="0">
                        <a:buNone/>
                      </a:pPr>
                      <a:r>
                        <a:rPr/>
                        <a:t>0</a:t>
                      </a:r>
                    </a:p>
                  </a:txBody>
                </a:tc>
              </a:tr>
              <a:tr h="0">
                <a:tc>
                  <a:txBody>
                    <a:bodyPr/>
                    <a:lstStyle/>
                    <a:p>
                      <a:pPr lvl="0" indent="0" marL="0">
                        <a:buNone/>
                      </a:pPr>
                      <a:r>
                        <a:rPr/>
                        <a:t>Allison, Mrs Hudson JC (Bessie Waldo Daniels)</a:t>
                      </a:r>
                    </a:p>
                  </a:txBody>
                </a:tc>
                <a:tc>
                  <a:txBody>
                    <a:bodyPr/>
                    <a:lstStyle/>
                    <a:p>
                      <a:pPr lvl="0" indent="0" marL="0">
                        <a:buNone/>
                      </a:pPr>
                      <a:r>
                        <a:rPr/>
                        <a:t>1st</a:t>
                      </a:r>
                    </a:p>
                  </a:txBody>
                </a:tc>
                <a:tc>
                  <a:txBody>
                    <a:bodyPr/>
                    <a:lstStyle/>
                    <a:p>
                      <a:pPr lvl="0" indent="0" marL="0">
                        <a:buNone/>
                      </a:pPr>
                      <a:r>
                        <a:rPr/>
                        <a:t>25.00</a:t>
                      </a:r>
                    </a:p>
                  </a:txBody>
                </a:tc>
                <a:tc>
                  <a:txBody>
                    <a:bodyPr/>
                    <a:lstStyle/>
                    <a:p>
                      <a:pPr lvl="0" indent="0" marL="0">
                        <a:buNone/>
                      </a:pPr>
                      <a:r>
                        <a:rPr/>
                        <a:t>female</a:t>
                      </a:r>
                    </a:p>
                  </a:txBody>
                </a:tc>
                <a:tc>
                  <a:txBody>
                    <a:bodyPr/>
                    <a:lstStyle/>
                    <a:p>
                      <a:pPr lvl="0" indent="0" marL="0">
                        <a:buNone/>
                      </a:pPr>
                      <a:r>
                        <a:rPr/>
                        <a:t>0</a:t>
                      </a:r>
                    </a:p>
                  </a:txBody>
                </a:tc>
              </a:tr>
              <a:tr h="0">
                <a:tc>
                  <a:txBody>
                    <a:bodyPr/>
                    <a:lstStyle/>
                    <a:p>
                      <a:pPr lvl="0" indent="0" marL="0">
                        <a:buNone/>
                      </a:pPr>
                      <a:r>
                        <a:rPr/>
                        <a:t>Allison, Master Hudson Trevor</a:t>
                      </a:r>
                    </a:p>
                  </a:txBody>
                </a:tc>
                <a:tc>
                  <a:txBody>
                    <a:bodyPr/>
                    <a:lstStyle/>
                    <a:p>
                      <a:pPr lvl="0" indent="0" marL="0">
                        <a:buNone/>
                      </a:pPr>
                      <a:r>
                        <a:rPr/>
                        <a:t>1st</a:t>
                      </a:r>
                    </a:p>
                  </a:txBody>
                </a:tc>
                <a:tc>
                  <a:txBody>
                    <a:bodyPr/>
                    <a:lstStyle/>
                    <a:p>
                      <a:pPr lvl="0" indent="0" marL="0">
                        <a:buNone/>
                      </a:pPr>
                      <a:r>
                        <a:rPr/>
                        <a:t>0.92</a:t>
                      </a:r>
                    </a:p>
                  </a:txBody>
                </a:tc>
                <a:tc>
                  <a:txBody>
                    <a:bodyPr/>
                    <a:lstStyle/>
                    <a:p>
                      <a:pPr lvl="0" indent="0" marL="0">
                        <a:buNone/>
                      </a:pPr>
                      <a:r>
                        <a:rPr/>
                        <a:t>male</a:t>
                      </a:r>
                    </a:p>
                  </a:txBody>
                </a:tc>
                <a:tc>
                  <a:txBody>
                    <a:bodyPr/>
                    <a:lstStyle/>
                    <a:p>
                      <a:pPr lvl="0" indent="0" marL="0">
                        <a:buNone/>
                      </a:pPr>
                      <a:r>
                        <a:rPr/>
                        <a:t>1</a:t>
                      </a:r>
                    </a:p>
                  </a:txBody>
                </a:tc>
              </a:tr>
            </a:tbl>
          </a:graphicData>
        </a:graphic>
      </p:graphicFrame>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06</a:t>
            </a:r>
          </a:p>
        </p:txBody>
      </p:sp>
      <p:pic>
        <p:nvPicPr>
          <p:cNvPr descr="Panel 06 of xkcd comic  ../images/xkcd-06.png" id="0" name="Picture 1"/>
          <p:cNvPicPr>
            <a:picLocks noGrp="1" noChangeAspect="1"/>
          </p:cNvPicPr>
          <p:nvPr/>
        </p:nvPicPr>
        <p:blipFill>
          <a:blip r:embed="rId3"/>
          <a:stretch>
            <a:fillRect/>
          </a:stretch>
        </p:blipFill>
        <p:spPr bwMode="auto">
          <a:xfrm>
            <a:off x="3225800" y="1193800"/>
            <a:ext cx="2705100" cy="3390900"/>
          </a:xfrm>
          <a:prstGeom prst="rect">
            <a:avLst/>
          </a:prstGeom>
          <a:noFill/>
          <a:ln w="9525">
            <a:noFill/>
            <a:headEnd/>
            <a:tailEnd/>
          </a:ln>
        </p:spPr>
      </p:pic>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few descriptive statistics, 1</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indent="0" marL="0">
                        <a:buNone/>
                      </a:pPr>
                      <a:r>
                        <a:rPr/>
                        <a:t>age_mean</a:t>
                      </a:r>
                    </a:p>
                  </a:txBody>
                  <a:tcPr/>
                </a:tc>
                <a:tc>
                  <a:txBody>
                    <a:bodyPr/>
                    <a:lstStyle/>
                    <a:p>
                      <a:pPr lvl="0" indent="0" marL="0">
                        <a:buNone/>
                      </a:pPr>
                      <a:r>
                        <a:rPr/>
                        <a:t>age_sd</a:t>
                      </a:r>
                    </a:p>
                  </a:txBody>
                  <a:tcPr/>
                </a:tc>
                <a:tc>
                  <a:txBody>
                    <a:bodyPr/>
                    <a:lstStyle/>
                    <a:p>
                      <a:pPr lvl="0" indent="0" marL="0">
                        <a:buNone/>
                      </a:pPr>
                      <a:r>
                        <a:rPr/>
                        <a:t>age_min</a:t>
                      </a:r>
                    </a:p>
                  </a:txBody>
                  <a:tcPr/>
                </a:tc>
                <a:tc>
                  <a:txBody>
                    <a:bodyPr/>
                    <a:lstStyle/>
                    <a:p>
                      <a:pPr lvl="0" indent="0" marL="0">
                        <a:buNone/>
                      </a:pPr>
                      <a:r>
                        <a:rPr/>
                        <a:t>age_max</a:t>
                      </a:r>
                    </a:p>
                  </a:txBody>
                  <a:tcPr/>
                </a:tc>
                <a:tc>
                  <a:txBody>
                    <a:bodyPr/>
                    <a:lstStyle/>
                    <a:p>
                      <a:pPr lvl="0" indent="0" marL="0">
                        <a:buNone/>
                      </a:pPr>
                      <a:r>
                        <a:rPr/>
                        <a:t>n</a:t>
                      </a:r>
                    </a:p>
                  </a:txBody>
                  <a:tcPr/>
                </a:tc>
              </a:tr>
              <a:tr h="0">
                <a:tc>
                  <a:txBody>
                    <a:bodyPr/>
                    <a:lstStyle/>
                    <a:p>
                      <a:pPr lvl="0" indent="0" marL="0">
                        <a:buNone/>
                      </a:pPr>
                      <a:r>
                        <a:rPr/>
                        <a:t>30.39799</a:t>
                      </a:r>
                    </a:p>
                  </a:txBody>
                </a:tc>
                <a:tc>
                  <a:txBody>
                    <a:bodyPr/>
                    <a:lstStyle/>
                    <a:p>
                      <a:pPr lvl="0" indent="0" marL="0">
                        <a:buNone/>
                      </a:pPr>
                      <a:r>
                        <a:rPr/>
                        <a:t>14.25905</a:t>
                      </a:r>
                    </a:p>
                  </a:txBody>
                </a:tc>
                <a:tc>
                  <a:txBody>
                    <a:bodyPr/>
                    <a:lstStyle/>
                    <a:p>
                      <a:pPr lvl="0" indent="0" marL="0">
                        <a:buNone/>
                      </a:pPr>
                      <a:r>
                        <a:rPr/>
                        <a:t>0.17</a:t>
                      </a:r>
                    </a:p>
                  </a:txBody>
                </a:tc>
                <a:tc>
                  <a:txBody>
                    <a:bodyPr/>
                    <a:lstStyle/>
                    <a:p>
                      <a:pPr lvl="0" indent="0" marL="0">
                        <a:buNone/>
                      </a:pPr>
                      <a:r>
                        <a:rPr/>
                        <a:t>71</a:t>
                      </a:r>
                    </a:p>
                  </a:txBody>
                </a:tc>
                <a:tc>
                  <a:txBody>
                    <a:bodyPr/>
                    <a:lstStyle/>
                    <a:p>
                      <a:pPr lvl="0" indent="0" marL="0">
                        <a:buNone/>
                      </a:pPr>
                      <a:r>
                        <a:rPr/>
                        <a:t>756</a:t>
                      </a:r>
                    </a:p>
                  </a:txBody>
                </a:tc>
              </a:tr>
            </a:tbl>
          </a:graphicData>
        </a:graphic>
      </p:graphicFrame>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few descriptive statistics, 2</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pclass</a:t>
                      </a:r>
                    </a:p>
                  </a:txBody>
                  <a:tcPr/>
                </a:tc>
                <a:tc>
                  <a:txBody>
                    <a:bodyPr/>
                    <a:lstStyle/>
                    <a:p>
                      <a:pPr lvl="0" indent="0" marL="0">
                        <a:buNone/>
                      </a:pPr>
                      <a:r>
                        <a:rPr/>
                        <a:t>n</a:t>
                      </a:r>
                    </a:p>
                  </a:txBody>
                  <a:tcPr/>
                </a:tc>
              </a:tr>
              <a:tr h="0">
                <a:tc>
                  <a:txBody>
                    <a:bodyPr/>
                    <a:lstStyle/>
                    <a:p>
                      <a:pPr lvl="0" indent="0" marL="0">
                        <a:buNone/>
                      </a:pPr>
                      <a:r>
                        <a:rPr/>
                        <a:t>1st</a:t>
                      </a:r>
                    </a:p>
                  </a:txBody>
                </a:tc>
                <a:tc>
                  <a:txBody>
                    <a:bodyPr/>
                    <a:lstStyle/>
                    <a:p>
                      <a:pPr lvl="0" indent="0" marL="0">
                        <a:buNone/>
                      </a:pPr>
                      <a:r>
                        <a:rPr/>
                        <a:t>322</a:t>
                      </a:r>
                    </a:p>
                  </a:txBody>
                </a:tc>
              </a:tr>
              <a:tr h="0">
                <a:tc>
                  <a:txBody>
                    <a:bodyPr/>
                    <a:lstStyle/>
                    <a:p>
                      <a:pPr lvl="0" indent="0" marL="0">
                        <a:buNone/>
                      </a:pPr>
                      <a:r>
                        <a:rPr/>
                        <a:t>2nd</a:t>
                      </a:r>
                    </a:p>
                  </a:txBody>
                </a:tc>
                <a:tc>
                  <a:txBody>
                    <a:bodyPr/>
                    <a:lstStyle/>
                    <a:p>
                      <a:pPr lvl="0" indent="0" marL="0">
                        <a:buNone/>
                      </a:pPr>
                      <a:r>
                        <a:rPr/>
                        <a:t>280</a:t>
                      </a:r>
                    </a:p>
                  </a:txBody>
                </a:tc>
              </a:tr>
              <a:tr h="0">
                <a:tc>
                  <a:txBody>
                    <a:bodyPr/>
                    <a:lstStyle/>
                    <a:p>
                      <a:pPr lvl="0" indent="0" marL="0">
                        <a:buNone/>
                      </a:pPr>
                      <a:r>
                        <a:rPr/>
                        <a:t>3rd</a:t>
                      </a:r>
                    </a:p>
                  </a:txBody>
                </a:tc>
                <a:tc>
                  <a:txBody>
                    <a:bodyPr/>
                    <a:lstStyle/>
                    <a:p>
                      <a:pPr lvl="0" indent="0" marL="0">
                        <a:buNone/>
                      </a:pPr>
                      <a:r>
                        <a:rPr/>
                        <a:t>711</a:t>
                      </a:r>
                    </a:p>
                  </a:txBody>
                </a:tc>
              </a:tr>
            </a:tbl>
          </a:graphicData>
        </a:graphic>
      </p:graphicFrame>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few descriptive statistics, 3</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sex</a:t>
                      </a:r>
                    </a:p>
                  </a:txBody>
                  <a:tcPr/>
                </a:tc>
                <a:tc>
                  <a:txBody>
                    <a:bodyPr/>
                    <a:lstStyle/>
                    <a:p>
                      <a:pPr lvl="0" indent="0" marL="0">
                        <a:buNone/>
                      </a:pPr>
                      <a:r>
                        <a:rPr/>
                        <a:t>n</a:t>
                      </a:r>
                    </a:p>
                  </a:txBody>
                  <a:tcPr/>
                </a:tc>
              </a:tr>
              <a:tr h="0">
                <a:tc>
                  <a:txBody>
                    <a:bodyPr/>
                    <a:lstStyle/>
                    <a:p>
                      <a:pPr lvl="0" indent="0" marL="0">
                        <a:buNone/>
                      </a:pPr>
                      <a:r>
                        <a:rPr/>
                        <a:t>female</a:t>
                      </a:r>
                    </a:p>
                  </a:txBody>
                </a:tc>
                <a:tc>
                  <a:txBody>
                    <a:bodyPr/>
                    <a:lstStyle/>
                    <a:p>
                      <a:pPr lvl="0" indent="0" marL="0">
                        <a:buNone/>
                      </a:pPr>
                      <a:r>
                        <a:rPr/>
                        <a:t>462</a:t>
                      </a:r>
                    </a:p>
                  </a:txBody>
                </a:tc>
              </a:tr>
              <a:tr h="0">
                <a:tc>
                  <a:txBody>
                    <a:bodyPr/>
                    <a:lstStyle/>
                    <a:p>
                      <a:pPr lvl="0" indent="0" marL="0">
                        <a:buNone/>
                      </a:pPr>
                      <a:r>
                        <a:rPr/>
                        <a:t>male</a:t>
                      </a:r>
                    </a:p>
                  </a:txBody>
                </a:tc>
                <a:tc>
                  <a:txBody>
                    <a:bodyPr/>
                    <a:lstStyle/>
                    <a:p>
                      <a:pPr lvl="0" indent="0" marL="0">
                        <a:buNone/>
                      </a:pPr>
                      <a:r>
                        <a:rPr/>
                        <a:t>851</a:t>
                      </a:r>
                    </a:p>
                  </a:txBody>
                </a:tc>
              </a:tr>
            </a:tbl>
          </a:graphicData>
        </a:graphic>
      </p:graphicFrame>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few descriptive statistics, 4</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survived</a:t>
                      </a:r>
                    </a:p>
                  </a:txBody>
                  <a:tcPr/>
                </a:tc>
                <a:tc>
                  <a:txBody>
                    <a:bodyPr/>
                    <a:lstStyle/>
                    <a:p>
                      <a:pPr lvl="0" indent="0" marL="0">
                        <a:buNone/>
                      </a:pPr>
                      <a:r>
                        <a:rPr/>
                        <a:t>n</a:t>
                      </a:r>
                    </a:p>
                  </a:txBody>
                  <a:tcPr/>
                </a:tc>
              </a:tr>
              <a:tr h="0">
                <a:tc>
                  <a:txBody>
                    <a:bodyPr/>
                    <a:lstStyle/>
                    <a:p>
                      <a:pPr lvl="0" indent="0" marL="0">
                        <a:buNone/>
                      </a:pPr>
                      <a:r>
                        <a:rPr/>
                        <a:t>0</a:t>
                      </a:r>
                    </a:p>
                  </a:txBody>
                </a:tc>
                <a:tc>
                  <a:txBody>
                    <a:bodyPr/>
                    <a:lstStyle/>
                    <a:p>
                      <a:pPr lvl="0" indent="0" marL="0">
                        <a:buNone/>
                      </a:pPr>
                      <a:r>
                        <a:rPr/>
                        <a:t>863</a:t>
                      </a:r>
                    </a:p>
                  </a:txBody>
                </a:tc>
              </a:tr>
              <a:tr h="0">
                <a:tc>
                  <a:txBody>
                    <a:bodyPr/>
                    <a:lstStyle/>
                    <a:p>
                      <a:pPr lvl="0" indent="0" marL="0">
                        <a:buNone/>
                      </a:pPr>
                      <a:r>
                        <a:rPr/>
                        <a:t>1</a:t>
                      </a:r>
                    </a:p>
                  </a:txBody>
                </a:tc>
                <a:tc>
                  <a:txBody>
                    <a:bodyPr/>
                    <a:lstStyle/>
                    <a:p>
                      <a:pPr lvl="0" indent="0" marL="0">
                        <a:buNone/>
                      </a:pPr>
                      <a:r>
                        <a:rPr/>
                        <a:t>450</a:t>
                      </a:r>
                    </a:p>
                  </a:txBody>
                </a:tc>
              </a:tr>
            </a:tbl>
          </a:graphicData>
        </a:graphic>
      </p:graphicFrame>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Boxplots</a:t>
            </a:r>
          </a:p>
        </p:txBody>
      </p:sp>
      <p:pic>
        <p:nvPicPr>
          <p:cNvPr descr="splines-slides-and-speaker-notes_files/figure-pptx/05-box-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Fit a linear model first.</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indent="0" marL="0">
                        <a:buNone/>
                      </a:pPr>
                      <a:r>
                        <a:rPr/>
                        <a:t>term</a:t>
                      </a:r>
                    </a:p>
                  </a:txBody>
                  <a:tcPr/>
                </a:tc>
                <a:tc>
                  <a:txBody>
                    <a:bodyPr/>
                    <a:lstStyle/>
                    <a:p>
                      <a:pPr lvl="0" indent="0" marL="0">
                        <a:buNone/>
                      </a:pPr>
                      <a:r>
                        <a:rPr/>
                        <a:t>estimate</a:t>
                      </a:r>
                    </a:p>
                  </a:txBody>
                  <a:tcPr/>
                </a:tc>
                <a:tc>
                  <a:txBody>
                    <a:bodyPr/>
                    <a:lstStyle/>
                    <a:p>
                      <a:pPr lvl="0" indent="0" marL="0">
                        <a:buNone/>
                      </a:pPr>
                      <a:r>
                        <a:rPr/>
                        <a:t>std.error</a:t>
                      </a:r>
                    </a:p>
                  </a:txBody>
                  <a:tcPr/>
                </a:tc>
                <a:tc>
                  <a:txBody>
                    <a:bodyPr/>
                    <a:lstStyle/>
                    <a:p>
                      <a:pPr lvl="0" indent="0" marL="0">
                        <a:buNone/>
                      </a:pPr>
                      <a:r>
                        <a:rPr/>
                        <a:t>statistic</a:t>
                      </a:r>
                    </a:p>
                  </a:txBody>
                  <a:tcPr/>
                </a:tc>
                <a:tc>
                  <a:txBody>
                    <a:bodyPr/>
                    <a:lstStyle/>
                    <a:p>
                      <a:pPr lvl="0" indent="0" marL="0">
                        <a:buNone/>
                      </a:pPr>
                      <a:r>
                        <a:rPr/>
                        <a:t>p.value</a:t>
                      </a:r>
                    </a:p>
                  </a:txBody>
                  <a:tcPr/>
                </a:tc>
              </a:tr>
              <a:tr h="0">
                <a:tc>
                  <a:txBody>
                    <a:bodyPr/>
                    <a:lstStyle/>
                    <a:p>
                      <a:pPr lvl="0" indent="0" marL="0">
                        <a:buNone/>
                      </a:pPr>
                      <a:r>
                        <a:rPr/>
                        <a:t>(Intercept)</a:t>
                      </a:r>
                    </a:p>
                  </a:txBody>
                </a:tc>
                <a:tc>
                  <a:txBody>
                    <a:bodyPr/>
                    <a:lstStyle/>
                    <a:p>
                      <a:pPr lvl="0" indent="0" marL="0">
                        <a:buNone/>
                      </a:pPr>
                      <a:r>
                        <a:rPr/>
                        <a:t>-0.08142783</a:t>
                      </a:r>
                    </a:p>
                  </a:txBody>
                </a:tc>
                <a:tc>
                  <a:txBody>
                    <a:bodyPr/>
                    <a:lstStyle/>
                    <a:p>
                      <a:pPr lvl="0" indent="0" marL="0">
                        <a:buNone/>
                      </a:pPr>
                      <a:r>
                        <a:rPr/>
                        <a:t>0.17386170</a:t>
                      </a:r>
                    </a:p>
                  </a:txBody>
                </a:tc>
                <a:tc>
                  <a:txBody>
                    <a:bodyPr/>
                    <a:lstStyle/>
                    <a:p>
                      <a:pPr lvl="0" indent="0" marL="0">
                        <a:buNone/>
                      </a:pPr>
                      <a:r>
                        <a:rPr/>
                        <a:t>-0.4683483</a:t>
                      </a:r>
                    </a:p>
                  </a:txBody>
                </a:tc>
                <a:tc>
                  <a:txBody>
                    <a:bodyPr/>
                    <a:lstStyle/>
                    <a:p>
                      <a:pPr lvl="0" indent="0" marL="0">
                        <a:buNone/>
                      </a:pPr>
                      <a:r>
                        <a:rPr/>
                        <a:t>0.63953556</a:t>
                      </a:r>
                    </a:p>
                  </a:txBody>
                </a:tc>
              </a:tr>
              <a:tr h="0">
                <a:tc>
                  <a:txBody>
                    <a:bodyPr/>
                    <a:lstStyle/>
                    <a:p>
                      <a:pPr lvl="0" indent="0" marL="0">
                        <a:buNone/>
                      </a:pPr>
                      <a:r>
                        <a:rPr/>
                        <a:t>age</a:t>
                      </a:r>
                    </a:p>
                  </a:txBody>
                </a:tc>
                <a:tc>
                  <a:txBody>
                    <a:bodyPr/>
                    <a:lstStyle/>
                    <a:p>
                      <a:pPr lvl="0" indent="0" marL="0">
                        <a:buNone/>
                      </a:pPr>
                      <a:r>
                        <a:rPr/>
                        <a:t>-0.00879462</a:t>
                      </a:r>
                    </a:p>
                  </a:txBody>
                </a:tc>
                <a:tc>
                  <a:txBody>
                    <a:bodyPr/>
                    <a:lstStyle/>
                    <a:p>
                      <a:pPr lvl="0" indent="0" marL="0">
                        <a:buNone/>
                      </a:pPr>
                      <a:r>
                        <a:rPr/>
                        <a:t>0.00523158</a:t>
                      </a:r>
                    </a:p>
                  </a:txBody>
                </a:tc>
                <a:tc>
                  <a:txBody>
                    <a:bodyPr/>
                    <a:lstStyle/>
                    <a:p>
                      <a:pPr lvl="0" indent="0" marL="0">
                        <a:buNone/>
                      </a:pPr>
                      <a:r>
                        <a:rPr/>
                        <a:t>-1.6810637</a:t>
                      </a:r>
                    </a:p>
                  </a:txBody>
                </a:tc>
                <a:tc>
                  <a:txBody>
                    <a:bodyPr/>
                    <a:lstStyle/>
                    <a:p>
                      <a:pPr lvl="0" indent="0" marL="0">
                        <a:buNone/>
                      </a:pPr>
                      <a:r>
                        <a:rPr/>
                        <a:t>0.09275054</a:t>
                      </a:r>
                    </a:p>
                  </a:txBody>
                </a:tc>
              </a:tr>
            </a:tbl>
          </a:graphicData>
        </a:graphic>
      </p:graphicFrame>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Now fit a spline function.</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indent="0" marL="0">
                        <a:buNone/>
                      </a:pPr>
                      <a:r>
                        <a:rPr/>
                        <a:t>term</a:t>
                      </a:r>
                    </a:p>
                  </a:txBody>
                  <a:tcPr/>
                </a:tc>
                <a:tc>
                  <a:txBody>
                    <a:bodyPr/>
                    <a:lstStyle/>
                    <a:p>
                      <a:pPr lvl="0" indent="0" marL="0">
                        <a:buNone/>
                      </a:pPr>
                      <a:r>
                        <a:rPr/>
                        <a:t>estimate</a:t>
                      </a:r>
                    </a:p>
                  </a:txBody>
                  <a:tcPr/>
                </a:tc>
                <a:tc>
                  <a:txBody>
                    <a:bodyPr/>
                    <a:lstStyle/>
                    <a:p>
                      <a:pPr lvl="0" indent="0" marL="0">
                        <a:buNone/>
                      </a:pPr>
                      <a:r>
                        <a:rPr/>
                        <a:t>std.error</a:t>
                      </a:r>
                    </a:p>
                  </a:txBody>
                  <a:tcPr/>
                </a:tc>
                <a:tc>
                  <a:txBody>
                    <a:bodyPr/>
                    <a:lstStyle/>
                    <a:p>
                      <a:pPr lvl="0" indent="0" marL="0">
                        <a:buNone/>
                      </a:pPr>
                      <a:r>
                        <a:rPr/>
                        <a:t>statistic</a:t>
                      </a:r>
                    </a:p>
                  </a:txBody>
                  <a:tcPr/>
                </a:tc>
                <a:tc>
                  <a:txBody>
                    <a:bodyPr/>
                    <a:lstStyle/>
                    <a:p>
                      <a:pPr lvl="0" indent="0" marL="0">
                        <a:buNone/>
                      </a:pPr>
                      <a:r>
                        <a:rPr/>
                        <a:t>p.value</a:t>
                      </a:r>
                    </a:p>
                  </a:txBody>
                  <a:tcPr/>
                </a:tc>
              </a:tr>
              <a:tr h="0">
                <a:tc>
                  <a:txBody>
                    <a:bodyPr/>
                    <a:lstStyle/>
                    <a:p>
                      <a:pPr lvl="0" indent="0" marL="0">
                        <a:buNone/>
                      </a:pPr>
                      <a:r>
                        <a:rPr/>
                        <a:t>(Intercept)</a:t>
                      </a:r>
                    </a:p>
                  </a:txBody>
                </a:tc>
                <a:tc>
                  <a:txBody>
                    <a:bodyPr/>
                    <a:lstStyle/>
                    <a:p>
                      <a:pPr lvl="0" indent="0" marL="0">
                        <a:buNone/>
                      </a:pPr>
                      <a:r>
                        <a:rPr/>
                        <a:t>1.2923278</a:t>
                      </a:r>
                    </a:p>
                  </a:txBody>
                </a:tc>
                <a:tc>
                  <a:txBody>
                    <a:bodyPr/>
                    <a:lstStyle/>
                    <a:p>
                      <a:pPr lvl="0" indent="0" marL="0">
                        <a:buNone/>
                      </a:pPr>
                      <a:r>
                        <a:rPr/>
                        <a:t>0.39909550</a:t>
                      </a:r>
                    </a:p>
                  </a:txBody>
                </a:tc>
                <a:tc>
                  <a:txBody>
                    <a:bodyPr/>
                    <a:lstStyle/>
                    <a:p>
                      <a:pPr lvl="0" indent="0" marL="0">
                        <a:buNone/>
                      </a:pPr>
                      <a:r>
                        <a:rPr/>
                        <a:t>3.2381418</a:t>
                      </a:r>
                    </a:p>
                  </a:txBody>
                </a:tc>
                <a:tc>
                  <a:txBody>
                    <a:bodyPr/>
                    <a:lstStyle/>
                    <a:p>
                      <a:pPr lvl="0" indent="0" marL="0">
                        <a:buNone/>
                      </a:pPr>
                      <a:r>
                        <a:rPr/>
                        <a:t>0.0012031099</a:t>
                      </a:r>
                    </a:p>
                  </a:txBody>
                </a:tc>
              </a:tr>
              <a:tr h="0">
                <a:tc>
                  <a:txBody>
                    <a:bodyPr/>
                    <a:lstStyle/>
                    <a:p>
                      <a:pPr lvl="0" indent="0" marL="0">
                        <a:buNone/>
                      </a:pPr>
                      <a:r>
                        <a:rPr/>
                        <a:t>rcs(age)age</a:t>
                      </a:r>
                    </a:p>
                  </a:txBody>
                </a:tc>
                <a:tc>
                  <a:txBody>
                    <a:bodyPr/>
                    <a:lstStyle/>
                    <a:p>
                      <a:pPr lvl="0" indent="0" marL="0">
                        <a:buNone/>
                      </a:pPr>
                      <a:r>
                        <a:rPr/>
                        <a:t>-0.1015127</a:t>
                      </a:r>
                    </a:p>
                  </a:txBody>
                </a:tc>
                <a:tc>
                  <a:txBody>
                    <a:bodyPr/>
                    <a:lstStyle/>
                    <a:p>
                      <a:pPr lvl="0" indent="0" marL="0">
                        <a:buNone/>
                      </a:pPr>
                      <a:r>
                        <a:rPr/>
                        <a:t>0.02964437</a:t>
                      </a:r>
                    </a:p>
                  </a:txBody>
                </a:tc>
                <a:tc>
                  <a:txBody>
                    <a:bodyPr/>
                    <a:lstStyle/>
                    <a:p>
                      <a:pPr lvl="0" indent="0" marL="0">
                        <a:buNone/>
                      </a:pPr>
                      <a:r>
                        <a:rPr/>
                        <a:t>-3.4243511</a:t>
                      </a:r>
                    </a:p>
                  </a:txBody>
                </a:tc>
                <a:tc>
                  <a:txBody>
                    <a:bodyPr/>
                    <a:lstStyle/>
                    <a:p>
                      <a:pPr lvl="0" indent="0" marL="0">
                        <a:buNone/>
                      </a:pPr>
                      <a:r>
                        <a:rPr/>
                        <a:t>0.0006162695</a:t>
                      </a:r>
                    </a:p>
                  </a:txBody>
                </a:tc>
              </a:tr>
              <a:tr h="0">
                <a:tc>
                  <a:txBody>
                    <a:bodyPr/>
                    <a:lstStyle/>
                    <a:p>
                      <a:pPr lvl="0" indent="0" marL="0">
                        <a:buNone/>
                      </a:pPr>
                      <a:r>
                        <a:rPr/>
                        <a:t>rcs(age)age'</a:t>
                      </a:r>
                    </a:p>
                  </a:txBody>
                </a:tc>
                <a:tc>
                  <a:txBody>
                    <a:bodyPr/>
                    <a:lstStyle/>
                    <a:p>
                      <a:pPr lvl="0" indent="0" marL="0">
                        <a:buNone/>
                      </a:pPr>
                      <a:r>
                        <a:rPr/>
                        <a:t>0.2225054</a:t>
                      </a:r>
                    </a:p>
                  </a:txBody>
                </a:tc>
                <a:tc>
                  <a:txBody>
                    <a:bodyPr/>
                    <a:lstStyle/>
                    <a:p>
                      <a:pPr lvl="0" indent="0" marL="0">
                        <a:buNone/>
                      </a:pPr>
                      <a:r>
                        <a:rPr/>
                        <a:t>0.15885843</a:t>
                      </a:r>
                    </a:p>
                  </a:txBody>
                </a:tc>
                <a:tc>
                  <a:txBody>
                    <a:bodyPr/>
                    <a:lstStyle/>
                    <a:p>
                      <a:pPr lvl="0" indent="0" marL="0">
                        <a:buNone/>
                      </a:pPr>
                      <a:r>
                        <a:rPr/>
                        <a:t>1.4006520</a:t>
                      </a:r>
                    </a:p>
                  </a:txBody>
                </a:tc>
                <a:tc>
                  <a:txBody>
                    <a:bodyPr/>
                    <a:lstStyle/>
                    <a:p>
                      <a:pPr lvl="0" indent="0" marL="0">
                        <a:buNone/>
                      </a:pPr>
                      <a:r>
                        <a:rPr/>
                        <a:t>0.1613181579</a:t>
                      </a:r>
                    </a:p>
                  </a:txBody>
                </a:tc>
              </a:tr>
              <a:tr h="0">
                <a:tc>
                  <a:txBody>
                    <a:bodyPr/>
                    <a:lstStyle/>
                    <a:p>
                      <a:pPr lvl="0" indent="0" marL="0">
                        <a:buNone/>
                      </a:pPr>
                      <a:r>
                        <a:rPr/>
                        <a:t>rcs(age)age''</a:t>
                      </a:r>
                    </a:p>
                  </a:txBody>
                </a:tc>
                <a:tc>
                  <a:txBody>
                    <a:bodyPr/>
                    <a:lstStyle/>
                    <a:p>
                      <a:pPr lvl="0" indent="0" marL="0">
                        <a:buNone/>
                      </a:pPr>
                      <a:r>
                        <a:rPr/>
                        <a:t>-0.1409403</a:t>
                      </a:r>
                    </a:p>
                  </a:txBody>
                </a:tc>
                <a:tc>
                  <a:txBody>
                    <a:bodyPr/>
                    <a:lstStyle/>
                    <a:p>
                      <a:pPr lvl="0" indent="0" marL="0">
                        <a:buNone/>
                      </a:pPr>
                      <a:r>
                        <a:rPr/>
                        <a:t>1.19790026</a:t>
                      </a:r>
                    </a:p>
                  </a:txBody>
                </a:tc>
                <a:tc>
                  <a:txBody>
                    <a:bodyPr/>
                    <a:lstStyle/>
                    <a:p>
                      <a:pPr lvl="0" indent="0" marL="0">
                        <a:buNone/>
                      </a:pPr>
                      <a:r>
                        <a:rPr/>
                        <a:t>-0.1176561</a:t>
                      </a:r>
                    </a:p>
                  </a:txBody>
                </a:tc>
                <a:tc>
                  <a:txBody>
                    <a:bodyPr/>
                    <a:lstStyle/>
                    <a:p>
                      <a:pPr lvl="0" indent="0" marL="0">
                        <a:buNone/>
                      </a:pPr>
                      <a:r>
                        <a:rPr/>
                        <a:t>0.9063401205</a:t>
                      </a:r>
                    </a:p>
                  </a:txBody>
                </a:tc>
              </a:tr>
              <a:tr h="0">
                <a:tc>
                  <a:txBody>
                    <a:bodyPr/>
                    <a:lstStyle/>
                    <a:p>
                      <a:pPr lvl="0" indent="0" marL="0">
                        <a:buNone/>
                      </a:pPr>
                      <a:r>
                        <a:rPr/>
                        <a:t>rcs(age)age'''</a:t>
                      </a:r>
                    </a:p>
                  </a:txBody>
                </a:tc>
                <a:tc>
                  <a:txBody>
                    <a:bodyPr/>
                    <a:lstStyle/>
                    <a:p>
                      <a:pPr lvl="0" indent="0" marL="0">
                        <a:buNone/>
                      </a:pPr>
                      <a:r>
                        <a:rPr/>
                        <a:t>-0.7520566</a:t>
                      </a:r>
                    </a:p>
                  </a:txBody>
                </a:tc>
                <a:tc>
                  <a:txBody>
                    <a:bodyPr/>
                    <a:lstStyle/>
                    <a:p>
                      <a:pPr lvl="0" indent="0" marL="0">
                        <a:buNone/>
                      </a:pPr>
                      <a:r>
                        <a:rPr/>
                        <a:t>1.57492863</a:t>
                      </a:r>
                    </a:p>
                  </a:txBody>
                </a:tc>
                <a:tc>
                  <a:txBody>
                    <a:bodyPr/>
                    <a:lstStyle/>
                    <a:p>
                      <a:pPr lvl="0" indent="0" marL="0">
                        <a:buNone/>
                      </a:pPr>
                      <a:r>
                        <a:rPr/>
                        <a:t>-0.4775179</a:t>
                      </a:r>
                    </a:p>
                  </a:txBody>
                </a:tc>
                <a:tc>
                  <a:txBody>
                    <a:bodyPr/>
                    <a:lstStyle/>
                    <a:p>
                      <a:pPr lvl="0" indent="0" marL="0">
                        <a:buNone/>
                      </a:pPr>
                      <a:r>
                        <a:rPr/>
                        <a:t>0.6329933910</a:t>
                      </a:r>
                    </a:p>
                  </a:txBody>
                </a:tc>
              </a:tr>
            </a:tbl>
          </a:graphicData>
        </a:graphic>
      </p:graphicFrame>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Predictions on a log odds scale</a:t>
            </a:r>
          </a:p>
        </p:txBody>
      </p:sp>
      <p:pic>
        <p:nvPicPr>
          <p:cNvPr descr="splines-slides-and-speaker-notes_files/figure-pptx/05-plot-log-odds-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Predictions on the probability scale</a:t>
            </a:r>
          </a:p>
        </p:txBody>
      </p:sp>
      <p:pic>
        <p:nvPicPr>
          <p:cNvPr descr="splines-slides-and-speaker-notes_files/figure-pptx/05-plot-probabilities-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#5</a:t>
            </a:r>
          </a:p>
        </p:txBody>
      </p:sp>
      <p:sp>
        <p:nvSpPr>
          <p:cNvPr id="3" name="Content Placeholder 2"/>
          <p:cNvSpPr>
            <a:spLocks noGrp="1"/>
          </p:cNvSpPr>
          <p:nvPr>
            <p:ph idx="1"/>
          </p:nvPr>
        </p:nvSpPr>
        <p:spPr/>
        <p:txBody>
          <a:bodyPr/>
          <a:lstStyle/>
          <a:p>
            <a:pPr lvl="0"/>
            <a:r>
              <a:rPr/>
              <a:t>What you have learned</a:t>
            </a:r>
          </a:p>
          <a:p>
            <a:pPr lvl="1"/>
            <a:r>
              <a:rPr/>
              <a:t>Logistic regression example</a:t>
            </a:r>
          </a:p>
          <a:p>
            <a:pPr lvl="0"/>
            <a:r>
              <a:rPr/>
              <a:t>What’s coming next</a:t>
            </a:r>
          </a:p>
          <a:p>
            <a:pPr lvl="1"/>
            <a:r>
              <a:rPr/>
              <a:t>Some code hints for R, SAS, Stata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splines and how are they used?</dc:title>
  <dc:creator/>
  <cp:keywords/>
  <dcterms:created xsi:type="dcterms:W3CDTF">2025-06-26T15:45:29Z</dcterms:created>
  <dcterms:modified xsi:type="dcterms:W3CDTF">2025-06-26T15:45:29Z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editor">
    <vt:lpwstr>source</vt:lpwstr>
  </property>
  <property fmtid="{D5CDD505-2E9C-101B-9397-08002B2CF9AE}" pid="4" name="format">
    <vt:lpwstr>pptx</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params">
    <vt:lpwstr/>
  </property>
  <property fmtid="{D5CDD505-2E9C-101B-9397-08002B2CF9AE}" pid="10" name="toc-title">
    <vt:lpwstr>Table of contents</vt:lpwstr>
  </property>
</Properties>
</file>