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Slides/notesSlide1.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notesMaster" Target="notesMasters/notesMaster1.xml" /><Relationship Id="rId21" Type="http://schemas.openxmlformats.org/officeDocument/2006/relationships/viewProps" Target="viewProps.xml" /><Relationship Id="rId20" Type="http://schemas.openxmlformats.org/officeDocument/2006/relationships/presProps" Target="presProps.xml" /><Relationship Id="rId1" Type="http://schemas.openxmlformats.org/officeDocument/2006/relationships/slideMaster" Target="slideMasters/slideMaster1.xml" /><Relationship Id="rId23" Type="http://schemas.openxmlformats.org/officeDocument/2006/relationships/tableStyles" Target="tableStyles.xml"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Speaker notes</a:t>
            </a:r>
          </a:p>
          <a:p>
            <a:pPr lvl="0" indent="0" marL="0">
              <a:buNone/>
            </a:pPr>
          </a:p>
          <a:p>
            <a:pPr lvl="0" indent="0" marL="0">
              <a:buNone/>
            </a:pPr>
            <a:r>
              <a:rPr/>
              <a:t>Speaker notes</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Clinical statistics for non-statisticians: Day two</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Steve Simon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a Type I error?</a:t>
            </a:r>
          </a:p>
        </p:txBody>
      </p:sp>
      <p:sp>
        <p:nvSpPr>
          <p:cNvPr id="3" name="Content Placeholder 2"/>
          <p:cNvSpPr>
            <a:spLocks noGrp="1"/>
          </p:cNvSpPr>
          <p:nvPr>
            <p:ph idx="1"/>
          </p:nvPr>
        </p:nvSpPr>
        <p:spPr/>
        <p:txBody>
          <a:bodyPr/>
          <a:lstStyle/>
          <a:p>
            <a:pPr lvl="0"/>
            <a:r>
              <a:rPr/>
              <a:t>A Type I error is rejecting the null hypothesis when the null hypothesis is true (false positive).</a:t>
            </a:r>
          </a:p>
          <a:p>
            <a:pPr lvl="1"/>
            <a:r>
              <a:rPr/>
              <a:t>Example involving drug approval: a Type I error is allowing an ineffective drug onto the market.</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a Type II error?</a:t>
            </a:r>
          </a:p>
        </p:txBody>
      </p:sp>
      <p:sp>
        <p:nvSpPr>
          <p:cNvPr id="3" name="Content Placeholder 2"/>
          <p:cNvSpPr>
            <a:spLocks noGrp="1"/>
          </p:cNvSpPr>
          <p:nvPr>
            <p:ph idx="1"/>
          </p:nvPr>
        </p:nvSpPr>
        <p:spPr/>
        <p:txBody>
          <a:bodyPr/>
          <a:lstStyle/>
          <a:p>
            <a:pPr lvl="0"/>
            <a:r>
              <a:rPr/>
              <a:t>A Type II error is accepting the null hypothesis when the null hypothesis is false.</a:t>
            </a:r>
          </a:p>
          <a:p>
            <a:pPr lvl="1"/>
            <a:r>
              <a:rPr/>
              <a:t>An example involving drug approval: a Type II error is keeping an effective drug off of the market.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a p-value?</a:t>
            </a:r>
          </a:p>
        </p:txBody>
      </p:sp>
      <p:sp>
        <p:nvSpPr>
          <p:cNvPr id="3" name="Content Placeholder 2"/>
          <p:cNvSpPr>
            <a:spLocks noGrp="1"/>
          </p:cNvSpPr>
          <p:nvPr>
            <p:ph idx="1"/>
          </p:nvPr>
        </p:nvSpPr>
        <p:spPr/>
        <p:txBody>
          <a:bodyPr/>
          <a:lstStyle/>
          <a:p>
            <a:pPr lvl="0" indent="0" marL="0">
              <a:buNone/>
            </a:pPr>
            <a:r>
              <a:rPr/>
              <a:t>A p-value is a measure of how much evidence we have against the null hypothesis.</a:t>
            </a:r>
          </a:p>
          <a:p>
            <a:pPr lvl="0" indent="0" marL="0">
              <a:buNone/>
            </a:pPr>
            <a:r>
              <a:rPr/>
              <a:t>The null hypothesis, traditionally represented by the symbol H0, represents the hypothesis of no change or no effect.</a:t>
            </a:r>
          </a:p>
          <a:p>
            <a:pPr lvl="0" indent="0" marL="0">
              <a:buNone/>
            </a:pPr>
            <a:r>
              <a:rPr/>
              <a:t>The smaller the p-value, the more evidence we have against H0.</a:t>
            </a:r>
          </a:p>
          <a:p>
            <a:pPr lvl="0" indent="0" marL="0">
              <a:buNone/>
            </a:pPr>
            <a:r>
              <a:rPr/>
              <a:t>The p-value is also a measure of how likely we are to get a certain sample result or a result “more extreme,” assuming H0 is true.</a:t>
            </a:r>
          </a:p>
          <a:p>
            <a:pPr lvl="0" indent="0" marL="0">
              <a:buNone/>
            </a:pPr>
            <a:r>
              <a:rPr/>
              <a:t>The type of hypothesis (right tailed, left tailed or two tailed) will determine what “more extreme” means.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a confidence interval?</a:t>
            </a:r>
          </a:p>
        </p:txBody>
      </p:sp>
      <p:sp>
        <p:nvSpPr>
          <p:cNvPr id="3" name="Content Placeholder 2"/>
          <p:cNvSpPr>
            <a:spLocks noGrp="1"/>
          </p:cNvSpPr>
          <p:nvPr>
            <p:ph idx="1"/>
          </p:nvPr>
        </p:nvSpPr>
        <p:spPr/>
        <p:txBody>
          <a:bodyPr/>
          <a:lstStyle/>
          <a:p>
            <a:pPr lvl="0" indent="0" marL="0">
              <a:buNone/>
            </a:pPr>
            <a:r>
              <a:rPr/>
              <a:t>A confidence interval is a range of values that tries to quantify uncertainty associated with the sampling process.</a:t>
            </a:r>
          </a:p>
          <a:p>
            <a:pPr lvl="0" indent="0" marL="0">
              <a:buNone/>
            </a:pPr>
            <a:r>
              <a:rPr/>
              <a:t>Consider it as a range of plausible values.</a:t>
            </a:r>
          </a:p>
          <a:p>
            <a:pPr lvl="0" indent="0" marL="0">
              <a:buNone/>
            </a:pPr>
            <a:r>
              <a:rPr/>
              <a:t>There is a confidence level associated with any confidence interval, usually 95%, but sometimes 90% or 99%.</a:t>
            </a:r>
          </a:p>
          <a:p>
            <a:pPr lvl="0" indent="0" marL="0">
              <a:buNone/>
            </a:pPr>
            <a:r>
              <a:rPr/>
              <a:t>The confidence level is related to the alpha level (probability of a Type I error).</a:t>
            </a:r>
          </a:p>
          <a:p>
            <a:pPr lvl="0" indent="0" marL="0">
              <a:buNone/>
            </a:pPr>
            <a:r>
              <a:rPr/>
              <a:t>It also has a long range sampling interpretation.</a:t>
            </a:r>
          </a:p>
          <a:p>
            <a:pPr lvl="0" indent="0" marL="0">
              <a:buNone/>
            </a:pPr>
            <a:r>
              <a:rPr/>
              <a:t>If you repeatedly sampled from the same population, then 95% (or 90% or 99%) of the confidence intervals produced would contain the true value in the population.</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Bayesian example</a:t>
            </a:r>
          </a:p>
        </p:txBody>
      </p:sp>
      <p:sp>
        <p:nvSpPr>
          <p:cNvPr id="3" name="Content Placeholder 2"/>
          <p:cNvSpPr>
            <a:spLocks noGrp="1"/>
          </p:cNvSpPr>
          <p:nvPr>
            <p:ph idx="1"/>
          </p:nvPr>
        </p:nvSpPr>
        <p:spPr/>
        <p:txBody>
          <a:bodyPr/>
          <a:lstStyle/>
          <a:p>
            <a:pPr lvl="0" indent="0" marL="0">
              <a:buNone/>
            </a:pPr>
            <a:r>
              <a:rPr/>
              <a:t>There’s a wonderful example of Bayesian data analysis at work that is simple and fun. It’s taken directly from an article by Jim Albert in the Journal of Statistics Education (1995, vol. 3 no. 3) which is available on the web at</a:t>
            </a:r>
          </a:p>
          <a:p>
            <a:pPr lvl="0" indent="0" marL="0">
              <a:buNone/>
            </a:pPr>
            <a:r>
              <a:rPr/>
              <a:t>www.amstat.org/publications/jse/v3n3/albert.html.</a:t>
            </a:r>
          </a:p>
          <a:p>
            <a:pPr lvl="0" indent="0" marL="0">
              <a:buNone/>
            </a:pPr>
            <a:r>
              <a:rPr/>
              <a:t>I want to use his second example, involving a comparison of ECMO to conventional therapy in the treatment of babies with severe respiratory failure.</a:t>
            </a:r>
          </a:p>
          <a:p>
            <a:pPr lvl="0" indent="0" marL="0">
              <a:buNone/>
            </a:pPr>
            <a:r>
              <a:rPr/>
              <a:t>In this study, 28 of 29 babies assigned to ECMO survived and 6 of 10 babies assigned to conventional therapy survived.</a:t>
            </a:r>
          </a:p>
          <a:p>
            <a:pPr lvl="0" indent="0" marL="0">
              <a:buNone/>
            </a:pPr>
            <a:r>
              <a:rPr/>
              <a:t>Refer to the Albert article for the source of the original data.</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Bayes rule</a:t>
            </a:r>
          </a:p>
        </p:txBody>
      </p:sp>
      <p:sp>
        <p:nvSpPr>
          <p:cNvPr id="3" name="Content Placeholder 2"/>
          <p:cNvSpPr>
            <a:spLocks noGrp="1"/>
          </p:cNvSpPr>
          <p:nvPr>
            <p:ph idx="1"/>
          </p:nvPr>
        </p:nvSpPr>
        <p:spPr/>
        <p:txBody>
          <a:bodyPr/>
          <a:lstStyle/>
          <a:p>
            <a:pPr lvl="0" indent="0" marL="0">
              <a:buNone/>
            </a:pPr>
            <a:r>
              <a:rPr/>
              <a:t>Wikipedia gives a nice general introduction to the concept of Bayesian data analysis with the following formula:</a:t>
            </a:r>
          </a:p>
          <a:p>
            <a:pPr lvl="0" indent="0" marL="0">
              <a:buNone/>
            </a:pPr>
            <a:r>
              <a:rPr/>
              <a:t>P (H|E) = P(E|H) P(H) / P(E)</a:t>
            </a:r>
          </a:p>
          <a:p>
            <a:pPr lvl="0" indent="0" marL="0">
              <a:buNone/>
            </a:pPr>
            <a:r>
              <a:rPr/>
              <a:t>where H represents a particular hypothesis, and E represents evidence (data). P, of course, stands for probability.</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Prior</a:t>
            </a:r>
          </a:p>
        </p:txBody>
      </p:sp>
      <p:sp>
        <p:nvSpPr>
          <p:cNvPr id="3" name="Content Placeholder 2"/>
          <p:cNvSpPr>
            <a:spLocks noGrp="1"/>
          </p:cNvSpPr>
          <p:nvPr>
            <p:ph idx="1"/>
          </p:nvPr>
        </p:nvSpPr>
        <p:spPr/>
        <p:txBody>
          <a:bodyPr/>
          <a:lstStyle/>
          <a:p>
            <a:pPr lvl="0" indent="0" marL="0">
              <a:buNone/>
            </a:pPr>
            <a:r>
              <a:rPr/>
              <a:t>The first step is to specify P(H), which is called the prior probability. Specifying the prior probability is probably the one aspect of Bayesian data analysis that causes the most controversy. The prior probability represents the degree of belief that you have in a particular hypothesis prior to collection of your data.</a:t>
            </a:r>
          </a:p>
          <a:p>
            <a:pPr lvl="0" indent="0" marL="0">
              <a:buNone/>
            </a:pPr>
            <a:r>
              <a:rPr/>
              <a:t>The prior distribution can incorporate data from previous related studies or it can incorporate subjective impressions of the researcher. What!?! you’re saying right now. Aren’t statistics supposed to remove the need for subjective opinions?</a:t>
            </a:r>
          </a:p>
          <a:p>
            <a:pPr lvl="0" indent="0" marL="0">
              <a:buNone/>
            </a:pPr>
            <a:r>
              <a:rPr/>
              <a:t>Actually, a bit of subjectivity is a good thing.</a:t>
            </a:r>
          </a:p>
          <a:p>
            <a:pPr lvl="0" indent="0" marL="0">
              <a:buNone/>
            </a:pPr>
            <a:r>
              <a:rPr/>
              <a:t>First, it is impossible to totally remove subjective opinion from a data analysis. You can’t do research without adopting some informal rules. These rules may be reasonable, they may be supported to some extent by empirical data, but they are still applied in a largely subjective fashion.</a:t>
            </a:r>
          </a:p>
          <a:p>
            <a:pPr lvl="0" indent="0" marL="0">
              <a:buNone/>
            </a:pPr>
            <a:r>
              <a:rPr/>
              <a:t>Here are some of the subjective beliefs that I use in my work:</a:t>
            </a:r>
          </a:p>
          <a:p>
            <a:pPr lvl="0"/>
            <a:r>
              <a:rPr/>
              <a:t>you should always prefer a simple model to a complex model if both predict the data with the same level of precision.</a:t>
            </a:r>
          </a:p>
          <a:p>
            <a:pPr lvl="0"/>
            <a:r>
              <a:rPr/>
              <a:t>you should be cautious about any subgroup finding that was not pre-specified in the research protocol.</a:t>
            </a:r>
          </a:p>
          <a:p>
            <a:pPr lvl="0"/>
            <a:r>
              <a:rPr/>
              <a:t>if you can find a plausible biological mechanism, that adds credibility to your results.</a:t>
            </a:r>
          </a:p>
          <a:p>
            <a:pPr lvl="0" indent="0" marL="0">
              <a:buNone/>
            </a:pPr>
            <a:r>
              <a:rPr/>
              <a:t>Second, the use of a range of prior distributions can help resolve controversies involving conflicting beliefs. For example, an important research question is whether a research finding should “close the book” to further research. If data indicates a negative result, and this result is negative even using an optimistic prior probability, then all researchers, even those with the most optimistic hopes for the therapy, should move on.</a:t>
            </a:r>
          </a:p>
          <a:p>
            <a:pPr lvl="0" indent="0" marL="0">
              <a:buNone/>
            </a:pPr>
            <a:r>
              <a:rPr/>
              <a:t>Third, while Bayesian data analysis allows you to incorporate subjective opinions into your prior probability, it does not require you to incorporate subjectivity. Many Bayesian data analyses use what it called a diffuse or non-informative prior distribution. This is a prior distribution that is neither optimistic nor pessimistic, but spreads the probability more or less evenly across all hypotheses. ## ECMO prior</a:t>
            </a:r>
          </a:p>
          <a:p>
            <a:pPr lvl="0" indent="0" marL="0">
              <a:buNone/>
            </a:pPr>
            <a:r>
              <a:rPr/>
              <a:t>Here’s a simple example of a diffuse prior that Dr. Albert used for the ECMO versus conventional therapy example. Let’s assume that the true survival rate could be either 0, 10%, 20%, …, 100% in the ECMO group and similarly for the conventional therapy group. This is not an optimal assumption, but it isn’t terrible either, and it allows us to see some of the calculations in action.</a:t>
            </a:r>
          </a:p>
          <a:p>
            <a:pPr lvl="0" indent="0" marL="0">
              <a:buNone/>
            </a:pPr>
            <a:r>
              <a:rPr/>
              <a:t>With 11 probabilities for ECMO and 11 probabilities for conventional therapy, we have 121 possible combinations. How should we arrange those probabilities? One possibility is to assign half of the total probability to combinations where the probabilities are the same for ECMO and conventional therapy and the remaining half to combinations where the probabilities are different. Split each of these probabilities evenly over all the combinations.</a:t>
            </a:r>
          </a:p>
          <a:p>
            <a:pPr lvl="0" indent="0" marL="0">
              <a:buNone/>
            </a:pPr>
            <a:r>
              <a:rPr/>
              <a:t>This is P(H). For simplicity, we multiplied each probability by 1000 and rounded.</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Prior table</a:t>
            </a:r>
          </a:p>
        </p:txBody>
      </p:sp>
      <p:pic>
        <p:nvPicPr>
          <p:cNvPr descr="prior.png" id="0" name="Picture 1"/>
          <p:cNvPicPr>
            <a:picLocks noGrp="1" noChangeAspect="1"/>
          </p:cNvPicPr>
          <p:nvPr/>
        </p:nvPicPr>
        <p:blipFill>
          <a:blip r:embed="rId2"/>
          <a:stretch>
            <a:fillRect/>
          </a:stretch>
        </p:blipFill>
        <p:spPr bwMode="auto">
          <a:xfrm>
            <a:off x="457200" y="1231900"/>
            <a:ext cx="8229600" cy="28194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Figure 1: Table of prior probabilities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Outline of the three day course</a:t>
            </a:r>
          </a:p>
          <a:p>
            <a:pPr lvl="0"/>
            <a:r>
              <a:rPr/>
              <a:t>Day one: Numerical summaries and data visualization</a:t>
            </a:r>
          </a:p>
          <a:p>
            <a:pPr lvl="0"/>
            <a:r>
              <a:rPr/>
              <a:t>Day two: Hypothesis testing and sampling</a:t>
            </a:r>
          </a:p>
          <a:p>
            <a:pPr lvl="0"/>
            <a:r>
              <a:rPr/>
              <a:t>Day three: Statistical tests to compare treatment to a control and regression models</a:t>
            </a:r>
          </a:p>
          <a:p>
            <a:pPr lvl="0" indent="0" marL="0">
              <a:buNone/>
            </a:pPr>
            <a:r>
              <a:rPr/>
              <a:t>My goal: help you to become a better consumer of statistics</a:t>
            </a:r>
          </a:p>
          <a:p>
            <a:pPr lvl="0" indent="0" marL="0">
              <a:spcBef>
                <a:spcPts val="3000"/>
              </a:spcBef>
              <a:buNone/>
            </a:pPr>
            <a:r>
              <a:rPr b="1"/>
              <a:t>Day two topics</a:t>
            </a:r>
          </a:p>
          <a:p>
            <a:pPr lvl="0"/>
            <a:r>
              <a:rPr/>
              <a:t>Hypothesis testing</a:t>
            </a:r>
          </a:p>
          <a:p>
            <a:pPr lvl="1"/>
            <a:r>
              <a:rPr/>
              <a:t>What does a p-value tell you</a:t>
            </a:r>
          </a:p>
          <a:p>
            <a:pPr lvl="1"/>
            <a:r>
              <a:rPr/>
              <a:t>Why you might prefer a confidence interval</a:t>
            </a:r>
          </a:p>
          <a:p>
            <a:pPr lvl="1"/>
            <a:r>
              <a:rPr/>
              <a:t>What sample size do you need</a:t>
            </a:r>
          </a:p>
          <a:p>
            <a:pPr lvl="1"/>
            <a:r>
              <a:rPr/>
              <a:t>How does a Bayesian data analysis differ</a:t>
            </a:r>
          </a:p>
          <a:p>
            <a:pPr lvl="1"/>
            <a:r>
              <a:rPr/>
              <a:t>What should you do if you do not have a hypothesis to test</a:t>
            </a:r>
          </a:p>
          <a:p>
            <a:pPr lvl="0" indent="0" marL="0">
              <a:spcBef>
                <a:spcPts val="3000"/>
              </a:spcBef>
              <a:buNone/>
            </a:pPr>
            <a:r>
              <a:rPr b="1"/>
              <a:t>Day two topics (continued)</a:t>
            </a:r>
          </a:p>
          <a:p>
            <a:pPr lvl="0"/>
            <a:r>
              <a:rPr/>
              <a:t>Sampling</a:t>
            </a:r>
          </a:p>
          <a:p>
            <a:pPr lvl="1"/>
            <a:r>
              <a:rPr/>
              <a:t>What do you gain with a random sample</a:t>
            </a:r>
          </a:p>
          <a:p>
            <a:pPr lvl="1"/>
            <a:r>
              <a:rPr/>
              <a:t>When might you prefer a non-random sample</a:t>
            </a:r>
          </a:p>
          <a:p>
            <a:pPr lvl="1"/>
            <a:r>
              <a:rPr/>
              <a:t>When should you use randomization or blinding</a:t>
            </a:r>
          </a:p>
          <a:p>
            <a:pPr lvl="1"/>
            <a:r>
              <a:rPr/>
              <a:t>What are the benefits of matching</a:t>
            </a:r>
          </a:p>
          <a:p>
            <a:pPr lvl="1"/>
            <a:r>
              <a:rPr/>
              <a:t>How can you ensure that your sampling approach is ethical</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a:t>
            </a:r>
          </a:p>
        </p:txBody>
      </p:sp>
      <p:sp>
        <p:nvSpPr>
          <p:cNvPr id="3" name="Content Placeholder 2"/>
          <p:cNvSpPr>
            <a:spLocks noGrp="1"/>
          </p:cNvSpPr>
          <p:nvPr>
            <p:ph idx="1"/>
          </p:nvPr>
        </p:nvSpPr>
        <p:spPr/>
        <p:txBody>
          <a:bodyPr/>
          <a:lstStyle/>
          <a:p>
            <a:pPr lvl="0" indent="0" marL="0">
              <a:buNone/>
            </a:pPr>
            <a:r>
              <a:rPr/>
              <a:t>P-values and confidence intervals are the fundamental tools used in most inferential data analyses. They are possibly the most commonly reported statistics in the medical literature. Unfortunately, both p-values and confidence intervals are subject to frequent misinterpretations.</a:t>
            </a:r>
          </a:p>
          <a:p>
            <a:pPr lvl="0" indent="0" marL="0">
              <a:buNone/>
            </a:pPr>
            <a:r>
              <a:rPr/>
              <a:t>In this webinar, you will review the interpretation of p-values and confidence intervals, and see an alternative approach based on Bayesian data analysis.</a:t>
            </a:r>
          </a:p>
          <a:p>
            <a:pPr lvl="0" indent="0" marL="0">
              <a:buNone/>
            </a:pPr>
            <a:r>
              <a:rPr/>
              <a:t>In this seminar, you will learn how to: - interpret p-values and confidence intervals; - explain the difference between informative and diffuse priors; - interpret statistics from a posterior distribution.</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Bad quiz question</a:t>
            </a:r>
          </a:p>
        </p:txBody>
      </p:sp>
      <p:sp>
        <p:nvSpPr>
          <p:cNvPr id="3" name="Content Placeholder 2"/>
          <p:cNvSpPr>
            <a:spLocks noGrp="1"/>
          </p:cNvSpPr>
          <p:nvPr>
            <p:ph idx="1"/>
          </p:nvPr>
        </p:nvSpPr>
        <p:spPr/>
        <p:txBody>
          <a:bodyPr/>
          <a:lstStyle/>
          <a:p>
            <a:pPr lvl="0" indent="0" marL="0">
              <a:buNone/>
            </a:pPr>
            <a:r>
              <a:rPr/>
              <a:t>A research paper computes a p-value of 0.45. How would you interpret this p-value?</a:t>
            </a:r>
          </a:p>
          <a:p>
            <a:pPr lvl="0"/>
            <a:r>
              <a:rPr/>
              <a:t>Strong evidence for the null hypothesis</a:t>
            </a:r>
          </a:p>
          <a:p>
            <a:pPr lvl="0"/>
            <a:r>
              <a:rPr/>
              <a:t>Strong evidence for the alternative hypothesis</a:t>
            </a:r>
          </a:p>
          <a:p>
            <a:pPr lvl="0"/>
            <a:r>
              <a:rPr/>
              <a:t>Little or no evidence for the null hypothesis</a:t>
            </a:r>
          </a:p>
          <a:p>
            <a:pPr lvl="0"/>
            <a:r>
              <a:rPr/>
              <a:t>Little or no evidence for the alternative hypothesis</a:t>
            </a:r>
          </a:p>
          <a:p>
            <a:pPr lvl="0"/>
            <a:r>
              <a:rPr/>
              <a:t>More than one answer above is correct.</a:t>
            </a:r>
          </a:p>
          <a:p>
            <a:pPr lvl="0"/>
            <a:r>
              <a:rPr/>
              <a:t>I do not know the answer.</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bad confidence interval</a:t>
            </a:r>
          </a:p>
        </p:txBody>
      </p:sp>
      <p:sp>
        <p:nvSpPr>
          <p:cNvPr id="3" name="Content Placeholder 2"/>
          <p:cNvSpPr>
            <a:spLocks noGrp="1"/>
          </p:cNvSpPr>
          <p:nvPr>
            <p:ph idx="1"/>
          </p:nvPr>
        </p:nvSpPr>
        <p:spPr/>
        <p:txBody>
          <a:bodyPr/>
          <a:lstStyle/>
          <a:p>
            <a:pPr lvl="0" indent="0" marL="0">
              <a:buNone/>
            </a:pPr>
            <a:r>
              <a:rPr/>
              <a:t>A research paper computes a confidence interval for a relative risk of 0.82 to 3.94. What does this confidence interval tell you.</a:t>
            </a:r>
          </a:p>
          <a:p>
            <a:pPr lvl="0"/>
            <a:r>
              <a:rPr/>
              <a:t>The result is statistically significant and clinically important.</a:t>
            </a:r>
          </a:p>
          <a:p>
            <a:pPr lvl="0"/>
            <a:r>
              <a:rPr/>
              <a:t>The result is not statistically significant, but is clinically important.</a:t>
            </a:r>
          </a:p>
          <a:p>
            <a:pPr lvl="0"/>
            <a:r>
              <a:rPr/>
              <a:t>The result is statistically significant, but not clinically important.</a:t>
            </a:r>
          </a:p>
          <a:p>
            <a:pPr lvl="0"/>
            <a:r>
              <a:rPr/>
              <a:t>The result is not statistically significant, and not clinically important.</a:t>
            </a:r>
          </a:p>
          <a:p>
            <a:pPr lvl="0"/>
            <a:r>
              <a:rPr/>
              <a:t>The result is ambiguous.</a:t>
            </a:r>
          </a:p>
          <a:p>
            <a:pPr lvl="0"/>
            <a:r>
              <a:rPr/>
              <a:t>I do not know the answer.</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Bayesian question</a:t>
            </a:r>
          </a:p>
        </p:txBody>
      </p:sp>
      <p:sp>
        <p:nvSpPr>
          <p:cNvPr id="3" name="Content Placeholder 2"/>
          <p:cNvSpPr>
            <a:spLocks noGrp="1"/>
          </p:cNvSpPr>
          <p:nvPr>
            <p:ph idx="1"/>
          </p:nvPr>
        </p:nvSpPr>
        <p:spPr/>
        <p:txBody>
          <a:bodyPr/>
          <a:lstStyle/>
          <a:p>
            <a:pPr lvl="0" indent="0" marL="0">
              <a:buNone/>
            </a:pPr>
            <a:r>
              <a:rPr/>
              <a:t>A Bayesian data analysis can incorporate subjective opinions through the use of Bayes rule.</a:t>
            </a:r>
          </a:p>
          <a:p>
            <a:pPr lvl="0"/>
            <a:r>
              <a:rPr/>
              <a:t>data shrinkage.</a:t>
            </a:r>
          </a:p>
          <a:p>
            <a:pPr lvl="0"/>
            <a:r>
              <a:rPr/>
              <a:t>a prior distribution.</a:t>
            </a:r>
          </a:p>
          <a:p>
            <a:pPr lvl="0"/>
            <a:r>
              <a:rPr/>
              <a:t>a posterior distribution.</a:t>
            </a:r>
          </a:p>
          <a:p>
            <a:pPr lvl="0"/>
            <a:r>
              <a:rPr/>
              <a:t>p-values.</a:t>
            </a:r>
          </a:p>
          <a:p>
            <a:pPr lvl="0"/>
            <a:r>
              <a:rPr/>
              <a:t>I do not know the answer.</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a population?</a:t>
            </a:r>
          </a:p>
        </p:txBody>
      </p:sp>
      <p:sp>
        <p:nvSpPr>
          <p:cNvPr id="3" name="Content Placeholder 2"/>
          <p:cNvSpPr>
            <a:spLocks noGrp="1"/>
          </p:cNvSpPr>
          <p:nvPr>
            <p:ph idx="1"/>
          </p:nvPr>
        </p:nvSpPr>
        <p:spPr/>
        <p:txBody>
          <a:bodyPr/>
          <a:lstStyle/>
          <a:p>
            <a:pPr lvl="0"/>
            <a:r>
              <a:rPr/>
              <a:t>Population: the group you wish to generalize your research results to.</a:t>
            </a:r>
          </a:p>
          <a:p>
            <a:pPr lvl="0"/>
            <a:r>
              <a:rPr/>
              <a:t>Usually defined in terms of</a:t>
            </a:r>
          </a:p>
          <a:p>
            <a:pPr lvl="1"/>
            <a:r>
              <a:rPr/>
              <a:t>Demography,</a:t>
            </a:r>
          </a:p>
          <a:p>
            <a:pPr lvl="1"/>
            <a:r>
              <a:rPr/>
              <a:t>Geography,</a:t>
            </a:r>
          </a:p>
          <a:p>
            <a:pPr lvl="1"/>
            <a:r>
              <a:rPr/>
              <a:t>Occupation,</a:t>
            </a:r>
          </a:p>
          <a:p>
            <a:pPr lvl="1"/>
            <a:r>
              <a:rPr/>
              <a:t>Time,</a:t>
            </a:r>
          </a:p>
          <a:p>
            <a:pPr lvl="1"/>
            <a:r>
              <a:rPr/>
              <a:t>Care requirements,</a:t>
            </a:r>
          </a:p>
          <a:p>
            <a:pPr lvl="1"/>
            <a:r>
              <a:rPr/>
              <a:t>Diagnosis,</a:t>
            </a:r>
          </a:p>
          <a:p>
            <a:pPr lvl="1"/>
            <a:r>
              <a:rPr/>
              <a:t>Or some combination of the above.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Example of a population</a:t>
            </a:r>
          </a:p>
        </p:txBody>
      </p:sp>
      <p:sp>
        <p:nvSpPr>
          <p:cNvPr id="3" name="Content Placeholder 2"/>
          <p:cNvSpPr>
            <a:spLocks noGrp="1"/>
          </p:cNvSpPr>
          <p:nvPr>
            <p:ph idx="1"/>
          </p:nvPr>
        </p:nvSpPr>
        <p:spPr/>
        <p:txBody>
          <a:bodyPr/>
          <a:lstStyle/>
          <a:p>
            <a:pPr lvl="0" indent="0" marL="0">
              <a:buNone/>
            </a:pPr>
            <a:r>
              <a:rPr/>
              <a:t>An example of a population would be all infants born in the state of Missouri during the 1995 calendar year who have one or more visits to the Emergency room during their first year of life.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a sample?</a:t>
            </a:r>
          </a:p>
        </p:txBody>
      </p:sp>
      <p:sp>
        <p:nvSpPr>
          <p:cNvPr id="3" name="Content Placeholder 2"/>
          <p:cNvSpPr>
            <a:spLocks noGrp="1"/>
          </p:cNvSpPr>
          <p:nvPr>
            <p:ph idx="1"/>
          </p:nvPr>
        </p:nvSpPr>
        <p:spPr/>
        <p:txBody>
          <a:bodyPr/>
          <a:lstStyle/>
          <a:p>
            <a:pPr lvl="0"/>
            <a:r>
              <a:rPr/>
              <a:t>Sample: subset of a population.</a:t>
            </a:r>
          </a:p>
          <a:p>
            <a:pPr lvl="0"/>
            <a:r>
              <a:rPr/>
              <a:t>Random sample: every item in the population has the same probability of being in the sample.</a:t>
            </a:r>
          </a:p>
          <a:p>
            <a:pPr lvl="0"/>
            <a:r>
              <a:rPr/>
              <a:t>Biased sample: some items in the population have a decreased probability of being in the sample.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Clinical statistics for non-statisticians: Day two</dc:title>
  <dc:creator>Steve Simon</dc:creator>
  <cp:keywords/>
  <dcterms:created xsi:type="dcterms:W3CDTF">2023-06-17T19:14:26Z</dcterms:created>
  <dcterms:modified xsi:type="dcterms:W3CDTF">2023-06-17T19:14:26Z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header-includes">
    <vt:lpwstr/>
  </property>
  <property fmtid="{D5CDD505-2E9C-101B-9397-08002B2CF9AE}" pid="7" name="include-after">
    <vt:lpwstr/>
  </property>
  <property fmtid="{D5CDD505-2E9C-101B-9397-08002B2CF9AE}" pid="8" name="include-before">
    <vt:lpwstr/>
  </property>
  <property fmtid="{D5CDD505-2E9C-101B-9397-08002B2CF9AE}" pid="9" name="labels">
    <vt:lpwstr/>
  </property>
  <property fmtid="{D5CDD505-2E9C-101B-9397-08002B2CF9AE}" pid="10" name="toc-title">
    <vt:lpwstr>Table of contents</vt:lpwstr>
  </property>
</Properties>
</file>