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111" d="100"/>
          <a:sy n="111" d="100"/>
        </p:scale>
        <p:origin x="634" y="7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10/28/2023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Imagine an experiment where you monitor the survival time of 25 fruit flies. This is actually adapted from a real data set, but I have tweaked a few of the numbers to make things work out a bit easier.</a:t>
            </a:r>
          </a:p>
          <a:p>
            <a:pPr marL="0" lvl="0" indent="0">
              <a:buNone/>
            </a:pPr>
            <a:endParaRPr/>
          </a:p>
          <a:p>
            <a:pPr marL="0" lvl="0" indent="0">
              <a:buNone/>
            </a:pPr>
            <a:r>
              <a:t>The first fly dies on day 37 and the last fly dies on day 96.</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probability of a potential customer dying between the ages of 21 and 41 is 0.04638.</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probability of a potential customer dying between the ages of 95 and 99 is about the same, 0.04626. So should you charge the same amount for an insurance policy for someone 21 years old and someone 95 years old?</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Obviously not. There are three things you need to fix first.</a:t>
            </a:r>
          </a:p>
          <a:p>
            <a:pPr marL="0" lvl="0" indent="0">
              <a:buNone/>
            </a:pPr>
            <a:endParaRPr/>
          </a:p>
          <a:p>
            <a:pPr marL="0" lvl="0" indent="0">
              <a:buNone/>
            </a:pPr>
            <a:r>
              <a:t>The most obvious flaw is the unequal time intervals, 20 years for the first probability and 4 years for the second probability.</a:t>
            </a:r>
          </a:p>
          <a:p>
            <a:pPr marL="0" lvl="0" indent="0">
              <a:buNone/>
            </a:pPr>
            <a:endParaRPr/>
          </a:p>
          <a:p>
            <a:pPr marL="0" lvl="0" indent="0">
              <a:buNone/>
            </a:pPr>
            <a:r>
              <a:t>You can fix this by computing a rate. You get the rate by dividing the probability by the width of the time interval.</a:t>
            </a:r>
          </a:p>
          <a:p>
            <a:pPr marL="0" lvl="0" indent="0">
              <a:buNone/>
            </a:pPr>
            <a:endParaRPr/>
          </a:p>
          <a:p>
            <a:pPr marL="0" lvl="0" indent="0">
              <a:buNone/>
            </a:pPr>
            <a:r>
              <a:t>The second flaw is that the probability changes over the interval, increasing in the first case and decreasing in the second case.</a:t>
            </a:r>
          </a:p>
          <a:p>
            <a:pPr marL="0" lvl="0" indent="0">
              <a:buNone/>
            </a:pPr>
            <a:endParaRPr/>
          </a:p>
          <a:p>
            <a:pPr marL="0" lvl="0" indent="0">
              <a:buNone/>
            </a:pPr>
            <a:r>
              <a:t>You can fix this by shrinking the width of the time interval.</a:t>
            </a:r>
          </a:p>
          <a:p>
            <a:pPr marL="0" lvl="0" indent="0">
              <a:buNone/>
            </a:pPr>
            <a:endParaRPr/>
          </a:p>
          <a:p>
            <a:pPr marL="0" lvl="0" indent="0">
              <a:buNone/>
            </a:pPr>
            <a:r>
              <a:t>The third flaw is a bit more subtle. The probability of dying between the ages of 95 and 99 are probabilities computed from the perspective of a newborn child. That probability is small not because the chances of dying are small at that age, but because so many have died before their 95th birthday.</a:t>
            </a:r>
          </a:p>
          <a:p>
            <a:pPr marL="0" lvl="0" indent="0">
              <a:buNone/>
            </a:pPr>
            <a:endParaRPr/>
          </a:p>
          <a:p>
            <a:pPr marL="0" lvl="0" indent="0">
              <a:buNone/>
            </a:pPr>
            <a:r>
              <a:t>If you are in insurance sales, you do not sell policies to newborn infants. You sell to people who have survived to a certain age. No one rises from their grave on their 95th birthday and asks for an insurance policy. First, because zombies aren’t real, and second the zombie who died prior to year 95 would not be able to collect on an insurance policy that paid off for a death between 95 and 99.</a:t>
            </a:r>
          </a:p>
          <a:p>
            <a:pPr marL="0" lvl="0" indent="0">
              <a:buNone/>
            </a:pPr>
            <a:endParaRPr/>
          </a:p>
          <a:p>
            <a:pPr marL="0" lvl="0" indent="0">
              <a:buNone/>
            </a:pPr>
            <a:r>
              <a:t>You can fix this by dividing by the survivor probability.</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hazard function addresses all three of the concerns mentioned above. It computes a rate by dividing by \Delta t. It shrinks the interval but using a limit. And it adjusts for survivorship by dividing by the survivor probability.</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what the hazard function for mortality data looks like.</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pattern becomes a bit clearer when you look at the hazard function on a log scale. The risk of death is high early in your life, but drops. There is a safe period during your pre-teen and early teen years, but then the risk rises because of an increase in deaths associated with things like driving, alcohol, and other drugs. Some of that fades as you mature but other risks increase because of the unavoidable aging of your body.</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hazard function provides the foundation for much work in survival analysis. This paper by Sir David Roxbee Cox introduced the proportional hazards regression model, also known as the Cox regression model. This paper has been cited over 28,000 times and represents the 24th most cited research paper in any field, according to a 2014 publication in Nature.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Cox regression model states that the hazard function for a particular value of the independent variable is the exponential of X beta times a baseline hazard, h0. If you compare the hazard function at two levels of the covariate, Xi and Xj, the hazard function changes by a proportion equal to exp((Xi-Xj)).</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 maximum likelihood approach to estimation does not work well because the hazard function burns up too many degrees of freedom. But you can compute a partial likelihood. The estimates from a Cox regression maximize this partial likelihood.</a:t>
            </a:r>
          </a:p>
          <a:p>
            <a:pPr marL="0" lvl="0" indent="0">
              <a:buNone/>
            </a:pPr>
            <a:endParaRPr/>
          </a:p>
          <a:p>
            <a:pPr marL="0" lvl="0" indent="0">
              <a:buNone/>
            </a:pPr>
            <a:r>
              <a:t>It is often easier to work on the log scale, and maximizing the log partial likelihood is equivalent.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There are three tests that you can use for the Cox regression model. A partial likelihood ratio test compares the highest log partial likelihood (the log partial likelihood at \hat\beta to the log partial likelihood at zero.</a:t>
            </a:r>
          </a:p>
          <a:p>
            <a:pPr marL="0" lvl="0" indent="0">
              <a:buNone/>
            </a:pPr>
            <a:endParaRPr/>
          </a:p>
          <a:p>
            <a:pPr marL="0" lvl="0" indent="0">
              <a:buNone/>
            </a:pPr>
            <a:r>
              <a:t>The score test looks at the first derivative of the partial likelihood evaluated at zero.</a:t>
            </a:r>
          </a:p>
          <a:p>
            <a:pPr marL="0" lvl="0" indent="0">
              <a:buNone/>
            </a:pPr>
            <a:endParaRPr/>
          </a:p>
          <a:p>
            <a:pPr marL="0" lvl="0" indent="0">
              <a:buNone/>
            </a:pPr>
            <a:r>
              <a:t>You can get a standard error for your estimates through the matrix of second partial derivatives of the log partial likelihood.</a:t>
            </a:r>
          </a:p>
          <a:p>
            <a:pPr marL="0" lvl="0" indent="0">
              <a:buNone/>
            </a:pPr>
            <a:endParaRPr/>
          </a:p>
          <a:p>
            <a:pPr marL="0" lvl="0" indent="0">
              <a:buNone/>
            </a:pPr>
            <a:r>
              <a:t>The formulas shown here area bit messy, but are very helpful when looking at various properties of the Cox regression model, such as residual analysis.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If you want to estimate survival probabilities, just count the number of flies still alive on a given day and divide by 25. Each fly funeral leads to a 4% reduction in survival probability.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what a graph of these probabilities would look like.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Suppose that you ran that experiment, but on day 70, you left the cover off and 10 flies escaped. What a disaster, you think. The experiment is ruined.</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But hold on. You can still estimate survival probabilities up to 70 days. You can still estimate the median survival time (61 days). So all is not lost. You just lose survival times beyond 70 days.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Suppose that you ran that experiment, but on day 70, you left the cover off and 6 of the 10 flies escaped. Now, you still have some data after 70 days. What do you do with it?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 have to divvy up the remaining 40% of the survival probability among the 4 flies that remain. That means that each fly now carries 10% of the survival probability on their shoulders.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what a graph of these probabilities would look like.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 found some data on mortality from the Social Security website and plotted an approximation to the probability density function. There is an unusual early peak in this function because the first year of your life is one of the most dangerous ones you will have to face.</a:t>
            </a:r>
          </a:p>
          <a:p>
            <a:pPr marL="0" lvl="0" indent="0">
              <a:buNone/>
            </a:pPr>
            <a:endParaRPr/>
          </a:p>
          <a:p>
            <a:pPr marL="0" lvl="0" indent="0">
              <a:buNone/>
            </a:pPr>
            <a:r>
              <a:t>Imagine yourself working in life insurance sales. You want to price your policies so that you only ask for low payments on the policy when the risk of death is low. So let’s calculate some probabilities.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4F42E8D-31FF-470C-BDBE-54803E914FB8}"/>
              </a:ext>
            </a:extLst>
          </p:cNvPr>
          <p:cNvSpPr/>
          <p:nvPr/>
        </p:nvSpPr>
        <p:spPr>
          <a:xfrm>
            <a:off x="0" y="4870720"/>
            <a:ext cx="9144000" cy="274265"/>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85799" y="2020490"/>
            <a:ext cx="7772400" cy="1102519"/>
          </a:xfrm>
        </p:spPr>
        <p:txBody>
          <a:bodyPr>
            <a:normAutofit/>
          </a:bodyPr>
          <a:lstStyle>
            <a:lvl1pPr algn="ctr">
              <a:defRPr sz="3200" b="1" baseline="0">
                <a:solidFill>
                  <a:srgbClr val="E87427"/>
                </a:solidFill>
                <a:latin typeface="+mn-lt"/>
              </a:defRPr>
            </a:lvl1pPr>
          </a:lstStyle>
          <a:p>
            <a:r>
              <a:rPr lang="en-US" dirty="0"/>
              <a:t>Title of Presentation</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pic>
        <p:nvPicPr>
          <p:cNvPr id="4" name="Picture 3">
            <a:extLst>
              <a:ext uri="{FF2B5EF4-FFF2-40B4-BE49-F238E27FC236}">
                <a16:creationId xmlns:a16="http://schemas.microsoft.com/office/drawing/2014/main" id="{D098589E-46FC-4B41-8614-F76A3A6800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035" y="1358519"/>
            <a:ext cx="1709928" cy="659134"/>
          </a:xfrm>
          <a:prstGeom prst="rect">
            <a:avLst/>
          </a:prstGeom>
        </p:spPr>
      </p:pic>
      <p:pic>
        <p:nvPicPr>
          <p:cNvPr id="8" name="Picture 7">
            <a:extLst>
              <a:ext uri="{FF2B5EF4-FFF2-40B4-BE49-F238E27FC236}">
                <a16:creationId xmlns:a16="http://schemas.microsoft.com/office/drawing/2014/main" id="{42A5FC29-BEA5-412A-98C3-41847F4DAE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718" y="4883690"/>
            <a:ext cx="849282" cy="248325"/>
          </a:xfrm>
          <a:prstGeom prst="rect">
            <a:avLst/>
          </a:prstGeom>
        </p:spPr>
      </p:pic>
      <p:sp>
        <p:nvSpPr>
          <p:cNvPr id="9" name="Rectangle 8">
            <a:extLst>
              <a:ext uri="{FF2B5EF4-FFF2-40B4-BE49-F238E27FC236}">
                <a16:creationId xmlns:a16="http://schemas.microsoft.com/office/drawing/2014/main" id="{366024E4-09C9-4426-81D4-D79D78CD2878}"/>
              </a:ext>
            </a:extLst>
          </p:cNvPr>
          <p:cNvSpPr/>
          <p:nvPr/>
        </p:nvSpPr>
        <p:spPr>
          <a:xfrm>
            <a:off x="0" y="-1485"/>
            <a:ext cx="9144000" cy="274265"/>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2240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50F581-A4FC-461B-A733-2B570AAED373}"/>
              </a:ext>
            </a:extLst>
          </p:cNvPr>
          <p:cNvSpPr/>
          <p:nvPr/>
        </p:nvSpPr>
        <p:spPr>
          <a:xfrm>
            <a:off x="0" y="4870720"/>
            <a:ext cx="9144000" cy="274265"/>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66700"/>
            <a:ext cx="8229600" cy="857250"/>
          </a:xfrm>
        </p:spPr>
        <p:txBody>
          <a:bodyPr>
            <a:normAutofit/>
          </a:bodyPr>
          <a:lstStyle>
            <a:lvl1pPr algn="l">
              <a:defRPr sz="2400" b="1">
                <a:solidFill>
                  <a:srgbClr val="E87427"/>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457200" y="1200150"/>
            <a:ext cx="8229600" cy="3657600"/>
          </a:xfrm>
        </p:spPr>
        <p:txBody>
          <a:bodyPr>
            <a:normAutofit/>
          </a:bodyPr>
          <a:lstStyle>
            <a:lvl1pPr>
              <a:defRPr sz="2000" baseline="0"/>
            </a:lvl1pPr>
            <a:lvl2pPr>
              <a:defRPr sz="1800"/>
            </a:lvl2p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pic>
        <p:nvPicPr>
          <p:cNvPr id="9" name="Picture 8">
            <a:extLst>
              <a:ext uri="{FF2B5EF4-FFF2-40B4-BE49-F238E27FC236}">
                <a16:creationId xmlns:a16="http://schemas.microsoft.com/office/drawing/2014/main" id="{ADDC0898-3EF1-4D90-A9D9-CA4EFBAA23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718" y="4883690"/>
            <a:ext cx="849282" cy="248325"/>
          </a:xfrm>
          <a:prstGeom prst="rect">
            <a:avLst/>
          </a:prstGeom>
        </p:spPr>
      </p:pic>
      <p:sp>
        <p:nvSpPr>
          <p:cNvPr id="10" name="Footer Placeholder 4">
            <a:extLst>
              <a:ext uri="{FF2B5EF4-FFF2-40B4-BE49-F238E27FC236}">
                <a16:creationId xmlns:a16="http://schemas.microsoft.com/office/drawing/2014/main" id="{2C3C1459-BBAA-461A-94C2-915F3D04FEDA}"/>
              </a:ext>
            </a:extLst>
          </p:cNvPr>
          <p:cNvSpPr>
            <a:spLocks noGrp="1"/>
          </p:cNvSpPr>
          <p:nvPr>
            <p:ph type="ftr" sz="quarter" idx="3"/>
          </p:nvPr>
        </p:nvSpPr>
        <p:spPr>
          <a:xfrm>
            <a:off x="2705100" y="4882626"/>
            <a:ext cx="3733800" cy="248325"/>
          </a:xfrm>
          <a:prstGeom prst="rect">
            <a:avLst/>
          </a:prstGeom>
        </p:spPr>
        <p:txBody>
          <a:bodyPr/>
          <a:lstStyle>
            <a:lvl1pPr algn="ctr">
              <a:defRPr sz="1000">
                <a:solidFill>
                  <a:schemeClr val="bg1"/>
                </a:solidFill>
                <a:latin typeface="+mn-lt"/>
              </a:defRPr>
            </a:lvl1pPr>
          </a:lstStyle>
          <a:p>
            <a:endParaRPr lang="en-US"/>
          </a:p>
        </p:txBody>
      </p:sp>
    </p:spTree>
    <p:extLst>
      <p:ext uri="{BB962C8B-B14F-4D97-AF65-F5344CB8AC3E}">
        <p14:creationId xmlns:p14="http://schemas.microsoft.com/office/powerpoint/2010/main" val="3942652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pic>
        <p:nvPicPr>
          <p:cNvPr id="6" name="Picture 5">
            <a:extLst>
              <a:ext uri="{FF2B5EF4-FFF2-40B4-BE49-F238E27FC236}">
                <a16:creationId xmlns:a16="http://schemas.microsoft.com/office/drawing/2014/main" id="{0933D0BB-687E-41BC-A3ED-894FADC3F9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718" y="4883690"/>
            <a:ext cx="849282" cy="248325"/>
          </a:xfrm>
          <a:prstGeom prst="rect">
            <a:avLst/>
          </a:prstGeom>
        </p:spPr>
      </p:pic>
      <p:sp>
        <p:nvSpPr>
          <p:cNvPr id="8" name="Footer Placeholder 4">
            <a:extLst>
              <a:ext uri="{FF2B5EF4-FFF2-40B4-BE49-F238E27FC236}">
                <a16:creationId xmlns:a16="http://schemas.microsoft.com/office/drawing/2014/main" id="{3C68A16E-7FBD-4E6C-BBAC-DDB03CF5BCCB}"/>
              </a:ext>
            </a:extLst>
          </p:cNvPr>
          <p:cNvSpPr>
            <a:spLocks noGrp="1"/>
          </p:cNvSpPr>
          <p:nvPr>
            <p:ph type="ftr" sz="quarter" idx="3"/>
          </p:nvPr>
        </p:nvSpPr>
        <p:spPr>
          <a:xfrm>
            <a:off x="2705100" y="4882626"/>
            <a:ext cx="3733800" cy="248325"/>
          </a:xfrm>
          <a:prstGeom prst="rect">
            <a:avLst/>
          </a:prstGeom>
        </p:spPr>
        <p:txBody>
          <a:bodyPr/>
          <a:lstStyle>
            <a:lvl1pPr algn="ctr">
              <a:defRPr sz="1000">
                <a:solidFill>
                  <a:schemeClr val="bg1"/>
                </a:solidFill>
                <a:latin typeface="+mn-lt"/>
              </a:defRPr>
            </a:lvl1pPr>
          </a:lstStyle>
          <a:p>
            <a:endParaRPr lang="en-US"/>
          </a:p>
        </p:txBody>
      </p:sp>
    </p:spTree>
    <p:extLst>
      <p:ext uri="{BB962C8B-B14F-4D97-AF65-F5344CB8AC3E}">
        <p14:creationId xmlns:p14="http://schemas.microsoft.com/office/powerpoint/2010/main" val="3528579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936372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817E2E-B5D5-4877-B394-075938C40219}"/>
              </a:ext>
            </a:extLst>
          </p:cNvPr>
          <p:cNvSpPr/>
          <p:nvPr/>
        </p:nvSpPr>
        <p:spPr>
          <a:xfrm>
            <a:off x="0" y="4870720"/>
            <a:ext cx="9144000" cy="274265"/>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04800" y="205979"/>
            <a:ext cx="85344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200151"/>
            <a:ext cx="85344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781800" y="4869656"/>
            <a:ext cx="2133600" cy="273844"/>
          </a:xfrm>
          <a:prstGeom prst="rect">
            <a:avLst/>
          </a:prstGeom>
        </p:spPr>
        <p:txBody>
          <a:bodyPr vert="horz" lIns="91440" tIns="45720" rIns="91440" bIns="45720" rtlCol="0" anchor="ctr"/>
          <a:lstStyle>
            <a:lvl1pPr algn="r">
              <a:defRPr sz="1200">
                <a:solidFill>
                  <a:schemeClr val="bg1"/>
                </a:solidFill>
              </a:defRPr>
            </a:lvl1pPr>
          </a:lstStyle>
          <a:p>
            <a:fld id="{C5EF2332-01BF-834F-8236-50238282D533}" type="slidenum">
              <a:rPr lang="en-US" smtClean="0"/>
              <a:t>‹#›</a:t>
            </a:fld>
            <a:endParaRPr lang="en-US"/>
          </a:p>
        </p:txBody>
      </p:sp>
      <p:sp>
        <p:nvSpPr>
          <p:cNvPr id="5" name="Footer Placeholder 4"/>
          <p:cNvSpPr>
            <a:spLocks noGrp="1"/>
          </p:cNvSpPr>
          <p:nvPr>
            <p:ph type="ftr" sz="quarter" idx="3"/>
          </p:nvPr>
        </p:nvSpPr>
        <p:spPr>
          <a:xfrm>
            <a:off x="2705100" y="4882626"/>
            <a:ext cx="3733800" cy="248325"/>
          </a:xfrm>
          <a:prstGeom prst="rect">
            <a:avLst/>
          </a:prstGeom>
        </p:spPr>
        <p:txBody>
          <a:bodyPr/>
          <a:lstStyle>
            <a:lvl1pPr algn="ctr">
              <a:defRPr sz="1000">
                <a:solidFill>
                  <a:schemeClr val="bg1"/>
                </a:solidFill>
                <a:latin typeface="+mn-lt"/>
              </a:defRPr>
            </a:lvl1pPr>
          </a:lstStyle>
          <a:p>
            <a:endParaRPr lang="en-US"/>
          </a:p>
        </p:txBody>
      </p:sp>
      <p:sp>
        <p:nvSpPr>
          <p:cNvPr id="7" name="Rectangle 6">
            <a:extLst>
              <a:ext uri="{FF2B5EF4-FFF2-40B4-BE49-F238E27FC236}">
                <a16:creationId xmlns:a16="http://schemas.microsoft.com/office/drawing/2014/main" id="{5B1428EE-7FB0-4065-9031-1C4A004167C1}"/>
              </a:ext>
            </a:extLst>
          </p:cNvPr>
          <p:cNvSpPr/>
          <p:nvPr/>
        </p:nvSpPr>
        <p:spPr>
          <a:xfrm>
            <a:off x="0" y="-1485"/>
            <a:ext cx="9144000" cy="274265"/>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8670989-75F6-4DBE-955A-FA7C17906D4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3718" y="4883690"/>
            <a:ext cx="849282" cy="248325"/>
          </a:xfrm>
          <a:prstGeom prst="rect">
            <a:avLst/>
          </a:prstGeom>
        </p:spPr>
      </p:pic>
    </p:spTree>
    <p:extLst>
      <p:ext uri="{BB962C8B-B14F-4D97-AF65-F5344CB8AC3E}">
        <p14:creationId xmlns:p14="http://schemas.microsoft.com/office/powerpoint/2010/main" val="42201812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spcBef>
          <a:spcPct val="0"/>
        </a:spcBef>
        <a:buNone/>
        <a:defRPr lang="en-US" sz="2800" b="1" kern="1200" dirty="0">
          <a:solidFill>
            <a:srgbClr val="E87427"/>
          </a:solidFill>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t>Frailty models</a:t>
            </a:r>
          </a:p>
        </p:txBody>
      </p:sp>
      <p:sp>
        <p:nvSpPr>
          <p:cNvPr id="3" name="Subtitle 2"/>
          <p:cNvSpPr>
            <a:spLocks noGrp="1"/>
          </p:cNvSpPr>
          <p:nvPr>
            <p:ph type="subTitle" idx="1"/>
          </p:nvPr>
        </p:nvSpPr>
        <p:spPr/>
        <p:txBody>
          <a:bodyPr/>
          <a:lstStyle/>
          <a:p>
            <a:pPr marL="0" lvl="0" indent="0">
              <a:buNone/>
            </a:pPr>
            <a:b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Fruit fly study, round 3 graph</a:t>
            </a:r>
          </a:p>
        </p:txBody>
      </p:sp>
      <p:pic>
        <p:nvPicPr>
          <p:cNvPr id="3" name="Picture 1" descr="fly-03.png"/>
          <p:cNvPicPr>
            <a:picLocks noGrp="1" noChangeAspect="1"/>
          </p:cNvPicPr>
          <p:nvPr/>
        </p:nvPicPr>
        <p:blipFill>
          <a:blip r:embed="rId3"/>
          <a:stretch>
            <a:fillRect/>
          </a:stretch>
        </p:blipFill>
        <p:spPr bwMode="auto">
          <a:xfrm>
            <a:off x="2197100" y="1193800"/>
            <a:ext cx="4749800" cy="33909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Life insurance example</a:t>
            </a:r>
          </a:p>
        </p:txBody>
      </p:sp>
      <p:pic>
        <p:nvPicPr>
          <p:cNvPr id="3" name="Picture 1" descr="frailty_files/figure-pptx/unnamed-chunk-2-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Probabilities for ages 21 through 41</a:t>
            </a:r>
          </a:p>
        </p:txBody>
      </p:sp>
      <p:pic>
        <p:nvPicPr>
          <p:cNvPr id="3" name="Picture 1" descr="frailty_files/figure-pptx/unnamed-chunk-3-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Probabilities for ages 95 through 99</a:t>
            </a:r>
          </a:p>
        </p:txBody>
      </p:sp>
      <p:pic>
        <p:nvPicPr>
          <p:cNvPr id="3" name="Picture 1" descr="frailty_files/figure-pptx/unnamed-chunk-4-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Why are these probabilities not comparable?</a:t>
            </a:r>
          </a:p>
        </p:txBody>
      </p:sp>
      <p:sp>
        <p:nvSpPr>
          <p:cNvPr id="3" name="Content Placeholder 2"/>
          <p:cNvSpPr>
            <a:spLocks noGrp="1"/>
          </p:cNvSpPr>
          <p:nvPr>
            <p:ph idx="1"/>
          </p:nvPr>
        </p:nvSpPr>
        <p:spPr/>
        <p:txBody>
          <a:bodyPr/>
          <a:lstStyle/>
          <a:p>
            <a:pPr lvl="0"/>
            <a:r>
              <a:t>Unequal time intervals</a:t>
            </a:r>
          </a:p>
          <a:p>
            <a:pPr lvl="1"/>
            <a:r>
              <a:t>Fix by computing a rate</a:t>
            </a:r>
          </a:p>
          <a:p>
            <a:pPr lvl="0"/>
            <a:r>
              <a:t>Non-uniform probabilities over the interval</a:t>
            </a:r>
          </a:p>
          <a:p>
            <a:pPr lvl="1"/>
            <a:r>
              <a:t>Fix by looking at narrow interval</a:t>
            </a:r>
          </a:p>
          <a:p>
            <a:pPr lvl="0"/>
            <a:r>
              <a:t>No adjustment for survivorship</a:t>
            </a:r>
          </a:p>
          <a:p>
            <a:pPr lvl="1"/>
            <a:r>
              <a:t>Fix by dividing by survival probabilty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Hazard functions</a:t>
            </a:r>
          </a:p>
        </p:txBody>
      </p:sp>
      <p:sp>
        <p:nvSpPr>
          <p:cNvPr id="3" name="Content Placeholder 2"/>
          <p:cNvSpPr>
            <a:spLocks noGrp="1"/>
          </p:cNvSpPr>
          <p:nvPr>
            <p:ph idx="1"/>
          </p:nvPr>
        </p:nvSpPr>
        <p:spPr/>
        <p:txBody>
          <a:bodyPr/>
          <a:lstStyle/>
          <a:p>
            <a:pPr lvl="0"/>
            <a14:m xmlns:a14="http://schemas.microsoft.com/office/drawing/2010/main">
              <m:oMath xmlns:m="http://schemas.openxmlformats.org/officeDocument/2006/math">
                <m:r>
                  <a:rPr>
                    <a:latin typeface="Cambria Math" panose="02040503050406030204" pitchFamily="18" charset="0"/>
                  </a:rPr>
                  <m:t>h</m:t>
                </m:r>
                <m:d>
                  <m:dPr>
                    <m:ctrlPr>
                      <a:rPr i="1">
                        <a:latin typeface="Cambria Math" panose="02040503050406030204" pitchFamily="18" charset="0"/>
                      </a:rPr>
                    </m:ctrlPr>
                  </m:dPr>
                  <m:e>
                    <m:r>
                      <a:rPr>
                        <a:latin typeface="Cambria Math" panose="02040503050406030204" pitchFamily="18" charset="0"/>
                      </a:rPr>
                      <m:t>𝑡</m:t>
                    </m:r>
                  </m:e>
                </m:d>
                <m:r>
                  <a:rPr>
                    <a:latin typeface="Cambria Math" panose="02040503050406030204" pitchFamily="18" charset="0"/>
                  </a:rPr>
                  <m:t>=</m:t>
                </m:r>
                <m:r>
                  <a:rPr>
                    <a:latin typeface="Cambria Math" panose="02040503050406030204" pitchFamily="18" charset="0"/>
                  </a:rPr>
                  <m:t>𝑙𝑖</m:t>
                </m:r>
                <m:sSub>
                  <m:sSubPr>
                    <m:ctrlPr>
                      <a:rPr i="1">
                        <a:latin typeface="Cambria Math" panose="02040503050406030204" pitchFamily="18" charset="0"/>
                      </a:rPr>
                    </m:ctrlPr>
                  </m:sSubPr>
                  <m:e>
                    <m:r>
                      <a:rPr>
                        <a:latin typeface="Cambria Math" panose="02040503050406030204" pitchFamily="18" charset="0"/>
                      </a:rPr>
                      <m:t>𝑚</m:t>
                    </m:r>
                  </m:e>
                  <m:sub>
                    <m:r>
                      <a:rPr>
                        <a:latin typeface="Cambria Math" panose="02040503050406030204" pitchFamily="18" charset="0"/>
                      </a:rPr>
                      <m:t>𝛥</m:t>
                    </m:r>
                    <m:r>
                      <a:rPr>
                        <a:latin typeface="Cambria Math" panose="02040503050406030204" pitchFamily="18" charset="0"/>
                      </a:rPr>
                      <m:t>𝑡</m:t>
                    </m:r>
                    <m:r>
                      <a:rPr>
                        <a:latin typeface="Cambria Math" panose="02040503050406030204" pitchFamily="18" charset="0"/>
                      </a:rPr>
                      <m:t>→0</m:t>
                    </m:r>
                  </m:sub>
                </m:sSub>
                <m:f>
                  <m:fPr>
                    <m:ctrlPr>
                      <a:rPr i="1">
                        <a:latin typeface="Cambria Math" panose="02040503050406030204" pitchFamily="18" charset="0"/>
                      </a:rPr>
                    </m:ctrlPr>
                  </m:fPr>
                  <m:num>
                    <m:r>
                      <a:rPr>
                        <a:latin typeface="Cambria Math" panose="02040503050406030204" pitchFamily="18" charset="0"/>
                      </a:rPr>
                      <m:t>𝑃</m:t>
                    </m:r>
                    <m:d>
                      <m:dPr>
                        <m:begChr m:val="["/>
                        <m:endChr m:val="]"/>
                        <m:ctrlPr>
                          <a:rPr i="1">
                            <a:latin typeface="Cambria Math" panose="02040503050406030204" pitchFamily="18" charset="0"/>
                          </a:rPr>
                        </m:ctrlPr>
                      </m:dPr>
                      <m:e>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𝛥</m:t>
                        </m:r>
                        <m:r>
                          <a:rPr>
                            <a:latin typeface="Cambria Math" panose="02040503050406030204" pitchFamily="18" charset="0"/>
                          </a:rPr>
                          <m:t>𝑡</m:t>
                        </m:r>
                      </m:e>
                    </m:d>
                    <m:r>
                      <a:rPr>
                        <a:latin typeface="Cambria Math" panose="02040503050406030204" pitchFamily="18" charset="0"/>
                      </a:rPr>
                      <m:t>/</m:t>
                    </m:r>
                    <m:r>
                      <a:rPr>
                        <a:latin typeface="Cambria Math" panose="02040503050406030204" pitchFamily="18" charset="0"/>
                      </a:rPr>
                      <m:t>𝛥</m:t>
                    </m:r>
                    <m:r>
                      <a:rPr>
                        <a:latin typeface="Cambria Math" panose="02040503050406030204" pitchFamily="18" charset="0"/>
                      </a:rPr>
                      <m:t>𝑡</m:t>
                    </m:r>
                  </m:num>
                  <m:den>
                    <m:r>
                      <a:rPr>
                        <a:latin typeface="Cambria Math" panose="02040503050406030204" pitchFamily="18" charset="0"/>
                      </a:rPr>
                      <m:t>𝑃</m:t>
                    </m:r>
                    <m:d>
                      <m:dPr>
                        <m:begChr m:val="["/>
                        <m:endChr m:val="]"/>
                        <m:ctrlPr>
                          <a:rPr i="1">
                            <a:latin typeface="Cambria Math" panose="02040503050406030204" pitchFamily="18" charset="0"/>
                          </a:rPr>
                        </m:ctrlPr>
                      </m:dPr>
                      <m:e>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𝑡</m:t>
                        </m:r>
                      </m:e>
                    </m:d>
                  </m:den>
                </m:f>
              </m:oMath>
            </a14:m>
            <a:endParaRPr/>
          </a:p>
          <a:p>
            <a:pPr lvl="0"/>
            <a14:m xmlns:a14="http://schemas.microsoft.com/office/drawing/2010/main">
              <m:oMath xmlns:m="http://schemas.openxmlformats.org/officeDocument/2006/math">
                <m:r>
                  <a:rPr>
                    <a:latin typeface="Cambria Math" panose="02040503050406030204" pitchFamily="18" charset="0"/>
                  </a:rPr>
                  <m:t>h</m:t>
                </m:r>
                <m:d>
                  <m:dPr>
                    <m:ctrlPr>
                      <a:rPr i="1">
                        <a:latin typeface="Cambria Math" panose="02040503050406030204" pitchFamily="18" charset="0"/>
                      </a:rPr>
                    </m:ctrlPr>
                  </m:dPr>
                  <m:e>
                    <m:r>
                      <a:rPr>
                        <a:latin typeface="Cambria Math" panose="02040503050406030204" pitchFamily="18" charset="0"/>
                      </a:rPr>
                      <m:t>𝑡</m:t>
                    </m:r>
                  </m:e>
                </m:d>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𝑓</m:t>
                    </m:r>
                    <m:d>
                      <m:dPr>
                        <m:ctrlPr>
                          <a:rPr i="1">
                            <a:latin typeface="Cambria Math" panose="02040503050406030204" pitchFamily="18" charset="0"/>
                          </a:rPr>
                        </m:ctrlPr>
                      </m:dPr>
                      <m:e>
                        <m:r>
                          <a:rPr>
                            <a:latin typeface="Cambria Math" panose="02040503050406030204" pitchFamily="18" charset="0"/>
                          </a:rPr>
                          <m:t>𝑡</m:t>
                        </m:r>
                      </m:e>
                    </m:d>
                  </m:num>
                  <m:den>
                    <m:r>
                      <a:rPr>
                        <a:latin typeface="Cambria Math" panose="02040503050406030204" pitchFamily="18" charset="0"/>
                      </a:rPr>
                      <m:t>𝑆</m:t>
                    </m:r>
                    <m:d>
                      <m:dPr>
                        <m:ctrlPr>
                          <a:rPr i="1">
                            <a:latin typeface="Cambria Math" panose="02040503050406030204" pitchFamily="18" charset="0"/>
                          </a:rPr>
                        </m:ctrlPr>
                      </m:dPr>
                      <m:e>
                        <m:r>
                          <a:rPr>
                            <a:latin typeface="Cambria Math" panose="02040503050406030204" pitchFamily="18" charset="0"/>
                          </a:rPr>
                          <m:t>𝑡</m:t>
                        </m:r>
                      </m:e>
                    </m:d>
                  </m:den>
                </m:f>
              </m:oMath>
            </a14:m>
            <a:endParaRPr/>
          </a:p>
          <a:p>
            <a:pPr lvl="1"/>
            <a:r>
              <a:t>where </a:t>
            </a:r>
            <a14:m xmlns:a14="http://schemas.microsoft.com/office/drawing/2010/main">
              <m:oMath xmlns:m="http://schemas.openxmlformats.org/officeDocument/2006/math">
                <m:r>
                  <a:rPr>
                    <a:latin typeface="Cambria Math" panose="02040503050406030204" pitchFamily="18" charset="0"/>
                  </a:rPr>
                  <m:t>𝑓</m:t>
                </m:r>
              </m:oMath>
            </a14:m>
            <a:r>
              <a:t> is the density function, and</a:t>
            </a:r>
          </a:p>
          <a:p>
            <a:pPr lvl="1"/>
            <a14:m xmlns:a14="http://schemas.microsoft.com/office/drawing/2010/main">
              <m:oMath xmlns:m="http://schemas.openxmlformats.org/officeDocument/2006/math">
                <m:r>
                  <a:rPr>
                    <a:latin typeface="Cambria Math" panose="02040503050406030204" pitchFamily="18" charset="0"/>
                  </a:rPr>
                  <m:t>𝑆</m:t>
                </m:r>
              </m:oMath>
            </a14:m>
            <a:r>
              <a:t> is the survival function (</a:t>
            </a:r>
            <a14:m xmlns:a14="http://schemas.microsoft.com/office/drawing/2010/main">
              <m:oMath xmlns:m="http://schemas.openxmlformats.org/officeDocument/2006/math">
                <m:r>
                  <a:rPr>
                    <a:latin typeface="Cambria Math" panose="02040503050406030204" pitchFamily="18" charset="0"/>
                  </a:rPr>
                  <m:t>𝑆</m:t>
                </m:r>
                <m:d>
                  <m:dPr>
                    <m:ctrlPr>
                      <a:rPr i="1">
                        <a:latin typeface="Cambria Math" panose="02040503050406030204" pitchFamily="18" charset="0"/>
                      </a:rPr>
                    </m:ctrlPr>
                  </m:dPr>
                  <m:e>
                    <m:r>
                      <a:rPr>
                        <a:latin typeface="Cambria Math" panose="02040503050406030204" pitchFamily="18" charset="0"/>
                      </a:rPr>
                      <m:t>𝑡</m:t>
                    </m:r>
                  </m:e>
                </m:d>
                <m:r>
                  <a:rPr>
                    <a:latin typeface="Cambria Math" panose="02040503050406030204" pitchFamily="18" charset="0"/>
                  </a:rPr>
                  <m:t>=1−</m:t>
                </m:r>
                <m:r>
                  <a:rPr>
                    <a:latin typeface="Cambria Math" panose="02040503050406030204" pitchFamily="18" charset="0"/>
                  </a:rPr>
                  <m:t>𝐹</m:t>
                </m:r>
                <m:d>
                  <m:dPr>
                    <m:ctrlPr>
                      <a:rPr i="1">
                        <a:latin typeface="Cambria Math" panose="02040503050406030204" pitchFamily="18" charset="0"/>
                      </a:rPr>
                    </m:ctrlPr>
                  </m:dPr>
                  <m:e>
                    <m:r>
                      <a:rPr>
                        <a:latin typeface="Cambria Math" panose="02040503050406030204" pitchFamily="18" charset="0"/>
                      </a:rPr>
                      <m:t>𝑡</m:t>
                    </m:r>
                  </m:e>
                </m:d>
              </m:oMath>
            </a14:m>
            <a: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Hazard function</a:t>
            </a:r>
          </a:p>
        </p:txBody>
      </p:sp>
      <p:pic>
        <p:nvPicPr>
          <p:cNvPr id="3" name="Picture 1" descr="frailty_files/figure-pptx/unnamed-chunk-5-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Hazard function on a log scale</a:t>
            </a:r>
          </a:p>
        </p:txBody>
      </p:sp>
      <p:pic>
        <p:nvPicPr>
          <p:cNvPr id="3" name="Picture 1" descr="frailty_files/figure-pptx/unnamed-chunk-6-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Cox publication</a:t>
            </a:r>
          </a:p>
        </p:txBody>
      </p:sp>
      <p:pic>
        <p:nvPicPr>
          <p:cNvPr id="3" name="Picture 1" descr="cox-paper.png"/>
          <p:cNvPicPr>
            <a:picLocks noGrp="1" noChangeAspect="1"/>
          </p:cNvPicPr>
          <p:nvPr/>
        </p:nvPicPr>
        <p:blipFill>
          <a:blip r:embed="rId3"/>
          <a:stretch>
            <a:fillRect/>
          </a:stretch>
        </p:blipFill>
        <p:spPr bwMode="auto">
          <a:xfrm>
            <a:off x="1473200" y="1193800"/>
            <a:ext cx="6197600" cy="3390900"/>
          </a:xfrm>
          <a:prstGeom prst="rect">
            <a:avLst/>
          </a:prstGeom>
          <a:noFill/>
          <a:ln w="9525">
            <a:noFill/>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Cox regression model</a:t>
            </a:r>
          </a:p>
        </p:txBody>
      </p:sp>
      <p:sp>
        <p:nvSpPr>
          <p:cNvPr id="3" name="Content Placeholder 2"/>
          <p:cNvSpPr>
            <a:spLocks noGrp="1"/>
          </p:cNvSpPr>
          <p:nvPr>
            <p:ph idx="1"/>
          </p:nvPr>
        </p:nvSpPr>
        <p:spPr/>
        <p:txBody>
          <a:bodyPr/>
          <a:lstStyle/>
          <a:p>
            <a:pPr lvl="0"/>
            <a14:m xmlns:a14="http://schemas.microsoft.com/office/drawing/2010/main">
              <m:oMath xmlns:m="http://schemas.openxmlformats.org/officeDocument/2006/math">
                <m:r>
                  <a:rPr>
                    <a:latin typeface="Cambria Math" panose="02040503050406030204" pitchFamily="18" charset="0"/>
                  </a:rPr>
                  <m:t>h</m:t>
                </m:r>
                <m:d>
                  <m:dPr>
                    <m:ctrlPr>
                      <a:rPr i="1">
                        <a:latin typeface="Cambria Math" panose="02040503050406030204" pitchFamily="18" charset="0"/>
                      </a:rPr>
                    </m:ctrlPr>
                  </m:dPr>
                  <m:e>
                    <m:r>
                      <a:rPr>
                        <a:latin typeface="Cambria Math" panose="02040503050406030204" pitchFamily="18" charset="0"/>
                      </a:rPr>
                      <m:t>𝑡</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m:t>
                    </m:r>
                    <m:r>
                      <a:rPr>
                        <a:latin typeface="Cambria Math" panose="02040503050406030204" pitchFamily="18" charset="0"/>
                      </a:rPr>
                      <m:t>𝛽</m:t>
                    </m:r>
                  </m:e>
                </m:d>
                <m:r>
                  <a:rPr>
                    <a:latin typeface="Cambria Math" panose="02040503050406030204" pitchFamily="18" charset="0"/>
                  </a:rPr>
                  <m:t>=</m:t>
                </m:r>
                <m:r>
                  <a:rPr>
                    <a:latin typeface="Cambria Math" panose="02040503050406030204" pitchFamily="18" charset="0"/>
                  </a:rPr>
                  <m:t>𝑒𝑥𝑝</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𝛽</m:t>
                    </m:r>
                  </m:e>
                </m:d>
                <m:sSub>
                  <m:sSubPr>
                    <m:ctrlPr>
                      <a:rPr i="1">
                        <a:latin typeface="Cambria Math" panose="02040503050406030204" pitchFamily="18" charset="0"/>
                      </a:rPr>
                    </m:ctrlPr>
                  </m:sSubPr>
                  <m:e>
                    <m:r>
                      <a:rPr>
                        <a:latin typeface="Cambria Math" panose="02040503050406030204" pitchFamily="18" charset="0"/>
                      </a:rPr>
                      <m:t>h</m:t>
                    </m:r>
                  </m:e>
                  <m:sub>
                    <m:r>
                      <a:rPr>
                        <a:latin typeface="Cambria Math" panose="02040503050406030204" pitchFamily="18" charset="0"/>
                      </a:rPr>
                      <m:t>0</m:t>
                    </m:r>
                  </m:sub>
                </m:sSub>
                <m:d>
                  <m:dPr>
                    <m:ctrlPr>
                      <a:rPr i="1">
                        <a:latin typeface="Cambria Math" panose="02040503050406030204" pitchFamily="18" charset="0"/>
                      </a:rPr>
                    </m:ctrlPr>
                  </m:dPr>
                  <m:e>
                    <m:r>
                      <a:rPr>
                        <a:latin typeface="Cambria Math" panose="02040503050406030204" pitchFamily="18" charset="0"/>
                      </a:rPr>
                      <m:t>𝑡</m:t>
                    </m:r>
                  </m:e>
                </m:d>
              </m:oMath>
            </a14:m>
            <a:endParaRPr/>
          </a:p>
          <a:p>
            <a:pPr lvl="1"/>
            <a:r>
              <a:t>The meaning of proportional hazards</a:t>
            </a:r>
          </a:p>
          <a:p>
            <a:pPr lvl="2"/>
            <a14:m xmlns:a14="http://schemas.microsoft.com/office/drawing/2010/main">
              <m:oMath xmlns:m="http://schemas.openxmlformats.org/officeDocument/2006/math">
                <m:f>
                  <m:fPr>
                    <m:ctrlPr>
                      <a:rPr>
                        <a:latin typeface="Cambria Math" panose="02040503050406030204" pitchFamily="18" charset="0"/>
                      </a:rPr>
                    </m:ctrlPr>
                  </m:fPr>
                  <m:num>
                    <m:r>
                      <a:rPr>
                        <a:latin typeface="Cambria Math" panose="02040503050406030204" pitchFamily="18" charset="0"/>
                      </a:rPr>
                      <m:t>h</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𝑡</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m:t>
                        </m:r>
                        <m:r>
                          <a:rPr>
                            <a:latin typeface="Cambria Math" panose="02040503050406030204" pitchFamily="18" charset="0"/>
                          </a:rPr>
                          <m:t>𝛽</m:t>
                        </m:r>
                      </m:e>
                    </m:d>
                  </m:num>
                  <m:den>
                    <m:r>
                      <a:rPr>
                        <a:latin typeface="Cambria Math" panose="02040503050406030204" pitchFamily="18" charset="0"/>
                      </a:rPr>
                      <m:t>h</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𝑡</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𝑗</m:t>
                            </m:r>
                          </m:sub>
                        </m:sSub>
                        <m:r>
                          <a:rPr>
                            <a:latin typeface="Cambria Math" panose="02040503050406030204" pitchFamily="18" charset="0"/>
                          </a:rPr>
                          <m:t>,</m:t>
                        </m:r>
                        <m:r>
                          <a:rPr>
                            <a:latin typeface="Cambria Math" panose="02040503050406030204" pitchFamily="18" charset="0"/>
                          </a:rPr>
                          <m:t>𝛽</m:t>
                        </m:r>
                      </m:e>
                    </m:d>
                  </m:den>
                </m:f>
                <m:r>
                  <a:rPr>
                    <a:latin typeface="Cambria Math" panose="02040503050406030204" pitchFamily="18" charset="0"/>
                  </a:rPr>
                  <m:t>=</m:t>
                </m:r>
                <m:r>
                  <a:rPr>
                    <a:latin typeface="Cambria Math" panose="02040503050406030204" pitchFamily="18" charset="0"/>
                  </a:rPr>
                  <m:t>𝑒𝑥𝑝</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𝑗</m:t>
                        </m:r>
                      </m:sub>
                    </m:sSub>
                  </m:e>
                </m:d>
                <m:r>
                  <a:rPr>
                    <a:latin typeface="Cambria Math" panose="02040503050406030204" pitchFamily="18" charset="0"/>
                  </a:rPr>
                  <m:t>𝛽</m:t>
                </m:r>
              </m:oMath>
            </a14: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Fruit fly study, round 1 data</a:t>
            </a:r>
          </a:p>
        </p:txBody>
      </p:sp>
      <p:sp>
        <p:nvSpPr>
          <p:cNvPr id="3" name="Content Placeholder 2"/>
          <p:cNvSpPr>
            <a:spLocks noGrp="1"/>
          </p:cNvSpPr>
          <p:nvPr>
            <p:ph idx="1"/>
          </p:nvPr>
        </p:nvSpPr>
        <p:spPr/>
        <p:txBody>
          <a:bodyPr/>
          <a:lstStyle/>
          <a:p>
            <a:pPr lvl="0" indent="0">
              <a:buNone/>
            </a:pPr>
            <a:r>
              <a:rPr>
                <a:latin typeface="Courier"/>
              </a:rPr>
              <a:t>  37         58         73
  40         59         75
  43         60         77
  44         61         79
  45         62         89
  47         68         94
  49         70         96
  54         71
  56         72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Estimation in the Cox model</a:t>
            </a:r>
          </a:p>
        </p:txBody>
      </p:sp>
      <p:sp>
        <p:nvSpPr>
          <p:cNvPr id="3" name="Content Placeholder 2"/>
          <p:cNvSpPr>
            <a:spLocks noGrp="1"/>
          </p:cNvSpPr>
          <p:nvPr>
            <p:ph idx="1"/>
          </p:nvPr>
        </p:nvSpPr>
        <p:spPr/>
        <p:txBody>
          <a:bodyPr/>
          <a:lstStyle/>
          <a:p>
            <a:pPr lvl="0"/>
            <a:r>
              <a:t>Partial likelihood</a:t>
            </a:r>
          </a:p>
          <a:p>
            <a:pPr lvl="1"/>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𝓁</m:t>
                    </m:r>
                  </m:e>
                  <m:sub>
                    <m:r>
                      <a:rPr>
                        <a:latin typeface="Cambria Math" panose="02040503050406030204" pitchFamily="18" charset="0"/>
                      </a:rPr>
                      <m:t>𝑝</m:t>
                    </m:r>
                  </m:sub>
                </m:sSub>
                <m:d>
                  <m:dPr>
                    <m:ctrlPr>
                      <a:rPr i="1">
                        <a:latin typeface="Cambria Math" panose="02040503050406030204" pitchFamily="18" charset="0"/>
                      </a:rPr>
                    </m:ctrlPr>
                  </m:dPr>
                  <m:e>
                    <m:r>
                      <a:rPr>
                        <a:latin typeface="Cambria Math" panose="02040503050406030204" pitchFamily="18" charset="0"/>
                      </a:rPr>
                      <m:t>𝛽</m:t>
                    </m:r>
                  </m:e>
                </m:d>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𝛱</m:t>
                    </m:r>
                  </m:e>
                  <m:sub>
                    <m:r>
                      <a:rPr>
                        <a:latin typeface="Cambria Math" panose="02040503050406030204" pitchFamily="18" charset="0"/>
                      </a:rPr>
                      <m:t>𝑖</m:t>
                    </m:r>
                  </m:sub>
                </m:sSub>
                <m:f>
                  <m:fPr>
                    <m:ctrlPr>
                      <a:rPr i="1">
                        <a:latin typeface="Cambria Math" panose="02040503050406030204" pitchFamily="18" charset="0"/>
                      </a:rPr>
                    </m:ctrlPr>
                  </m:fPr>
                  <m:num>
                    <m:r>
                      <a:rPr>
                        <a:latin typeface="Cambria Math" panose="02040503050406030204" pitchFamily="18" charset="0"/>
                      </a:rPr>
                      <m:t>𝑒𝑥𝑝</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𝛽</m:t>
                        </m:r>
                      </m:e>
                    </m:d>
                  </m:num>
                  <m:den>
                    <m:sSub>
                      <m:sSubPr>
                        <m:ctrlPr>
                          <a:rPr i="1">
                            <a:latin typeface="Cambria Math" panose="02040503050406030204" pitchFamily="18" charset="0"/>
                          </a:rPr>
                        </m:ctrlPr>
                      </m:sSubPr>
                      <m:e>
                        <m:r>
                          <a:rPr>
                            <a:latin typeface="Cambria Math" panose="02040503050406030204" pitchFamily="18" charset="0"/>
                          </a:rPr>
                          <m:t>𝛴</m:t>
                        </m:r>
                      </m:e>
                      <m:sub>
                        <m:r>
                          <a:rPr>
                            <a:latin typeface="Cambria Math" panose="02040503050406030204" pitchFamily="18" charset="0"/>
                          </a:rPr>
                          <m:t>𝑗</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𝑖</m:t>
                            </m:r>
                          </m:sub>
                        </m:sSub>
                      </m:sub>
                    </m:sSub>
                    <m:r>
                      <a:rPr>
                        <a:latin typeface="Cambria Math" panose="02040503050406030204" pitchFamily="18" charset="0"/>
                      </a:rPr>
                      <m:t>𝑒𝑥𝑝</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𝑗</m:t>
                            </m:r>
                          </m:sub>
                        </m:sSub>
                        <m:r>
                          <a:rPr>
                            <a:latin typeface="Cambria Math" panose="02040503050406030204" pitchFamily="18" charset="0"/>
                          </a:rPr>
                          <m:t>𝛽</m:t>
                        </m:r>
                      </m:e>
                    </m:d>
                  </m:den>
                </m:f>
              </m:oMath>
            </a14:m>
            <a:endParaRPr/>
          </a:p>
          <a:p>
            <a:pPr lvl="2"/>
            <a:r>
              <a:t>R is all patients in the risk set</a:t>
            </a:r>
          </a:p>
          <a:p>
            <a:pPr lvl="0"/>
            <a:r>
              <a:t>Log partial likelihood</a:t>
            </a:r>
          </a:p>
          <a:p>
            <a:pPr lvl="1"/>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ℒ</m:t>
                    </m:r>
                  </m:e>
                  <m:sub>
                    <m:r>
                      <a:rPr>
                        <a:latin typeface="Cambria Math" panose="02040503050406030204" pitchFamily="18" charset="0"/>
                      </a:rPr>
                      <m:t>𝑝</m:t>
                    </m:r>
                  </m:sub>
                </m:sSub>
                <m:d>
                  <m:dPr>
                    <m:ctrlPr>
                      <a:rPr i="1">
                        <a:latin typeface="Cambria Math" panose="02040503050406030204" pitchFamily="18" charset="0"/>
                      </a:rPr>
                    </m:ctrlPr>
                  </m:dPr>
                  <m:e>
                    <m:r>
                      <a:rPr>
                        <a:latin typeface="Cambria Math" panose="02040503050406030204" pitchFamily="18" charset="0"/>
                      </a:rPr>
                      <m:t>𝛽</m:t>
                    </m:r>
                  </m:e>
                </m:d>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𝛱</m:t>
                    </m:r>
                  </m:e>
                  <m:sub>
                    <m:r>
                      <a:rPr>
                        <a:latin typeface="Cambria Math" panose="02040503050406030204" pitchFamily="18" charset="0"/>
                      </a:rPr>
                      <m:t>𝑖</m:t>
                    </m:r>
                  </m:sub>
                </m:sSub>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𝛽</m:t>
                    </m:r>
                    <m:r>
                      <a:rPr>
                        <a:latin typeface="Cambria Math" panose="02040503050406030204" pitchFamily="18" charset="0"/>
                      </a:rPr>
                      <m:t>−</m:t>
                    </m:r>
                    <m:r>
                      <a:rPr>
                        <a:latin typeface="Cambria Math" panose="02040503050406030204" pitchFamily="18" charset="0"/>
                      </a:rPr>
                      <m:t>𝑙𝑛</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𝛴</m:t>
                            </m:r>
                          </m:e>
                          <m:sub>
                            <m:r>
                              <a:rPr>
                                <a:latin typeface="Cambria Math" panose="02040503050406030204" pitchFamily="18" charset="0"/>
                              </a:rPr>
                              <m:t>𝑗</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𝑖</m:t>
                                </m:r>
                              </m:sub>
                            </m:sSub>
                          </m:sub>
                        </m:sSub>
                        <m:r>
                          <a:rPr>
                            <a:latin typeface="Cambria Math" panose="02040503050406030204" pitchFamily="18" charset="0"/>
                          </a:rPr>
                          <m:t>𝑒𝑥𝑝</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𝑗</m:t>
                                </m:r>
                              </m:sub>
                            </m:sSub>
                            <m:r>
                              <a:rPr>
                                <a:latin typeface="Cambria Math" panose="02040503050406030204" pitchFamily="18" charset="0"/>
                              </a:rPr>
                              <m:t>𝛽</m:t>
                            </m:r>
                          </m:e>
                        </m:d>
                      </m:e>
                    </m:d>
                  </m:e>
                </m:d>
              </m:oMath>
            </a14:m>
            <a:endParaRPr/>
          </a:p>
          <a:p>
            <a:pPr lvl="0"/>
            <a14:m xmlns:a14="http://schemas.microsoft.com/office/drawing/2010/main">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𝛽</m:t>
                    </m:r>
                  </m:e>
                </m:acc>
              </m:oMath>
            </a14:m>
            <a:r>
              <a:t> is the value that maximizes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ℒ</m:t>
                    </m:r>
                  </m:e>
                  <m:sub>
                    <m:r>
                      <a:rPr>
                        <a:latin typeface="Cambria Math" panose="02040503050406030204" pitchFamily="18" charset="0"/>
                      </a:rPr>
                      <m:t>𝑝</m:t>
                    </m:r>
                  </m:sub>
                </m:sSub>
                <m:d>
                  <m:dPr>
                    <m:ctrlPr>
                      <a:rPr i="1">
                        <a:latin typeface="Cambria Math" panose="02040503050406030204" pitchFamily="18" charset="0"/>
                      </a:rPr>
                    </m:ctrlPr>
                  </m:dPr>
                  <m:e>
                    <m:r>
                      <a:rPr>
                        <a:latin typeface="Cambria Math" panose="02040503050406030204" pitchFamily="18" charset="0"/>
                      </a:rPr>
                      <m:t>𝛽</m:t>
                    </m:r>
                  </m:e>
                </m:d>
              </m:oMath>
            </a14:m>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Testing in the Cox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pPr lvl="0"/>
                <a:r>
                  <a:t>Likelihood ratio test</a:t>
                </a:r>
              </a:p>
              <a:p>
                <a:pPr lvl="1"/>
                <a14:m>
                  <m:oMath xmlns:m="http://schemas.openxmlformats.org/officeDocument/2006/math">
                    <m:r>
                      <a:rPr>
                        <a:latin typeface="Cambria Math" panose="02040503050406030204" pitchFamily="18" charset="0"/>
                      </a:rPr>
                      <m:t>2</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ℒ</m:t>
                            </m:r>
                          </m:e>
                          <m:sub>
                            <m:r>
                              <a:rPr>
                                <a:latin typeface="Cambria Math" panose="02040503050406030204" pitchFamily="18" charset="0"/>
                              </a:rPr>
                              <m:t>𝑝</m:t>
                            </m:r>
                          </m:sub>
                        </m:sSub>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𝛽</m:t>
                                </m:r>
                              </m:e>
                            </m:acc>
                          </m:e>
                        </m:d>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ℒ</m:t>
                            </m:r>
                          </m:e>
                          <m:sub>
                            <m:r>
                              <a:rPr>
                                <a:latin typeface="Cambria Math" panose="02040503050406030204" pitchFamily="18" charset="0"/>
                              </a:rPr>
                              <m:t>𝑝</m:t>
                            </m:r>
                          </m:sub>
                        </m:sSub>
                        <m:d>
                          <m:dPr>
                            <m:ctrlPr>
                              <a:rPr i="1">
                                <a:latin typeface="Cambria Math" panose="02040503050406030204" pitchFamily="18" charset="0"/>
                              </a:rPr>
                            </m:ctrlPr>
                          </m:dPr>
                          <m:e>
                            <m:r>
                              <a:rPr>
                                <a:latin typeface="Cambria Math" panose="02040503050406030204" pitchFamily="18" charset="0"/>
                              </a:rPr>
                              <m:t>0</m:t>
                            </m:r>
                          </m:e>
                        </m:d>
                      </m:e>
                    </m:d>
                  </m:oMath>
                </a14:m>
                <a:endParaRPr/>
              </a:p>
              <a:p>
                <a:pPr lvl="0"/>
                <a:r>
                  <a:t>Score test</a:t>
                </a:r>
              </a:p>
              <a:p>
                <a:pPr lvl="1"/>
                <a14:m>
                  <m:oMath xmlns:m="http://schemas.openxmlformats.org/officeDocument/2006/math">
                    <m:f>
                      <m:fPr>
                        <m:ctrlPr>
                          <a:rPr>
                            <a:latin typeface="Cambria Math" panose="02040503050406030204" pitchFamily="18" charset="0"/>
                          </a:rPr>
                        </m:ctrlPr>
                      </m:fPr>
                      <m:num>
                        <m:r>
                          <a:rPr>
                            <a:latin typeface="Cambria Math" panose="02040503050406030204" pitchFamily="18" charset="0"/>
                          </a:rPr>
                          <m:t>∂</m:t>
                        </m:r>
                      </m:num>
                      <m:den>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𝑗</m:t>
                            </m:r>
                          </m:sub>
                        </m:sSub>
                      </m:den>
                    </m:f>
                    <m:sSub>
                      <m:sSubPr>
                        <m:ctrlPr>
                          <a:rPr i="1">
                            <a:latin typeface="Cambria Math" panose="02040503050406030204" pitchFamily="18" charset="0"/>
                          </a:rPr>
                        </m:ctrlPr>
                      </m:sSubPr>
                      <m:e>
                        <m:r>
                          <a:rPr>
                            <a:latin typeface="Cambria Math" panose="02040503050406030204" pitchFamily="18" charset="0"/>
                          </a:rPr>
                          <m:t>ℒ</m:t>
                        </m:r>
                      </m:e>
                      <m:sub>
                        <m:r>
                          <a:rPr>
                            <a:latin typeface="Cambria Math" panose="02040503050406030204" pitchFamily="18" charset="0"/>
                          </a:rPr>
                          <m:t>𝑝</m:t>
                        </m:r>
                      </m:sub>
                    </m:sSub>
                    <m:d>
                      <m:dPr>
                        <m:ctrlPr>
                          <a:rPr i="1">
                            <a:latin typeface="Cambria Math" panose="02040503050406030204" pitchFamily="18" charset="0"/>
                          </a:rPr>
                        </m:ctrlPr>
                      </m:dPr>
                      <m:e>
                        <m:r>
                          <a:rPr>
                            <a:latin typeface="Cambria Math" panose="02040503050406030204" pitchFamily="18" charset="0"/>
                          </a:rPr>
                          <m:t>0</m:t>
                        </m:r>
                      </m:e>
                    </m:d>
                  </m:oMath>
                </a14:m>
                <a:endParaRPr/>
              </a:p>
              <a:p>
                <a:pPr lvl="0"/>
                <a:r>
                  <a:t>Wald test</a:t>
                </a:r>
              </a:p>
              <a:p>
                <a:pPr lvl="1"/>
                <a14:m>
                  <m:oMath xmlns:m="http://schemas.openxmlformats.org/officeDocument/2006/math">
                    <m:r>
                      <a:rPr>
                        <a:latin typeface="Cambria Math" panose="02040503050406030204" pitchFamily="18" charset="0"/>
                      </a:rPr>
                      <m:t>𝐼</m:t>
                    </m:r>
                    <m:d>
                      <m:dPr>
                        <m:ctrlPr>
                          <a:rPr i="1">
                            <a:latin typeface="Cambria Math" panose="02040503050406030204" pitchFamily="18" charset="0"/>
                          </a:rPr>
                        </m:ctrlPr>
                      </m:dPr>
                      <m:e>
                        <m:r>
                          <a:rPr>
                            <a:latin typeface="Cambria Math" panose="02040503050406030204" pitchFamily="18" charset="0"/>
                          </a:rPr>
                          <m:t>𝛽</m:t>
                        </m:r>
                      </m:e>
                    </m:d>
                    <m:r>
                      <a:rPr>
                        <a:latin typeface="Cambria Math" panose="02040503050406030204" pitchFamily="18" charset="0"/>
                      </a:rPr>
                      <m:t>=−</m:t>
                    </m:r>
                    <m:f>
                      <m:fPr>
                        <m:ctrlPr>
                          <a:rPr i="1">
                            <a:latin typeface="Cambria Math" panose="02040503050406030204" pitchFamily="18" charset="0"/>
                          </a:rPr>
                        </m:ctrlPr>
                      </m:fPr>
                      <m:num>
                        <m:sSup>
                          <m:sSupPr>
                            <m:ctrlPr>
                              <a:rPr i="1">
                                <a:latin typeface="Cambria Math" panose="02040503050406030204" pitchFamily="18" charset="0"/>
                              </a:rPr>
                            </m:ctrlPr>
                          </m:sSupPr>
                          <m:e>
                            <m:r>
                              <a:rPr>
                                <a:latin typeface="Cambria Math" panose="02040503050406030204" pitchFamily="18" charset="0"/>
                              </a:rPr>
                              <m:t>∂</m:t>
                            </m:r>
                          </m:e>
                          <m:sup>
                            <m:r>
                              <a:rPr>
                                <a:latin typeface="Cambria Math" panose="02040503050406030204" pitchFamily="18" charset="0"/>
                              </a:rPr>
                              <m:t>2</m:t>
                            </m:r>
                          </m:sup>
                        </m:sSup>
                      </m:num>
                      <m:den>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𝛽</m:t>
                            </m:r>
                          </m:e>
                          <m:sup>
                            <m:r>
                              <a:rPr>
                                <a:latin typeface="Cambria Math" panose="02040503050406030204" pitchFamily="18" charset="0"/>
                              </a:rPr>
                              <m:t>2</m:t>
                            </m:r>
                          </m:sup>
                        </m:sSup>
                      </m:den>
                    </m:f>
                    <m:sSub>
                      <m:sSubPr>
                        <m:ctrlPr>
                          <a:rPr i="1">
                            <a:latin typeface="Cambria Math" panose="02040503050406030204" pitchFamily="18" charset="0"/>
                          </a:rPr>
                        </m:ctrlPr>
                      </m:sSubPr>
                      <m:e>
                        <m:r>
                          <a:rPr>
                            <a:latin typeface="Cambria Math" panose="02040503050406030204" pitchFamily="18" charset="0"/>
                          </a:rPr>
                          <m:t>ℒ</m:t>
                        </m:r>
                      </m:e>
                      <m:sub>
                        <m:r>
                          <a:rPr>
                            <a:latin typeface="Cambria Math" panose="02040503050406030204" pitchFamily="18" charset="0"/>
                          </a:rPr>
                          <m:t>𝑝</m:t>
                        </m:r>
                      </m:sub>
                    </m:sSub>
                    <m:d>
                      <m:dPr>
                        <m:ctrlPr>
                          <a:rPr i="1">
                            <a:latin typeface="Cambria Math" panose="02040503050406030204" pitchFamily="18" charset="0"/>
                          </a:rPr>
                        </m:ctrlPr>
                      </m:dPr>
                      <m:e>
                        <m:r>
                          <a:rPr>
                            <a:latin typeface="Cambria Math" panose="02040503050406030204" pitchFamily="18" charset="0"/>
                          </a:rPr>
                          <m:t>𝛽</m:t>
                        </m:r>
                      </m:e>
                    </m:d>
                  </m:oMath>
                </a14:m>
                <a:endParaRPr/>
              </a:p>
              <a:p>
                <a:pPr lvl="1"/>
                <a14:m>
                  <m:oMath xmlns:m="http://schemas.openxmlformats.org/officeDocument/2006/math">
                    <m:r>
                      <a:rPr>
                        <a:latin typeface="Cambria Math" panose="02040503050406030204" pitchFamily="18" charset="0"/>
                      </a:rPr>
                      <m:t>𝑠𝑒</m:t>
                    </m:r>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𝛽</m:t>
                            </m:r>
                          </m:e>
                        </m:acc>
                      </m:e>
                    </m:d>
                    <m:r>
                      <a:rPr>
                        <a:latin typeface="Cambria Math" panose="02040503050406030204" pitchFamily="18" charset="0"/>
                      </a:rPr>
                      <m:t>=</m:t>
                    </m:r>
                    <m:rad>
                      <m:radPr>
                        <m:ctrlPr>
                          <a:rPr i="1">
                            <a:latin typeface="Cambria Math" panose="02040503050406030204" pitchFamily="18" charset="0"/>
                          </a:rPr>
                        </m:ctrlPr>
                      </m:radPr>
                      <m:deg/>
                      <m:e>
                        <m:r>
                          <a:rPr>
                            <a:latin typeface="Cambria Math" panose="02040503050406030204" pitchFamily="18" charset="0"/>
                          </a:rPr>
                          <m:t>𝐼</m:t>
                        </m:r>
                        <m:sSubSup>
                          <m:sSubSupPr>
                            <m:ctrlPr>
                              <a:rPr i="1">
                                <a:latin typeface="Cambria Math" panose="02040503050406030204" pitchFamily="18" charset="0"/>
                              </a:rPr>
                            </m:ctrlPr>
                          </m:sSubSupPr>
                          <m:e>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𝛽</m:t>
                                    </m:r>
                                  </m:e>
                                </m:acc>
                              </m:e>
                            </m:d>
                          </m:e>
                          <m:sub>
                            <m:r>
                              <a:rPr>
                                <a:latin typeface="Cambria Math" panose="02040503050406030204" pitchFamily="18" charset="0"/>
                              </a:rPr>
                              <m:t>𝑗𝑗</m:t>
                            </m:r>
                          </m:sub>
                          <m:sup>
                            <m:r>
                              <a:rPr>
                                <a:latin typeface="Cambria Math" panose="02040503050406030204" pitchFamily="18" charset="0"/>
                              </a:rPr>
                              <m:t>−1</m:t>
                            </m:r>
                          </m:sup>
                        </m:sSubSup>
                      </m:e>
                    </m:rad>
                  </m:oMath>
                </a14:m>
                <a:endParaRPr/>
              </a:p>
              <a:p>
                <a:pPr lvl="1"/>
                <a14:m>
                  <m:oMath xmlns:m="http://schemas.openxmlformats.org/officeDocument/2006/math">
                    <m:r>
                      <a:rPr>
                        <a:latin typeface="Cambria Math" panose="02040503050406030204" pitchFamily="18" charset="0"/>
                      </a:rPr>
                      <m:t>𝑇</m:t>
                    </m:r>
                    <m:r>
                      <a:rPr>
                        <a:latin typeface="Cambria Math" panose="02040503050406030204" pitchFamily="18" charset="0"/>
                      </a:rPr>
                      <m:t>=</m:t>
                    </m:r>
                    <m:f>
                      <m:fPr>
                        <m:ctrlPr>
                          <a:rPr i="1">
                            <a:latin typeface="Cambria Math" panose="02040503050406030204" pitchFamily="18" charset="0"/>
                          </a:rPr>
                        </m:ctrlPr>
                      </m:fPr>
                      <m:num>
                        <m:acc>
                          <m:accPr>
                            <m:chr m:val="̂"/>
                            <m:ctrlPr>
                              <a:rPr i="1">
                                <a:latin typeface="Cambria Math" panose="02040503050406030204" pitchFamily="18" charset="0"/>
                              </a:rPr>
                            </m:ctrlPr>
                          </m:accPr>
                          <m:e>
                            <m:r>
                              <a:rPr>
                                <a:latin typeface="Cambria Math" panose="02040503050406030204" pitchFamily="18" charset="0"/>
                              </a:rPr>
                              <m:t>𝛽</m:t>
                            </m:r>
                          </m:e>
                        </m:acc>
                      </m:num>
                      <m:den>
                        <m:r>
                          <a:rPr>
                            <a:latin typeface="Cambria Math" panose="02040503050406030204" pitchFamily="18" charset="0"/>
                          </a:rPr>
                          <m:t>𝑠𝑒</m:t>
                        </m:r>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𝛽</m:t>
                                </m:r>
                              </m:e>
                            </m:acc>
                          </m:e>
                        </m:d>
                      </m:den>
                    </m:f>
                  </m:oMath>
                </a14:m>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519" t="-2167"/>
                </a:stretch>
              </a:blipFill>
            </p:spPr>
            <p:txBody>
              <a:bodyPr/>
              <a:lstStyle/>
              <a:p>
                <a:r>
                  <a:rPr 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Robust variance (sandwich estimator)</a:t>
            </a:r>
          </a:p>
        </p:txBody>
      </p:sp>
      <p:sp>
        <p:nvSpPr>
          <p:cNvPr id="3" name="Content Placeholder 2"/>
          <p:cNvSpPr>
            <a:spLocks noGrp="1"/>
          </p:cNvSpPr>
          <p:nvPr>
            <p:ph idx="1"/>
          </p:nvPr>
        </p:nvSpPr>
        <p:spPr/>
        <p:txBody>
          <a:bodyPr/>
          <a:lstStyle/>
          <a:p>
            <a:pPr lvl="0"/>
            <a:r>
              <a:t>The variance covariance matrix, </a:t>
            </a:r>
            <a14:m xmlns:a14="http://schemas.microsoft.com/office/drawing/2010/main">
              <m:oMath xmlns:m="http://schemas.openxmlformats.org/officeDocument/2006/math">
                <m:r>
                  <a:rPr>
                    <a:latin typeface="Cambria Math" panose="02040503050406030204" pitchFamily="18" charset="0"/>
                  </a:rPr>
                  <m:t>𝐼</m:t>
                </m:r>
                <m:sSup>
                  <m:sSupPr>
                    <m:ctrlPr>
                      <a:rPr i="1">
                        <a:latin typeface="Cambria Math" panose="02040503050406030204" pitchFamily="18" charset="0"/>
                      </a:rPr>
                    </m:ctrlPr>
                  </m:sSupPr>
                  <m:e>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𝛽</m:t>
                            </m:r>
                          </m:e>
                        </m:acc>
                      </m:e>
                    </m:d>
                  </m:e>
                  <m:sup>
                    <m:r>
                      <a:rPr>
                        <a:latin typeface="Cambria Math" panose="02040503050406030204" pitchFamily="18" charset="0"/>
                      </a:rPr>
                      <m:t>−1</m:t>
                    </m:r>
                  </m:sup>
                </m:sSup>
              </m:oMath>
            </a14:m>
            <a:r>
              <a:t> is biased.</a:t>
            </a:r>
          </a:p>
          <a:p>
            <a:pPr lvl="0"/>
            <a:r>
              <a:t>Replace it with the sandwich estimate, </a:t>
            </a:r>
            <a14:m xmlns:a14="http://schemas.microsoft.com/office/drawing/2010/main">
              <m:oMath xmlns:m="http://schemas.openxmlformats.org/officeDocument/2006/math">
                <m:r>
                  <a:rPr>
                    <a:latin typeface="Cambria Math" panose="02040503050406030204" pitchFamily="18" charset="0"/>
                  </a:rPr>
                  <m:t>𝐼</m:t>
                </m:r>
                <m:sSup>
                  <m:sSupPr>
                    <m:ctrlPr>
                      <a:rPr i="1">
                        <a:latin typeface="Cambria Math" panose="02040503050406030204" pitchFamily="18" charset="0"/>
                      </a:rPr>
                    </m:ctrlPr>
                  </m:sSupPr>
                  <m:e>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𝛽</m:t>
                            </m:r>
                          </m:e>
                        </m:acc>
                      </m:e>
                    </m:d>
                  </m:e>
                  <m:sup>
                    <m:r>
                      <a:rPr>
                        <a:latin typeface="Cambria Math" panose="02040503050406030204" pitchFamily="18" charset="0"/>
                      </a:rPr>
                      <m:t>−1</m:t>
                    </m:r>
                  </m:sup>
                </m:sSup>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𝐿</m:t>
                        </m:r>
                      </m:e>
                    </m:acc>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𝐿</m:t>
                        </m:r>
                      </m:e>
                    </m:acc>
                  </m:e>
                </m:d>
                <m:r>
                  <a:rPr>
                    <a:latin typeface="Cambria Math" panose="02040503050406030204" pitchFamily="18" charset="0"/>
                  </a:rPr>
                  <m:t>𝐼</m:t>
                </m:r>
                <m:sSup>
                  <m:sSupPr>
                    <m:ctrlPr>
                      <a:rPr i="1">
                        <a:latin typeface="Cambria Math" panose="02040503050406030204" pitchFamily="18" charset="0"/>
                      </a:rPr>
                    </m:ctrlPr>
                  </m:sSupPr>
                  <m:e>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𝛽</m:t>
                            </m:r>
                          </m:e>
                        </m:acc>
                      </m:e>
                    </m:d>
                  </m:e>
                  <m:sup>
                    <m:r>
                      <a:rPr>
                        <a:latin typeface="Cambria Math" panose="02040503050406030204" pitchFamily="18" charset="0"/>
                      </a:rPr>
                      <m:t>−1</m:t>
                    </m:r>
                  </m:sup>
                </m:sSup>
              </m:oMath>
            </a14:m>
            <a:endParaRPr/>
          </a:p>
          <a:p>
            <a:pPr lvl="1"/>
            <a14:m xmlns:a14="http://schemas.microsoft.com/office/drawing/2010/main">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𝐿</m:t>
                    </m:r>
                  </m:e>
                </m:acc>
              </m:oMath>
            </a14:m>
            <a:r>
              <a:t> are score residuals, computed from the score statistic.</a:t>
            </a:r>
          </a:p>
          <a:p>
            <a:pPr lvl="0"/>
            <a:r>
              <a:t>Comparable to the Generalized Estimating Equations (gee) model.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Rats data</a:t>
            </a:r>
          </a:p>
        </p:txBody>
      </p:sp>
      <p:sp>
        <p:nvSpPr>
          <p:cNvPr id="3" name="Content Placeholder 2"/>
          <p:cNvSpPr>
            <a:spLocks noGrp="1"/>
          </p:cNvSpPr>
          <p:nvPr>
            <p:ph idx="1"/>
          </p:nvPr>
        </p:nvSpPr>
        <p:spPr/>
        <p:txBody>
          <a:bodyPr/>
          <a:lstStyle/>
          <a:p>
            <a:pPr lvl="0" indent="0">
              <a:buNone/>
            </a:pPr>
            <a:r>
              <a:rPr>
                <a:latin typeface="Courier"/>
              </a:rPr>
              <a:t>   litter rx time status sex
1       1  1  101      0   f
2       1  0   49      1   f
3       1  0  104      0   f
7       3  1  104      0   f
8       3  0  102      0   f
9       3  0  104      0   f
13      5  1  104      0   f</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ignoring litter effect, Stata, 1 of 2</a:t>
            </a:r>
          </a:p>
        </p:txBody>
      </p:sp>
      <p:sp>
        <p:nvSpPr>
          <p:cNvPr id="3" name="Content Placeholder 2"/>
          <p:cNvSpPr>
            <a:spLocks noGrp="1"/>
          </p:cNvSpPr>
          <p:nvPr>
            <p:ph idx="1"/>
          </p:nvPr>
        </p:nvSpPr>
        <p:spPr/>
        <p:txBody>
          <a:bodyPr/>
          <a:lstStyle/>
          <a:p>
            <a:pPr lvl="0" indent="0">
              <a:buNone/>
            </a:pPr>
            <a:r>
              <a:rPr>
                <a:latin typeface="Courier"/>
              </a:rPr>
              <a:t>stset time, failure(status)
stcox rx</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ignoring litter effect, Stata, 2 of 2</a:t>
            </a:r>
          </a:p>
        </p:txBody>
      </p:sp>
      <p:pic>
        <p:nvPicPr>
          <p:cNvPr id="3" name="Picture 1" descr="stata-01.png"/>
          <p:cNvPicPr>
            <a:picLocks noGrp="1" noChangeAspect="1"/>
          </p:cNvPicPr>
          <p:nvPr/>
        </p:nvPicPr>
        <p:blipFill>
          <a:blip r:embed="rId2"/>
          <a:stretch>
            <a:fillRect/>
          </a:stretch>
        </p:blipFill>
        <p:spPr bwMode="auto">
          <a:xfrm>
            <a:off x="457200" y="1295400"/>
            <a:ext cx="8229600" cy="3187700"/>
          </a:xfrm>
          <a:prstGeom prst="rect">
            <a:avLst/>
          </a:prstGeom>
          <a:noFill/>
          <a:ln w="9525">
            <a:noFill/>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ignoring litter effect, SAS, 1 of 4</a:t>
            </a:r>
          </a:p>
        </p:txBody>
      </p:sp>
      <p:sp>
        <p:nvSpPr>
          <p:cNvPr id="3" name="Content Placeholder 2"/>
          <p:cNvSpPr>
            <a:spLocks noGrp="1"/>
          </p:cNvSpPr>
          <p:nvPr>
            <p:ph idx="1"/>
          </p:nvPr>
        </p:nvSpPr>
        <p:spPr/>
        <p:txBody>
          <a:bodyPr/>
          <a:lstStyle/>
          <a:p>
            <a:pPr lvl="0" indent="0">
              <a:buNone/>
            </a:pPr>
            <a:r>
              <a:rPr>
                <a:latin typeface="Courier"/>
              </a:rPr>
              <a:t>proc phreg data=storage.rats covs(aggregate);
  model time*status(0) = rx;
  id litter;
run;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ignoring litter effect, SAS, 2 of 4</a:t>
            </a:r>
          </a:p>
        </p:txBody>
      </p:sp>
      <p:pic>
        <p:nvPicPr>
          <p:cNvPr id="3" name="Picture 1" descr="sas-01.png"/>
          <p:cNvPicPr>
            <a:picLocks noGrp="1" noChangeAspect="1"/>
          </p:cNvPicPr>
          <p:nvPr/>
        </p:nvPicPr>
        <p:blipFill>
          <a:blip r:embed="rId2"/>
          <a:stretch>
            <a:fillRect/>
          </a:stretch>
        </p:blipFill>
        <p:spPr bwMode="auto">
          <a:xfrm>
            <a:off x="457200" y="2095500"/>
            <a:ext cx="8229600" cy="1587500"/>
          </a:xfrm>
          <a:prstGeom prst="rect">
            <a:avLst/>
          </a:prstGeom>
          <a:noFill/>
          <a:ln w="9525">
            <a:noFill/>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ignoring litter effect, SAS, 3 of 4</a:t>
            </a:r>
          </a:p>
        </p:txBody>
      </p:sp>
      <p:pic>
        <p:nvPicPr>
          <p:cNvPr id="3" name="Picture 1" descr="sas-02.png"/>
          <p:cNvPicPr>
            <a:picLocks noGrp="1" noChangeAspect="1"/>
          </p:cNvPicPr>
          <p:nvPr/>
        </p:nvPicPr>
        <p:blipFill>
          <a:blip r:embed="rId2"/>
          <a:stretch>
            <a:fillRect/>
          </a:stretch>
        </p:blipFill>
        <p:spPr bwMode="auto">
          <a:xfrm>
            <a:off x="457200" y="2146300"/>
            <a:ext cx="8229600" cy="1473200"/>
          </a:xfrm>
          <a:prstGeom prst="rect">
            <a:avLst/>
          </a:prstGeom>
          <a:noFill/>
          <a:ln w="9525">
            <a:noFill/>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ignoring litter effect, SAS, 4 of 4</a:t>
            </a:r>
          </a:p>
        </p:txBody>
      </p:sp>
      <p:pic>
        <p:nvPicPr>
          <p:cNvPr id="3" name="Picture 1" descr="sas-03.png"/>
          <p:cNvPicPr>
            <a:picLocks noGrp="1" noChangeAspect="1"/>
          </p:cNvPicPr>
          <p:nvPr/>
        </p:nvPicPr>
        <p:blipFill>
          <a:blip r:embed="rId2"/>
          <a:stretch>
            <a:fillRect/>
          </a:stretch>
        </p:blipFill>
        <p:spPr bwMode="auto">
          <a:xfrm>
            <a:off x="457200" y="2336800"/>
            <a:ext cx="8229600" cy="1117600"/>
          </a:xfrm>
          <a:prstGeom prst="rect">
            <a:avLst/>
          </a:prstGeom>
          <a:noFill/>
          <a:ln w="9525">
            <a:noFill/>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Fruit fly study, round 1 probabilities</a:t>
            </a:r>
          </a:p>
        </p:txBody>
      </p:sp>
      <p:sp>
        <p:nvSpPr>
          <p:cNvPr id="3" name="Content Placeholder 2"/>
          <p:cNvSpPr>
            <a:spLocks noGrp="1"/>
          </p:cNvSpPr>
          <p:nvPr>
            <p:ph idx="1"/>
          </p:nvPr>
        </p:nvSpPr>
        <p:spPr/>
        <p:txBody>
          <a:bodyPr/>
          <a:lstStyle/>
          <a:p>
            <a:pPr lvl="0" indent="0">
              <a:buNone/>
            </a:pPr>
            <a:r>
              <a:rPr>
                <a:latin typeface="Courier"/>
              </a:rPr>
              <a:t>  37  96%    58  60%    73  24%
  40  92%    59  56%    75  20%
  43  88%    60  52%    77  16%
  44  84%    61  48%    79  12%
  45  80%    62  44%    89   8%
  47  76%    68  40%    94   4%
  49  72%    70  36%    96   0%
  54  68%    71  32%  
  56  64%    72  38%</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ignoring litter effect, R, 1 of 3</a:t>
            </a:r>
          </a:p>
        </p:txBody>
      </p:sp>
      <p:sp>
        <p:nvSpPr>
          <p:cNvPr id="3" name="Content Placeholder 2"/>
          <p:cNvSpPr>
            <a:spLocks noGrp="1"/>
          </p:cNvSpPr>
          <p:nvPr>
            <p:ph idx="1"/>
          </p:nvPr>
        </p:nvSpPr>
        <p:spPr/>
        <p:txBody>
          <a:bodyPr/>
          <a:lstStyle/>
          <a:p>
            <a:pPr lvl="0" indent="0">
              <a:buNone/>
            </a:pPr>
            <a:r>
              <a:rPr>
                <a:latin typeface="Courier"/>
              </a:rPr>
              <a:t>rats_surv &lt;- Surv(rats$time, rats$status)
coxph(rats_surv ~ rx, data=rats)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ignoring litter effect, R, 2 of 3</a:t>
            </a:r>
          </a:p>
        </p:txBody>
      </p:sp>
      <p:sp>
        <p:nvSpPr>
          <p:cNvPr id="3" name="Content Placeholder 2"/>
          <p:cNvSpPr>
            <a:spLocks noGrp="1"/>
          </p:cNvSpPr>
          <p:nvPr>
            <p:ph idx="1"/>
          </p:nvPr>
        </p:nvSpPr>
        <p:spPr/>
        <p:txBody>
          <a:bodyPr/>
          <a:lstStyle/>
          <a:p>
            <a:pPr lvl="0" indent="0">
              <a:buNone/>
            </a:pPr>
            <a:r>
              <a:rPr>
                <a:latin typeface="Courier"/>
              </a:rPr>
              <a:t>Call:
coxph(formula = rats_surv ~ rx, data = rats)
     coef exp(coef) se(coef)     z       p
rx 0.9047    2.4713   0.3175 2.849 0.00438</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ignoring litter effect, R, 3 of 3</a:t>
            </a:r>
          </a:p>
        </p:txBody>
      </p:sp>
      <p:sp>
        <p:nvSpPr>
          <p:cNvPr id="3" name="Content Placeholder 2"/>
          <p:cNvSpPr>
            <a:spLocks noGrp="1"/>
          </p:cNvSpPr>
          <p:nvPr>
            <p:ph idx="1"/>
          </p:nvPr>
        </p:nvSpPr>
        <p:spPr/>
        <p:txBody>
          <a:bodyPr/>
          <a:lstStyle/>
          <a:p>
            <a:pPr lvl="0" indent="0">
              <a:buNone/>
            </a:pPr>
            <a:r>
              <a:rPr>
                <a:latin typeface="Courier"/>
              </a:rPr>
              <a:t>
Likelihood ratio test=7.98  on 1 df, p=0.004741
n= 150, number of events= 40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robust variance (sandwich) estimate, Stata, 1 of 2</a:t>
            </a:r>
          </a:p>
        </p:txBody>
      </p:sp>
      <p:sp>
        <p:nvSpPr>
          <p:cNvPr id="3" name="Content Placeholder 2"/>
          <p:cNvSpPr>
            <a:spLocks noGrp="1"/>
          </p:cNvSpPr>
          <p:nvPr>
            <p:ph idx="1"/>
          </p:nvPr>
        </p:nvSpPr>
        <p:spPr/>
        <p:txBody>
          <a:bodyPr/>
          <a:lstStyle/>
          <a:p>
            <a:pPr lvl="0" indent="0">
              <a:buNone/>
            </a:pPr>
            <a:r>
              <a:rPr>
                <a:latin typeface="Courier"/>
              </a:rPr>
              <a:t>stset time, failure(status)
stcox rx, vce(cluster litter)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robust variance (sandwich) estimate, Stata, 2 of 2</a:t>
            </a:r>
          </a:p>
        </p:txBody>
      </p:sp>
      <p:pic>
        <p:nvPicPr>
          <p:cNvPr id="3" name="Picture 1" descr="stata-02.png"/>
          <p:cNvPicPr>
            <a:picLocks noGrp="1" noChangeAspect="1"/>
          </p:cNvPicPr>
          <p:nvPr/>
        </p:nvPicPr>
        <p:blipFill>
          <a:blip r:embed="rId2"/>
          <a:stretch>
            <a:fillRect/>
          </a:stretch>
        </p:blipFill>
        <p:spPr bwMode="auto">
          <a:xfrm>
            <a:off x="457200" y="1282700"/>
            <a:ext cx="8229600" cy="3200400"/>
          </a:xfrm>
          <a:prstGeom prst="rect">
            <a:avLst/>
          </a:prstGeom>
          <a:noFill/>
          <a:ln w="9525">
            <a:noFill/>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robust variance (sandwich) estimate, SAS, 1 of 4</a:t>
            </a:r>
          </a:p>
        </p:txBody>
      </p:sp>
      <p:sp>
        <p:nvSpPr>
          <p:cNvPr id="3" name="Content Placeholder 2"/>
          <p:cNvSpPr>
            <a:spLocks noGrp="1"/>
          </p:cNvSpPr>
          <p:nvPr>
            <p:ph idx="1"/>
          </p:nvPr>
        </p:nvSpPr>
        <p:spPr/>
        <p:txBody>
          <a:bodyPr/>
          <a:lstStyle/>
          <a:p>
            <a:pPr lvl="0" indent="0">
              <a:buNone/>
            </a:pPr>
            <a:r>
              <a:rPr>
                <a:latin typeface="Courier"/>
              </a:rPr>
              <a:t>proc phreg data=storage.rats covs(aggregate);
  model time*status(0) = rx;
  id litter;
run;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robust variance (sandwich) estimate, SAS, 2 of 4</a:t>
            </a:r>
          </a:p>
        </p:txBody>
      </p:sp>
      <p:pic>
        <p:nvPicPr>
          <p:cNvPr id="3" name="Picture 1" descr="sas-04.png"/>
          <p:cNvPicPr>
            <a:picLocks noGrp="1" noChangeAspect="1"/>
          </p:cNvPicPr>
          <p:nvPr/>
        </p:nvPicPr>
        <p:blipFill>
          <a:blip r:embed="rId2"/>
          <a:stretch>
            <a:fillRect/>
          </a:stretch>
        </p:blipFill>
        <p:spPr bwMode="auto">
          <a:xfrm>
            <a:off x="457200" y="2082800"/>
            <a:ext cx="8229600" cy="1625600"/>
          </a:xfrm>
          <a:prstGeom prst="rect">
            <a:avLst/>
          </a:prstGeom>
          <a:noFill/>
          <a:ln w="9525">
            <a:noFill/>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robust variance (sandwich) estimate, SAS, 3 of 4</a:t>
            </a:r>
          </a:p>
        </p:txBody>
      </p:sp>
      <p:pic>
        <p:nvPicPr>
          <p:cNvPr id="3" name="Picture 1" descr="sas-05.png"/>
          <p:cNvPicPr>
            <a:picLocks noGrp="1" noChangeAspect="1"/>
          </p:cNvPicPr>
          <p:nvPr/>
        </p:nvPicPr>
        <p:blipFill>
          <a:blip r:embed="rId2"/>
          <a:stretch>
            <a:fillRect/>
          </a:stretch>
        </p:blipFill>
        <p:spPr bwMode="auto">
          <a:xfrm>
            <a:off x="457200" y="1905000"/>
            <a:ext cx="8229600" cy="1968500"/>
          </a:xfrm>
          <a:prstGeom prst="rect">
            <a:avLst/>
          </a:prstGeom>
          <a:noFill/>
          <a:ln w="9525">
            <a:noFill/>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robust variance (sandwich) estimate, SAS, 4 of 4</a:t>
            </a:r>
          </a:p>
        </p:txBody>
      </p:sp>
      <p:pic>
        <p:nvPicPr>
          <p:cNvPr id="3" name="Picture 1" descr="sas-06.png"/>
          <p:cNvPicPr>
            <a:picLocks noGrp="1" noChangeAspect="1"/>
          </p:cNvPicPr>
          <p:nvPr/>
        </p:nvPicPr>
        <p:blipFill>
          <a:blip r:embed="rId2"/>
          <a:stretch>
            <a:fillRect/>
          </a:stretch>
        </p:blipFill>
        <p:spPr bwMode="auto">
          <a:xfrm>
            <a:off x="457200" y="2336800"/>
            <a:ext cx="8229600" cy="1104900"/>
          </a:xfrm>
          <a:prstGeom prst="rect">
            <a:avLst/>
          </a:prstGeom>
          <a:noFill/>
          <a:ln w="9525">
            <a:noFill/>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robust variance (sandwich) estimate, R, 1 of 2</a:t>
            </a:r>
          </a:p>
        </p:txBody>
      </p:sp>
      <p:sp>
        <p:nvSpPr>
          <p:cNvPr id="3" name="Content Placeholder 2"/>
          <p:cNvSpPr>
            <a:spLocks noGrp="1"/>
          </p:cNvSpPr>
          <p:nvPr>
            <p:ph idx="1"/>
          </p:nvPr>
        </p:nvSpPr>
        <p:spPr/>
        <p:txBody>
          <a:bodyPr/>
          <a:lstStyle/>
          <a:p>
            <a:pPr lvl="0" indent="0">
              <a:buNone/>
            </a:pPr>
            <a:r>
              <a:rPr>
                <a:latin typeface="Courier"/>
              </a:rPr>
              <a:t>rats_surv &lt;- Surv(rats$time, rats$status)
coxph(rats_surv ~ rx + cluster(litter), data=rats)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Fruit fly study, round 1 graph</a:t>
            </a:r>
          </a:p>
        </p:txBody>
      </p:sp>
      <p:pic>
        <p:nvPicPr>
          <p:cNvPr id="3" name="Picture 1" descr="fly-01.png"/>
          <p:cNvPicPr>
            <a:picLocks noGrp="1" noChangeAspect="1"/>
          </p:cNvPicPr>
          <p:nvPr/>
        </p:nvPicPr>
        <p:blipFill>
          <a:blip r:embed="rId3"/>
          <a:stretch>
            <a:fillRect/>
          </a:stretch>
        </p:blipFill>
        <p:spPr bwMode="auto">
          <a:xfrm>
            <a:off x="2197100" y="1193800"/>
            <a:ext cx="4762500" cy="3390900"/>
          </a:xfrm>
          <a:prstGeom prst="rect">
            <a:avLst/>
          </a:prstGeom>
          <a:noFill/>
          <a:ln w="9525">
            <a:noFill/>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robust variance (sandwich) estimate, R, 2 of 3</a:t>
            </a:r>
          </a:p>
        </p:txBody>
      </p:sp>
      <p:sp>
        <p:nvSpPr>
          <p:cNvPr id="3" name="Content Placeholder 2"/>
          <p:cNvSpPr>
            <a:spLocks noGrp="1"/>
          </p:cNvSpPr>
          <p:nvPr>
            <p:ph idx="1"/>
          </p:nvPr>
        </p:nvSpPr>
        <p:spPr/>
        <p:txBody>
          <a:bodyPr/>
          <a:lstStyle/>
          <a:p>
            <a:pPr lvl="0" indent="0">
              <a:buNone/>
            </a:pPr>
            <a:r>
              <a:rPr dirty="0">
                <a:latin typeface="Courier"/>
              </a:rPr>
              <a:t>Call:
</a:t>
            </a:r>
            <a:r>
              <a:rPr dirty="0" err="1">
                <a:latin typeface="Courier"/>
              </a:rPr>
              <a:t>coxph</a:t>
            </a:r>
            <a:r>
              <a:rPr dirty="0">
                <a:latin typeface="Courier"/>
              </a:rPr>
              <a:t>(formula = </a:t>
            </a:r>
            <a:r>
              <a:rPr dirty="0" err="1">
                <a:latin typeface="Courier"/>
              </a:rPr>
              <a:t>rats_surv</a:t>
            </a:r>
            <a:r>
              <a:rPr dirty="0">
                <a:latin typeface="Courier"/>
              </a:rPr>
              <a:t> ~ </a:t>
            </a:r>
            <a:r>
              <a:rPr dirty="0" err="1">
                <a:latin typeface="Courier"/>
              </a:rPr>
              <a:t>rx</a:t>
            </a:r>
            <a:r>
              <a:rPr dirty="0">
                <a:latin typeface="Courier"/>
              </a:rPr>
              <a:t>, data = rats, cluster = litter)
</a:t>
            </a:r>
            <a:r>
              <a:rPr sz="1800" dirty="0">
                <a:latin typeface="Courier"/>
              </a:rPr>
              <a:t>     </a:t>
            </a:r>
            <a:r>
              <a:rPr sz="1800" dirty="0" err="1">
                <a:latin typeface="Courier"/>
              </a:rPr>
              <a:t>coef</a:t>
            </a:r>
            <a:r>
              <a:rPr sz="1800" dirty="0">
                <a:latin typeface="Courier"/>
              </a:rPr>
              <a:t> exp(</a:t>
            </a:r>
            <a:r>
              <a:rPr sz="1800" dirty="0" err="1">
                <a:latin typeface="Courier"/>
              </a:rPr>
              <a:t>coef</a:t>
            </a:r>
            <a:r>
              <a:rPr sz="1800" dirty="0">
                <a:latin typeface="Courier"/>
              </a:rPr>
              <a:t>) se(</a:t>
            </a:r>
            <a:r>
              <a:rPr sz="1800" dirty="0" err="1">
                <a:latin typeface="Courier"/>
              </a:rPr>
              <a:t>coef</a:t>
            </a:r>
            <a:r>
              <a:rPr sz="1800" dirty="0">
                <a:latin typeface="Courier"/>
              </a:rPr>
              <a:t>) robust se     z       p
</a:t>
            </a:r>
            <a:r>
              <a:rPr sz="1800" dirty="0" err="1">
                <a:latin typeface="Courier"/>
              </a:rPr>
              <a:t>rx</a:t>
            </a:r>
            <a:r>
              <a:rPr sz="1800" dirty="0">
                <a:latin typeface="Courier"/>
              </a:rPr>
              <a:t> 0.9047    2.4713   0.3175    0.3025 2.991 0.00278</a:t>
            </a:r>
            <a:endParaRPr dirty="0">
              <a:latin typeface="Courie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robust variance (sandwich) estimate, R, 3 of 3</a:t>
            </a:r>
          </a:p>
        </p:txBody>
      </p:sp>
      <p:sp>
        <p:nvSpPr>
          <p:cNvPr id="3" name="Content Placeholder 2"/>
          <p:cNvSpPr>
            <a:spLocks noGrp="1"/>
          </p:cNvSpPr>
          <p:nvPr>
            <p:ph idx="1"/>
          </p:nvPr>
        </p:nvSpPr>
        <p:spPr/>
        <p:txBody>
          <a:bodyPr/>
          <a:lstStyle/>
          <a:p>
            <a:pPr lvl="0" indent="0">
              <a:buNone/>
            </a:pPr>
            <a:r>
              <a:rPr>
                <a:latin typeface="Courier"/>
              </a:rPr>
              <a:t>
Likelihood ratio test=7.98  on 1 df, p=0.004741
n= 150, number of events= 40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frailty term, Stata, 1 of 2</a:t>
            </a:r>
          </a:p>
        </p:txBody>
      </p:sp>
      <p:sp>
        <p:nvSpPr>
          <p:cNvPr id="3" name="Content Placeholder 2"/>
          <p:cNvSpPr>
            <a:spLocks noGrp="1"/>
          </p:cNvSpPr>
          <p:nvPr>
            <p:ph idx="1"/>
          </p:nvPr>
        </p:nvSpPr>
        <p:spPr/>
        <p:txBody>
          <a:bodyPr/>
          <a:lstStyle/>
          <a:p>
            <a:pPr lvl="0" indent="0">
              <a:buNone/>
            </a:pPr>
            <a:r>
              <a:rPr>
                <a:latin typeface="Courier"/>
              </a:rPr>
              <a:t>stset time, failure(status)
stcox rx, shared(litter)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frailty term, Stata, 2 of 2</a:t>
            </a:r>
          </a:p>
        </p:txBody>
      </p:sp>
      <p:pic>
        <p:nvPicPr>
          <p:cNvPr id="3" name="Picture 1" descr="stata-03.png"/>
          <p:cNvPicPr>
            <a:picLocks noGrp="1" noChangeAspect="1"/>
          </p:cNvPicPr>
          <p:nvPr/>
        </p:nvPicPr>
        <p:blipFill>
          <a:blip r:embed="rId2"/>
          <a:stretch>
            <a:fillRect/>
          </a:stretch>
        </p:blipFill>
        <p:spPr bwMode="auto">
          <a:xfrm>
            <a:off x="1701800" y="1193800"/>
            <a:ext cx="5753100" cy="3390900"/>
          </a:xfrm>
          <a:prstGeom prst="rect">
            <a:avLst/>
          </a:prstGeom>
          <a:noFill/>
          <a:ln w="9525">
            <a:noFill/>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frailty term, SAS, 1 of 4</a:t>
            </a:r>
          </a:p>
        </p:txBody>
      </p:sp>
      <p:sp>
        <p:nvSpPr>
          <p:cNvPr id="3" name="Content Placeholder 2"/>
          <p:cNvSpPr>
            <a:spLocks noGrp="1"/>
          </p:cNvSpPr>
          <p:nvPr>
            <p:ph idx="1"/>
          </p:nvPr>
        </p:nvSpPr>
        <p:spPr/>
        <p:txBody>
          <a:bodyPr/>
          <a:lstStyle/>
          <a:p>
            <a:pPr lvl="0" indent="0">
              <a:buNone/>
            </a:pPr>
            <a:r>
              <a:rPr>
                <a:latin typeface="Courier"/>
              </a:rPr>
              <a:t>proc phreg data=storage.rats;
  class litter;
  model time*status(0) = rx;
  id litter;
  random litter / dist=gamma;
run;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frailty term, SAS, 2 of 4</a:t>
            </a:r>
          </a:p>
        </p:txBody>
      </p:sp>
      <p:pic>
        <p:nvPicPr>
          <p:cNvPr id="3" name="Picture 1" descr="sas-07.png"/>
          <p:cNvPicPr>
            <a:picLocks noGrp="1" noChangeAspect="1"/>
          </p:cNvPicPr>
          <p:nvPr/>
        </p:nvPicPr>
        <p:blipFill>
          <a:blip r:embed="rId2"/>
          <a:stretch>
            <a:fillRect/>
          </a:stretch>
        </p:blipFill>
        <p:spPr bwMode="auto">
          <a:xfrm>
            <a:off x="457200" y="2260600"/>
            <a:ext cx="8229600" cy="1270000"/>
          </a:xfrm>
          <a:prstGeom prst="rect">
            <a:avLst/>
          </a:prstGeom>
          <a:noFill/>
          <a:ln w="9525">
            <a:noFill/>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frailty term, SAS, 3 of 4</a:t>
            </a:r>
          </a:p>
        </p:txBody>
      </p:sp>
      <p:pic>
        <p:nvPicPr>
          <p:cNvPr id="3" name="Picture 1" descr="sas-08.png"/>
          <p:cNvPicPr>
            <a:picLocks noGrp="1" noChangeAspect="1"/>
          </p:cNvPicPr>
          <p:nvPr/>
        </p:nvPicPr>
        <p:blipFill>
          <a:blip r:embed="rId2"/>
          <a:stretch>
            <a:fillRect/>
          </a:stretch>
        </p:blipFill>
        <p:spPr bwMode="auto">
          <a:xfrm>
            <a:off x="457200" y="2197100"/>
            <a:ext cx="8229600" cy="1384300"/>
          </a:xfrm>
          <a:prstGeom prst="rect">
            <a:avLst/>
          </a:prstGeom>
          <a:noFill/>
          <a:ln w="9525">
            <a:noFill/>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frailty term, SAS, 4 of 4</a:t>
            </a:r>
          </a:p>
        </p:txBody>
      </p:sp>
      <p:pic>
        <p:nvPicPr>
          <p:cNvPr id="3" name="Picture 1" descr="sas-09.png"/>
          <p:cNvPicPr>
            <a:picLocks noGrp="1" noChangeAspect="1"/>
          </p:cNvPicPr>
          <p:nvPr/>
        </p:nvPicPr>
        <p:blipFill>
          <a:blip r:embed="rId2"/>
          <a:stretch>
            <a:fillRect/>
          </a:stretch>
        </p:blipFill>
        <p:spPr bwMode="auto">
          <a:xfrm>
            <a:off x="457200" y="2324100"/>
            <a:ext cx="8229600" cy="1130300"/>
          </a:xfrm>
          <a:prstGeom prst="rect">
            <a:avLst/>
          </a:prstGeom>
          <a:noFill/>
          <a:ln w="9525">
            <a:noFill/>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frailty term, R, 1 of 2</a:t>
            </a:r>
          </a:p>
        </p:txBody>
      </p:sp>
      <p:sp>
        <p:nvSpPr>
          <p:cNvPr id="3" name="Content Placeholder 2"/>
          <p:cNvSpPr>
            <a:spLocks noGrp="1"/>
          </p:cNvSpPr>
          <p:nvPr>
            <p:ph idx="1"/>
          </p:nvPr>
        </p:nvSpPr>
        <p:spPr/>
        <p:txBody>
          <a:bodyPr/>
          <a:lstStyle/>
          <a:p>
            <a:pPr lvl="0" indent="0">
              <a:buNone/>
            </a:pPr>
            <a:r>
              <a:rPr>
                <a:latin typeface="Courier"/>
              </a:rPr>
              <a:t>rats_surv &lt;- Surv(rats$time, rats$status)
coxph(rats_surv ~ rx + frailty(litter), data=rats)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frailty term, R, 2 of 3</a:t>
            </a:r>
          </a:p>
        </p:txBody>
      </p:sp>
      <p:sp>
        <p:nvSpPr>
          <p:cNvPr id="3" name="Content Placeholder 2"/>
          <p:cNvSpPr>
            <a:spLocks noGrp="1"/>
          </p:cNvSpPr>
          <p:nvPr>
            <p:ph idx="1"/>
          </p:nvPr>
        </p:nvSpPr>
        <p:spPr/>
        <p:txBody>
          <a:bodyPr/>
          <a:lstStyle/>
          <a:p>
            <a:pPr lvl="0" indent="0">
              <a:buNone/>
            </a:pPr>
            <a:r>
              <a:rPr dirty="0">
                <a:latin typeface="Courier"/>
              </a:rPr>
              <a:t>Call:
</a:t>
            </a:r>
            <a:r>
              <a:rPr dirty="0" err="1">
                <a:latin typeface="Courier"/>
              </a:rPr>
              <a:t>coxph</a:t>
            </a:r>
            <a:r>
              <a:rPr dirty="0">
                <a:latin typeface="Courier"/>
              </a:rPr>
              <a:t>(formula = </a:t>
            </a:r>
            <a:r>
              <a:rPr dirty="0" err="1">
                <a:latin typeface="Courier"/>
              </a:rPr>
              <a:t>rats_surv</a:t>
            </a:r>
            <a:r>
              <a:rPr dirty="0">
                <a:latin typeface="Courier"/>
              </a:rPr>
              <a:t> ~ </a:t>
            </a:r>
            <a:r>
              <a:rPr dirty="0" err="1">
                <a:latin typeface="Courier"/>
              </a:rPr>
              <a:t>rx</a:t>
            </a:r>
            <a:r>
              <a:rPr dirty="0">
                <a:latin typeface="Courier"/>
              </a:rPr>
              <a:t> + frailty(litter), data = rats)
</a:t>
            </a:r>
            <a:r>
              <a:rPr sz="1600" dirty="0">
                <a:latin typeface="Courier"/>
              </a:rPr>
              <a:t>                  </a:t>
            </a:r>
            <a:r>
              <a:rPr sz="1600" dirty="0" err="1">
                <a:latin typeface="Courier"/>
              </a:rPr>
              <a:t>coef</a:t>
            </a:r>
            <a:r>
              <a:rPr sz="1600" dirty="0">
                <a:latin typeface="Courier"/>
              </a:rPr>
              <a:t> se(</a:t>
            </a:r>
            <a:r>
              <a:rPr sz="1600" dirty="0" err="1">
                <a:latin typeface="Courier"/>
              </a:rPr>
              <a:t>coef</a:t>
            </a:r>
            <a:r>
              <a:rPr sz="1600" dirty="0">
                <a:latin typeface="Courier"/>
              </a:rPr>
              <a:t>)    se2  </a:t>
            </a:r>
            <a:r>
              <a:rPr sz="1600" dirty="0" err="1">
                <a:latin typeface="Courier"/>
              </a:rPr>
              <a:t>Chisq</a:t>
            </a:r>
            <a:r>
              <a:rPr sz="1600" dirty="0">
                <a:latin typeface="Courier"/>
              </a:rPr>
              <a:t>   DF      p
</a:t>
            </a:r>
            <a:r>
              <a:rPr sz="1600" dirty="0" err="1">
                <a:latin typeface="Courier"/>
              </a:rPr>
              <a:t>rx</a:t>
            </a:r>
            <a:r>
              <a:rPr sz="1600" dirty="0">
                <a:latin typeface="Courier"/>
              </a:rPr>
              <a:t>               0.914    0.323  0.319  8.012  1.0 0.0046
frailty(litter)                        17.692 14.4 0.2443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Fruit fly study, round 2 data</a:t>
            </a:r>
          </a:p>
        </p:txBody>
      </p:sp>
      <p:sp>
        <p:nvSpPr>
          <p:cNvPr id="3" name="Content Placeholder 2"/>
          <p:cNvSpPr>
            <a:spLocks noGrp="1"/>
          </p:cNvSpPr>
          <p:nvPr>
            <p:ph idx="1"/>
          </p:nvPr>
        </p:nvSpPr>
        <p:spPr/>
        <p:txBody>
          <a:bodyPr/>
          <a:lstStyle/>
          <a:p>
            <a:pPr lvl="0" indent="0">
              <a:buNone/>
            </a:pPr>
            <a:r>
              <a:rPr>
                <a:latin typeface="Courier"/>
              </a:rPr>
              <a:t>  37         58         70+
  40         59         70+
  43         60         70+
  44         61         70+
  45         62         70+
  47         68         70+
  49         70+        70+
  54         70+
  56         70+</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frailty term, R, 3 of 3</a:t>
            </a:r>
          </a:p>
        </p:txBody>
      </p:sp>
      <p:sp>
        <p:nvSpPr>
          <p:cNvPr id="3" name="Content Placeholder 2"/>
          <p:cNvSpPr>
            <a:spLocks noGrp="1"/>
          </p:cNvSpPr>
          <p:nvPr>
            <p:ph idx="1"/>
          </p:nvPr>
        </p:nvSpPr>
        <p:spPr/>
        <p:txBody>
          <a:bodyPr/>
          <a:lstStyle/>
          <a:p>
            <a:pPr lvl="0" indent="0">
              <a:buNone/>
            </a:pPr>
            <a:r>
              <a:rPr>
                <a:latin typeface="Courier"/>
              </a:rPr>
              <a:t>Iterations: 6 outer, 24 Newton-Raphson
     Variance of random effect= 0.499   I-likelihood = -180.8 
Degrees of freedom for terms=  1.0 14.4 
Likelihood ratio test=37.6  on 15.4 df, p=0.001
n= 150, number of events= 40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Thiotepa data</a:t>
            </a:r>
          </a:p>
        </p:txBody>
      </p:sp>
      <p:sp>
        <p:nvSpPr>
          <p:cNvPr id="3" name="Content Placeholder 2"/>
          <p:cNvSpPr>
            <a:spLocks noGrp="1"/>
          </p:cNvSpPr>
          <p:nvPr>
            <p:ph idx="1"/>
          </p:nvPr>
        </p:nvSpPr>
        <p:spPr/>
        <p:txBody>
          <a:bodyPr/>
          <a:lstStyle/>
          <a:p>
            <a:pPr lvl="0" indent="0">
              <a:buNone/>
            </a:pPr>
            <a:r>
              <a:rPr>
                <a:latin typeface="Courier"/>
              </a:rPr>
              <a:t>  id rx number size start stop event enum
1  1  1      1    3     0    1     0    1
2  2  1      2    1     0    4     0    1
3  3  1      1    1     0    7     0    1
4  4  1      5    1     0   10     0    1
5  5  1      4    1     0    6     1    1
6  5  1      4    1     6   10     0    2
7  6  1      1    1     0   14     0    1</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Plot of thiotepa data</a:t>
            </a:r>
          </a:p>
        </p:txBody>
      </p:sp>
      <p:pic>
        <p:nvPicPr>
          <p:cNvPr id="3" name="Picture 1" descr="frailty_files/figure-pptx/unnamed-chunk-15-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Data for subject 82</a:t>
            </a:r>
          </a:p>
        </p:txBody>
      </p:sp>
      <p:sp>
        <p:nvSpPr>
          <p:cNvPr id="3" name="Content Placeholder 2"/>
          <p:cNvSpPr>
            <a:spLocks noGrp="1"/>
          </p:cNvSpPr>
          <p:nvPr>
            <p:ph idx="1"/>
          </p:nvPr>
        </p:nvSpPr>
        <p:spPr/>
        <p:txBody>
          <a:bodyPr/>
          <a:lstStyle/>
          <a:p>
            <a:pPr lvl="0" indent="0">
              <a:buNone/>
            </a:pPr>
            <a:r>
              <a:rPr>
                <a:latin typeface="Courier"/>
              </a:rPr>
              <a:t>    id rx number size start stop event enum
171 82  2      4    1     0    4     1    1
172 82  2      4    1     4   24     1    2
173 82  2      4    1    24   47     1    3
174 82  2      4    1    47   50     0    4</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Re-setting the clock</a:t>
            </a:r>
          </a:p>
        </p:txBody>
      </p:sp>
      <p:sp>
        <p:nvSpPr>
          <p:cNvPr id="3" name="Content Placeholder 2"/>
          <p:cNvSpPr>
            <a:spLocks noGrp="1"/>
          </p:cNvSpPr>
          <p:nvPr>
            <p:ph idx="1"/>
          </p:nvPr>
        </p:nvSpPr>
        <p:spPr/>
        <p:txBody>
          <a:bodyPr/>
          <a:lstStyle/>
          <a:p>
            <a:pPr lvl="0" indent="0">
              <a:buNone/>
            </a:pPr>
            <a:r>
              <a:rPr>
                <a:latin typeface="Courier"/>
              </a:rPr>
              <a:t>    id rx number size start stop event enum
171 82  2      4    1     0    4     1    1
172 82  2      4    1     0   20     1    2
173 82  2      4    1     0   23     1    3
174 82  2      4    1     0    3     0    4</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Alternative analysis: Poisson regression</a:t>
            </a:r>
          </a:p>
        </p:txBody>
      </p:sp>
      <p:sp>
        <p:nvSpPr>
          <p:cNvPr id="3" name="Content Placeholder 2"/>
          <p:cNvSpPr>
            <a:spLocks noGrp="1"/>
          </p:cNvSpPr>
          <p:nvPr>
            <p:ph idx="1"/>
          </p:nvPr>
        </p:nvSpPr>
        <p:spPr/>
        <p:txBody>
          <a:bodyPr/>
          <a:lstStyle/>
          <a:p>
            <a:pPr lvl="0" indent="0">
              <a:buNone/>
            </a:pPr>
            <a:r>
              <a:rPr>
                <a:latin typeface="Courier"/>
              </a:rPr>
              <a:t>    id rx number size event_count time_at_risk
174 82  2      4    1           3           50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Fruit fly study, round 2 probabilities</a:t>
            </a:r>
          </a:p>
        </p:txBody>
      </p:sp>
      <p:sp>
        <p:nvSpPr>
          <p:cNvPr id="3" name="Content Placeholder 2"/>
          <p:cNvSpPr>
            <a:spLocks noGrp="1"/>
          </p:cNvSpPr>
          <p:nvPr>
            <p:ph idx="1"/>
          </p:nvPr>
        </p:nvSpPr>
        <p:spPr/>
        <p:txBody>
          <a:bodyPr/>
          <a:lstStyle/>
          <a:p>
            <a:pPr lvl="0" indent="0">
              <a:buNone/>
            </a:pPr>
            <a:r>
              <a:rPr>
                <a:latin typeface="Courier"/>
              </a:rPr>
              <a:t>  37  96%    58  60%    70+  ?
  40  92%    59  56%    70+  ?
  43  88%    60  52%    70+  ?
  44  84%    61  48%    70+  ?
  45  80%    62  44%    70+  ?
  47  76%    68  40%    70+  ?
  49  72%    70+  ?     70+  ?
  54  68%    70+  ?
  56  64%    70+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Fruit fly study, round 2 graph</a:t>
            </a:r>
          </a:p>
        </p:txBody>
      </p:sp>
      <p:pic>
        <p:nvPicPr>
          <p:cNvPr id="3" name="Picture 1" descr="fly-02.png"/>
          <p:cNvPicPr>
            <a:picLocks noGrp="1" noChangeAspect="1"/>
          </p:cNvPicPr>
          <p:nvPr/>
        </p:nvPicPr>
        <p:blipFill>
          <a:blip r:embed="rId2"/>
          <a:stretch>
            <a:fillRect/>
          </a:stretch>
        </p:blipFill>
        <p:spPr bwMode="auto">
          <a:xfrm>
            <a:off x="2197100" y="1193800"/>
            <a:ext cx="4749800" cy="3390900"/>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Fruit fly study, round 3 data</a:t>
            </a:r>
          </a:p>
        </p:txBody>
      </p:sp>
      <p:sp>
        <p:nvSpPr>
          <p:cNvPr id="3" name="Content Placeholder 2"/>
          <p:cNvSpPr>
            <a:spLocks noGrp="1"/>
          </p:cNvSpPr>
          <p:nvPr>
            <p:ph idx="1"/>
          </p:nvPr>
        </p:nvSpPr>
        <p:spPr/>
        <p:txBody>
          <a:bodyPr/>
          <a:lstStyle/>
          <a:p>
            <a:pPr lvl="0" indent="0">
              <a:buNone/>
            </a:pPr>
            <a:r>
              <a:rPr>
                <a:latin typeface="Courier"/>
              </a:rPr>
              <a:t>  37         58         70+
  40         59         75
  43         60         70+
  44         61         70+
  45         62         89
  47         68         70+
  49         70+        96
  54         71
  56         70+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Fruit fly study, round 3 probabilities</a:t>
            </a:r>
          </a:p>
        </p:txBody>
      </p:sp>
      <p:sp>
        <p:nvSpPr>
          <p:cNvPr id="3" name="Content Placeholder 2"/>
          <p:cNvSpPr>
            <a:spLocks noGrp="1"/>
          </p:cNvSpPr>
          <p:nvPr>
            <p:ph idx="1"/>
          </p:nvPr>
        </p:nvSpPr>
        <p:spPr/>
        <p:txBody>
          <a:bodyPr/>
          <a:lstStyle/>
          <a:p>
            <a:pPr lvl="0" indent="0">
              <a:buNone/>
            </a:pPr>
            <a:r>
              <a:rPr>
                <a:latin typeface="Courier"/>
              </a:rPr>
              <a:t>  37  96%    58  60%    70+
  40  92%    59  56%    75  20%
  43  88%    60  52%    70+
  44  84%    61  48%    70+
  45  80%    62  44%    89  10%
  47  76%    68  40%    70+
  49  72%    70+        96   0%
  54  68%    71  30%
  56  64%    70+</a:t>
            </a:r>
          </a:p>
        </p:txBody>
      </p:sp>
    </p:spTree>
  </p:cSld>
  <p:clrMapOvr>
    <a:masterClrMapping/>
  </p:clrMapOvr>
</p:sld>
</file>

<file path=ppt/theme/theme1.xml><?xml version="1.0" encoding="utf-8"?>
<a:theme xmlns:a="http://schemas.openxmlformats.org/drawingml/2006/main" name="COSA-PPT-Wid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T#015 STSP-PPT-Wide-Template</Template>
  <TotalTime>0</TotalTime>
  <Words>2886</Words>
  <Application>Microsoft Office PowerPoint</Application>
  <PresentationFormat>On-screen Show (16:9)</PresentationFormat>
  <Paragraphs>177</Paragraphs>
  <Slides>55</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Cambria Math</vt:lpstr>
      <vt:lpstr>Courier</vt:lpstr>
      <vt:lpstr>COSA-PPT-Wide-Template</vt:lpstr>
      <vt:lpstr>Frailty models</vt:lpstr>
      <vt:lpstr>Fruit fly study, round 1 data</vt:lpstr>
      <vt:lpstr>Fruit fly study, round 1 probabilities</vt:lpstr>
      <vt:lpstr>Fruit fly study, round 1 graph</vt:lpstr>
      <vt:lpstr>Fruit fly study, round 2 data</vt:lpstr>
      <vt:lpstr>Fruit fly study, round 2 probabilities</vt:lpstr>
      <vt:lpstr>Fruit fly study, round 2 graph</vt:lpstr>
      <vt:lpstr>Fruit fly study, round 3 data</vt:lpstr>
      <vt:lpstr>Fruit fly study, round 3 probabilities</vt:lpstr>
      <vt:lpstr>Fruit fly study, round 3 graph</vt:lpstr>
      <vt:lpstr>Life insurance example</vt:lpstr>
      <vt:lpstr>Probabilities for ages 21 through 41</vt:lpstr>
      <vt:lpstr>Probabilities for ages 95 through 99</vt:lpstr>
      <vt:lpstr>Why are these probabilities not comparable?</vt:lpstr>
      <vt:lpstr>Hazard functions</vt:lpstr>
      <vt:lpstr>Hazard function</vt:lpstr>
      <vt:lpstr>Hazard function on a log scale</vt:lpstr>
      <vt:lpstr>Cox publication</vt:lpstr>
      <vt:lpstr>The Cox regression model</vt:lpstr>
      <vt:lpstr>Estimation in the Cox model</vt:lpstr>
      <vt:lpstr>Testing in the Cox model</vt:lpstr>
      <vt:lpstr>Robust variance (sandwich estimator)</vt:lpstr>
      <vt:lpstr>Rats data</vt:lpstr>
      <vt:lpstr>Analysis ignoring litter effect, Stata, 1 of 2</vt:lpstr>
      <vt:lpstr>Analysis ignoring litter effect, Stata, 2 of 2</vt:lpstr>
      <vt:lpstr>Analysis ignoring litter effect, SAS, 1 of 4</vt:lpstr>
      <vt:lpstr>Analysis ignoring litter effect, SAS, 2 of 4</vt:lpstr>
      <vt:lpstr>Analysis ignoring litter effect, SAS, 3 of 4</vt:lpstr>
      <vt:lpstr>Analysis ignoring litter effect, SAS, 4 of 4</vt:lpstr>
      <vt:lpstr>Analysis ignoring litter effect, R, 1 of 3</vt:lpstr>
      <vt:lpstr>Analysis ignoring litter effect, R, 2 of 3</vt:lpstr>
      <vt:lpstr>Analysis ignoring litter effect, R, 3 of 3</vt:lpstr>
      <vt:lpstr>Analysis with robust variance (sandwich) estimate, Stata, 1 of 2</vt:lpstr>
      <vt:lpstr>Analysis with robust variance (sandwich) estimate, Stata, 2 of 2</vt:lpstr>
      <vt:lpstr>Analysis with robust variance (sandwich) estimate, SAS, 1 of 4</vt:lpstr>
      <vt:lpstr>Analysis with robust variance (sandwich) estimate, SAS, 2 of 4</vt:lpstr>
      <vt:lpstr>Analysis with robust variance (sandwich) estimate, SAS, 3 of 4</vt:lpstr>
      <vt:lpstr>Analysis with robust variance (sandwich) estimate, SAS, 4 of 4</vt:lpstr>
      <vt:lpstr>Analysis with robust variance (sandwich) estimate, R, 1 of 2</vt:lpstr>
      <vt:lpstr>Analysis with robust variance (sandwich) estimate, R, 2 of 3</vt:lpstr>
      <vt:lpstr>Analysis with robust variance (sandwich) estimate, R, 3 of 3</vt:lpstr>
      <vt:lpstr>Analysis with frailty term, Stata, 1 of 2</vt:lpstr>
      <vt:lpstr>Analysis with frailty term, Stata, 2 of 2</vt:lpstr>
      <vt:lpstr>Analysis with frailty term, SAS, 1 of 4</vt:lpstr>
      <vt:lpstr>Analysis with frailty term, SAS, 2 of 4</vt:lpstr>
      <vt:lpstr>Analysis with frailty term, SAS, 3 of 4</vt:lpstr>
      <vt:lpstr>Analysis with frailty term, SAS, 4 of 4</vt:lpstr>
      <vt:lpstr>Analysis with frailty term, R, 1 of 2</vt:lpstr>
      <vt:lpstr>Analysis with frailty term, R, 2 of 3</vt:lpstr>
      <vt:lpstr>Analysis with frailty term, R, 3 of 3</vt:lpstr>
      <vt:lpstr>Thiotepa data</vt:lpstr>
      <vt:lpstr>Plot of thiotepa data</vt:lpstr>
      <vt:lpstr>Data for subject 82</vt:lpstr>
      <vt:lpstr>Re-setting the clock</vt:lpstr>
      <vt:lpstr>Alternative analysis: Poisson regression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Frailty models</dc:title>
  <dc:creator/>
  <cp:keywords/>
  <cp:lastModifiedBy>Stephen Simon</cp:lastModifiedBy>
  <cp:revision>1</cp:revision>
  <dcterms:created xsi:type="dcterms:W3CDTF">2023-10-28T20:14:12Z</dcterms:created>
  <dcterms:modified xsi:type="dcterms:W3CDTF">2023-10-28T20:41:22Z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