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8" d="100"/>
          <a:sy n="108" d="100"/>
        </p:scale>
        <p:origin x="17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Introduction to Analysis of Means</a:t>
            </a:r>
          </a:p>
          <a:p>
            <a:pPr marL="0" lvl="0" indent="0">
              <a:buNone/>
            </a:pPr>
            <a:endParaRPr/>
          </a:p>
          <a:p>
            <a:pPr marL="0" lvl="0" indent="0">
              <a:buNone/>
            </a:pPr>
            <a:r>
              <a:t>Analysis of Means (ANOM) is an under appreciated methodology that has relevance to quality control and institutional comparisons. Unlike Analysis of Variance (ANOVA), which compares one group mean to another group mean, ANOM compares each group mean to the overall mean. The calculations in ANOM are simple and direct. ANOM also avoids many of the ambiguities inherent in the multiple comparisons used in ANOVA, and avoids a common misinterpretation about overlapping confidence intervals. This talk will illustrate the mechanics of calculating ANOM and provide context for when you should or should not use it.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approaches to identifying where the differences lie. Here’s a plot showing that the only statistically significant difference is between materials B and D.</a:t>
            </a:r>
          </a:p>
          <a:p>
            <a:pPr marL="0" lvl="0" indent="0">
              <a:buNone/>
            </a:pPr>
            <a:endParaRPr/>
          </a:p>
          <a:p>
            <a:pPr marL="0" lvl="0" indent="0">
              <a:buNone/>
            </a:pPr>
            <a:r>
              <a:t>This is a bit tricky to interpret. There is no statistically significant difference between the weakest material, B, and the second weakest, C. There’s no difference between C and the next material, A. And there is no difference between C and the strongest material, D.</a:t>
            </a:r>
          </a:p>
          <a:p>
            <a:pPr marL="0" lvl="0" indent="0">
              <a:buNone/>
            </a:pPr>
            <a:endParaRPr/>
          </a:p>
          <a:p>
            <a:pPr marL="0" lvl="0" indent="0">
              <a:buNone/>
            </a:pPr>
            <a:r>
              <a:t>But there is a difference between B and D. It seems a bit weird.</a:t>
            </a:r>
          </a:p>
          <a:p>
            <a:pPr marL="0" lvl="0" indent="0">
              <a:buNone/>
            </a:pPr>
            <a:endParaRPr/>
          </a:p>
          <a:p>
            <a:pPr marL="0" lvl="0" indent="0">
              <a:buNone/>
            </a:pPr>
            <a:r>
              <a:t>Perhaps the best analogy I can think of is that I live in Kansas City and I have relatives in Denver and Cincinnati. It’s not too bad a trip from Kansas City to Denver, and it’s not too bad a trip from Kansas City to Cincinnati. But it would be a significant trip to drive all the way from Denver to Cincinnati.</a:t>
            </a:r>
          </a:p>
          <a:p>
            <a:pPr marL="0" lvl="0" indent="0">
              <a:buNone/>
            </a:pPr>
            <a:endParaRPr/>
          </a:p>
          <a:p>
            <a:pPr marL="0" lvl="0" indent="0">
              <a:buNone/>
            </a:pPr>
            <a:r>
              <a:t>It just is an inherent ambiguity with the analysis of variance. Comparing pairs of means to see which pairs differ will sometimes provide unambiguous interpretations, but often they will not.</a:t>
            </a:r>
          </a:p>
          <a:p>
            <a:pPr marL="0" lvl="0" indent="0">
              <a:buNone/>
            </a:pPr>
            <a:endParaRPr/>
          </a:p>
          <a:p>
            <a:pPr marL="0" lvl="0" indent="0">
              <a:buNone/>
            </a:pPr>
            <a:r>
              <a:t>Now I don’t mean to harp on this point too much. ANOVA is a great technique. It often helps us greatly in understanding what is going on, in spite of these interpretation problems. But nothing is perfect in Statistics. There is at least some downside to everything that you try.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image from Wikipedia</a:t>
            </a:r>
          </a:p>
          <a:p>
            <a:pPr marL="0" lvl="0" indent="0">
              <a:buNone/>
            </a:pPr>
            <a:endParaRPr/>
          </a:p>
          <a:p>
            <a:pPr marL="0" lvl="0" indent="0">
              <a:buNone/>
            </a:pPr>
            <a:r>
              <a:t>https://commons.wikimedia.org/wiki/File:Piston_rings.jpg</a:t>
            </a:r>
          </a:p>
          <a:p>
            <a:pPr marL="0" lvl="0" indent="0">
              <a:buNone/>
            </a:pPr>
            <a:endParaRPr/>
          </a:p>
          <a:p>
            <a:pPr marL="0" lvl="0" indent="0">
              <a:buNone/>
            </a:pPr>
            <a:r>
              <a:t>of an automobile engine showing the piston, the cylinder it fits in, and the piston rings which insure a precise fit. With today’s engines, you need to size the piston rings very precisely, and if the manufacturing process starts to produce rings that are even just a tiny bit too small or too large, you end up with problems.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this example, workers regularly monitor the diameters of the piston rings that they produce. It’s important to keep the diameters very very close to 74. The workers on the factory floor measure five diameters every day, compute the average and standard deviation for that day.</a:t>
            </a:r>
          </a:p>
          <a:p>
            <a:pPr marL="0" lvl="0" indent="0">
              <a:buNone/>
            </a:pPr>
            <a:endParaRPr/>
          </a:p>
          <a:p>
            <a:pPr marL="0" lvl="0" indent="0">
              <a:buNone/>
            </a:pPr>
            <a:r>
              <a:t>Here are those values for the first few days.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Around day 37 or 38, things start to go bad. 74.02 does not seem that much different than 74, but it is.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a control chart, plot the data in time sequence. This is important.</a:t>
            </a:r>
          </a:p>
          <a:p>
            <a:pPr marL="0" lvl="0" indent="0">
              <a:buNone/>
            </a:pPr>
            <a:endParaRPr/>
          </a:p>
          <a:p>
            <a:pPr marL="0" lvl="0" indent="0">
              <a:buNone/>
            </a:pPr>
            <a:r>
              <a:t>Add control limits at 3 SIGMA. I deliberately use the term SIGMA because it is not actually a standard deviation across all of the data. SIGMA represents short term variation. There are several ways to compute short term variation, but it is never a straight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graphical illustration of these rules, taken again from the font of all wisdom, Wikipedia.</a:t>
            </a:r>
          </a:p>
          <a:p>
            <a:pPr marL="0" lvl="0" indent="0">
              <a:buNone/>
            </a:pPr>
            <a:endParaRPr/>
          </a:p>
          <a:p>
            <a:pPr marL="0" lvl="0" indent="0">
              <a:buNone/>
            </a:pPr>
            <a:r>
              <a:t>https://commons.wikimedia.org/wiki/File:Western_electric_rules.svg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slide shows an example of a control chart for the piston ring data. It shows trouble starting on day 37.</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hypothetical example, looking at the mining output of a famous group of miners. Can anyone name all seven dwarfs?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fictional chart showing ore production by eight dwarves. I added an eight dwarf. Does anyone know who “Gimli” is?</a:t>
            </a:r>
          </a:p>
          <a:p>
            <a:pPr marL="0" lvl="0" indent="0">
              <a:buNone/>
            </a:pPr>
            <a:endParaRPr/>
          </a:p>
          <a:p>
            <a:pPr marL="0" lvl="0" indent="0">
              <a:buNone/>
            </a:pPr>
            <a:r>
              <a:t>This is drawn like a control chart and uses control chart limits, but it is not a correct application of control chart methodology.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Most of the decision rules such as</a:t>
            </a:r>
          </a:p>
          <a:p>
            <a:pPr marL="0" lvl="0" indent="0">
              <a:buNone/>
            </a:pPr>
            <a:endParaRPr/>
          </a:p>
          <a:p>
            <a:pPr lvl="1"/>
            <a:r>
              <a:t>Eight consecutive points on same size of the center line</a:t>
            </a:r>
          </a:p>
          <a:p>
            <a:pPr marL="0" lvl="0" indent="0">
              <a:buNone/>
            </a:pPr>
            <a:endParaRPr/>
          </a:p>
          <a:p>
            <a:pPr lvl="1"/>
            <a:r>
              <a:t>Two out of three outside two sigma limits</a:t>
            </a:r>
          </a:p>
          <a:p>
            <a:pPr marL="0" lvl="0" indent="0">
              <a:buNone/>
            </a:pPr>
            <a:endParaRPr/>
          </a:p>
          <a:p>
            <a:pPr lvl="1"/>
            <a:r>
              <a:t>Four out of five outside one sigma limits</a:t>
            </a:r>
          </a:p>
          <a:p>
            <a:pPr marL="0" lvl="0" indent="0">
              <a:buNone/>
            </a:pPr>
            <a:endParaRPr/>
          </a:p>
          <a:p>
            <a:pPr marL="0" lvl="0" indent="0">
              <a:buNone/>
            </a:pPr>
            <a:r>
              <a:t>are dependent on the ordering of the data.</a:t>
            </a:r>
          </a:p>
          <a:p>
            <a:pPr marL="0" lvl="0" indent="0">
              <a:buNone/>
            </a:pPr>
            <a:endParaRPr/>
          </a:p>
          <a:p>
            <a:pPr marL="0" lvl="0" indent="0">
              <a:buNone/>
            </a:pPr>
            <a:r>
              <a:t>But the ordering shown in the previous chart is arbitrary. You could have just as easily arranged the dwarfs names alphabetically and you would end up with the possibly a different interpretation.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analysis of means is not the most common statistic used, it does appear in the peer-reviewed literature often enough.</a:t>
            </a:r>
          </a:p>
          <a:p>
            <a:pPr marL="0" lvl="0" indent="0">
              <a:buNone/>
            </a:pPr>
            <a:endParaRPr/>
          </a:p>
          <a:p>
            <a:pPr marL="0" lvl="0" indent="0">
              <a:buNone/>
            </a:pPr>
            <a:r>
              <a:t>Here is an example using analysis of means to look at rainfall patterns across different regions of India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Analysis of Means hypothesis. I’m keeping things simple by assuming that there ar exactly lower-case n values in each of k groups.</a:t>
            </a:r>
          </a:p>
          <a:p>
            <a:pPr marL="0" lvl="0" indent="0">
              <a:buNone/>
            </a:pPr>
            <a:endParaRPr/>
          </a:p>
          <a:p>
            <a:pPr marL="0" lvl="0" indent="0">
              <a:buNone/>
            </a:pPr>
            <a:r>
              <a:t>You are comparing each mean to the overall mean. This is a slightly different approach than looking at pairs of means, as Analysis of Variance does.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need percentiles from a special distribution. You can find tables for this distribution in many places. Here’s a small piece of a table that I produced a while back. You can find the full table at</a:t>
            </a:r>
          </a:p>
          <a:p>
            <a:pPr marL="0" lvl="0" indent="0">
              <a:buNone/>
            </a:pPr>
            <a:endParaRPr/>
          </a:p>
          <a:p>
            <a:pPr marL="0" lvl="0" indent="0">
              <a:buNone/>
            </a:pPr>
            <a:r>
              <a:t>http://www.pmean.com/07/AnomTable05Part1.html</a:t>
            </a:r>
          </a:p>
          <a:p>
            <a:pPr marL="0" lvl="0" indent="0">
              <a:buNone/>
            </a:pPr>
            <a:endParaRPr/>
          </a:p>
          <a:p>
            <a:pPr marL="0" lvl="0" indent="0">
              <a:buNone/>
            </a:pPr>
            <a:r>
              <a:t>and</a:t>
            </a:r>
          </a:p>
          <a:p>
            <a:pPr marL="0" lvl="0" indent="0">
              <a:buNone/>
            </a:pPr>
            <a:endParaRPr/>
          </a:p>
          <a:p>
            <a:pPr marL="0" lvl="0" indent="0">
              <a:buNone/>
            </a:pPr>
            <a:r>
              <a:t>http://www.pmean.com/07/AnomTable05Part2.html</a:t>
            </a:r>
          </a:p>
          <a:p>
            <a:pPr marL="0" lvl="0" indent="0">
              <a:buNone/>
            </a:pPr>
            <a:endParaRPr/>
          </a:p>
          <a:p>
            <a:pPr marL="0" lvl="0" indent="0">
              <a:buNone/>
            </a:pPr>
            <a:r>
              <a:t>If you are curious, here are a few details about how I generated this table. I cross checked it against several other tables, by the way.</a:t>
            </a:r>
          </a:p>
          <a:p>
            <a:pPr marL="0" lvl="0" indent="0">
              <a:buNone/>
            </a:pPr>
            <a:endParaRPr/>
          </a:p>
          <a:p>
            <a:pPr marL="0" lvl="0" indent="0">
              <a:buNone/>
            </a:pPr>
            <a:r>
              <a:t>You compute the critical value using a multivariate t-distribution. There are a few complications. First the distribution you are trying to describe represents deviations from an overall mean, so there will be correlations in the data since each group contributes to the overall mean. This correlation, -1/(I-1), is the same for any pair of deviations. Second, the sum of the deviations must equal zero, so this produces a degenerate distribution. This degeneracy means that there is no inverse for the correlation matrix.</a:t>
            </a:r>
          </a:p>
          <a:p>
            <a:pPr marL="0" lvl="0" indent="0">
              <a:buNone/>
            </a:pPr>
            <a:endParaRPr/>
          </a:p>
          <a:p>
            <a:pPr marL="0" lvl="0" indent="0">
              <a:buNone/>
            </a:pPr>
            <a:r>
              <a:t>In R, there is a library, mvtnorm, that will allow you to compute the percentiles needed for ANOM. Here’s an example to get h(0.95, 5, 15):</a:t>
            </a:r>
          </a:p>
          <a:p>
            <a:pPr marL="0" lvl="0" indent="0">
              <a:buNone/>
            </a:pPr>
            <a:endParaRPr/>
          </a:p>
          <a:p>
            <a:pPr marL="0" lvl="0" indent="0">
              <a:buNone/>
            </a:pPr>
            <a:r>
              <a:t>i &lt;- 5</a:t>
            </a:r>
          </a:p>
          <a:p>
            <a:pPr marL="0" lvl="0" indent="0">
              <a:buNone/>
            </a:pPr>
            <a:endParaRPr/>
          </a:p>
          <a:p>
            <a:pPr marL="0" lvl="0" indent="0">
              <a:buNone/>
            </a:pPr>
            <a:r>
              <a:t>co &lt;- matrix(-1/(i-1), nrow=i, ncol=i)</a:t>
            </a:r>
          </a:p>
          <a:p>
            <a:pPr marL="0" lvl="0" indent="0">
              <a:buNone/>
            </a:pPr>
            <a:endParaRPr/>
          </a:p>
          <a:p>
            <a:pPr marL="0" lvl="0" indent="0">
              <a:buNone/>
            </a:pPr>
            <a:r>
              <a:t>diag(co) &lt;- rep(1,i)</a:t>
            </a:r>
          </a:p>
          <a:p>
            <a:pPr marL="0" lvl="0" indent="0">
              <a:buNone/>
            </a:pPr>
            <a:endParaRPr/>
          </a:p>
          <a:p>
            <a:pPr marL="0" lvl="0" indent="0">
              <a:buNone/>
            </a:pPr>
            <a:r>
              <a:t>qmvt(p=0.95, tail=“both.tails”, corr=co, df=15)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data set comes from the SAS QC Guide. It represents deviations in label placement for a bottling machine. There are six different positions for this machine, and you want to find out if the deviations are substantially different for one or more positions.</a:t>
            </a:r>
          </a:p>
          <a:p>
            <a:pPr marL="0" lvl="0" indent="0">
              <a:buNone/>
            </a:pPr>
            <a:endParaRPr/>
          </a:p>
          <a:p>
            <a:pPr marL="0" lvl="0" indent="0">
              <a:buNone/>
            </a:pPr>
            <a:r>
              <a:t>Here are the means and standard deviations for each position.</a:t>
            </a:r>
          </a:p>
          <a:p>
            <a:pPr marL="0" lvl="0" indent="0">
              <a:buNone/>
            </a:pPr>
            <a:endParaRPr/>
          </a:p>
          <a:p>
            <a:pPr marL="0" lvl="0" indent="0">
              <a:buNone/>
            </a:pPr>
            <a:r>
              <a:t>It looks like positions 1 and 6 are a bit too low, position 4 is a bit too high, and positions 2, 3, and 5 are somewhere in between. Do any of these differ from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plot of the position means shows a bit more clearly the pattern I mentioned earlier.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overall mean and the pooled standard deviation are computed used the standard formulas you learned in your STATS 101 class.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Draw a horizontal line at the overall mean and show the deviations from the overall mean as spikes.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calculation of limits. Anything outside these limits is statistically significantly different than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graph with the analysis of means limits. Your intuition was correct. There are significant deviations to the left in positions 1 and 6 and a significant deviation to the right in position 4.</a:t>
            </a:r>
          </a:p>
          <a:p>
            <a:pPr marL="0" lvl="0" indent="0">
              <a:buNone/>
            </a:pPr>
            <a:endParaRPr/>
          </a:p>
          <a:p>
            <a:pPr marL="0" lvl="0" indent="0">
              <a:buNone/>
            </a:pPr>
            <a:r>
              <a:t>Now, why would we compare to the overall mean rather than to zero? It depends on the context, but on these assembly lines, there are adjustments that you can make to change the positioning of labels across all positions, and those adjusted will never help you here. Because any overall change to the labels is either going to make positions 1 and 6 worse, or position 4 worse. You need to make interior adjustments rather than global adjustments.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example involving means rather than proportions can also be found in the SAS QC guide.</a:t>
            </a:r>
          </a:p>
          <a:p>
            <a:pPr marL="0" lvl="0" indent="0">
              <a:buNone/>
            </a:pPr>
            <a:endParaRPr/>
          </a:p>
          <a:p>
            <a:pPr marL="0" lvl="0" indent="0">
              <a:buNone/>
            </a:pPr>
            <a:r>
              <a:t>A large health care system is examining the rate of C-section births at various locations. All the locations work with low risk births and (in an ideal world) should have the same probability for a C-section birth.</a:t>
            </a:r>
          </a:p>
          <a:p>
            <a:pPr marL="0" lvl="0" indent="0">
              <a:buNone/>
            </a:pPr>
            <a:endParaRPr/>
          </a:p>
          <a:p>
            <a:pPr marL="0" lvl="0" indent="0">
              <a:buNone/>
            </a:pPr>
            <a:r>
              <a:t>There are a gazillion pictures of newborn infants on the Internet. This image is taken from Wikipedia. By the way, aren’t you glad I didn’t show the baby DURING the C-section delivery.</a:t>
            </a:r>
          </a:p>
          <a:p>
            <a:pPr marL="0" lvl="0" indent="0">
              <a:buNone/>
            </a:pPr>
            <a:endParaRPr/>
          </a:p>
          <a:p>
            <a:pPr marL="0" lvl="0" indent="0">
              <a:buNone/>
            </a:pPr>
            <a:r>
              <a:t>https://commons.wikimedia.org/wiki/File:Sleeping_newborn_infant.jpg</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possible extensions of the Analysis of Means model. A very interesting one appears in the same SAS reference. It involves a comparison of the probability of C-section births among a variety of different clinics.</a:t>
            </a:r>
          </a:p>
          <a:p>
            <a:pPr marL="0" lvl="0" indent="0">
              <a:buNone/>
            </a:pPr>
            <a:endParaRPr/>
          </a:p>
          <a:p>
            <a:pPr marL="0" lvl="0" indent="0">
              <a:buNone/>
            </a:pPr>
            <a:r>
              <a:t>You can use the normal approximation to the binomial distribution and instead of a pooled variance, you use the square root of p-bar times one minus p-bar.</a:t>
            </a:r>
          </a:p>
          <a:p>
            <a:pPr marL="0" lvl="0" indent="0">
              <a:buNone/>
            </a:pPr>
            <a:endParaRPr/>
          </a:p>
          <a:p>
            <a:pPr marL="0" lvl="0" indent="0">
              <a:buNone/>
            </a:pPr>
            <a:r>
              <a:t>The other extension is the unequal sample sizes. Some clinics only had 3 total births during the study time frame, and one clinic had almost a thousand births. You have to use a different table for unequal sample sizes. I don’t have easy access to this table, but you can find it in a book by Nelson.</a:t>
            </a:r>
          </a:p>
          <a:p>
            <a:pPr marL="0" lvl="0" indent="0">
              <a:buNone/>
            </a:pPr>
            <a:endParaRPr/>
          </a:p>
          <a:p>
            <a:pPr marL="0" lvl="0" indent="0">
              <a:buNone/>
            </a:pPr>
            <a:r>
              <a:t>Peter R. Nelson, Peter S. Wludyka, Karen A. F. Copeland. The Analysis of Means. A Graphical Method for Comparing Means, Rates, and Proportions. ASA-SIAM Series on Statistics and Probability. Siam, Philadelphia PA, ASA, Washington DC, 2005.</a:t>
            </a:r>
          </a:p>
          <a:p>
            <a:pPr marL="0" lvl="0" indent="0">
              <a:buNone/>
            </a:pPr>
            <a:endParaRPr/>
          </a:p>
          <a:p>
            <a:pPr marL="0" lvl="0" indent="0">
              <a:buNone/>
            </a:pPr>
            <a:r>
              <a:t>VERY IMPORTANT!!! There is a subscript i in this equation. That means that the limits vary in width. That’s to be expected when you have unequal sample sizes.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example using analysis of means to look at referral patterns in physicians.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use the analysis of means methods for proportions and counts. Here’s an example of some proportion data.</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plot of the proportions. It looks like there are substantial deviations from the overall C-section rate, but here your initial intuition, if it was like mine, is incorrect.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won’t show the actual calculations here, but they are tedious rather than difficult. Notice the the clinics with more births (the ones on the left) have narrower analysis of means limits than the clinics with fewer births (the ones on the right). But all the points are within the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last example is a comparison of rates of utilization of CAT scan machines. These machines are very expensive, and the hospital system wants to make sure that they are not being under-utilized for economic reasons. Over-utilization is also a problem, as it indicates that this diagnostic tool is being used too often and, perhaps, inappropriately.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One last example. This example is taken from page 46 of a book by Nelson, Wludyka, and Copeland. CAT scans are done at five different clinics. Each clinic serves a different number of members.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of CAT scan rates. Notice that clinics 1 and 3 have lower rates. Clinics 2 and 5 have higher rates.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formulas. Notice that where we formerly had the pooled standard deviation or the square root of p-bar time 1-pbar, now we have the square root of u-bar. This is because the variance of a Poisson random variable is equal to its mean. Thus the standard deviation of a Poisson random variable is equal to the square root of its mean.</a:t>
            </a:r>
          </a:p>
          <a:p>
            <a:pPr marL="0" lvl="0" indent="0">
              <a:buNone/>
            </a:pPr>
            <a:endParaRPr/>
          </a:p>
          <a:p>
            <a:pPr marL="0" lvl="0" indent="0">
              <a:buNone/>
            </a:pPr>
            <a:r>
              <a:t>The formulas here are very similar to control limits on a C-chart or a U-chart.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with analysis of means limits. The limits are slightly different because the clinics did not have the same number of members. But the differences in the limits are minor. Clinic 3 has a lower rate of CAT scan utilization compared to the overall rate and Clinic 5 has a higher rate of CAT scan utilization.</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look for applications of analysis of means in the peer reviewed literature and on the web, you’ll see some advanced applications. I am not a big fan of these extensions, but perhaps that is just because I have not had a chance to work with them.</a:t>
            </a:r>
          </a:p>
          <a:p>
            <a:pPr marL="0" lvl="0" indent="0">
              <a:buNone/>
            </a:pPr>
            <a:endParaRPr/>
          </a:p>
          <a:p>
            <a:pPr marL="0" lvl="0" indent="0">
              <a:buNone/>
            </a:pPr>
            <a:r>
              <a:t>Donald Wheeler has developed the analysis of means methodology that uses ranges rather than variances to calculate the limits. This has some appeal to simplicity, as you can calculate a range a lot faster than you can calculate a standard deviation. There is some loss in efficiency, however, by using ranges.</a:t>
            </a:r>
          </a:p>
          <a:p>
            <a:pPr marL="0" lvl="0" indent="0">
              <a:buNone/>
            </a:pPr>
            <a:endParaRPr/>
          </a:p>
          <a:p>
            <a:pPr marL="0" lvl="0" indent="0">
              <a:buNone/>
            </a:pPr>
            <a:r>
              <a:t>Other applications look at multi-factor settings, and you can run analysis of means charts for main effects and interactions. Most example I have seen only have a small number of levels for each factor, and these examples don’t seem to offer much beyond what traditional analysis of variance can already do. It may have more applications in searching for which combinations of factors lead to an interaction.</a:t>
            </a:r>
          </a:p>
          <a:p>
            <a:pPr marL="0" lvl="0" indent="0">
              <a:buNone/>
            </a:pPr>
            <a:endParaRPr/>
          </a:p>
          <a:p>
            <a:pPr marL="0" lvl="0" indent="0">
              <a:buNone/>
            </a:pPr>
            <a:r>
              <a:t>There are also several nonparametric approaches. Analysis of means does rely on an assumption of normality, but with small sample sizes and skewed data, this can sometimes be problematic.</a:t>
            </a:r>
          </a:p>
          <a:p>
            <a:pPr marL="0" lvl="0" indent="0">
              <a:buNone/>
            </a:pPr>
            <a:endParaRPr/>
          </a:p>
          <a:p>
            <a:pPr marL="0" lvl="0" indent="0">
              <a:buNone/>
            </a:pPr>
            <a:r>
              <a:t>Another extension is the use of analysis of means to look for groups that have much larger or much smaller variances. You could use this as a check on the homogeneity assumption for an upcoming analysis of variance, but there are already plenty of good tests out there. Further, there is controversy over how you should test for homogeneity or even if you should test for homogeneity. A better application might be examining a process where the mean level is not important, but it is important to have consistency around whatever mean you might have.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previous example showed a negative result. None of the C-section proportions was statistically significant. Every group was average.</a:t>
            </a:r>
          </a:p>
          <a:p>
            <a:pPr marL="0" lvl="0" indent="0">
              <a:buNone/>
            </a:pPr>
            <a:endParaRPr/>
          </a:p>
          <a:p>
            <a:pPr marL="0" lvl="0" indent="0">
              <a:buNone/>
            </a:pPr>
            <a:r>
              <a:t>Boring!</a:t>
            </a:r>
          </a:p>
          <a:p>
            <a:pPr marL="0" lvl="0" indent="0">
              <a:buNone/>
            </a:pPr>
            <a:endParaRPr/>
          </a:p>
          <a:p>
            <a:pPr marL="0" lvl="0" indent="0">
              <a:buNone/>
            </a:pPr>
            <a:r>
              <a:t>Well, maybe not. If the different medical groups had a similar mix of pregnancies and yet some had significantly higher probabilities for C-sections, then either the groups with the higher probabilities are doing something wrong, or everyone else is doing something wrong.</a:t>
            </a:r>
          </a:p>
          <a:p>
            <a:pPr marL="0" lvl="0" indent="0">
              <a:buNone/>
            </a:pPr>
            <a:endParaRPr/>
          </a:p>
          <a:p>
            <a:pPr marL="0" lvl="0" indent="0">
              <a:buNone/>
            </a:pPr>
            <a:r>
              <a:t>There is often too much inappropriate variation in the delivery of health care. A negative finding here says that this is not an issue with regard to C-section rates among the varying clinics.</a:t>
            </a:r>
          </a:p>
          <a:p>
            <a:pPr marL="0" lvl="0" indent="0">
              <a:buNone/>
            </a:pPr>
            <a:endParaRPr/>
          </a:p>
          <a:p>
            <a:pPr marL="0" lvl="0" indent="0">
              <a:buNone/>
            </a:pPr>
            <a:r>
              <a:t>What if you do see one or more statistically significant deviations from the overall average?</a:t>
            </a:r>
          </a:p>
          <a:p>
            <a:pPr marL="0" lvl="0" indent="0">
              <a:buNone/>
            </a:pPr>
            <a:endParaRPr/>
          </a:p>
          <a:p>
            <a:pPr marL="0" lvl="0" indent="0">
              <a:buNone/>
            </a:pPr>
            <a:r>
              <a:t>There’s a well known quote from Catherine Aird, a famous English novelist. Think of the groups that are significantly above average (assuming that larger is better) as shining examples to be emulated. Study what is different about these groups that makes them perform so well. Can other groups learn from their experience.</a:t>
            </a:r>
          </a:p>
          <a:p>
            <a:pPr marL="0" lvl="0" indent="0">
              <a:buNone/>
            </a:pPr>
            <a:endParaRPr/>
          </a:p>
          <a:p>
            <a:pPr marL="0" lvl="0" indent="0">
              <a:buNone/>
            </a:pPr>
            <a:r>
              <a:t>Think of the groups that are significantly below average as the horrible warnings. Study what is different about these groups, so that you can improve them and/or so that you can avoid those problems in the other groups.</a:t>
            </a:r>
          </a:p>
          <a:p>
            <a:pPr marL="0" lvl="0" indent="0">
              <a:buNone/>
            </a:pPr>
            <a:endParaRPr/>
          </a:p>
          <a:p>
            <a:pPr marL="0" lvl="0" indent="0">
              <a:buNone/>
            </a:pPr>
            <a:r>
              <a:t>The point to both of these is that any future steps that you take should be local.</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an example using analysis of means to look at patterns among different assays for determining selenium concentrations in various biological tissues.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should avoid ANOM in certain settings.</a:t>
            </a:r>
          </a:p>
          <a:p>
            <a:pPr marL="0" lvl="0" indent="0">
              <a:buNone/>
            </a:pPr>
            <a:endParaRPr/>
          </a:p>
          <a:p>
            <a:pPr marL="0" lvl="0" indent="0">
              <a:buNone/>
            </a:pPr>
            <a:r>
              <a:t>It does not help when you want to identify the best among a group. There would be three or four groups that are all above average, but maybe they are all about the same or maybe one is head and shoulders above the others. Analysis of means cannot distinguish between these very different scenarios.</a:t>
            </a:r>
          </a:p>
          <a:p>
            <a:pPr marL="0" lvl="0" indent="0">
              <a:buNone/>
            </a:pPr>
            <a:endParaRPr/>
          </a:p>
          <a:p>
            <a:pPr marL="0" lvl="0" indent="0">
              <a:buNone/>
            </a:pPr>
            <a:r>
              <a:t>Pairwise comparisons work well when you are searching for the best. There is also a Bayesian approach that runs repeated simulations of the posterior distribution, ranks the estimated group means, and then estimates the proportion of times that a given group gets the number 1 rank in the simulation.</a:t>
            </a:r>
          </a:p>
          <a:p>
            <a:pPr marL="0" lvl="0" indent="0">
              <a:buNone/>
            </a:pPr>
            <a:endParaRPr/>
          </a:p>
          <a:p>
            <a:pPr marL="0" lvl="0" indent="0">
              <a:buNone/>
            </a:pPr>
            <a:r>
              <a:t>If there is a control group, your interest should be in deviations from the control group rather than deviations from an overall average. The Dunnett’s post hoc comparison in an ANOVA model works well here.</a:t>
            </a:r>
          </a:p>
          <a:p>
            <a:pPr marL="0" lvl="0" indent="0">
              <a:buNone/>
            </a:pPr>
            <a:endParaRPr/>
          </a:p>
          <a:p>
            <a:pPr marL="0" lvl="0" indent="0">
              <a:buNone/>
            </a:pPr>
            <a:r>
              <a:t>Finally, and possibly the most important point is about rewards and punishments. There is an unfortunate tendency in many workplaces to blame all the quality problems on the workforce. In fact, it is the system that people work in that is most often deserving of blame.</a:t>
            </a:r>
          </a:p>
          <a:p>
            <a:pPr marL="0" lvl="0" indent="0">
              <a:buNone/>
            </a:pPr>
            <a:endParaRPr/>
          </a:p>
          <a:p>
            <a:pPr marL="0" lvl="0" indent="0">
              <a:buNone/>
            </a:pPr>
            <a:r>
              <a:t>If you use Analysis of Means (or any statistical approach, for that matter) to decide who gets bonuses and who gets fired, you’re making a big mistake.</a:t>
            </a:r>
          </a:p>
          <a:p>
            <a:pPr marL="0" lvl="0" indent="0">
              <a:buNone/>
            </a:pPr>
            <a:endParaRPr/>
          </a:p>
          <a:p>
            <a:pPr marL="0" lvl="0" indent="0">
              <a:buNone/>
            </a:pPr>
            <a:r>
              <a:t>An unusual result for an individual or for a particular work group becomes the start of an investigation. Mindlessly offering rewards and punishments short-circuits the thinking process. I’m not saying that workers are never to blame. I just worry that statistics make it too easy to jump to conclusions.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book</a:t>
            </a:r>
          </a:p>
          <a:p>
            <a:pPr marL="0" lvl="0" indent="0">
              <a:buNone/>
            </a:pPr>
            <a:endParaRPr/>
          </a:p>
          <a:p>
            <a:pPr marL="0" lvl="0" indent="0">
              <a:buNone/>
            </a:pPr>
            <a:r>
              <a:t>Peter R. Nelson, Peter S. Wludyka, Karen A.F. Copeland. The Analysis of Means. A Graphical Method for Comparing Means, Rates, and Proportions. ASA-Siam Series on Statistics and Applied Probability. Siam, Philadelphia PA, ASA, Alexandria VA, 2005.</a:t>
            </a:r>
          </a:p>
          <a:p>
            <a:pPr marL="0" lvl="0" indent="0">
              <a:buNone/>
            </a:pPr>
            <a:endParaRPr/>
          </a:p>
          <a:p>
            <a:pPr marL="0" lvl="0" indent="0">
              <a:buNone/>
            </a:pPr>
            <a:r>
              <a:t>has everything you need including most of the extensions discussed earlier.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put all its documentation online a couple of decades ago, and it is a great resource, even if you don’t use SAS. This is the front “cover” of the documentation for PROC ANOM, and it is available at</a:t>
            </a:r>
          </a:p>
          <a:p>
            <a:pPr marL="0" lvl="0" indent="0">
              <a:buNone/>
            </a:pPr>
            <a:endParaRPr/>
          </a:p>
          <a:p>
            <a:pPr marL="0" lvl="0" indent="0">
              <a:buNone/>
            </a:pPr>
            <a:r>
              <a:t>https://support.sas.com/documentation/onlinedoc/qc/142/anom.pdf</a:t>
            </a:r>
          </a:p>
          <a:p>
            <a:pPr marL="0" lvl="0" indent="0">
              <a:buNone/>
            </a:pPr>
            <a:endParaRPr/>
          </a:p>
          <a:p>
            <a:pPr marL="0" lvl="0" indent="0">
              <a:buNone/>
            </a:pPr>
            <a:r>
              <a:t>My only complaint is that they did too much. The entire manual is 160 pages. About 25% of the content is general tutorials on the methodology itself and not SAS specific.</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quality of documentation in R is uneven, but any package that comes with a vignette is almost always well documented. A vignette is a document showing a few simple examples of how to use an R package and interpret the output. The vignette for the R package ANOM actually starts with some advanced examples, but you will find references in this vignette by the same author covering more basic examples.</a:t>
            </a:r>
          </a:p>
          <a:p>
            <a:pPr marL="0" lvl="0" indent="0">
              <a:buNone/>
            </a:pPr>
            <a:endParaRPr/>
          </a:p>
          <a:p>
            <a:pPr marL="0" lvl="0" indent="0">
              <a:buNone/>
            </a:pPr>
            <a:r>
              <a:t>https://cran.r-project.org/web/packages/ANOM/vignettes/ANOM.pdf</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To get started with analysis of means, you need an understanding of the two approaches it is similar to: analysis of variance and statistical control charts. Let’s start with analysis of variance.</a:t>
            </a:r>
          </a:p>
          <a:p>
            <a:pPr marL="0" lvl="0" indent="0">
              <a:buNone/>
            </a:pPr>
            <a:endParaRPr/>
          </a:p>
          <a:p>
            <a:pPr marL="0" lvl="0" indent="0">
              <a:buNone/>
            </a:pPr>
            <a:r>
              <a:t>Here is an example I am borrowing from a website, Statistics By Jim,</a:t>
            </a:r>
          </a:p>
          <a:p>
            <a:pPr marL="0" lvl="0" indent="0">
              <a:buNone/>
            </a:pPr>
            <a:endParaRPr/>
          </a:p>
          <a:p>
            <a:pPr marL="0" lvl="0" indent="0">
              <a:buNone/>
            </a:pPr>
            <a:r>
              <a:t>https://statisticsbyjim.com/anova/post-hoc-tests-anova/</a:t>
            </a:r>
          </a:p>
          <a:p>
            <a:pPr marL="0" lvl="0" indent="0">
              <a:buNone/>
            </a:pPr>
            <a:endParaRPr/>
          </a:p>
          <a:p>
            <a:pPr marL="0" lvl="0" indent="0">
              <a:buNone/>
            </a:pPr>
            <a:r>
              <a:t>A laboratory was studying hardness measures of some materials (arbitrarily labelled A, B, C, and D) by compressing them until they break. The researchers measured strength for 6 different pieces of each material, for a total of 24 measurements.</a:t>
            </a:r>
          </a:p>
          <a:p>
            <a:pPr marL="0" lvl="0" indent="0">
              <a:buNone/>
            </a:pPr>
            <a:endParaRPr/>
          </a:p>
          <a:p>
            <a:pPr marL="0" lvl="0" indent="0">
              <a:buNone/>
            </a:pPr>
            <a:r>
              <a:t>There are lots of different ways to measure the strength of a material. I don’t know the exact details of how they did it for this study, so I am borrowing an image of strength testing from the NASA Johnson Space Center.</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descriptive statistics for the study. You’ll note that D has the best value and B the worst, with A and C being in between. There is a small amount of variation in the measurements within a sample, so you might ask whether the differences seen among these means could be accounted for just by sampling error or if there are some differences in the materials. If there are differences, where do they lie?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individual confidence intervals. The interpretation of these individual intervals is tricky.</a:t>
            </a:r>
          </a:p>
          <a:p>
            <a:pPr marL="0" lvl="0" indent="0">
              <a:buNone/>
            </a:pPr>
            <a:endParaRPr/>
          </a:p>
          <a:p>
            <a:pPr marL="0" lvl="0" indent="0">
              <a:buNone/>
            </a:pPr>
            <a:r>
              <a:t>First, you can’t say anything about the intervals when they overlap.</a:t>
            </a:r>
          </a:p>
          <a:p>
            <a:pPr marL="0" lvl="0" indent="0">
              <a:buNone/>
            </a:pPr>
            <a:endParaRPr/>
          </a:p>
          <a:p>
            <a:pPr marL="0" lvl="0" indent="0">
              <a:buNone/>
            </a:pPr>
            <a:r>
              <a:t>You’d be tempted to say that there is no statistically significant difference between batches A and B, but you’d be wrong. The uncertainty associated with individual means does not translate in an additive sense to comparisons between two means. The standard errors are sub-additive, so two intervals that are only lightly embracing would look different if you computed the confidence interval for the difference.</a:t>
            </a:r>
          </a:p>
          <a:p>
            <a:pPr marL="0" lvl="0" indent="0">
              <a:buNone/>
            </a:pPr>
            <a:endParaRPr/>
          </a:p>
          <a:p>
            <a:pPr marL="0" lvl="0" indent="0">
              <a:buNone/>
            </a:pPr>
            <a:r>
              <a:t>But you also can’t say anything about the intervals that don’t overlap. The individual have a 95% confidence level, but there are multiple comparisons among them. If you don’t adjust for this, you might end up with faulty interpretation.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common approach for this data, and the one illustrated on the Statistics by Jim website is analysis of variance.</a:t>
            </a:r>
          </a:p>
          <a:p>
            <a:pPr marL="0" lvl="0" indent="0">
              <a:buNone/>
            </a:pPr>
            <a:endParaRPr/>
          </a:p>
          <a:p>
            <a:pPr marL="0" lvl="0" indent="0">
              <a:buNone/>
            </a:pPr>
            <a:r>
              <a:t>Let’s review the basic analysis of variance hypotheses. The null hypothesis is that the population mean is the same for every possible pair i,j. The alternative is that there is at least one pair i,j where the group means differ.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some output from Jim’s website. I think the program he is using is MINITAB, but the output from other packages will look very similar. The key statistic is the p-value, 0.004. Since this difference is small, you conclude that there is at least one pair of materials where there is a statistically significant difference in strength.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685799" y="2693988"/>
            <a:ext cx="7772400" cy="1470025"/>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811359"/>
            <a:ext cx="1709928" cy="878845"/>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980"/>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1767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457200" y="355600"/>
            <a:ext cx="8229600" cy="1143000"/>
          </a:xfrm>
        </p:spPr>
        <p:txBody>
          <a:bodyPr>
            <a:normAutofit/>
          </a:bodyPr>
          <a:lstStyle>
            <a:lvl1pPr algn="l">
              <a:defRPr sz="28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8402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243418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31729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980"/>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Tree>
    <p:extLst>
      <p:ext uri="{BB962C8B-B14F-4D97-AF65-F5344CB8AC3E}">
        <p14:creationId xmlns:p14="http://schemas.microsoft.com/office/powerpoint/2010/main" val="193601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An introduction to Analysis of Means</a:t>
            </a:r>
          </a:p>
        </p:txBody>
      </p:sp>
      <p:sp>
        <p:nvSpPr>
          <p:cNvPr id="3" name="Subtitle 2"/>
          <p:cNvSpPr>
            <a:spLocks noGrp="1"/>
          </p:cNvSpPr>
          <p:nvPr>
            <p:ph type="subTitle" idx="1"/>
          </p:nvPr>
        </p:nvSpPr>
        <p:spPr/>
        <p:txBody>
          <a:bodyPr/>
          <a:lstStyle/>
          <a:p>
            <a:pPr marL="0" lvl="0" indent="0">
              <a:buNone/>
            </a:pPr>
            <a:br/>
            <a:br/>
            <a:r>
              <a:t>Steve Simon</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Strength study, ANOVA table</a:t>
            </a:r>
          </a:p>
        </p:txBody>
      </p:sp>
      <p:pic>
        <p:nvPicPr>
          <p:cNvPr id="3" name="Picture 1" descr="images/strength-anova.png"/>
          <p:cNvPicPr>
            <a:picLocks noGrp="1" noChangeAspect="1"/>
          </p:cNvPicPr>
          <p:nvPr/>
        </p:nvPicPr>
        <p:blipFill>
          <a:blip r:embed="rId3"/>
          <a:stretch>
            <a:fillRect/>
          </a:stretch>
        </p:blipFill>
        <p:spPr bwMode="auto">
          <a:xfrm>
            <a:off x="2159000" y="1600200"/>
            <a:ext cx="4838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7. ANOVA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Strength study, post hoc comparisons</a:t>
            </a:r>
          </a:p>
        </p:txBody>
      </p:sp>
      <p:pic>
        <p:nvPicPr>
          <p:cNvPr id="3" name="Picture 1" descr="images/tukey-graph.png"/>
          <p:cNvPicPr>
            <a:picLocks noGrp="1" noChangeAspect="1"/>
          </p:cNvPicPr>
          <p:nvPr/>
        </p:nvPicPr>
        <p:blipFill>
          <a:blip r:embed="rId3"/>
          <a:stretch>
            <a:fillRect/>
          </a:stretch>
        </p:blipFill>
        <p:spPr bwMode="auto">
          <a:xfrm>
            <a:off x="1562100" y="1600200"/>
            <a:ext cx="6007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8. Graphical display of pairwise comparisons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Illustrating contrl charts with piston ring measurements</a:t>
            </a:r>
          </a:p>
        </p:txBody>
      </p:sp>
      <p:pic>
        <p:nvPicPr>
          <p:cNvPr id="3" name="Picture 1" descr="images/piston-rings.jpg"/>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9. Image of piston, cylinder, and piston rings for an automobile engine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Piston ring, descriptive statistics (1/2)</a:t>
            </a:r>
          </a:p>
        </p:txBody>
      </p:sp>
      <p:sp>
        <p:nvSpPr>
          <p:cNvPr id="3" name="Content Placeholder 2"/>
          <p:cNvSpPr>
            <a:spLocks noGrp="1"/>
          </p:cNvSpPr>
          <p:nvPr>
            <p:ph idx="1"/>
          </p:nvPr>
        </p:nvSpPr>
        <p:spPr/>
        <p:txBody>
          <a:bodyPr/>
          <a:lstStyle/>
          <a:p>
            <a:pPr lvl="0" indent="0">
              <a:buNone/>
            </a:pPr>
            <a:r>
              <a:rPr>
                <a:latin typeface="Courier"/>
              </a:rPr>
              <a:t>  Mean_diameter Stdev_diameter
1        74.010          0.015
2        74.001          0.008
3        74.008          0.015
4        74.003          0.009
5        74.003          0.012
6        73.996          0.009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Piston ring, descriptive statistics (2/2)</a:t>
            </a:r>
          </a:p>
        </p:txBody>
      </p:sp>
      <p:sp>
        <p:nvSpPr>
          <p:cNvPr id="3" name="Content Placeholder 2"/>
          <p:cNvSpPr>
            <a:spLocks noGrp="1"/>
          </p:cNvSpPr>
          <p:nvPr>
            <p:ph idx="1"/>
          </p:nvPr>
        </p:nvSpPr>
        <p:spPr/>
        <p:txBody>
          <a:bodyPr/>
          <a:lstStyle/>
          <a:p>
            <a:pPr lvl="0" indent="0">
              <a:buNone/>
            </a:pPr>
            <a:r>
              <a:rPr>
                <a:latin typeface="Courier"/>
              </a:rPr>
              <a:t>   Mean_diameter Stdev_diameter
35        74.013          0.012
36        74.004          0.013
37        74.017          0.007
38        74.020          0.011
39        74.023          0.009
40        74.013          0.012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Control chart rules (1/2)</a:t>
            </a:r>
          </a:p>
        </p:txBody>
      </p:sp>
      <p:sp>
        <p:nvSpPr>
          <p:cNvPr id="3" name="Content Placeholder 2"/>
          <p:cNvSpPr>
            <a:spLocks noGrp="1"/>
          </p:cNvSpPr>
          <p:nvPr>
            <p:ph idx="1"/>
          </p:nvPr>
        </p:nvSpPr>
        <p:spPr/>
        <p:txBody>
          <a:bodyPr/>
          <a:lstStyle/>
          <a:p>
            <a:pPr lvl="1"/>
            <a:r>
              <a:t>Plot the data in time sequence</a:t>
            </a:r>
          </a:p>
          <a:p>
            <a:pPr lvl="1"/>
            <a:r>
              <a:t>Add control limits at 3 SIGMA</a:t>
            </a:r>
          </a:p>
          <a:p>
            <a:pPr lvl="1"/>
            <a:r>
              <a:t>Out of control if:</a:t>
            </a:r>
          </a:p>
          <a:p>
            <a:pPr lvl="2"/>
            <a:r>
              <a:t>One point outside of 3 SIGMA limits</a:t>
            </a:r>
          </a:p>
          <a:p>
            <a:pPr lvl="2"/>
            <a:r>
              <a:t>Two out out three points outside of 2 SIGMA limits</a:t>
            </a:r>
          </a:p>
          <a:p>
            <a:pPr lvl="2"/>
            <a:r>
              <a:t>Four out out five points outside of 1 SIGMA limits</a:t>
            </a:r>
          </a:p>
          <a:p>
            <a:pPr lvl="2"/>
            <a:r>
              <a:t>Eight points on same side of center 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Control chart rules (2/2)</a:t>
            </a:r>
          </a:p>
        </p:txBody>
      </p:sp>
      <p:pic>
        <p:nvPicPr>
          <p:cNvPr id="3" name="Picture 1" descr="images/western-electric.png"/>
          <p:cNvPicPr>
            <a:picLocks noGrp="1" noChangeAspect="1"/>
          </p:cNvPicPr>
          <p:nvPr/>
        </p:nvPicPr>
        <p:blipFill>
          <a:blip r:embed="rId3"/>
          <a:stretch>
            <a:fillRect/>
          </a:stretch>
        </p:blipFill>
        <p:spPr bwMode="auto">
          <a:xfrm>
            <a:off x="2082800" y="1600200"/>
            <a:ext cx="4965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10. Illustration of control chart rules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Piston ring, control chart</a:t>
            </a:r>
          </a:p>
        </p:txBody>
      </p:sp>
      <p:pic>
        <p:nvPicPr>
          <p:cNvPr id="3" name="Picture 1" descr="anom-talk_files/figure-pptx/qc-example-1.png"/>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qcc-output.png"/>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Figure 11. Graph of control chart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mining illustration</a:t>
            </a:r>
          </a:p>
        </p:txBody>
      </p:sp>
      <p:pic>
        <p:nvPicPr>
          <p:cNvPr id="3" name="Picture 1" descr="images/dwarf-mine.png"/>
          <p:cNvPicPr>
            <a:picLocks noGrp="1" noChangeAspect="1"/>
          </p:cNvPicPr>
          <p:nvPr/>
        </p:nvPicPr>
        <p:blipFill>
          <a:blip r:embed="rId3"/>
          <a:stretch>
            <a:fillRect/>
          </a:stretch>
        </p:blipFill>
        <p:spPr bwMode="auto">
          <a:xfrm>
            <a:off x="2057400" y="1600200"/>
            <a:ext cx="5029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12. Seven dwarves from Snow White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lvl="1"/>
            <a:r>
              <a:t>Analysis of Means (ANOM)</a:t>
            </a:r>
          </a:p>
          <a:p>
            <a:pPr lvl="2"/>
            <a:r>
              <a:t>Applications</a:t>
            </a:r>
          </a:p>
          <a:p>
            <a:pPr lvl="3"/>
            <a:r>
              <a:t>Quality control</a:t>
            </a:r>
          </a:p>
          <a:p>
            <a:pPr lvl="3"/>
            <a:r>
              <a:t>Institutional comparisons</a:t>
            </a:r>
          </a:p>
          <a:p>
            <a:pPr lvl="1"/>
            <a:r>
              <a:t>Similar but different from ANOVA</a:t>
            </a:r>
          </a:p>
          <a:p>
            <a:pPr lvl="1"/>
            <a:r>
              <a:t>Similar but different from control charts</a:t>
            </a:r>
          </a:p>
          <a:p>
            <a:pPr lvl="1"/>
            <a:r>
              <a:t>ANOM advantages</a:t>
            </a:r>
          </a:p>
          <a:p>
            <a:pPr lvl="2"/>
            <a:r>
              <a:t>Easy to calculate</a:t>
            </a:r>
          </a:p>
          <a:p>
            <a:pPr lvl="2"/>
            <a:r>
              <a:t>Simple, interpretable 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common mistake for control charts</a:t>
            </a:r>
          </a:p>
        </p:txBody>
      </p:sp>
      <p:pic>
        <p:nvPicPr>
          <p:cNvPr id="3" name="Picture 1" descr="images/common-mistake.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13. Inappropriate control chart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is this control chart bad?</a:t>
            </a:r>
          </a:p>
        </p:txBody>
      </p:sp>
      <p:sp>
        <p:nvSpPr>
          <p:cNvPr id="3" name="Content Placeholder 2"/>
          <p:cNvSpPr>
            <a:spLocks noGrp="1"/>
          </p:cNvSpPr>
          <p:nvPr>
            <p:ph idx="1"/>
          </p:nvPr>
        </p:nvSpPr>
        <p:spPr/>
        <p:txBody>
          <a:bodyPr/>
          <a:lstStyle/>
          <a:p>
            <a:pPr lvl="1"/>
            <a:r>
              <a:t>Worker chart has an arbitrary order</a:t>
            </a:r>
          </a:p>
          <a:p>
            <a:pPr lvl="2"/>
            <a:r>
              <a:t>Control charts rules depend on a time sequence</a:t>
            </a:r>
          </a:p>
          <a:p>
            <a:pPr lvl="2"/>
            <a:r>
              <a:t>Rules optimized for average run length</a:t>
            </a:r>
          </a:p>
          <a:p>
            <a:pPr lvl="1"/>
            <a:r>
              <a:t>Use ANOM chart instead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Review</a:t>
            </a:r>
          </a:p>
          <a:p>
            <a:pPr lvl="3"/>
            <a:r>
              <a:t>ANOVA</a:t>
            </a:r>
          </a:p>
          <a:p>
            <a:pPr lvl="3"/>
            <a:r>
              <a:t>Control charts</a:t>
            </a:r>
          </a:p>
          <a:p>
            <a:pPr lvl="1"/>
            <a:r>
              <a:t>What’s coming up</a:t>
            </a:r>
          </a:p>
          <a:p>
            <a:pPr lvl="2"/>
            <a:r>
              <a:t>Framework for Analysis of Means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ANOM hypothesis</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oMath>
            </a14:m>
            <a:endParaRPr/>
          </a:p>
          <a:p>
            <a:pPr lvl="2"/>
            <a:r>
              <a:t>Reject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if </a:t>
            </a:r>
            <a14:m xmlns:a14="http://schemas.microsoft.com/office/drawing/2010/main">
              <m:oMath xmlns:m="http://schemas.openxmlformats.org/officeDocument/2006/math">
                <m:d>
                  <m:dPr>
                    <m:begChr m:val="|"/>
                    <m:endChr m:val="|"/>
                    <m:ctrlPr>
                      <a:rPr>
                        <a:latin typeface="Cambria Math" panose="02040503050406030204" pitchFamily="18" charset="0"/>
                      </a:rPr>
                    </m:ctrlPr>
                  </m:dPr>
                  <m:e>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e>
                </m:d>
                <m:r>
                  <a:rPr>
                    <a:latin typeface="Cambria Math" panose="02040503050406030204" pitchFamily="18" charset="0"/>
                  </a:rPr>
                  <m:t>&gt;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oMath>
            </a14:m>
            <a:endParaRPr/>
          </a:p>
          <a:p>
            <a:pPr lvl="1"/>
            <a:r>
              <a:t>The h percentile is like a t percentile</a:t>
            </a:r>
          </a:p>
          <a:p>
            <a:pPr lvl="2"/>
            <a:r>
              <a:t>Depends on number of groups</a:t>
            </a:r>
          </a:p>
          <a:p>
            <a:pPr lvl="2"/>
            <a:r>
              <a:t>No need to apply any post hoc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table</a:t>
            </a:r>
          </a:p>
        </p:txBody>
      </p:sp>
      <p:sp>
        <p:nvSpPr>
          <p:cNvPr id="3" name="Content Placeholder 2"/>
          <p:cNvSpPr>
            <a:spLocks noGrp="1"/>
          </p:cNvSpPr>
          <p:nvPr>
            <p:ph idx="1"/>
          </p:nvPr>
        </p:nvSpPr>
        <p:spPr/>
        <p:txBody>
          <a:bodyPr/>
          <a:lstStyle/>
          <a:p>
            <a:pPr lvl="0" indent="0">
              <a:buNone/>
            </a:pPr>
            <a:r>
              <a:rPr>
                <a:latin typeface="Courier"/>
              </a:rPr>
              <a:t>     k=2   3    4    5    6  
df=2 4.30 5.88 6.59 7.10 7.49
   3 3.18 4.18 4.60 4.92 5.14
   4 2.78 3.56 3.89 4.12 4.30
   5 2.57 3.25 3.52 3.72 3.88
   6 2.45 3.07 3.31 3.49 3.62
   7 2.36 2.94 3.17 3.33 3.46
   8 2.31 2.86 3.06 3.22 3.33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Framework for Analysis of Means</a:t>
            </a:r>
          </a:p>
          <a:p>
            <a:pPr lvl="1"/>
            <a:r>
              <a:t>What’s coming up</a:t>
            </a:r>
          </a:p>
          <a:p>
            <a:pPr lvl="2"/>
            <a:r>
              <a:t>A simple example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placement</a:t>
            </a:r>
          </a:p>
        </p:txBody>
      </p:sp>
      <p:pic>
        <p:nvPicPr>
          <p:cNvPr id="3" name="Picture 1" descr="images/bottles.jpg"/>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14. Six labeled bottles of bourbon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placement, descriptive statistics</a:t>
            </a:r>
          </a:p>
        </p:txBody>
      </p:sp>
      <p:sp>
        <p:nvSpPr>
          <p:cNvPr id="3" name="Content Placeholder 2"/>
          <p:cNvSpPr>
            <a:spLocks noGrp="1"/>
          </p:cNvSpPr>
          <p:nvPr>
            <p:ph idx="1"/>
          </p:nvPr>
        </p:nvSpPr>
        <p:spPr/>
        <p:txBody>
          <a:bodyPr/>
          <a:lstStyle/>
          <a:p>
            <a:pPr lvl="0" indent="0">
              <a:buNone/>
            </a:pPr>
            <a:r>
              <a:rPr>
                <a:latin typeface="Courier"/>
              </a:rPr>
              <a:t>  position    avg stdev
1        1 -0.022 0.023
2        2  0.016 0.033
3        3  0.006 0.029
4        4  0.065 0.021
5        5  0.008 0.026
6        6 -0.013 0.016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positions, Preliminary graph of means</a:t>
            </a:r>
          </a:p>
        </p:txBody>
      </p:sp>
      <p:pic>
        <p:nvPicPr>
          <p:cNvPr id="3" name="Picture 1" descr="images/label-graph-01.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15. Plot of mean label position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positions, overall mean and pooled standard deviation</a:t>
            </a:r>
          </a:p>
        </p:txBody>
      </p:sp>
      <p:sp>
        <p:nvSpPr>
          <p:cNvPr id="3" name="Content Placeholder 2"/>
          <p:cNvSpPr>
            <a:spLocks noGrp="1"/>
          </p:cNvSpPr>
          <p:nvPr>
            <p:ph idx="1"/>
          </p:nvPr>
        </p:nvSpPr>
        <p:spPr/>
        <p:txBody>
          <a:bodyPr/>
          <a:lstStyle/>
          <a:p>
            <a:pPr lvl="0" indent="0">
              <a:buNone/>
            </a:pPr>
            <a:r>
              <a:rPr>
                <a:latin typeface="Courier"/>
              </a:rPr>
              <a:t>   avg    sp
1 0.01 0.025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example: Monsoon distribution</a:t>
            </a:r>
          </a:p>
        </p:txBody>
      </p:sp>
      <p:pic>
        <p:nvPicPr>
          <p:cNvPr id="3" name="Picture 1" descr="images/anom-example-monsoons.png"/>
          <p:cNvPicPr>
            <a:picLocks noGrp="1" noChangeAspect="1"/>
          </p:cNvPicPr>
          <p:nvPr/>
        </p:nvPicPr>
        <p:blipFill>
          <a:blip r:embed="rId3"/>
          <a:stretch>
            <a:fillRect/>
          </a:stretch>
        </p:blipFill>
        <p:spPr bwMode="auto">
          <a:xfrm>
            <a:off x="457200" y="1638300"/>
            <a:ext cx="8229600" cy="3924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 Excerpt from research article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positions, deviation from overall mean</a:t>
            </a:r>
          </a:p>
        </p:txBody>
      </p:sp>
      <p:pic>
        <p:nvPicPr>
          <p:cNvPr id="3" name="Picture 1" descr="images/label-graph-02.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16. Plot of deviations from overall mean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positions, calculate ANOM limits</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r>
                    <a:rPr>
                      <a:latin typeface="Cambria Math" panose="02040503050406030204" pitchFamily="18" charset="0"/>
                    </a:rPr>
                    <m: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r>
                    <a:rPr>
                      <a:latin typeface="Cambria Math" panose="02040503050406030204" pitchFamily="18" charset="0"/>
                    </a:rPr>
                    <m:t>​</m:t>
                  </m:r>
                </m:oMath>
              </m:oMathPara>
            </a14:m>
            <a:endParaRPr/>
          </a:p>
          <a:p>
            <a:pPr marL="0" lvl="0" indent="0">
              <a:buNone/>
            </a:pPr>
            <a:r>
              <a:t>0.01 </a:t>
            </a:r>
            <a14:m xmlns:a14="http://schemas.microsoft.com/office/drawing/2010/main">
              <m:oMath xmlns:m="http://schemas.openxmlformats.org/officeDocument/2006/math">
                <m:r>
                  <a:rPr>
                    <a:latin typeface="Cambria Math" panose="02040503050406030204" pitchFamily="18" charset="0"/>
                  </a:rPr>
                  <m:t>±</m:t>
                </m:r>
              </m:oMath>
            </a14:m>
            <a:r>
              <a:t> 2.72 0.025 </a:t>
            </a:r>
            <a14:m xmlns:a14="http://schemas.microsoft.com/office/drawing/2010/main">
              <m:oMath xmlns:m="http://schemas.openxmlformats.org/officeDocument/2006/math">
                <m:rad>
                  <m:radPr>
                    <m:ctrlPr>
                      <a:rPr>
                        <a:latin typeface="Cambria Math" panose="02040503050406030204" pitchFamily="18" charset="0"/>
                      </a:rPr>
                    </m:ctrlPr>
                  </m:radPr>
                  <m:deg/>
                  <m:e>
                    <m:f>
                      <m:fPr>
                        <m:ctrlPr>
                          <a:rPr>
                            <a:latin typeface="Cambria Math" panose="02040503050406030204" pitchFamily="18" charset="0"/>
                          </a:rPr>
                        </m:ctrlPr>
                      </m:fPr>
                      <m:num>
                        <m:r>
                          <a:rPr>
                            <a:latin typeface="Cambria Math" panose="02040503050406030204" pitchFamily="18" charset="0"/>
                          </a:rPr>
                          <m:t>5</m:t>
                        </m:r>
                      </m:num>
                      <m:den>
                        <m:r>
                          <a:rPr>
                            <a:latin typeface="Cambria Math" panose="02040503050406030204" pitchFamily="18" charset="0"/>
                          </a:rPr>
                          <m:t>60</m:t>
                        </m:r>
                      </m:den>
                    </m:f>
                  </m:e>
                </m:rad>
              </m:oMath>
            </a14:m>
            <a:endParaRPr/>
          </a:p>
          <a:p>
            <a:pPr marL="0" lvl="0" indent="0">
              <a:buNone/>
            </a:pPr>
            <a:r>
              <a:t>-0.01 to 0.03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Label positions, add limits to graph</a:t>
            </a:r>
          </a:p>
        </p:txBody>
      </p:sp>
      <p:pic>
        <p:nvPicPr>
          <p:cNvPr id="3" name="Picture 1" descr="images/plot-graph-03.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17. Plot with ANOM limits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A simple example</a:t>
            </a:r>
          </a:p>
          <a:p>
            <a:pPr lvl="1"/>
            <a:r>
              <a:t>What’s coming up</a:t>
            </a:r>
          </a:p>
          <a:p>
            <a:pPr lvl="2"/>
            <a:r>
              <a:t>Extensions to proportions and counts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C-sections</a:t>
            </a:r>
          </a:p>
        </p:txBody>
      </p:sp>
      <p:pic>
        <p:nvPicPr>
          <p:cNvPr id="3" name="Picture 1" descr="images/infant.jpg"/>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18. Image of newborn infant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means for proportions</a:t>
            </a:r>
          </a:p>
        </p:txBody>
      </p:sp>
      <p:sp>
        <p:nvSpPr>
          <p:cNvPr id="3" name="Content Placeholder 2"/>
          <p:cNvSpPr>
            <a:spLocks noGrp="1"/>
          </p:cNvSpPr>
          <p:nvPr>
            <p:ph idx="1"/>
          </p:nvPr>
        </p:nvSpPr>
        <p:spPr/>
        <p:txBody>
          <a:bodyPr/>
          <a:lstStyle/>
          <a:p>
            <a:pPr lvl="1"/>
            <a:r>
              <a:t>Two changes</a:t>
            </a:r>
          </a:p>
          <a:p>
            <a:pPr lvl="2"/>
            <a:r>
              <a:t>Proportions rather than means</a:t>
            </a:r>
          </a:p>
          <a:p>
            <a:pPr lvl="2"/>
            <a:r>
              <a:t>Unequal group sizes</a:t>
            </a:r>
          </a:p>
          <a:p>
            <a:pPr lvl="1"/>
            <a:r>
              <a:t>Limits</a:t>
            </a:r>
          </a:p>
          <a:p>
            <a:pPr lvl="2"/>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𝑝</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𝑝</m:t>
                        </m:r>
                      </m:e>
                    </m:acc>
                    <m:d>
                      <m:dPr>
                        <m:ctrlPr>
                          <a:rPr i="1">
                            <a:latin typeface="Cambria Math" panose="02040503050406030204" pitchFamily="18" charset="0"/>
                          </a:rPr>
                        </m:ctrlPr>
                      </m:dPr>
                      <m:e>
                        <m:r>
                          <a:rPr>
                            <a:latin typeface="Cambria Math" panose="02040503050406030204" pitchFamily="18" charset="0"/>
                          </a:rPr>
                          <m:t>1−</m:t>
                        </m:r>
                        <m:acc>
                          <m:accPr>
                            <m:chr m:val="‾"/>
                            <m:ctrlPr>
                              <a:rPr i="1">
                                <a:latin typeface="Cambria Math" panose="02040503050406030204" pitchFamily="18" charset="0"/>
                              </a:rPr>
                            </m:ctrlPr>
                          </m:accPr>
                          <m:e>
                            <m:r>
                              <a:rPr>
                                <a:latin typeface="Cambria Math" panose="02040503050406030204" pitchFamily="18" charset="0"/>
                              </a:rPr>
                              <m:t>𝑝</m:t>
                            </m:r>
                          </m:e>
                        </m:acc>
                      </m:e>
                    </m:d>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a:p>
          <a:p>
            <a:pPr lvl="2"/>
            <a:r>
              <a:t>IMPORTANT!!! Limits change with 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C-sections, first six observations</a:t>
            </a:r>
          </a:p>
        </p:txBody>
      </p:sp>
      <p:sp>
        <p:nvSpPr>
          <p:cNvPr id="3" name="Content Placeholder 2"/>
          <p:cNvSpPr>
            <a:spLocks noGrp="1"/>
          </p:cNvSpPr>
          <p:nvPr>
            <p:ph idx="1"/>
          </p:nvPr>
        </p:nvSpPr>
        <p:spPr/>
        <p:txBody>
          <a:bodyPr/>
          <a:lstStyle/>
          <a:p>
            <a:pPr lvl="0" indent="0">
              <a:buNone/>
            </a:pPr>
            <a:r>
              <a:rPr>
                <a:latin typeface="Courier"/>
              </a:rPr>
              <a:t>  group c_sections births prob
1    1A        150    923 0.16
2    1K         45    298 0.15
3    1B         34    170 0.20
4    1D         18    132 0.14
5    3I         20    106 0.19
6    3M         12    105 0.11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C-sections, last six observations</a:t>
            </a:r>
          </a:p>
        </p:txBody>
      </p:sp>
      <p:sp>
        <p:nvSpPr>
          <p:cNvPr id="3" name="Content Placeholder 2"/>
          <p:cNvSpPr>
            <a:spLocks noGrp="1"/>
          </p:cNvSpPr>
          <p:nvPr>
            <p:ph idx="1"/>
          </p:nvPr>
        </p:nvSpPr>
        <p:spPr/>
        <p:txBody>
          <a:bodyPr/>
          <a:lstStyle/>
          <a:p>
            <a:pPr lvl="0" indent="0">
              <a:buNone/>
            </a:pPr>
            <a:r>
              <a:rPr>
                <a:latin typeface="Courier"/>
              </a:rPr>
              <a:t>   group c_sections births prob
24    3G          1     11 0.09
25    1L          2     10 0.20
26    1I          1      8 0.12
27    1P          0      3 0.00
28    1F          0      3 0.00
29    1S          1      3 0.33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C-sections, preliminary plot</a:t>
            </a:r>
          </a:p>
        </p:txBody>
      </p:sp>
      <p:pic>
        <p:nvPicPr>
          <p:cNvPr id="3" name="Picture 1" descr="images/csection-01.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19. Plot of C-section proportions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C-sections, plot with ANOM limits</a:t>
            </a:r>
          </a:p>
        </p:txBody>
      </p:sp>
      <p:pic>
        <p:nvPicPr>
          <p:cNvPr id="3" name="Picture 1" descr="images/csection-02.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20. Plot of C-secton proportions with ANOM limits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example: Physician referrals</a:t>
            </a:r>
          </a:p>
        </p:txBody>
      </p:sp>
      <p:pic>
        <p:nvPicPr>
          <p:cNvPr id="3" name="Picture 1" descr="images/anom-example-referral.png"/>
          <p:cNvPicPr>
            <a:picLocks noGrp="1" noChangeAspect="1"/>
          </p:cNvPicPr>
          <p:nvPr/>
        </p:nvPicPr>
        <p:blipFill>
          <a:blip r:embed="rId3"/>
          <a:stretch>
            <a:fillRect/>
          </a:stretch>
        </p:blipFill>
        <p:spPr bwMode="auto">
          <a:xfrm>
            <a:off x="457200" y="1612900"/>
            <a:ext cx="8229600" cy="40005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 Excerpt from research article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 scans</a:t>
            </a:r>
          </a:p>
        </p:txBody>
      </p:sp>
      <p:pic>
        <p:nvPicPr>
          <p:cNvPr id="3" name="Picture 1" descr="images/cat-scan.jpg"/>
          <p:cNvPicPr>
            <a:picLocks noGrp="1" noChangeAspect="1"/>
          </p:cNvPicPr>
          <p:nvPr/>
        </p:nvPicPr>
        <p:blipFill>
          <a:blip r:embed="rId3"/>
          <a:stretch>
            <a:fillRect/>
          </a:stretch>
        </p:blipFill>
        <p:spPr bwMode="auto">
          <a:xfrm>
            <a:off x="2032000" y="1600200"/>
            <a:ext cx="5092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21. Image of CAT scan machine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 scans, raw data</a:t>
            </a:r>
          </a:p>
        </p:txBody>
      </p:sp>
      <p:sp>
        <p:nvSpPr>
          <p:cNvPr id="3" name="Content Placeholder 2"/>
          <p:cNvSpPr>
            <a:spLocks noGrp="1"/>
          </p:cNvSpPr>
          <p:nvPr>
            <p:ph idx="1"/>
          </p:nvPr>
        </p:nvSpPr>
        <p:spPr/>
        <p:txBody>
          <a:bodyPr/>
          <a:lstStyle/>
          <a:p>
            <a:pPr lvl="0" indent="0">
              <a:buNone/>
            </a:pPr>
            <a:r>
              <a:rPr>
                <a:latin typeface="Courier"/>
              </a:rPr>
              <a:t>  cat_scans members rate
1        50  26.838 1.86
2        71  26.895 2.64
3        41  26.142 1.57
4        62  25.907 2.39
5        89  26.565 3.35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 scans, overall rates</a:t>
            </a:r>
          </a:p>
        </p:txBody>
      </p:sp>
      <p:sp>
        <p:nvSpPr>
          <p:cNvPr id="3" name="Content Placeholder 2"/>
          <p:cNvSpPr>
            <a:spLocks noGrp="1"/>
          </p:cNvSpPr>
          <p:nvPr>
            <p:ph idx="1"/>
          </p:nvPr>
        </p:nvSpPr>
        <p:spPr/>
        <p:txBody>
          <a:bodyPr/>
          <a:lstStyle/>
          <a:p>
            <a:pPr marL="0" lvl="0" indent="0">
              <a:buNone/>
            </a:pPr>
            <a:r>
              <a:t>There are 313 CAT scans and 132.347 thousand members across all clinics, providing an overall rate of 2.36 scans per thousand patients.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 scans, plot of rates</a:t>
            </a:r>
          </a:p>
        </p:txBody>
      </p:sp>
      <p:pic>
        <p:nvPicPr>
          <p:cNvPr id="3" name="Picture 1" descr="images/cat-01.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22. Plot of CAT scan utilization rates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means for rates</a:t>
            </a:r>
          </a:p>
        </p:txBody>
      </p:sp>
      <p:sp>
        <p:nvSpPr>
          <p:cNvPr id="3" name="Content Placeholder 2"/>
          <p:cNvSpPr>
            <a:spLocks noGrp="1"/>
          </p:cNvSpPr>
          <p:nvPr>
            <p:ph idx="1"/>
          </p:nvPr>
        </p:nvSpPr>
        <p:spPr/>
        <p:txBody>
          <a:bodyPr/>
          <a:lstStyle/>
          <a:p>
            <a:pPr lvl="1"/>
            <a:r>
              <a:t>Limits</a:t>
            </a:r>
          </a:p>
          <a:p>
            <a:pPr lvl="2"/>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𝑢</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𝑢</m:t>
                        </m:r>
                      </m:e>
                    </m:acc>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a:p>
          <a:p>
            <a:pPr lvl="2"/>
            <a:r>
              <a:t>Note again that the limits change with i</a:t>
            </a:r>
          </a:p>
          <a:p>
            <a:pPr lvl="1"/>
            <a:r>
              <a:t>Limits for first clinic</a:t>
            </a:r>
          </a:p>
          <a:p>
            <a:pPr lvl="2"/>
            <a:r>
              <a:t>2.36 </a:t>
            </a:r>
            <a14:m xmlns:a14="http://schemas.microsoft.com/office/drawing/2010/main">
              <m:oMath xmlns:m="http://schemas.openxmlformats.org/officeDocument/2006/math">
                <m:r>
                  <a:rPr>
                    <a:latin typeface="Cambria Math" panose="02040503050406030204" pitchFamily="18" charset="0"/>
                  </a:rPr>
                  <m:t>±</m:t>
                </m:r>
              </m:oMath>
            </a14:m>
            <a:r>
              <a:t> 2.57 </a:t>
            </a:r>
            <a14:m xmlns:a14="http://schemas.microsoft.com/office/drawing/2010/main">
              <m:oMath xmlns:m="http://schemas.openxmlformats.org/officeDocument/2006/math">
                <m:rad>
                  <m:radPr>
                    <m:ctrlPr>
                      <a:rPr>
                        <a:latin typeface="Cambria Math" panose="02040503050406030204" pitchFamily="18" charset="0"/>
                      </a:rPr>
                    </m:ctrlPr>
                  </m:radPr>
                  <m:deg/>
                  <m:e>
                    <m:r>
                      <a:rPr>
                        <a:latin typeface="Cambria Math" panose="02040503050406030204" pitchFamily="18" charset="0"/>
                      </a:rPr>
                      <m:t>2.36</m:t>
                    </m:r>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132.347−26.838</m:t>
                        </m:r>
                      </m:num>
                      <m:den>
                        <m:d>
                          <m:dPr>
                            <m:ctrlPr>
                              <a:rPr i="1">
                                <a:latin typeface="Cambria Math" panose="02040503050406030204" pitchFamily="18" charset="0"/>
                              </a:rPr>
                            </m:ctrlPr>
                          </m:dPr>
                          <m:e>
                            <m:r>
                              <a:rPr>
                                <a:latin typeface="Cambria Math" panose="02040503050406030204" pitchFamily="18" charset="0"/>
                              </a:rPr>
                              <m:t>132.347</m:t>
                            </m:r>
                          </m:e>
                        </m:d>
                        <m:d>
                          <m:dPr>
                            <m:ctrlPr>
                              <a:rPr i="1">
                                <a:latin typeface="Cambria Math" panose="02040503050406030204" pitchFamily="18" charset="0"/>
                              </a:rPr>
                            </m:ctrlPr>
                          </m:dPr>
                          <m:e>
                            <m:r>
                              <a:rPr>
                                <a:latin typeface="Cambria Math" panose="02040503050406030204" pitchFamily="18" charset="0"/>
                              </a:rPr>
                              <m:t>26.838</m:t>
                            </m:r>
                          </m:e>
                        </m:d>
                      </m:den>
                    </m:f>
                  </m:e>
                </m:rad>
              </m:oMath>
            </a14:m>
            <a:endParaRPr/>
          </a:p>
          <a:p>
            <a:pPr lvl="2"/>
            <a:r>
              <a:t>1.68 to 3.04</a:t>
            </a:r>
          </a:p>
          <a:p>
            <a:pPr lvl="2"/>
            <a:r>
              <a:t>The rate is 1.86</a:t>
            </a:r>
          </a:p>
          <a:p>
            <a:pPr lvl="2"/>
            <a:r>
              <a:t>This clinic’s CAT scan rate is not different from the overall CAT scan rate.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 scans, display with ANOM limits</a:t>
            </a:r>
          </a:p>
        </p:txBody>
      </p:sp>
      <p:pic>
        <p:nvPicPr>
          <p:cNvPr id="3" name="Picture 1" descr="images/cat-02.png"/>
          <p:cNvPicPr>
            <a:picLocks noGrp="1" noChangeAspect="1"/>
          </p:cNvPicPr>
          <p:nvPr/>
        </p:nvPicPr>
        <p:blipFill>
          <a:blip r:embed="rId3"/>
          <a:stretch>
            <a:fillRect/>
          </a:stretch>
        </p:blipFill>
        <p:spPr bwMode="auto">
          <a:xfrm>
            <a:off x="1066800" y="1600200"/>
            <a:ext cx="7023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23. Plot of CAT scan utilization rates with ANOM limits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Extensions to proportions and counts</a:t>
            </a:r>
          </a:p>
          <a:p>
            <a:pPr lvl="1"/>
            <a:r>
              <a:t>What’s coming up</a:t>
            </a:r>
          </a:p>
          <a:p>
            <a:pPr lvl="2"/>
            <a:r>
              <a:t>Other extensions</a:t>
            </a:r>
          </a:p>
          <a:p>
            <a:pPr lvl="2"/>
            <a:r>
              <a:t>How to interpret</a:t>
            </a:r>
          </a:p>
          <a:p>
            <a:pPr lvl="2"/>
            <a:r>
              <a:t>Contraindications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Other extensions of ANOM</a:t>
            </a:r>
          </a:p>
        </p:txBody>
      </p:sp>
      <p:sp>
        <p:nvSpPr>
          <p:cNvPr id="3" name="Content Placeholder 2"/>
          <p:cNvSpPr>
            <a:spLocks noGrp="1"/>
          </p:cNvSpPr>
          <p:nvPr>
            <p:ph idx="1"/>
          </p:nvPr>
        </p:nvSpPr>
        <p:spPr/>
        <p:txBody>
          <a:bodyPr/>
          <a:lstStyle/>
          <a:p>
            <a:pPr lvl="1"/>
            <a:r>
              <a:t>ANOM using the range instead of the standard deviation</a:t>
            </a:r>
          </a:p>
          <a:p>
            <a:pPr lvl="1"/>
            <a:r>
              <a:t>Multifactor studies</a:t>
            </a:r>
          </a:p>
          <a:p>
            <a:pPr lvl="1"/>
            <a:r>
              <a:t>Nonparametric approaches</a:t>
            </a:r>
          </a:p>
          <a:p>
            <a:pPr lvl="1"/>
            <a:r>
              <a:t>Testing variances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handle results</a:t>
            </a:r>
          </a:p>
        </p:txBody>
      </p:sp>
      <p:sp>
        <p:nvSpPr>
          <p:cNvPr id="3" name="Content Placeholder 2"/>
          <p:cNvSpPr>
            <a:spLocks noGrp="1"/>
          </p:cNvSpPr>
          <p:nvPr>
            <p:ph idx="1"/>
          </p:nvPr>
        </p:nvSpPr>
        <p:spPr/>
        <p:txBody>
          <a:bodyPr/>
          <a:lstStyle/>
          <a:p>
            <a:pPr lvl="1"/>
            <a:r>
              <a:t>Negative result implies consistency</a:t>
            </a:r>
          </a:p>
          <a:p>
            <a:pPr lvl="2"/>
            <a:r>
              <a:t>But is it consistently bad?</a:t>
            </a:r>
          </a:p>
          <a:p>
            <a:pPr lvl="2"/>
            <a:r>
              <a:t>Work on global changes</a:t>
            </a:r>
          </a:p>
          <a:p>
            <a:pPr lvl="1"/>
            <a:r>
              <a:t>Positive result implies inconsistency</a:t>
            </a:r>
          </a:p>
          <a:p>
            <a:pPr lvl="2"/>
            <a:r>
              <a:t>“If you can’t be a good example, then you’ll just have to be a horrible warning”</a:t>
            </a:r>
          </a:p>
          <a:p>
            <a:pPr lvl="2"/>
            <a:r>
              <a:t>Work on local changes</a:t>
            </a:r>
          </a:p>
          <a:p>
            <a:pPr lvl="1"/>
            <a:r>
              <a:t>Similar advice on control charts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contraindications</a:t>
            </a:r>
          </a:p>
        </p:txBody>
      </p:sp>
      <p:sp>
        <p:nvSpPr>
          <p:cNvPr id="3" name="Content Placeholder 2"/>
          <p:cNvSpPr>
            <a:spLocks noGrp="1"/>
          </p:cNvSpPr>
          <p:nvPr>
            <p:ph idx="1"/>
          </p:nvPr>
        </p:nvSpPr>
        <p:spPr/>
        <p:txBody>
          <a:bodyPr/>
          <a:lstStyle/>
          <a:p>
            <a:pPr lvl="1"/>
            <a:r>
              <a:t>Simplicity comes with a price</a:t>
            </a:r>
          </a:p>
          <a:p>
            <a:pPr lvl="1"/>
            <a:r>
              <a:t>You should not use ANOM</a:t>
            </a:r>
          </a:p>
          <a:p>
            <a:pPr lvl="2"/>
            <a:r>
              <a:t>when searching for the best group</a:t>
            </a:r>
          </a:p>
          <a:p>
            <a:pPr lvl="2"/>
            <a:r>
              <a:t>when comparing to a control group</a:t>
            </a:r>
          </a:p>
          <a:p>
            <a:pPr lvl="2"/>
            <a:r>
              <a:t>for a reward or punishment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example: Laboratory assays</a:t>
            </a:r>
          </a:p>
        </p:txBody>
      </p:sp>
      <p:pic>
        <p:nvPicPr>
          <p:cNvPr id="3" name="Picture 1" descr="images/anom-example-selenium.png"/>
          <p:cNvPicPr>
            <a:picLocks noGrp="1" noChangeAspect="1"/>
          </p:cNvPicPr>
          <p:nvPr/>
        </p:nvPicPr>
        <p:blipFill>
          <a:blip r:embed="rId3"/>
          <a:stretch>
            <a:fillRect/>
          </a:stretch>
        </p:blipFill>
        <p:spPr bwMode="auto">
          <a:xfrm>
            <a:off x="723900" y="1600200"/>
            <a:ext cx="7696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3. Excerpt from research article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Resources, Nelson et al</a:t>
            </a:r>
          </a:p>
        </p:txBody>
      </p:sp>
      <p:pic>
        <p:nvPicPr>
          <p:cNvPr id="3" name="Picture 1" descr="images/nelson-book.png"/>
          <p:cNvPicPr>
            <a:picLocks noGrp="1" noChangeAspect="1"/>
          </p:cNvPicPr>
          <p:nvPr/>
        </p:nvPicPr>
        <p:blipFill>
          <a:blip r:embed="rId3"/>
          <a:stretch>
            <a:fillRect/>
          </a:stretch>
        </p:blipFill>
        <p:spPr bwMode="auto">
          <a:xfrm>
            <a:off x="3149600" y="1600200"/>
            <a:ext cx="2844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24. Front cover of Nelson et al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Resources, SAS</a:t>
            </a:r>
          </a:p>
        </p:txBody>
      </p:sp>
      <p:pic>
        <p:nvPicPr>
          <p:cNvPr id="3" name="Picture 1" descr="images/sas-book.png"/>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25. Front cover of SAS manual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Resources, R</a:t>
            </a:r>
          </a:p>
        </p:txBody>
      </p:sp>
      <p:pic>
        <p:nvPicPr>
          <p:cNvPr id="3" name="Picture 1" descr="images/r-vignette.png"/>
          <p:cNvPicPr>
            <a:picLocks noGrp="1" noChangeAspect="1"/>
          </p:cNvPicPr>
          <p:nvPr/>
        </p:nvPicPr>
        <p:blipFill>
          <a:blip r:embed="rId3"/>
          <a:stretch>
            <a:fillRect/>
          </a:stretch>
        </p:blipFill>
        <p:spPr bwMode="auto">
          <a:xfrm>
            <a:off x="457200" y="1676400"/>
            <a:ext cx="8229600" cy="38481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26. Front page of R vignette on ANOM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Conclusions</a:t>
            </a:r>
          </a:p>
        </p:txBody>
      </p:sp>
      <p:sp>
        <p:nvSpPr>
          <p:cNvPr id="3" name="Content Placeholder 2"/>
          <p:cNvSpPr>
            <a:spLocks noGrp="1"/>
          </p:cNvSpPr>
          <p:nvPr>
            <p:ph idx="1"/>
          </p:nvPr>
        </p:nvSpPr>
        <p:spPr/>
        <p:txBody>
          <a:bodyPr/>
          <a:lstStyle/>
          <a:p>
            <a:pPr lvl="1"/>
            <a:r>
              <a:t>ANOM compares each group mean to the overall mean</a:t>
            </a:r>
          </a:p>
          <a:p>
            <a:pPr lvl="2"/>
            <a:r>
              <a:t>It can be applied for proportions or counts as well</a:t>
            </a:r>
          </a:p>
          <a:p>
            <a:pPr lvl="2"/>
            <a:r>
              <a:t>It has a simple interpretation</a:t>
            </a:r>
          </a:p>
          <a:p>
            <a:pPr lvl="2"/>
            <a:r>
              <a:t>It has a simple graphical display</a:t>
            </a:r>
          </a:p>
          <a:p>
            <a:pPr lvl="2"/>
            <a:r>
              <a:t>Useful for some but not all research settings</a:t>
            </a:r>
          </a:p>
          <a:p>
            <a:pPr lvl="1"/>
            <a:r>
              <a:t>Questions?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Illustrating ANOVA with strength study</a:t>
            </a:r>
          </a:p>
        </p:txBody>
      </p:sp>
      <p:pic>
        <p:nvPicPr>
          <p:cNvPr id="3" name="Picture 1" descr="images/strength-measurement.jpg"/>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4. Laboratory measurement of material strength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Strength study, descriptive statistics</a:t>
            </a:r>
          </a:p>
        </p:txBody>
      </p:sp>
      <p:pic>
        <p:nvPicPr>
          <p:cNvPr id="3" name="Picture 1" descr="images/strength-means.png"/>
          <p:cNvPicPr>
            <a:picLocks noGrp="1" noChangeAspect="1"/>
          </p:cNvPicPr>
          <p:nvPr/>
        </p:nvPicPr>
        <p:blipFill>
          <a:blip r:embed="rId3"/>
          <a:stretch>
            <a:fillRect/>
          </a:stretch>
        </p:blipFill>
        <p:spPr bwMode="auto">
          <a:xfrm>
            <a:off x="457200" y="1778000"/>
            <a:ext cx="8229600" cy="3670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5. Means and standard deviations from strength study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Strength study, individual confidence intervals</a:t>
            </a:r>
          </a:p>
        </p:txBody>
      </p:sp>
      <p:pic>
        <p:nvPicPr>
          <p:cNvPr id="3" name="Picture 1" descr="images/anova-interpretation.png"/>
          <p:cNvPicPr>
            <a:picLocks noGrp="1" noChangeAspect="1"/>
          </p:cNvPicPr>
          <p:nvPr/>
        </p:nvPicPr>
        <p:blipFill>
          <a:blip r:embed="rId3"/>
          <a:stretch>
            <a:fillRect/>
          </a:stretch>
        </p:blipFill>
        <p:spPr bwMode="auto">
          <a:xfrm>
            <a:off x="457200" y="2730500"/>
            <a:ext cx="8229600" cy="1765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6. Display of individual confidence intervals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Variance hypotheses</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5172</Words>
  <Application>Microsoft Office PowerPoint</Application>
  <PresentationFormat>On-screen Show (4:3)</PresentationFormat>
  <Paragraphs>401</Paragraphs>
  <Slides>53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 Math</vt:lpstr>
      <vt:lpstr>Courier</vt:lpstr>
      <vt:lpstr>COSA-PPT-Wide-Template</vt:lpstr>
      <vt:lpstr>An introduction to Analysis of Means</vt:lpstr>
      <vt:lpstr>Introduction</vt:lpstr>
      <vt:lpstr>ANOM example: Monsoon distribution</vt:lpstr>
      <vt:lpstr>ANOM example: Physician referrals</vt:lpstr>
      <vt:lpstr>ANOM example: Laboratory assays</vt:lpstr>
      <vt:lpstr>Illustrating ANOVA with strength study</vt:lpstr>
      <vt:lpstr>Strength study, descriptive statistics</vt:lpstr>
      <vt:lpstr>Strength study, individual confidence intervals</vt:lpstr>
      <vt:lpstr>Analysis of Variance hypotheses</vt:lpstr>
      <vt:lpstr>Strength study, ANOVA table</vt:lpstr>
      <vt:lpstr>Strength study, post hoc comparisons</vt:lpstr>
      <vt:lpstr>Illustrating contrl charts with piston ring measurements</vt:lpstr>
      <vt:lpstr>Piston ring, descriptive statistics (1/2)</vt:lpstr>
      <vt:lpstr>Piston ring, descriptive statistics (2/2)</vt:lpstr>
      <vt:lpstr>Control chart rules (1/2)</vt:lpstr>
      <vt:lpstr>Control chart rules (2/2)</vt:lpstr>
      <vt:lpstr>Piston ring, control chart</vt:lpstr>
      <vt:lpstr>PowerPoint Presentation</vt:lpstr>
      <vt:lpstr>A mining illustration</vt:lpstr>
      <vt:lpstr>A common mistake for control charts</vt:lpstr>
      <vt:lpstr>Why is this control chart bad?</vt:lpstr>
      <vt:lpstr>Stop here if there are questions</vt:lpstr>
      <vt:lpstr>The ANOM hypothesis</vt:lpstr>
      <vt:lpstr>ANOM table</vt:lpstr>
      <vt:lpstr>Stop here if there are questions</vt:lpstr>
      <vt:lpstr>Label placement</vt:lpstr>
      <vt:lpstr>Label placement, descriptive statistics</vt:lpstr>
      <vt:lpstr>Label positions, Preliminary graph of means</vt:lpstr>
      <vt:lpstr>Label positions, overall mean and pooled standard deviation</vt:lpstr>
      <vt:lpstr>Label positions, deviation from overall mean</vt:lpstr>
      <vt:lpstr>Label positions, calculate ANOM limits</vt:lpstr>
      <vt:lpstr>Label positions, add limits to graph</vt:lpstr>
      <vt:lpstr>Stop here if there are questions</vt:lpstr>
      <vt:lpstr>C-sections</vt:lpstr>
      <vt:lpstr>Analysis of means for proportions</vt:lpstr>
      <vt:lpstr>C-sections, first six observations</vt:lpstr>
      <vt:lpstr>C-sections, last six observations</vt:lpstr>
      <vt:lpstr>C-sections, preliminary plot</vt:lpstr>
      <vt:lpstr>C-sections, plot with ANOM limits</vt:lpstr>
      <vt:lpstr>CAT scans</vt:lpstr>
      <vt:lpstr>Cat scans, raw data</vt:lpstr>
      <vt:lpstr>CAT scans, overall rates</vt:lpstr>
      <vt:lpstr>CAT scans, plot of rates</vt:lpstr>
      <vt:lpstr>Analysis of means for rates</vt:lpstr>
      <vt:lpstr>CAT scans, display with ANOM limits</vt:lpstr>
      <vt:lpstr>Stop here if there are questions</vt:lpstr>
      <vt:lpstr>Other extensions of ANOM</vt:lpstr>
      <vt:lpstr>How to handle results</vt:lpstr>
      <vt:lpstr>ANOM contraindications</vt:lpstr>
      <vt:lpstr>Resources, Nelson et al</vt:lpstr>
      <vt:lpstr>Resources, SAS</vt:lpstr>
      <vt:lpstr>Resources, R</vt:lpstr>
      <vt:lpstr>Conclusions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Analysis of Means</dc:title>
  <dc:creator>Steve Simon</dc:creator>
  <cp:keywords/>
  <cp:lastModifiedBy>Simon, Stephen D.</cp:lastModifiedBy>
  <cp:revision>1</cp:revision>
  <dcterms:created xsi:type="dcterms:W3CDTF">2022-04-15T17:53:37Z</dcterms:created>
  <dcterms:modified xsi:type="dcterms:W3CDTF">2022-04-15T17:54:20Z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Created 2022-04-03</vt:lpwstr>
  </property>
  <property fmtid="{D5CDD505-2E9C-101B-9397-08002B2CF9AE}" pid="4" name="output">
    <vt:lpwstr>powerpoint_presentation</vt:lpwstr>
  </property>
</Properties>
</file>