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notesMaster" Target="notesMasters/notesMaster1.xml" /><Relationship Id="rId57" Type="http://schemas.openxmlformats.org/officeDocument/2006/relationships/viewProps" Target="viewProps.xml" /><Relationship Id="rId5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lie.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weakest,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relatives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Denver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Cincinnati.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Denver,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Cincinnati.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Denver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Cincinnati.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unambiguous</a:t>
            </a:r>
            <a:r>
              <a:rPr/>
              <a:t> </a:t>
            </a:r>
            <a:r>
              <a:rPr/>
              <a:t>interpretations,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https://commons.wikimedia.org/wiki/File:Piston_rings.jpg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automobile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piston,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cylinder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precisely,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manufacturing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rings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regularly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produce.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Around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38,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74.02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sequence.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SIGMA.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wisdom,</a:t>
            </a:r>
            <a:r>
              <a:rPr/>
              <a:t> </a:t>
            </a:r>
            <a:r>
              <a:rPr/>
              <a:t>Wikipedia.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https://commons.wikimedia.org/wiki/File:Western_electric_rules.svg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miners.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dwarfs?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ore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dwarves.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dwarf.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“</a:t>
            </a:r>
            <a:r>
              <a:rPr/>
              <a:t>Gimli</a:t>
            </a:r>
            <a:r>
              <a:rPr/>
              <a:t>”</a:t>
            </a:r>
            <a:r>
              <a:rPr/>
              <a:t> </a:t>
            </a:r>
            <a:r>
              <a:rPr/>
              <a:t>is?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methodology.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enough.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rainfall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regions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http://www.pmean.com/07/AnomTable05Part1.html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http://www.pmean.com/07/AnomTable05Part2.html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h(0.95,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15):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</a:t>
            </a:r>
            <a:r>
              <a:rPr/>
              <a:t> </a:t>
            </a:r>
            <a:r>
              <a:rPr/>
              <a:t>nrow=i,</a:t>
            </a:r>
            <a:r>
              <a:rPr/>
              <a:t> </a:t>
            </a:r>
            <a:r>
              <a:rPr/>
              <a:t>ncol=i)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qmvt(p=0.95,</a:t>
            </a:r>
            <a:r>
              <a:rPr/>
              <a:t> </a:t>
            </a:r>
            <a:r>
              <a:rPr/>
              <a:t>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corr=co,</a:t>
            </a:r>
            <a:r>
              <a:rPr/>
              <a:t> </a:t>
            </a:r>
            <a:r>
              <a:rPr/>
              <a:t>df=15)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spikes.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intuition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correct.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adjustments.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ideal</a:t>
            </a:r>
            <a:r>
              <a:rPr/>
              <a:t> </a:t>
            </a:r>
            <a:r>
              <a:rPr/>
              <a:t>world)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gazillion</a:t>
            </a:r>
            <a:r>
              <a:rPr/>
              <a:t> </a:t>
            </a:r>
            <a:r>
              <a:rPr/>
              <a:t>pictures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delivery.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https://commons.wikimedia.org/wiki/File:Sleeping_newborn_infant.jpg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p-bar.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births.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F.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ASA-SIAM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Siam,</a:t>
            </a:r>
            <a:r>
              <a:rPr/>
              <a:t> </a:t>
            </a:r>
            <a:r>
              <a:rPr/>
              <a:t>Philadelphia</a:t>
            </a:r>
            <a:r>
              <a:rPr/>
              <a:t> </a:t>
            </a:r>
            <a:r>
              <a:rPr/>
              <a:t>PA,</a:t>
            </a:r>
            <a:r>
              <a:rPr/>
              <a:t> </a:t>
            </a:r>
            <a:r>
              <a:rPr/>
              <a:t>ASA,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DC,</a:t>
            </a:r>
            <a:r>
              <a:rPr/>
              <a:t> </a:t>
            </a:r>
            <a:r>
              <a:rPr/>
              <a:t>2005.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IMPORTANT!!!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width.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referral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physicians.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intuition,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difficult.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narrower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utilization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machines.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machines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under-utilized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Over-utilization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inappropriately.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formerly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1-pbar,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u-bar.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C-chart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U-chart.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minor.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Donald</a:t>
            </a:r>
            <a:r>
              <a:rPr/>
              <a:t> </a:t>
            </a:r>
            <a:r>
              <a:rPr/>
              <a:t>Wheeler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simplicity,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multi-factor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Further,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pregnancies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C-sections,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Catherine</a:t>
            </a:r>
            <a:r>
              <a:rPr/>
              <a:t> </a:t>
            </a:r>
            <a:r>
              <a:rPr/>
              <a:t>Aird,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novelist.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shining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emulated.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horrible</a:t>
            </a:r>
            <a:r>
              <a:rPr/>
              <a:t> </a:t>
            </a:r>
            <a:r>
              <a:rPr/>
              <a:t>warnings.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assays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determining</a:t>
            </a:r>
            <a:r>
              <a:rPr/>
              <a:t> </a:t>
            </a:r>
            <a:r>
              <a:rPr/>
              <a:t>selenium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tissues.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shoulders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scenarios.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Pairwise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Dunnett’s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unfortunate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workplaces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deserving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matter)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bonuses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fired,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investigation.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</a:t>
            </a:r>
            <a:r>
              <a:rPr/>
              <a:t> </a:t>
            </a:r>
            <a:r>
              <a:rPr/>
              <a:t>short-circuits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A.F.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ASA-Siam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Siam,</a:t>
            </a:r>
            <a:r>
              <a:rPr/>
              <a:t> </a:t>
            </a:r>
            <a:r>
              <a:rPr/>
              <a:t>Philadelphia</a:t>
            </a:r>
            <a:r>
              <a:rPr/>
              <a:t> </a:t>
            </a:r>
            <a:r>
              <a:rPr/>
              <a:t>PA,</a:t>
            </a:r>
            <a:r>
              <a:rPr/>
              <a:t> </a:t>
            </a:r>
            <a:r>
              <a:rPr/>
              <a:t>ASA,</a:t>
            </a:r>
            <a:r>
              <a:rPr/>
              <a:t> </a:t>
            </a:r>
            <a:r>
              <a:rPr/>
              <a:t>Alexandria</a:t>
            </a:r>
            <a:r>
              <a:rPr/>
              <a:t> </a:t>
            </a:r>
            <a:r>
              <a:rPr/>
              <a:t>VA,</a:t>
            </a:r>
            <a:r>
              <a:rPr/>
              <a:t> </a:t>
            </a:r>
            <a:r>
              <a:rPr/>
              <a:t>2005.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decades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resource,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“</a:t>
            </a:r>
            <a:r>
              <a:rPr/>
              <a:t>cover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ANOM,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https://support.sas.com/documentation/onlinedoc/qc/142/anom.pdf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manual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160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tutorials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specific.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uneven,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vignette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documented.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vignette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vignette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vignette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https://cran.r-project.org/web/packages/ANOM/vignettes/ANOM.pdf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studying</a:t>
            </a:r>
            <a:r>
              <a:rPr/>
              <a:t> </a:t>
            </a:r>
            <a:r>
              <a:rPr/>
              <a:t>hardness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(arbitrarily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compressing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NASA</a:t>
            </a:r>
            <a:r>
              <a:rPr/>
              <a:t> </a:t>
            </a:r>
            <a:r>
              <a:rPr/>
              <a:t>Johnson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accounted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differences,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overlap.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overlap.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level,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Jim’s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MINITAB,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0.004.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strength.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6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8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9.jp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0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2.jp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3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5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6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7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table</a:t>
            </a:r>
          </a:p>
        </p:txBody>
      </p:sp>
      <p:pic>
        <p:nvPicPr>
          <p:cNvPr descr="images/strength-anov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600200"/>
            <a:ext cx="483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comparisons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pairwise</a:t>
            </a:r>
            <a:r>
              <a:rPr/>
              <a:t> </a:t>
            </a:r>
            <a:r>
              <a:rPr/>
              <a:t>comparisons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Illustrating</a:t>
            </a:r>
            <a:r>
              <a:rPr/>
              <a:t> </a:t>
            </a:r>
            <a:r>
              <a:rPr/>
              <a:t>contrl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images/piston-ring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piston,</a:t>
            </a:r>
            <a:r>
              <a:rPr/>
              <a:t> </a:t>
            </a:r>
            <a:r>
              <a:rPr/>
              <a:t>cylinder,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automobile</a:t>
            </a:r>
            <a:r>
              <a:rPr/>
              <a:t> </a:t>
            </a:r>
            <a:r>
              <a:rPr/>
              <a:t>engine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Piston</a:t>
            </a:r>
            <a:r>
              <a:rPr/>
              <a:t> </a:t>
            </a:r>
            <a:r>
              <a:rPr/>
              <a:t>ring,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Mean_diameter Stdev_diameter
1        74.010          0.015
2        74.001          0.008
3        74.008          0.015
4        74.003          0.009
5        74.003          0.012
6        73.996          0.009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Piston</a:t>
            </a:r>
            <a:r>
              <a:rPr/>
              <a:t> </a:t>
            </a:r>
            <a:r>
              <a:rPr/>
              <a:t>ring,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Mean_diameter Stdev_diameter
35        74.013          0.012
36        74.004          0.013
37        74.017          0.007
38        74.020          0.011
39        74.023          0.009
40        74.013          0.012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Plot the data in time sequence</a:t>
            </a:r>
          </a:p>
          <a:p>
            <a:pPr lvl="1"/>
            <a:r>
              <a:rPr/>
              <a:t>Add control limits at 3 SIGMA</a:t>
            </a:r>
          </a:p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3 SIGMA limits</a:t>
            </a:r>
          </a:p>
          <a:p>
            <a:pPr lvl="2"/>
            <a:r>
              <a:rPr/>
              <a:t>Two out out three points outside of 2 SIGMA limits</a:t>
            </a:r>
          </a:p>
          <a:p>
            <a:pPr lvl="2"/>
            <a:r>
              <a:rPr/>
              <a:t>Four out out five points outside of 1 SIGMA limits</a:t>
            </a:r>
          </a:p>
          <a:p>
            <a:pPr lvl="2"/>
            <a:r>
              <a:rPr/>
              <a:t>Eight points on same side of center line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images/western-electric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rules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Piston</a:t>
            </a:r>
            <a:r>
              <a:rPr/>
              <a:t> </a:t>
            </a:r>
            <a:r>
              <a:rPr/>
              <a:t>ring,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qcc-outpu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mining</a:t>
            </a:r>
            <a:r>
              <a:rPr/>
              <a:t> </a:t>
            </a:r>
            <a:r>
              <a:rPr/>
              <a:t>illustration</a:t>
            </a:r>
          </a:p>
        </p:txBody>
      </p:sp>
      <p:pic>
        <p:nvPicPr>
          <p:cNvPr descr="images/dwarf-m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dwarves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Snow</a:t>
            </a:r>
            <a:r>
              <a:rPr/>
              <a:t> </a:t>
            </a:r>
            <a:r>
              <a:rPr/>
              <a:t>White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comm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Review</a:t>
            </a:r>
          </a:p>
          <a:p>
            <a:pPr lvl="3"/>
            <a:r>
              <a:rPr/>
              <a:t>ANOVA</a:t>
            </a:r>
          </a:p>
          <a:p>
            <a:pPr lvl="3"/>
            <a:r>
              <a:rPr/>
              <a:t>Control charts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Framework for Analysis of Means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1"/>
                <a:r>
                  <a:rPr/>
                  <a:t>The h percentile is like a t percentile</a:t>
                </a:r>
              </a:p>
              <a:p>
                <a:pPr lvl="2"/>
                <a:r>
                  <a:rPr/>
                  <a:t>Depends on number of groups</a:t>
                </a:r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k=2   3    4    5    6  
df=2 4.30 5.88 6.59 7.10 7.49
   3 3.18 4.18 4.60 4.92 5.14
   4 2.78 3.56 3.89 4.12 4.30
   5 2.57 3.25 3.52 3.72 3.88
   6 2.45 3.07 3.31 3.49 3.62
   7 2.36 2.94 3.17 3.33 3.46
   8 2.31 2.86 3.06 3.22 3.33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Framework for Analysis of Means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A simple example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</a:p>
        </p:txBody>
      </p:sp>
      <p:pic>
        <p:nvPicPr>
          <p:cNvPr descr="images/bott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bottles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bourbon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placement,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position    avg stdev
1        1 -0.022 0.023
2        2  0.016 0.033
3        3  0.006 0.029
4        4  0.065 0.021
5        5  0.008 0.026
6        6 -0.013 0.016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images/label-graph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position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avg    sp
1 0.01 0.025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Monsoon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images/anom-example-monso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38300"/>
            <a:ext cx="82296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images/label-graph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</a:t>
            </a:r>
            <a:r>
              <a:rPr/>
              <a:t> </a:t>
            </a:r>
            <a:r>
              <a:rPr/>
              <a:t>positions,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plot-graph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A simple example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Extensions to proportions and counts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C-sections</a:t>
            </a:r>
          </a:p>
        </p:txBody>
      </p:sp>
      <p:pic>
        <p:nvPicPr>
          <p:cNvPr descr="images/infan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Two changes</a:t>
                </a:r>
              </a:p>
              <a:p>
                <a:pPr lvl="2"/>
                <a:r>
                  <a:rPr/>
                  <a:t>Proportions rather than means</a:t>
                </a:r>
              </a:p>
              <a:p>
                <a:pPr lvl="2"/>
                <a:r>
                  <a:rPr/>
                  <a:t>Unequal group sizes</a:t>
                </a:r>
              </a:p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p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p</m:t>
                                </m:r>
                              </m:e>
                            </m:acc>
                          </m:e>
                        </m:d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IMPORTANT!!! Limits change with i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C-sections,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group c_sections births prob
1    1A        150    923 0.16
2    1K         45    298 0.15
3    1B         34    170 0.20
4    1D         18    132 0.14
5    3I         20    106 0.19
6    3M         12    105 0.11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C-sections,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group c_sections births prob
24    3G          1     11 0.09
25    1L          2     10 0.20
26    1I          1      8 0.12
27    1P          0      3 0.00
28    1F          0      3 0.00
29    1S          1      3 0.33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C-sections,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mages/csection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proportions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C-sections,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section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20.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C-secton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referrals</a:t>
            </a:r>
          </a:p>
        </p:txBody>
      </p:sp>
      <p:pic>
        <p:nvPicPr>
          <p:cNvPr descr="images/anom-example-referr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</a:t>
            </a:r>
            <a:r>
              <a:rPr/>
              <a:t> </a:t>
            </a:r>
            <a:r>
              <a:rPr/>
              <a:t>scans</a:t>
            </a:r>
          </a:p>
        </p:txBody>
      </p:sp>
      <p:pic>
        <p:nvPicPr>
          <p:cNvPr descr="images/cat-sca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32000" y="1600200"/>
            <a:ext cx="509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21.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machine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</a:t>
            </a:r>
            <a:r>
              <a:rPr/>
              <a:t> </a:t>
            </a:r>
            <a:r>
              <a:rPr/>
              <a:t>scans,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cat_scans members rate
1        50  26.838 1.86
2        71  26.895 2.64
3        41  26.142 1.57
4        62  25.907 2.39
5        89  26.565 3.35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</a:t>
            </a:r>
            <a:r>
              <a:rPr/>
              <a:t> </a:t>
            </a:r>
            <a:r>
              <a:rPr/>
              <a:t>scans,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313 CAT scans and 132.347 thousand members across all clinics, providing an overall rate of 2.36 scans per thousand patients.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</a:t>
            </a:r>
            <a:r>
              <a:rPr/>
              <a:t> </a:t>
            </a:r>
            <a:r>
              <a:rPr/>
              <a:t>scans,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rates</a:t>
            </a:r>
          </a:p>
        </p:txBody>
      </p:sp>
      <p:pic>
        <p:nvPicPr>
          <p:cNvPr descr="images/cat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22.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</a:t>
            </a:r>
            <a:r>
              <a:rPr/>
              <a:t> </a:t>
            </a:r>
            <a:r>
              <a:rPr/>
              <a:t>rates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u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u</m:t>
                            </m:r>
                          </m:e>
                        </m:acc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Note again that the limits change with i</a:t>
                </a:r>
              </a:p>
              <a:p>
                <a:pPr lvl="1"/>
                <a:r>
                  <a:rPr/>
                  <a:t>Limits for first clinic</a:t>
                </a:r>
              </a:p>
              <a:p>
                <a:pPr lvl="2"/>
                <a:r>
                  <a:rPr/>
                  <a:t>2.36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2.57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2.36</m:t>
                        </m:r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132.347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26.838</m:t>
                            </m:r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132.347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26.838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1.68 to 3.04</a:t>
                </a:r>
              </a:p>
              <a:p>
                <a:pPr lvl="2"/>
                <a:r>
                  <a:rPr/>
                  <a:t>The rate is 1.86</a:t>
                </a:r>
              </a:p>
              <a:p>
                <a:pPr lvl="2"/>
                <a:r>
                  <a:rPr/>
                  <a:t>This clinic’s CAT scan rate is not different from the overall CAT scan rate.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</a:t>
            </a:r>
            <a:r>
              <a:rPr/>
              <a:t> </a:t>
            </a:r>
            <a:r>
              <a:rPr/>
              <a:t>scans,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images/cat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23.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utilization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</a:t>
            </a:r>
          </a:p>
          <a:p>
            <a:pPr lvl="2"/>
            <a:r>
              <a:rPr/>
              <a:t>Extensions to proportions and counts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Other extensions</a:t>
            </a:r>
          </a:p>
          <a:p>
            <a:pPr lvl="2"/>
            <a:r>
              <a:rPr/>
              <a:t>How to interpret</a:t>
            </a:r>
          </a:p>
          <a:p>
            <a:pPr lvl="2"/>
            <a:r>
              <a:rPr/>
              <a:t>Contraindications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using the range instead of the standard deviation</a:t>
            </a:r>
          </a:p>
          <a:p>
            <a:pPr lvl="1"/>
            <a:r>
              <a:rPr/>
              <a:t>Multifactor studies</a:t>
            </a:r>
          </a:p>
          <a:p>
            <a:pPr lvl="1"/>
            <a:r>
              <a:rPr/>
              <a:t>Nonparametric approaches</a:t>
            </a:r>
          </a:p>
          <a:p>
            <a:pPr lvl="1"/>
            <a:r>
              <a:rPr/>
              <a:t>Testing variances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result implies consistency</a:t>
            </a:r>
          </a:p>
          <a:p>
            <a:pPr lvl="2"/>
            <a:r>
              <a:rPr/>
              <a:t>But is it consistently bad?</a:t>
            </a:r>
          </a:p>
          <a:p>
            <a:pPr lvl="2"/>
            <a:r>
              <a:rPr/>
              <a:t>Work on global changes</a:t>
            </a:r>
          </a:p>
          <a:p>
            <a:pPr lvl="1"/>
            <a:r>
              <a:rPr/>
              <a:t>Positive result implies inconsistency</a:t>
            </a:r>
          </a:p>
          <a:p>
            <a:pPr lvl="2"/>
            <a:r>
              <a:rPr/>
              <a:t>“If you can’t be a good example, then you’ll just have to be a horrible warning”</a:t>
            </a:r>
          </a:p>
          <a:p>
            <a:pPr lvl="2"/>
            <a:r>
              <a:rPr/>
              <a:t>Work on local changes</a:t>
            </a:r>
          </a:p>
          <a:p>
            <a:pPr lvl="1"/>
            <a:r>
              <a:rPr/>
              <a:t>Similar advice on control charts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contraindications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Simplicity comes with a price</a:t>
            </a:r>
          </a:p>
          <a:p>
            <a:pPr lvl="1"/>
            <a:r>
              <a:rPr/>
              <a:t>You should not use ANOM</a:t>
            </a:r>
          </a:p>
          <a:p>
            <a:pPr lvl="2"/>
            <a:r>
              <a:rPr/>
              <a:t>when searching for the best group</a:t>
            </a:r>
          </a:p>
          <a:p>
            <a:pPr lvl="2"/>
            <a:r>
              <a:rPr/>
              <a:t>when comparing to a control group</a:t>
            </a:r>
          </a:p>
          <a:p>
            <a:pPr lvl="2"/>
            <a:r>
              <a:rPr/>
              <a:t>for a reward or punishment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assays</a:t>
            </a:r>
          </a:p>
        </p:txBody>
      </p:sp>
      <p:pic>
        <p:nvPicPr>
          <p:cNvPr descr="images/anom-example-seleniu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Resources,</a:t>
            </a:r>
            <a:r>
              <a:rPr/>
              <a:t> </a:t>
            </a:r>
            <a:r>
              <a:rPr/>
              <a:t>Nelson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</a:p>
        </p:txBody>
      </p:sp>
      <p:pic>
        <p:nvPicPr>
          <p:cNvPr descr="images/nelson-boo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24.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Nelson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Resources,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images/sas-boo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25.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manual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Resources,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images/r-vignet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76400"/>
            <a:ext cx="82296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26.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vignette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ANOM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compares each group mean to the overall mean</a:t>
            </a:r>
          </a:p>
          <a:p>
            <a:pPr lvl="2"/>
            <a:r>
              <a:rPr/>
              <a:t>It can be applied for proportions or counts as well</a:t>
            </a:r>
          </a:p>
          <a:p>
            <a:pPr lvl="2"/>
            <a:r>
              <a:rPr/>
              <a:t>It has a simple interpretation</a:t>
            </a:r>
          </a:p>
          <a:p>
            <a:pPr lvl="2"/>
            <a:r>
              <a:rPr/>
              <a:t>It has a simple graphical display</a:t>
            </a:r>
          </a:p>
          <a:p>
            <a:pPr lvl="2"/>
            <a:r>
              <a:rPr/>
              <a:t>Useful for some but not all research settings</a:t>
            </a:r>
          </a:p>
          <a:p>
            <a:pPr lvl="1"/>
            <a:r>
              <a:rPr/>
              <a:t>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Illustrating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study</a:t>
            </a:r>
          </a:p>
        </p:txBody>
      </p:sp>
      <p:pic>
        <p:nvPicPr>
          <p:cNvPr descr="images/strength-measuremen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strength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images/strength-mea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study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Strength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  <p:pic>
        <p:nvPicPr>
          <p:cNvPr descr="images/anova-interpre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30500"/>
            <a:ext cx="8229600" cy="176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2022-04-15T17:53:37Z</dcterms:created>
  <dcterms:modified xsi:type="dcterms:W3CDTF">2022-04-15T17:53:37Z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Created 2022-04-03</vt:lpwstr>
  </property>
  <property fmtid="{D5CDD505-2E9C-101B-9397-08002B2CF9AE}" pid="4" name="output">
    <vt:lpwstr>powerpoint_presentation</vt:lpwstr>
  </property>
</Properties>
</file>