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notesMaster" Target="notesMasters/notes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maggrittr</a:t>
            </a:r>
            <a:r>
              <a:rPr/>
              <a:t> </a:t>
            </a:r>
            <a:r>
              <a:rPr/>
              <a:t>package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pipe</a:t>
            </a:r>
            <a:r>
              <a:rPr/>
              <a:t> </a:t>
            </a:r>
            <a:r>
              <a:rPr/>
              <a:t>operator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magirttr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infix</a:t>
            </a:r>
            <a:r>
              <a:rPr/>
              <a:t> </a:t>
            </a:r>
            <a:r>
              <a:rPr/>
              <a:t>operators,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programmers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hijacked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re-oriented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strange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low.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command.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mismatched</a:t>
            </a:r>
            <a:r>
              <a:rPr/>
              <a:t> </a:t>
            </a:r>
            <a:r>
              <a:rPr/>
              <a:t>parentheses.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Third,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pipes.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tst$x</a:t>
            </a:r>
            <a:r>
              <a:rPr/>
              <a:t> </a:t>
            </a:r>
            <a:r>
              <a:rPr/>
              <a:t>%&gt;%</a:t>
            </a:r>
            <a:r>
              <a:rPr/>
              <a:t> </a:t>
            </a:r>
            <a:r>
              <a:rPr/>
              <a:t>table()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pipe</a:t>
            </a:r>
            <a:r>
              <a:rPr/>
              <a:t> </a:t>
            </a:r>
            <a:r>
              <a:rPr/>
              <a:t>operator.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pipe</a:t>
            </a:r>
            <a:r>
              <a:rPr/>
              <a:t> </a:t>
            </a:r>
            <a:r>
              <a:rPr/>
              <a:t>operators,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operator</a:t>
            </a:r>
            <a:r>
              <a:rPr/>
              <a:t> </a:t>
            </a:r>
            <a:r>
              <a:rPr/>
              <a:t>-&gt;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command.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c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e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infix</a:t>
            </a:r>
            <a:r>
              <a:rPr/>
              <a:t> </a:t>
            </a:r>
            <a:r>
              <a:rPr/>
              <a:t>operators.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shorthand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computations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algrebra-like</a:t>
            </a:r>
            <a:r>
              <a:rPr/>
              <a:t> </a:t>
            </a:r>
            <a:r>
              <a:rPr/>
              <a:t>syntax.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+</a:t>
            </a:r>
            <a:r>
              <a:rPr/>
              <a:t>”</a:t>
            </a:r>
            <a:r>
              <a:rPr/>
              <a:t> </a:t>
            </a:r>
            <a:r>
              <a:rPr/>
              <a:t>operator,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argument,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infix</a:t>
            </a:r>
            <a:r>
              <a:rPr/>
              <a:t> </a:t>
            </a:r>
            <a:r>
              <a:rPr/>
              <a:t>operator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surrounding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backticks.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workarounds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commmands,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issues.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magrittr.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dply</a:t>
            </a:r>
            <a:r>
              <a:rPr/>
              <a:t> </a:t>
            </a:r>
            <a:r>
              <a:rPr/>
              <a:t>library,</a:t>
            </a:r>
            <a:r>
              <a:rPr/>
              <a:t> </a:t>
            </a:r>
            <a:r>
              <a:rPr/>
              <a:t>filter.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think,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Deal,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mutate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dplyr,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operations.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mutate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shortened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magirttr</a:t>
            </a:r>
            <a:r>
              <a:rPr/>
              <a:t> </a:t>
            </a:r>
            <a:r>
              <a:rPr/>
              <a:t>vignette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Revolutions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posting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infix</a:t>
            </a:r>
            <a:r>
              <a:rPr/>
              <a:t> </a:t>
            </a:r>
            <a:r>
              <a:rPr/>
              <a:t>operators.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%s%.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setting.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programmers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fundamentally</a:t>
            </a:r>
            <a:r>
              <a:rPr/>
              <a:t> </a:t>
            </a:r>
            <a:r>
              <a:rPr/>
              <a:t>redefine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tagged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tidyverse.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unrecognizable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radically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Alabama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“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Modernism</a:t>
            </a:r>
            <a:r>
              <a:rPr/>
              <a:t>”</a:t>
            </a:r>
            <a:r>
              <a:rPr/>
              <a:t>:</a:t>
            </a:r>
            <a:r>
              <a:rPr/>
              <a:t> </a:t>
            </a:r>
            <a:r>
              <a:rPr/>
              <a:t>[1],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https://en.wikipedia.org/w/index.php?curid=555365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note.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magrittr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surrealist</a:t>
            </a:r>
            <a:r>
              <a:rPr/>
              <a:t> </a:t>
            </a:r>
            <a:r>
              <a:rPr/>
              <a:t>artist,</a:t>
            </a:r>
            <a:r>
              <a:rPr/>
              <a:t> </a:t>
            </a:r>
            <a:r>
              <a:rPr/>
              <a:t>Rene</a:t>
            </a:r>
            <a:r>
              <a:rPr/>
              <a:t> </a:t>
            </a:r>
            <a:r>
              <a:rPr/>
              <a:t>Magritte</a:t>
            </a:r>
            <a:r>
              <a:rPr/>
              <a:t>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“</a:t>
            </a:r>
            <a:r>
              <a:rPr/>
              <a:t>Ceci</a:t>
            </a:r>
            <a:r>
              <a:rPr/>
              <a:t> </a:t>
            </a:r>
            <a:r>
              <a:rPr/>
              <a:t>n’est</a:t>
            </a:r>
            <a:r>
              <a:rPr/>
              <a:t> </a:t>
            </a:r>
            <a:r>
              <a:rPr/>
              <a:t>pas</a:t>
            </a:r>
            <a:r>
              <a:rPr/>
              <a:t> </a:t>
            </a:r>
            <a:r>
              <a:rPr/>
              <a:t>une</a:t>
            </a:r>
            <a:r>
              <a:rPr/>
              <a:t> </a:t>
            </a:r>
            <a:r>
              <a:rPr/>
              <a:t>pipe</a:t>
            </a:r>
            <a:r>
              <a:rPr/>
              <a:t>”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pipe)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paintings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magrittr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implements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pipe</a:t>
            </a:r>
            <a:r>
              <a:rPr/>
              <a:t> </a:t>
            </a:r>
            <a:r>
              <a:rPr/>
              <a:t>operator</a:t>
            </a:r>
            <a:r>
              <a:rPr/>
              <a:t> </a:t>
            </a:r>
            <a:r>
              <a:rPr/>
              <a:t>%&gt;%.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pipe</a:t>
            </a:r>
            <a:r>
              <a:rPr/>
              <a:t> </a:t>
            </a:r>
            <a:r>
              <a:rPr/>
              <a:t>operator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README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scratching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wondering</a:t>
            </a:r>
            <a:r>
              <a:rPr/>
              <a:t> </a:t>
            </a:r>
            <a:r>
              <a:rPr/>
              <a:t>“</a:t>
            </a:r>
            <a:r>
              <a:rPr/>
              <a:t>Why?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pipe</a:t>
            </a:r>
            <a:r>
              <a:rPr/>
              <a:t> </a:t>
            </a:r>
            <a:r>
              <a:rPr/>
              <a:t>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cute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LISP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Through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hole</a:t>
            </a:r>
            <a:r>
              <a:rPr/>
              <a:t> </a:t>
            </a:r>
            <a:r>
              <a:rPr/>
              <a:t>manipulation,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government’s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Lisp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SDI.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(tail</a:t>
            </a:r>
            <a:r>
              <a:rPr/>
              <a:t> </a:t>
            </a:r>
            <a:r>
              <a:rPr/>
              <a:t>-10)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parentheses.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frequently.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pipes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February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2017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First, create an artificial data frame.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(letters[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)),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i x
## 1   1 a
## 2   2 a
## 3   3 b
## 4   4 c
## 5   5 c
## 6   6 c
## 7   7 c
## 8   8 d
## 9   9 d
## 10 10 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 b c d 
## 2 1 4 3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sort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b a d c 
## 1 2 3 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rev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sort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 d a b 
## 4 3 2 1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rev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sort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x))))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"c" "d" "a" "b"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suppressMessages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suppressWarnings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(magrittr)))</a:t>
            </a:r>
            <a:br/>
            <a:r>
              <a:rPr sz="1800">
                <a:latin typeface="Courier"/>
              </a:rPr>
              <a:t>tst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a b c d 
## 2 1 4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 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table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sort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b a d c 
## 1 2 3 4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 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table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sort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rev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c d a b 
## 4 3 2 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 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table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sort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rev 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names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"c" "d" "a" "b"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pipes</a:t>
            </a:r>
            <a:r>
              <a:rPr/>
              <a:t> </a:t>
            </a:r>
            <a:r>
              <a:rPr/>
              <a:t>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 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table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sort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rev 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names  -&gt;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top_values</a:t>
            </a:r>
            <a:br/>
            <a:r>
              <a:rPr sz="1800">
                <a:latin typeface="Courier"/>
              </a:rPr>
              <a:t>top_values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"c" "d" "a" "b"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infix operators</a:t>
            </a:r>
          </a:p>
          <a:p>
            <a:pPr lvl="1"/>
            <a:r>
              <a:rPr/>
              <a:t>invasion of the tidys</a:t>
            </a:r>
          </a:p>
          <a:p>
            <a:pPr lvl="2"/>
            <a:r>
              <a:rPr/>
              <a:t>ggplot2</a:t>
            </a:r>
          </a:p>
          <a:p>
            <a:pPr lvl="2"/>
            <a:r>
              <a:rPr/>
              <a:t>dplyr</a:t>
            </a:r>
          </a:p>
          <a:p>
            <a:pPr lvl="2"/>
            <a:r>
              <a:rPr/>
              <a:t>purr</a:t>
            </a:r>
          </a:p>
          <a:p>
            <a:pPr lvl="2"/>
            <a:r>
              <a:rPr/>
              <a:t>magrittr</a:t>
            </a:r>
          </a:p>
          <a:p>
            <a:pPr lvl="1"/>
            <a:r>
              <a:rPr/>
              <a:t>simple pipe examples</a:t>
            </a:r>
          </a:p>
          <a:p>
            <a:pPr lvl="2"/>
            <a:r>
              <a:rPr/>
              <a:t>vector in frequency order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Avoiding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tst1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tst[tst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 ]</a:t>
            </a:r>
            <a:br/>
            <a:r>
              <a:rPr sz="1800">
                <a:latin typeface="Courier"/>
              </a:rPr>
              <a:t>tst1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 x
## 4 4 c
## 5 5 c
## 6 6 c
## 7 7 c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Avoiding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suppressMessages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suppressWarnings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(dplyr)))</a:t>
            </a:r>
            <a:br/>
            <a:r>
              <a:rPr sz="1800">
                <a:latin typeface="Courier"/>
              </a:rPr>
              <a:t>tst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(x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) -&gt;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tst1</a:t>
            </a:r>
            <a:br/>
            <a:r>
              <a:rPr sz="1800">
                <a:latin typeface="Courier"/>
              </a:rPr>
              <a:t>tst1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 x
## 1 4 c
## 2 5 c
## 3 6 c
## 4 7 c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Transformations</a:t>
            </a:r>
            <a:r>
              <a:rPr/>
              <a:t> </a:t>
            </a:r>
            <a:r>
              <a:rPr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tst</a:t>
            </a:r>
            <a:br/>
            <a:r>
              <a:rPr sz="1800">
                <a:latin typeface="Courier"/>
              </a:rPr>
              <a:t>tst2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i_squared=tst2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i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tst2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i x i_squared
## 1   1 a         1
## 2   2 a         4
## 3   3 b         9
## 4   4 c        16
## 5   5 c        25
## 6   6 c        36
## 7   7 c        49
## 8   8 d        64
## 9   9 d        81
## 10 10 d       100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Transformations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tst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i_squared=</a:t>
            </a:r>
            <a:r>
              <a:rPr sz="1800">
                <a:latin typeface="Courier"/>
              </a:rPr>
              <a:t>i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-&gt;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tst2</a:t>
            </a:r>
            <a:br/>
            <a:r>
              <a:rPr sz="1800">
                <a:latin typeface="Courier"/>
              </a:rPr>
              <a:t>tst2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i x i_squared
## 1   1 a         1
## 2   2 a         4
## 3   3 b         9
## 4   4 c        16
## 5   5 c        25
## 6   6 c        36
## 7   7 c        49
## 8   8 d        64
## 9   9 d        81
## 10 10 d       100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tst                   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(x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)      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i_squared=</a:t>
            </a:r>
            <a:r>
              <a:rPr sz="1800">
                <a:latin typeface="Courier"/>
              </a:rPr>
              <a:t>i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-&gt;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tst2</a:t>
            </a:r>
            <a:br/>
            <a:r>
              <a:rPr sz="1800">
                <a:latin typeface="Courier"/>
              </a:rPr>
              <a:t>tst2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 x i_squared
## 1 4 c        16
## 2 5 c        25
## 3 6 c        36
## 4 7 c        49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infix</a:t>
            </a:r>
            <a:r>
              <a:rPr/>
              <a:t> </a:t>
            </a:r>
            <a:r>
              <a:rPr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that does not look like a function.</a:t>
            </a:r>
          </a:p>
          <a:p>
            <a:pPr lvl="1"/>
            <a:r>
              <a:rPr/>
              <a:t>Examples: +, -, *, /, ^, %%, %/%, 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</a:t>
            </a:r>
          </a:p>
          <a:p>
            <a:pPr lvl="0" marL="1270000" indent="0">
              <a:buNone/>
            </a:pP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infix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Must start and end with %</a:t>
            </a:r>
          </a:p>
          <a:p>
            <a:pPr lvl="0" marL="1270000" indent="0">
              <a:buNone/>
            </a:pP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%s%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y) {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(x, y,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"/"</a:t>
            </a:r>
            <a:r>
              <a:rPr sz="1800">
                <a:latin typeface="Courier"/>
              </a:rPr>
              <a:t>)}</a:t>
            </a:r>
            <a:br/>
            <a:r>
              <a:rPr sz="1800">
                <a:latin typeface="Courier"/>
              </a:rPr>
              <a:t>path &lt;-</a:t>
            </a:r>
            <a:r>
              <a:rPr sz="1800">
                <a:solidFill>
                  <a:srgbClr val="4070A0"/>
                </a:solidFill>
                <a:latin typeface="Courier"/>
              </a:rPr>
              <a:t> "../data"</a:t>
            </a:r>
            <a:br/>
            <a:r>
              <a:rPr sz="1800">
                <a:latin typeface="Courier"/>
              </a:rPr>
              <a:t>filename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"small-dataset.csv"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(path </a:t>
            </a:r>
            <a:r>
              <a:rPr sz="1800">
                <a:solidFill>
                  <a:srgbClr val="666666"/>
                </a:solidFill>
                <a:latin typeface="Courier"/>
              </a:rPr>
              <a:t>%s%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filename)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x y
## 1 1 2
## 2 2 4
## 3 3 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Invasion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Hadley Wickham and others</a:t>
            </a:r>
          </a:p>
          <a:p>
            <a:pPr lvl="1"/>
            <a:r>
              <a:rPr/>
              <a:t>Redefine R</a:t>
            </a:r>
          </a:p>
          <a:p>
            <a:pPr lvl="2"/>
            <a:r>
              <a:rPr/>
              <a:t>tidyverse</a:t>
            </a:r>
          </a:p>
          <a:p>
            <a:pPr lvl="1"/>
            <a:r>
              <a:rPr/>
              <a:t>Largely unrecognizable to traditional R programmers</a:t>
            </a:r>
          </a:p>
          <a:p>
            <a:pPr lvl="1"/>
            <a:r>
              <a:rPr/>
              <a:t>Examples</a:t>
            </a:r>
          </a:p>
          <a:p>
            <a:pPr lvl="2"/>
            <a:r>
              <a:rPr/>
              <a:t>ggplot2</a:t>
            </a:r>
          </a:p>
          <a:p>
            <a:pPr lvl="2"/>
            <a:r>
              <a:rPr/>
              <a:t>dplyr</a:t>
            </a:r>
          </a:p>
          <a:p>
            <a:pPr lvl="2"/>
            <a:r>
              <a:rPr/>
              <a:t>purrr</a:t>
            </a:r>
          </a:p>
          <a:p>
            <a:pPr lvl="2"/>
            <a:r>
              <a:rPr/>
              <a:t>magrittr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Magrittr</a:t>
            </a:r>
          </a:p>
        </p:txBody>
      </p:sp>
      <p:pic>
        <p:nvPicPr>
          <p:cNvPr descr="MagrittePip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01800" y="1600200"/>
            <a:ext cx="574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Treachery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Images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x %&gt;% f is equivalent to f(x)</a:t>
            </a:r>
          </a:p>
          <a:p>
            <a:pPr lvl="1"/>
            <a:r>
              <a:rPr/>
              <a:t>x %&gt;% f(y) is equivalent to f(x, y)</a:t>
            </a:r>
          </a:p>
          <a:p>
            <a:pPr lvl="1"/>
            <a:r>
              <a:rPr/>
              <a:t>x %&gt;% f %&gt;% g %&gt;% h is equivalent to h(g(f(x)))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Reduces the number of parentheses</a:t>
            </a:r>
          </a:p>
          <a:p>
            <a:pPr lvl="1"/>
            <a:r>
              <a:rPr/>
              <a:t>Untangles the mess of nested functions</a:t>
            </a:r>
          </a:p>
          <a:p>
            <a:pPr lvl="1"/>
            <a:r>
              <a:rPr/>
              <a:t>Avoids repetitive data frame references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Nested</a:t>
            </a:r>
            <a:r>
              <a:rPr/>
              <a:t> </a:t>
            </a:r>
            <a:r>
              <a:rPr/>
              <a:t>parentheses.</a:t>
            </a:r>
          </a:p>
        </p:txBody>
      </p:sp>
      <p:pic>
        <p:nvPicPr>
          <p:cNvPr descr="lisp-jo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79700" y="1600200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LISP</a:t>
            </a:r>
            <a:r>
              <a:rPr/>
              <a:t> </a:t>
            </a:r>
            <a:r>
              <a:rPr/>
              <a:t>joke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</dc:title>
  <dc:creator>Steve Simon</dc:creator>
  <cp:keywords/>
  <dcterms:created xsi:type="dcterms:W3CDTF">2021-07-10T18:04:56Z</dcterms:created>
  <dcterms:modified xsi:type="dcterms:W3CDTF">2021-07-10T18:04:56Z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February 11, 2017</vt:lpwstr>
  </property>
  <property fmtid="{D5CDD505-2E9C-101B-9397-08002B2CF9AE}" pid="3" name="output">
    <vt:lpwstr>powerpoint_presentation</vt:lpwstr>
  </property>
</Properties>
</file>