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notesMaster" Target="notesMasters/notesMaster1.xml" /><Relationship Id="rId43" Type="http://schemas.openxmlformats.org/officeDocument/2006/relationships/viewProps" Target="viewProps.xml" /><Relationship Id="rId4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5" Type="http://schemas.openxmlformats.org/officeDocument/2006/relationships/tableStyles" Target="tableStyles.xml" /><Relationship Id="rId4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myself.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Iowa.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sound</a:t>
            </a:r>
            <a:r>
              <a:rPr/>
              <a:t> </a:t>
            </a:r>
            <a:r>
              <a:rPr/>
              <a:t>trendy,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data</a:t>
            </a:r>
            <a:r>
              <a:rPr/>
              <a:t> </a:t>
            </a:r>
            <a:r>
              <a:rPr/>
              <a:t>scientist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Biomedical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Informatics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UMKC.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jobs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Children’s</a:t>
            </a:r>
            <a:r>
              <a:rPr/>
              <a:t> </a:t>
            </a:r>
            <a:r>
              <a:rPr/>
              <a:t>Mercy</a:t>
            </a:r>
            <a:r>
              <a:rPr/>
              <a:t> </a:t>
            </a:r>
            <a:r>
              <a:rPr/>
              <a:t>Hospital,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Prevention.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part-time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consultant.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sole</a:t>
            </a:r>
            <a:r>
              <a:rPr/>
              <a:t> </a:t>
            </a:r>
            <a:r>
              <a:rPr/>
              <a:t>proprietorship,</a:t>
            </a:r>
            <a:r>
              <a:rPr/>
              <a:t> </a:t>
            </a:r>
            <a:r>
              <a:rPr/>
              <a:t>P.Mean</a:t>
            </a:r>
            <a:r>
              <a:rPr/>
              <a:t> </a:t>
            </a:r>
            <a:r>
              <a:rPr/>
              <a:t>Consulting.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Professor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joke,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Professor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Professor.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obsessed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solution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excess</a:t>
            </a:r>
            <a:r>
              <a:rPr/>
              <a:t> </a:t>
            </a:r>
            <a:r>
              <a:rPr/>
              <a:t>charges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audit.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sampling.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shrinks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200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justification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diminishing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inversely</a:t>
            </a:r>
            <a:r>
              <a:rPr/>
              <a:t> </a:t>
            </a:r>
            <a:r>
              <a:rPr/>
              <a:t>proportional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buys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reduction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limit.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gone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precision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offsets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sampling.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70,</a:t>
            </a:r>
            <a:r>
              <a:rPr/>
              <a:t> </a:t>
            </a:r>
            <a:r>
              <a:rPr/>
              <a:t>diminishing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justified.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diminishing</a:t>
            </a:r>
            <a:r>
              <a:rPr/>
              <a:t> </a:t>
            </a:r>
            <a:r>
              <a:rPr/>
              <a:t>returns.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payoff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reduction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uncertainty.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increases,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incremental</a:t>
            </a:r>
            <a:r>
              <a:rPr/>
              <a:t> </a:t>
            </a:r>
            <a:r>
              <a:rPr/>
              <a:t>payoff</a:t>
            </a:r>
            <a:r>
              <a:rPr/>
              <a:t> </a:t>
            </a:r>
            <a:r>
              <a:rPr/>
              <a:t>grows</a:t>
            </a:r>
            <a:r>
              <a:rPr/>
              <a:t> </a:t>
            </a:r>
            <a:r>
              <a:rPr/>
              <a:t>smaller.</a:t>
            </a:r>
            <a:r>
              <a:rPr/>
              <a:t> </a:t>
            </a:r>
            <a:r>
              <a:rPr/>
              <a:t>Eventually,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incremental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reducing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counterbalanced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incremental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costs.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one-to-one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shrinkage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money.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applies.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–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costing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money.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–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uncertainty,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money.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–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reduction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motivation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money.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trivialize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sacrifice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opportunitiy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Saturday</a:t>
            </a:r>
            <a:r>
              <a:rPr/>
              <a:t> </a:t>
            </a:r>
            <a:r>
              <a:rPr/>
              <a:t>morning</a:t>
            </a:r>
            <a:r>
              <a:rPr/>
              <a:t> </a:t>
            </a:r>
            <a:r>
              <a:rPr/>
              <a:t>cartoons.</a:t>
            </a:r>
            <a:r>
              <a:rPr/>
              <a:t> </a:t>
            </a:r>
            <a:r>
              <a:rPr/>
              <a:t>Especiall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one:</a:t>
            </a:r>
            <a:r>
              <a:rPr/>
              <a:t> </a:t>
            </a:r>
            <a:r>
              <a:rPr/>
              <a:t>Sponge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Bob?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compensate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excessive.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curiosity.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works.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disease.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safer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uninterpretable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broken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implicit</a:t>
            </a:r>
            <a:r>
              <a:rPr/>
              <a:t> </a:t>
            </a:r>
            <a:r>
              <a:rPr/>
              <a:t>promise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volunteers.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resume.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Too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Too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needless</a:t>
            </a:r>
            <a:r>
              <a:rPr/>
              <a:t> </a:t>
            </a:r>
            <a:r>
              <a:rPr/>
              <a:t>suffering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volunteers.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suffering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endure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moderate.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involved</a:t>
            </a:r>
            <a:r>
              <a:rPr/>
              <a:t> </a:t>
            </a:r>
            <a:r>
              <a:rPr/>
              <a:t>(for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draw)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undergo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risks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lumbar</a:t>
            </a:r>
            <a:r>
              <a:rPr/>
              <a:t> </a:t>
            </a:r>
            <a:r>
              <a:rPr/>
              <a:t>puncture)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placebo,</a:t>
            </a:r>
            <a:r>
              <a:rPr/>
              <a:t> </a:t>
            </a:r>
            <a:r>
              <a:rPr/>
              <a:t>thus</a:t>
            </a:r>
            <a:r>
              <a:rPr/>
              <a:t> </a:t>
            </a:r>
            <a:r>
              <a:rPr/>
              <a:t>forgoing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treatment.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endure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sacrifices.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hits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elements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infants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demography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Missouri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geography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1995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time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visits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Ideally,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letter.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mu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pi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proportion,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rho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correlation.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(Roman)</a:t>
            </a:r>
            <a:r>
              <a:rPr/>
              <a:t> </a:t>
            </a:r>
            <a:r>
              <a:rPr/>
              <a:t>alphabet,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X-bar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p-hat,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correlaton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simplistic,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negative</a:t>
            </a:r>
            <a:r>
              <a:rPr/>
              <a:t>”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judgemental.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quo.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equality.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complementary.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one-sided</a:t>
            </a:r>
            <a:r>
              <a:rPr/>
              <a:t> </a:t>
            </a:r>
            <a:r>
              <a:rPr/>
              <a:t>hypotheses.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controversial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wnat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equivalence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hypotheses.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quiz.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graded.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errors,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justifications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mu=100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lowest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100.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direction,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1.0.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enoug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(Type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inversely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equivalane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client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client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later.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harder,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Hardest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pilot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pilot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anyway,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consideration.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you?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papers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proposing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easy,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forced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fret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faith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clients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objection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unique,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comparable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unique</a:t>
            </a:r>
            <a:r>
              <a:rPr/>
              <a:t> </a:t>
            </a:r>
            <a:r>
              <a:rPr/>
              <a:t>(otherwise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research).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worried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unique.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research: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studied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measured.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match,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Likewise,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(defined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approximate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outcomes)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boundary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meager</a:t>
            </a:r>
            <a:r>
              <a:rPr/>
              <a:t> </a:t>
            </a:r>
            <a:r>
              <a:rPr/>
              <a:t>changer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(that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convince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professionals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behavior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therapy).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noticed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analog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millimeters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marked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no</a:t>
            </a:r>
            <a:r>
              <a:rPr/>
              <a:t> </a:t>
            </a:r>
            <a:r>
              <a:rPr/>
              <a:t>pain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marked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worst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ubearable</a:t>
            </a:r>
            <a:r>
              <a:rPr/>
              <a:t>”</a:t>
            </a:r>
            <a:r>
              <a:rPr/>
              <a:t> </a:t>
            </a:r>
            <a:r>
              <a:rPr/>
              <a:t>pain.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anywhere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Studies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reduction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receiving</a:t>
            </a:r>
            <a:r>
              <a:rPr/>
              <a:t> </a:t>
            </a:r>
            <a:r>
              <a:rPr/>
              <a:t>analgesics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millimeters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theory.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“</a:t>
            </a:r>
            <a:r>
              <a:rPr/>
              <a:t>costs</a:t>
            </a:r>
            <a:r>
              <a:rPr/>
              <a:t>”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discomfort,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inconvenience,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monetary</a:t>
            </a:r>
            <a:r>
              <a:rPr/>
              <a:t> </a:t>
            </a:r>
            <a:r>
              <a:rPr/>
              <a:t>costs.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kX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cure</a:t>
            </a:r>
            <a:r>
              <a:rPr/>
              <a:t> </a:t>
            </a:r>
            <a:r>
              <a:rPr/>
              <a:t>everyone,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outweigh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k&gt;1,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1/k.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valuable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cure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terms)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treatment.</a:t>
            </a:r>
            <a:r>
              <a:rPr/>
              <a:t> </a:t>
            </a:r>
            <a:r>
              <a:rPr/>
              <a:t>Otherwise,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medicine.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aromatherapy,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involved,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slight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Gerson</a:t>
            </a:r>
            <a:r>
              <a:rPr/>
              <a:t> </a:t>
            </a:r>
            <a:r>
              <a:rPr/>
              <a:t>therapy,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involves,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coffee</a:t>
            </a:r>
            <a:r>
              <a:rPr/>
              <a:t> </a:t>
            </a:r>
            <a:r>
              <a:rPr/>
              <a:t>enemas,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story.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enema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safe,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free.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inconvenience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aromatherapy.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Gerson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substantial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endure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coffee</a:t>
            </a:r>
            <a:r>
              <a:rPr/>
              <a:t> </a:t>
            </a:r>
            <a:r>
              <a:rPr/>
              <a:t>enema,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skin</a:t>
            </a:r>
            <a:r>
              <a:rPr/>
              <a:t> </a:t>
            </a:r>
            <a:r>
              <a:rPr/>
              <a:t>barriers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burn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measures: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healing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cost.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skin</a:t>
            </a:r>
            <a:r>
              <a:rPr/>
              <a:t> </a:t>
            </a:r>
            <a:r>
              <a:rPr/>
              <a:t>barrier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Does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#5.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Aldous</a:t>
            </a:r>
            <a:r>
              <a:rPr/>
              <a:t> </a:t>
            </a:r>
            <a:r>
              <a:rPr/>
              <a:t>Huxley’s</a:t>
            </a:r>
            <a:r>
              <a:rPr/>
              <a:t> </a:t>
            </a:r>
            <a:r>
              <a:rPr/>
              <a:t>Brave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World,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dystopic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bred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alphas,</a:t>
            </a:r>
            <a:r>
              <a:rPr/>
              <a:t> </a:t>
            </a:r>
            <a:r>
              <a:rPr/>
              <a:t>betas,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gammas.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beta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brainwashed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believing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pediatric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Oucher,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validated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children.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Oucher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units.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unit,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attainable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Oucher.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.80,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equivalently,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.20.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messy,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handle.</a:t>
            </a:r>
            <a:r>
              <a:rPr/>
              <a:t> </a:t>
            </a:r>
            <a:r>
              <a:rPr/>
              <a:t>Plug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spots,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required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two-sided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35.3.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n=36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pediatric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Oucher,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validated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children.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Oucher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units.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unit,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attainable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Oucher.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.80,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equivalently,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.20.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Ideally,</a:t>
            </a:r>
            <a:r>
              <a:rPr/>
              <a:t> </a:t>
            </a:r>
            <a:r>
              <a:rPr/>
              <a:t>(4)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answer.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chances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quibble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beta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decrease,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also.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Actually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approximate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(pain,</a:t>
            </a:r>
            <a:r>
              <a:rPr/>
              <a:t> </a:t>
            </a:r>
            <a:r>
              <a:rPr/>
              <a:t>discompfort,</a:t>
            </a:r>
            <a:r>
              <a:rPr/>
              <a:t> </a:t>
            </a:r>
            <a:r>
              <a:rPr/>
              <a:t>inconvenience)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cures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outweigh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finish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lecture,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job.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someone,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punchline.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3%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98%?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grief!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huge</a:t>
            </a:r>
            <a:r>
              <a:rPr/>
              <a:t> </a:t>
            </a:r>
            <a:r>
              <a:rPr/>
              <a:t>waste.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soul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economic.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spent,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investment.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arm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risk.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expression.</a:t>
            </a:r>
            <a:r>
              <a:rPr/>
              <a:t> </a:t>
            </a:r>
            <a:r>
              <a:rPr/>
              <a:t>No!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retch.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interval.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pathetically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tripling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tradeoff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precision.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3%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98%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0.82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3.14.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spent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precision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anymore.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precision,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justification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2022-02-02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economic</a:t>
            </a:r>
            <a:r>
              <a:rPr/>
              <a:t> </a:t>
            </a:r>
            <a:r>
              <a:rPr/>
              <a:t>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Overbilling problem</a:t>
            </a:r>
          </a:p>
          <a:p>
            <a:pPr lvl="2"/>
            <a:r>
              <a:rPr/>
              <a:t>Need to estimate excess to process a refund</a:t>
            </a:r>
          </a:p>
          <a:p>
            <a:pPr lvl="1"/>
            <a:r>
              <a:rPr/>
              <a:t>Audit of all records too expensive</a:t>
            </a:r>
          </a:p>
          <a:p>
            <a:pPr lvl="2"/>
            <a:r>
              <a:rPr/>
              <a:t>2,000 records, $100 per record</a:t>
            </a:r>
          </a:p>
          <a:p>
            <a:pPr lvl="1"/>
            <a:r>
              <a:rPr/>
              <a:t>Sample how many records?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Estimate 95% confidence interval for excess</a:t>
            </a:r>
          </a:p>
          <a:p>
            <a:pPr lvl="2"/>
            <a:r>
              <a:rPr/>
              <a:t>Pay the upper limit</a:t>
            </a:r>
          </a:p>
          <a:p>
            <a:pPr lvl="1"/>
            <a:r>
              <a:rPr/>
              <a:t>Balance size of upper limit versus cost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</a:t>
            </a:r>
            <a:r>
              <a:rPr/>
              <a:t> </a:t>
            </a:r>
            <a:r>
              <a:rPr/>
              <a:t>displayed</a:t>
            </a:r>
            <a:r>
              <a:rPr/>
              <a:t> </a:t>
            </a:r>
            <a:r>
              <a:rPr/>
              <a:t>graphically</a:t>
            </a:r>
          </a:p>
        </p:txBody>
      </p:sp>
      <p:pic>
        <p:nvPicPr>
          <p:cNvPr descr="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Decrease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Ethical</a:t>
            </a:r>
            <a:r>
              <a:rPr/>
              <a:t> </a:t>
            </a:r>
            <a:r>
              <a:rPr/>
              <a:t>concerns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inadequate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People volunteer for research studies for three reasons:</a:t>
            </a:r>
          </a:p>
          <a:p>
            <a:pPr lvl="1">
              <a:buAutoNum type="arabicPeriod"/>
            </a:pPr>
            <a:r>
              <a:rPr/>
              <a:t>To earn some money,</a:t>
            </a:r>
          </a:p>
          <a:p>
            <a:pPr lvl="1">
              <a:buAutoNum type="arabicPeriod"/>
            </a:pPr>
            <a:r>
              <a:rPr/>
              <a:t>To find out more about the research process, or</a:t>
            </a:r>
          </a:p>
          <a:p>
            <a:pPr lvl="1">
              <a:buAutoNum type="arabicPeriod"/>
            </a:pPr>
            <a:r>
              <a:rPr/>
              <a:t>To help other people.</a:t>
            </a:r>
          </a:p>
          <a:p>
            <a:pPr lvl="0" marL="0" indent="0">
              <a:buNone/>
            </a:pPr>
            <a:r>
              <a:rPr/>
              <a:t>An inadequate sample size invalidates third reason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Ethical</a:t>
            </a:r>
            <a:r>
              <a:rPr/>
              <a:t> </a:t>
            </a:r>
            <a:r>
              <a:rPr/>
              <a:t>concerns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excessive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Features of some (not all) clinical trials</a:t>
            </a:r>
          </a:p>
          <a:p>
            <a:pPr lvl="1"/>
            <a:r>
              <a:rPr/>
              <a:t>Small/moderate amount of pain</a:t>
            </a:r>
          </a:p>
          <a:p>
            <a:pPr lvl="1"/>
            <a:r>
              <a:rPr/>
              <a:t>Endure a risky procedure, or</a:t>
            </a:r>
          </a:p>
          <a:p>
            <a:pPr lvl="1"/>
            <a:r>
              <a:rPr/>
              <a:t>Forgoing an appropriate medical treatment</a:t>
            </a:r>
          </a:p>
          <a:p>
            <a:pPr lvl="0" marL="0" indent="0">
              <a:buNone/>
            </a:pPr>
            <a:r>
              <a:rPr/>
              <a:t>In these cases, too large a sample is problematic.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Definition:</a:t>
            </a:r>
            <a:r>
              <a:rPr/>
              <a:t> </a:t>
            </a:r>
            <a:r>
              <a:rPr/>
              <a:t>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group you wish to generalize your research results to. Usually defined in terms of one or more of the following</a:t>
            </a:r>
          </a:p>
          <a:p>
            <a:pPr lvl="1"/>
            <a:r>
              <a:rPr/>
              <a:t>Demography,</a:t>
            </a:r>
          </a:p>
          <a:p>
            <a:pPr lvl="1"/>
            <a:r>
              <a:rPr/>
              <a:t>Geography,</a:t>
            </a:r>
          </a:p>
          <a:p>
            <a:pPr lvl="1"/>
            <a:r>
              <a:rPr/>
              <a:t>Occupation,</a:t>
            </a:r>
          </a:p>
          <a:p>
            <a:pPr lvl="1"/>
            <a:r>
              <a:rPr/>
              <a:t>Time,</a:t>
            </a:r>
          </a:p>
          <a:p>
            <a:pPr lvl="1"/>
            <a:r>
              <a:rPr/>
              <a:t>Care requirements,</a:t>
            </a:r>
          </a:p>
          <a:p>
            <a:pPr lvl="1"/>
            <a:r>
              <a:rPr/>
              <a:t>Diagnosis,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 infants born in the state of Missouri during the 1995 calendar year who have one or more visits to the Emergency room during their first year of life.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Definitions:</a:t>
            </a:r>
            <a:r>
              <a:rPr/>
              <a:t> </a:t>
            </a:r>
            <a:r>
              <a:rPr/>
              <a:t>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Subset of a population.</a:t>
            </a:r>
          </a:p>
          <a:p>
            <a:pPr lvl="1"/>
            <a:r>
              <a:rPr/>
              <a:t>Random sample: every item in the population has the same probability of being in the sample.</a:t>
            </a:r>
          </a:p>
          <a:p>
            <a:pPr lvl="1"/>
            <a:r>
              <a:rPr/>
              <a:t>Biased sample: some items in the population have a decreased probability of being in the sample.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Definitions: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Parameter: number computed from a population</a:t>
                </a:r>
              </a:p>
              <a:p>
                <a:pPr lvl="2"/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ρ</m:t>
                    </m:r>
                  </m:oMath>
                </a14:m>
              </a:p>
              <a:p>
                <a:pPr lvl="1"/>
                <a:r>
                  <a:rPr/>
                  <a:t>Statistic: number computed from a sample</a:t>
                </a:r>
              </a:p>
              <a:p>
                <a:pPr lvl="2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p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Putting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togther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Statistics is the use of one or more </a:t>
            </a:r>
            <a:r>
              <a:rPr b="1"/>
              <a:t>statistics</a:t>
            </a:r>
            <a:r>
              <a:rPr/>
              <a:t> computed from a </a:t>
            </a:r>
            <a:r>
              <a:rPr b="1"/>
              <a:t>sample</a:t>
            </a:r>
            <a:r>
              <a:rPr/>
              <a:t> to make an inference about one or more </a:t>
            </a:r>
            <a:r>
              <a:rPr b="1"/>
              <a:t>parameters</a:t>
            </a:r>
            <a:r>
              <a:rPr/>
              <a:t> from a </a:t>
            </a:r>
            <a:r>
              <a:rPr b="1"/>
              <a:t>population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Steve Simon</a:t>
            </a:r>
          </a:p>
          <a:p>
            <a:pPr lvl="1"/>
            <a:r>
              <a:rPr/>
              <a:t>PhD Statistics, 1982, U Iowa</a:t>
            </a:r>
          </a:p>
          <a:p>
            <a:pPr lvl="1"/>
            <a:r>
              <a:rPr/>
              <a:t>Teach in Biomedical and Health Informatics</a:t>
            </a:r>
          </a:p>
          <a:p>
            <a:pPr lvl="2"/>
            <a:r>
              <a:rPr/>
              <a:t>Previous jobs at CMH, CDC</a:t>
            </a:r>
          </a:p>
          <a:p>
            <a:pPr lvl="1"/>
            <a:r>
              <a:rPr/>
              <a:t>Part-time independent statistical consultant (P.Mean Consulting)</a:t>
            </a:r>
          </a:p>
          <a:p>
            <a:pPr lvl="1"/>
            <a:r>
              <a:rPr/>
              <a:t>Married to a Pediatric Cardiologist (retired)</a:t>
            </a:r>
          </a:p>
          <a:p>
            <a:pPr lvl="1"/>
            <a:r>
              <a:rPr/>
              <a:t>Run 5K and 4 mile races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Definition: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null hypothesis is, by tradition, a hypothesis that represents</a:t>
                </a:r>
              </a:p>
              <a:p>
                <a:pPr lvl="2"/>
                <a:r>
                  <a:rPr/>
                  <a:t>no change,</a:t>
                </a:r>
              </a:p>
              <a:p>
                <a:pPr lvl="2"/>
                <a:r>
                  <a:rPr/>
                  <a:t>no difference, or</a:t>
                </a:r>
              </a:p>
              <a:p>
                <a:pPr lvl="2"/>
                <a:r>
                  <a:rPr/>
                  <a:t>the status quo</a:t>
                </a:r>
              </a:p>
              <a:p>
                <a:pPr lvl="1"/>
                <a:r>
                  <a:rPr/>
                  <a:t>The null hypothesis is expressed using parameters (Greek)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r>
                      <m:t>μ</m:t>
                    </m:r>
                    <m:r>
                      <m:t>=</m:t>
                    </m:r>
                    <m:r>
                      <m:t>100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r>
                      <m:t>ρ</m:t>
                    </m:r>
                    <m:r>
                      <m:t>=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Definition: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alternative hypothesis is complementary to the null hypothesis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 </m:t>
                    </m:r>
                    <m:r>
                      <m:t>μ</m:t>
                    </m:r>
                    <m:r>
                      <m:t>≠</m:t>
                    </m:r>
                    <m:r>
                      <m:t>100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≠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 </m:t>
                    </m:r>
                    <m:r>
                      <m:t>ρ</m:t>
                    </m:r>
                    <m:r>
                      <m:t>≠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Note: no discussion of</a:t>
                </a:r>
              </a:p>
              <a:p>
                <a:pPr lvl="2"/>
                <a:r>
                  <a:rPr/>
                  <a:t>one-sided hypotheses,</a:t>
                </a:r>
              </a:p>
              <a:p>
                <a:pPr lvl="2"/>
                <a:r>
                  <a:rPr/>
                  <a:t>equivalence hypotheses,</a:t>
                </a:r>
              </a:p>
              <a:p>
                <a:pPr lvl="2"/>
                <a:r>
                  <a:rPr/>
                  <a:t>non-inferiority hypotheses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Definitions: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Type I error is</a:t>
            </a:r>
          </a:p>
          <a:p>
            <a:pPr lvl="2"/>
            <a:r>
              <a:rPr/>
              <a:t>rejecting the null hypothesis when the null hypothesis is true.</a:t>
            </a:r>
          </a:p>
          <a:p>
            <a:pPr lvl="2"/>
            <a:r>
              <a:rPr/>
              <a:t>It is also known as a false positive.</a:t>
            </a:r>
          </a:p>
          <a:p>
            <a:pPr lvl="1"/>
            <a:r>
              <a:rPr/>
              <a:t>A Type II error is</a:t>
            </a:r>
          </a:p>
          <a:p>
            <a:pPr lvl="2"/>
            <a:r>
              <a:rPr/>
              <a:t>accepting the null hypothesis when the null hypothesis is false.</a:t>
            </a:r>
          </a:p>
          <a:p>
            <a:pPr lvl="2"/>
            <a:r>
              <a:rPr/>
              <a:t>It is also known as a false negative</a:t>
            </a:r>
          </a:p>
          <a:p>
            <a:pPr lvl="1"/>
            <a:r>
              <a:rPr/>
              <a:t>Example involving drug approval:</a:t>
            </a:r>
          </a:p>
          <a:p>
            <a:pPr lvl="2"/>
            <a:r>
              <a:rPr/>
              <a:t>a Type I error is allowing an ineffective drug onto the market.</a:t>
            </a:r>
          </a:p>
          <a:p>
            <a:pPr lvl="2"/>
            <a:r>
              <a:rPr/>
              <a:t>a Type II error is keeping an effective drug off of the market.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Definition: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Probablity of rejecting the null hypothesis for various values in the alternative hypothesis</a:t>
                </a:r>
              </a:p>
              <a:p>
                <a:pPr lvl="1"/>
                <a:r>
                  <a:rPr/>
                  <a:t>Power is a function of</a:t>
                </a:r>
              </a:p>
              <a:p>
                <a:pPr lvl="2"/>
                <a:r>
                  <a:rPr/>
                  <a:t>Parameter(s)</a:t>
                </a:r>
              </a:p>
              <a:p>
                <a:pPr lvl="2"/>
                <a:r>
                  <a:rPr/>
                  <a:t>Alpha</a:t>
                </a:r>
              </a:p>
              <a:p>
                <a:pPr lvl="2"/>
                <a:r>
                  <a:rPr/>
                  <a:t>Sample size</a:t>
                </a:r>
              </a:p>
              <a:p>
                <a:pPr lvl="1"/>
                <a:r>
                  <a:rPr/>
                  <a:t>Power = 1 - 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function</a:t>
            </a:r>
          </a:p>
        </p:txBody>
      </p:sp>
      <p:pic>
        <p:nvPicPr>
          <p:cNvPr descr="2022-02-talk_files/figure-pptx/power-functi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Power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2022-02-talk_files/figure-pptx/power-vs-sample-siz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a nutshell, choose a sample size large enough + to insure that the chances of making a Type I or a Type II error are both small. or + (equivalently) to insure that alpha is small and power is large. or + to produce a reasonably narrow confidence interval.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 hypothesis</a:t>
            </a:r>
          </a:p>
          <a:p>
            <a:pPr lvl="1"/>
            <a:r>
              <a:rPr/>
              <a:t>Standard deviation of your outcome measure</a:t>
            </a:r>
          </a:p>
          <a:p>
            <a:pPr lvl="1"/>
            <a:r>
              <a:rPr/>
              <a:t>Minimum clinically important difference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Run a pilot study</a:t>
            </a:r>
          </a:p>
          <a:p>
            <a:pPr lvl="1"/>
            <a:r>
              <a:rPr/>
              <a:t>From previous research</a:t>
            </a:r>
          </a:p>
          <a:p>
            <a:pPr lvl="2"/>
            <a:r>
              <a:rPr/>
              <a:t>Maybe already sitting in your draft bibliography</a:t>
            </a:r>
          </a:p>
          <a:p>
            <a:pPr lvl="2"/>
            <a:r>
              <a:rPr/>
              <a:t>Reasonably comaparable</a:t>
            </a:r>
          </a:p>
          <a:p>
            <a:pPr lvl="3"/>
            <a:r>
              <a:rPr/>
              <a:t>Same outcome measure</a:t>
            </a:r>
          </a:p>
          <a:p>
            <a:pPr lvl="3"/>
            <a:r>
              <a:rPr/>
              <a:t>Similar study population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Pop quiz</a:t>
            </a:r>
          </a:p>
          <a:p>
            <a:pPr lvl="1"/>
            <a:r>
              <a:rPr/>
              <a:t>Sample size justification is an economic justification</a:t>
            </a:r>
          </a:p>
          <a:p>
            <a:pPr lvl="1"/>
            <a:r>
              <a:rPr/>
              <a:t>Definitions</a:t>
            </a:r>
          </a:p>
          <a:p>
            <a:pPr lvl="1"/>
            <a:r>
              <a:rPr/>
              <a:t>Specifying a research hypothesis</a:t>
            </a:r>
          </a:p>
          <a:p>
            <a:pPr lvl="1"/>
            <a:r>
              <a:rPr/>
              <a:t>Identifying the variation in your outcome</a:t>
            </a:r>
          </a:p>
          <a:p>
            <a:pPr lvl="1"/>
            <a:r>
              <a:rPr/>
              <a:t>Determining the minimum clinically important difference</a:t>
            </a:r>
          </a:p>
          <a:p>
            <a:pPr lvl="1"/>
            <a:r>
              <a:rPr/>
              <a:t>Repeat of pop quiz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Inferring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If the paper does not have a standard deviation, look for</a:t>
                </a:r>
              </a:p>
              <a:p>
                <a:pPr lvl="2"/>
                <a:r>
                  <a:rPr/>
                  <a:t>a standard error,</a:t>
                </a:r>
              </a:p>
              <a:p>
                <a:pPr lvl="2"/>
                <a:r>
                  <a:rPr/>
                  <a:t>a coefficient of variation,</a:t>
                </a:r>
              </a:p>
              <a:p>
                <a:pPr lvl="2"/>
                <a:r>
                  <a:rPr/>
                  <a:t>a confidence intervals, or</a:t>
                </a:r>
              </a:p>
              <a:p>
                <a:pPr lvl="2"/>
                <a:r>
                  <a:rPr/>
                  <a:t>a range (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≈</m:t>
                    </m:r>
                    <m:r>
                      <m:t>R</m:t>
                    </m:r>
                    <m:r>
                      <m:t>A</m:t>
                    </m:r>
                    <m:r>
                      <m:t>N</m:t>
                    </m:r>
                    <m:r>
                      <m:t>G</m:t>
                    </m:r>
                    <m:r>
                      <m:t>E</m:t>
                    </m:r>
                    <m:r>
                      <m:t>/</m:t>
                    </m:r>
                    <m:r>
                      <m:t>4</m:t>
                    </m:r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For a binary outcome</a:t>
                </a:r>
              </a:p>
              <a:p>
                <a:pPr lvl="2"/>
                <a:r>
                  <a:rPr/>
                  <a:t>No standard deviation needed</a:t>
                </a:r>
              </a:p>
              <a:p>
                <a:pPr lvl="2"/>
                <a:r>
                  <a:rPr/>
                  <a:t>Find the baseline or control proportion instead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Determining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Requires clinical judgement</a:t>
            </a:r>
          </a:p>
          <a:p>
            <a:pPr lvl="2"/>
            <a:r>
              <a:rPr/>
              <a:t>Some differences are clinically trivial</a:t>
            </a:r>
          </a:p>
          <a:p>
            <a:pPr lvl="2"/>
            <a:r>
              <a:rPr/>
              <a:t>Large enough to change professional opinion</a:t>
            </a:r>
          </a:p>
          <a:p>
            <a:pPr lvl="2"/>
            <a:r>
              <a:rPr/>
              <a:t>Large enough so that patients notice</a:t>
            </a:r>
          </a:p>
          <a:p>
            <a:pPr lvl="1"/>
            <a:r>
              <a:rPr/>
              <a:t>Example: Pain score</a:t>
            </a:r>
          </a:p>
          <a:p>
            <a:pPr lvl="2"/>
            <a:r>
              <a:rPr/>
              <a:t>Measured on visual analog scale (0-100)</a:t>
            </a:r>
          </a:p>
          <a:p>
            <a:pPr lvl="2"/>
            <a:r>
              <a:rPr/>
              <a:t>Patients only feel better with a shift of 15 points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Cost-benefit</a:t>
            </a:r>
            <a:r>
              <a:rPr/>
              <a:t> </a:t>
            </a:r>
            <a:r>
              <a:rPr/>
              <a:t>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 a binary outcome</a:t>
            </a:r>
          </a:p>
          <a:p>
            <a:pPr lvl="2"/>
            <a:r>
              <a:rPr/>
              <a:t>X = the cost of the treatment</a:t>
            </a:r>
          </a:p>
          <a:p>
            <a:pPr lvl="2"/>
            <a:r>
              <a:rPr/>
              <a:t>kX = benefit of the cure</a:t>
            </a:r>
          </a:p>
          <a:p>
            <a:pPr lvl="2"/>
            <a:r>
              <a:rPr/>
              <a:t>MCD = 1/k</a:t>
            </a:r>
          </a:p>
          <a:p>
            <a:pPr lvl="1"/>
            <a:r>
              <a:rPr/>
              <a:t>Examples</a:t>
            </a:r>
          </a:p>
          <a:p>
            <a:pPr lvl="2"/>
            <a:r>
              <a:rPr/>
              <a:t>Aromatherapy</a:t>
            </a:r>
          </a:p>
          <a:p>
            <a:pPr lvl="2"/>
            <a:r>
              <a:rPr/>
              <a:t>Gerson therapy (coffee enemas)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Comparison of two skin barriers for burn patients</a:t>
            </a:r>
          </a:p>
          <a:p>
            <a:pPr lvl="2"/>
            <a:r>
              <a:rPr/>
              <a:t>Pain</a:t>
            </a:r>
          </a:p>
          <a:p>
            <a:pPr lvl="2"/>
            <a:r>
              <a:rPr/>
              <a:t>Healing time</a:t>
            </a:r>
          </a:p>
          <a:p>
            <a:pPr lvl="2"/>
            <a:r>
              <a:rPr/>
              <a:t>Cost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justification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Oucher scale</a:t>
                </a:r>
              </a:p>
              <a:p>
                <a:pPr lvl="2"/>
                <a:r>
                  <a:rPr/>
                  <a:t>S = 1.5</a:t>
                </a:r>
              </a:p>
              <a:p>
                <a:pPr lvl="2"/>
                <a:r>
                  <a:rPr/>
                  <a:t>MCD = 1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n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(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t>)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z</m:t>
                              </m:r>
                            </m:e>
                            <m:sub>
                              <m:r>
                                <m:t>1</m:t>
                              </m:r>
                              <m:r>
                                <m:t>−</m:t>
                              </m:r>
                              <m:r>
                                <m:t>α</m:t>
                              </m:r>
                              <m:r>
                                <m:t>/</m:t>
                              </m:r>
                              <m:r>
                                <m:t>2</m:t>
                              </m:r>
                            </m:sub>
                          </m:sSub>
                          <m:r>
                            <m:t>+</m:t>
                          </m:r>
                          <m:sSub>
                            <m:e>
                              <m:r>
                                <m:t>z</m:t>
                              </m:r>
                            </m:e>
                            <m:sub>
                              <m:r>
                                <m:t>1</m:t>
                              </m:r>
                              <m:r>
                                <m:t>−</m:t>
                              </m:r>
                              <m:r>
                                <m:t>β</m:t>
                              </m:r>
                            </m:sub>
                          </m:sSub>
                          <m:r>
                            <m:t>)</m:t>
                          </m:r>
                        </m:num>
                        <m:den>
                          <m:r>
                            <m:t>M</m:t>
                          </m:r>
                          <m:r>
                            <m:t>C</m:t>
                          </m:r>
                          <m:sSup>
                            <m:e>
                              <m:r>
                                <m:t>D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n=35.3, round up to n=36 per group.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&gt; power.t.test(delta=1, sd=1.5, sig.level=0.05, power=0.80, type="two.sample")
     Two-sample t test power calculation 
              n = 36.3058
          delta = 1
             sd = 1.5
      sig.level = 0.05
          power = 0.8
    alternative = two.sided
NOTE: n is number in *each* group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Power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PiFace</a:t>
            </a:r>
          </a:p>
        </p:txBody>
      </p:sp>
      <p:pic>
        <p:nvPicPr>
          <p:cNvPr descr="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600200"/>
            <a:ext cx="5943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PiFace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good sample size will produce</a:t>
            </a:r>
          </a:p>
          <a:p>
            <a:pPr lvl="3">
              <a:buAutoNum type="arabicParenBoth"/>
            </a:pPr>
            <a:r>
              <a:rPr/>
              <a:t>Large values for both alpha and beta.</a:t>
            </a:r>
          </a:p>
          <a:p>
            <a:pPr lvl="3">
              <a:buAutoNum type="arabicParenBoth"/>
            </a:pPr>
            <a:r>
              <a:rPr/>
              <a:t>A large value for alpha and a small value for beta.</a:t>
            </a:r>
          </a:p>
          <a:p>
            <a:pPr lvl="3">
              <a:buAutoNum type="arabicParenBoth"/>
            </a:pPr>
            <a:r>
              <a:rPr/>
              <a:t>A small value for alpha and a large value for beta.</a:t>
            </a:r>
          </a:p>
          <a:p>
            <a:pPr lvl="3">
              <a:buAutoNum type="arabicParenBoth"/>
            </a:pPr>
            <a:r>
              <a:rPr/>
              <a:t>Small values for both alpha and beta.</a:t>
            </a:r>
          </a:p>
          <a:p>
            <a:pPr lvl="3">
              <a:buAutoNum type="arabicParenBoth"/>
            </a:pPr>
            <a:r>
              <a:rPr/>
              <a:t>I’m awfully glad I’m a Beta, because I don’t work so hard.</a:t>
            </a:r>
          </a:p>
          <a:p>
            <a:pPr lvl="3">
              <a:buAutoNum type="arabicParenBoth"/>
            </a:pPr>
            <a:r>
              <a:rPr/>
              <a:t>I don’t know the answer.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of the three things you need to calculate an appropriate sample size is</a:t>
            </a:r>
          </a:p>
          <a:p>
            <a:pPr lvl="3">
              <a:buAutoNum type="arabicParenBoth"/>
            </a:pPr>
            <a:r>
              <a:rPr/>
              <a:t>A confidence interval for your outcome variable</a:t>
            </a:r>
          </a:p>
          <a:p>
            <a:pPr lvl="3">
              <a:buAutoNum type="arabicParenBoth"/>
            </a:pPr>
            <a:r>
              <a:rPr/>
              <a:t>A range for your outcome variable</a:t>
            </a:r>
          </a:p>
          <a:p>
            <a:pPr lvl="3">
              <a:buAutoNum type="arabicParenBoth"/>
            </a:pPr>
            <a:r>
              <a:rPr/>
              <a:t>A standard deviation for your outcome variable.</a:t>
            </a:r>
          </a:p>
          <a:p>
            <a:pPr lvl="3">
              <a:buAutoNum type="arabicParenBoth"/>
            </a:pPr>
            <a:r>
              <a:rPr/>
              <a:t>A standard error for your outcome variable.</a:t>
            </a:r>
          </a:p>
          <a:p>
            <a:pPr lvl="3">
              <a:buAutoNum type="arabicParenBoth"/>
            </a:pPr>
            <a:r>
              <a:rPr/>
              <a:t>Any of these is fine.</a:t>
            </a:r>
          </a:p>
          <a:p>
            <a:pPr lvl="3">
              <a:buAutoNum type="arabicParenBoth"/>
            </a:pPr>
            <a:r>
              <a:rPr/>
              <a:t>I don’t know the answer.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minimum clinically important difference is determined by</a:t>
            </a:r>
          </a:p>
          <a:p>
            <a:pPr lvl="3">
              <a:buAutoNum type="arabicParenBoth"/>
            </a:pPr>
            <a:r>
              <a:rPr/>
              <a:t>Finding a balance between the benefits and the harms of a new drug.</a:t>
            </a:r>
          </a:p>
          <a:p>
            <a:pPr lvl="3">
              <a:buAutoNum type="arabicParenBoth"/>
            </a:pPr>
            <a:r>
              <a:rPr/>
              <a:t>Finding a balance between the cost of sampling an additional patient and the incremental reduction in uncertainty.</a:t>
            </a:r>
          </a:p>
          <a:p>
            <a:pPr lvl="3">
              <a:buAutoNum type="arabicParenBoth"/>
            </a:pPr>
            <a:r>
              <a:rPr/>
              <a:t>Finding a balance between Type I and Type II error rates.</a:t>
            </a:r>
          </a:p>
          <a:p>
            <a:pPr lvl="3">
              <a:buAutoNum type="arabicParenBoth"/>
            </a:pPr>
            <a:r>
              <a:rPr/>
              <a:t>Finding a balance between your work and your family.</a:t>
            </a:r>
          </a:p>
          <a:p>
            <a:pPr lvl="3">
              <a:buAutoNum type="arabicParenBoth"/>
            </a:pPr>
            <a:r>
              <a:rPr/>
              <a:t>More than one answer above is correct.</a:t>
            </a:r>
          </a:p>
          <a:p>
            <a:pPr lvl="3">
              <a:buAutoNum type="arabicParenBoth"/>
            </a:pPr>
            <a:r>
              <a:rPr/>
              <a:t>I don’t know the answer.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good sample size will produce</a:t>
            </a:r>
          </a:p>
          <a:p>
            <a:pPr lvl="3">
              <a:buAutoNum type="arabicParenBoth"/>
            </a:pPr>
            <a:r>
              <a:rPr/>
              <a:t>Large values for both alpha and beta.</a:t>
            </a:r>
          </a:p>
          <a:p>
            <a:pPr lvl="3">
              <a:buAutoNum type="arabicParenBoth"/>
            </a:pPr>
            <a:r>
              <a:rPr/>
              <a:t>A large value for alpha and a small value for beta.</a:t>
            </a:r>
          </a:p>
          <a:p>
            <a:pPr lvl="3">
              <a:buAutoNum type="arabicParenBoth"/>
            </a:pPr>
            <a:r>
              <a:rPr/>
              <a:t>A small value for alpha and a large value for beta.</a:t>
            </a:r>
          </a:p>
          <a:p>
            <a:pPr lvl="3">
              <a:buAutoNum type="arabicParenBoth"/>
            </a:pPr>
            <a:r>
              <a:rPr/>
              <a:t>Small values for both alpha and beta.</a:t>
            </a:r>
          </a:p>
          <a:p>
            <a:pPr lvl="3">
              <a:buAutoNum type="arabicParenBoth"/>
            </a:pPr>
            <a:r>
              <a:rPr/>
              <a:t>I’m awfully glad I’m a Beta, because I don’t work so hard.</a:t>
            </a:r>
          </a:p>
          <a:p>
            <a:pPr lvl="3">
              <a:buAutoNum type="arabicParenBoth"/>
            </a:pPr>
            <a:r>
              <a:rPr/>
              <a:t>I don’t know the answer.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of the three things you need to calculate an appropriate sample size is</a:t>
            </a:r>
          </a:p>
          <a:p>
            <a:pPr lvl="3">
              <a:buAutoNum type="arabicParenBoth"/>
            </a:pPr>
            <a:r>
              <a:rPr/>
              <a:t>A confidence interval for your outcome variable</a:t>
            </a:r>
          </a:p>
          <a:p>
            <a:pPr lvl="3">
              <a:buAutoNum type="arabicParenBoth"/>
            </a:pPr>
            <a:r>
              <a:rPr/>
              <a:t>A range for your outcome variable</a:t>
            </a:r>
          </a:p>
          <a:p>
            <a:pPr lvl="3">
              <a:buAutoNum type="arabicParenBoth"/>
            </a:pPr>
            <a:r>
              <a:rPr/>
              <a:t>A standard deviation for your outcome variable.</a:t>
            </a:r>
          </a:p>
          <a:p>
            <a:pPr lvl="3">
              <a:buAutoNum type="arabicParenBoth"/>
            </a:pPr>
            <a:r>
              <a:rPr/>
              <a:t>A standard error for your outcome variable.</a:t>
            </a:r>
          </a:p>
          <a:p>
            <a:pPr lvl="3">
              <a:buAutoNum type="arabicParenBoth"/>
            </a:pPr>
            <a:r>
              <a:rPr/>
              <a:t>Any of these is fine.</a:t>
            </a:r>
          </a:p>
          <a:p>
            <a:pPr lvl="3">
              <a:buAutoNum type="arabicParenBoth"/>
            </a:pPr>
            <a:r>
              <a:rPr/>
              <a:t>I don’t know the answer.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quiz,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minimum clinically important difference is determined by</a:t>
            </a:r>
          </a:p>
          <a:p>
            <a:pPr lvl="3">
              <a:buAutoNum type="arabicParenBoth"/>
            </a:pPr>
            <a:r>
              <a:rPr/>
              <a:t>Finding a balance between the benefits and the harms of a new drug.</a:t>
            </a:r>
          </a:p>
          <a:p>
            <a:pPr lvl="3">
              <a:buAutoNum type="arabicParenBoth"/>
            </a:pPr>
            <a:r>
              <a:rPr/>
              <a:t>Finding a balance between the cost of sampling an additional patient and the incremental reduction in uncertainty.</a:t>
            </a:r>
          </a:p>
          <a:p>
            <a:pPr lvl="3">
              <a:buAutoNum type="arabicParenBoth"/>
            </a:pPr>
            <a:r>
              <a:rPr/>
              <a:t>Finding a balance between Type I and Type II error rates.</a:t>
            </a:r>
          </a:p>
          <a:p>
            <a:pPr lvl="3">
              <a:buAutoNum type="arabicParenBoth"/>
            </a:pPr>
            <a:r>
              <a:rPr/>
              <a:t>Finding a balance between your work and your family.</a:t>
            </a:r>
          </a:p>
          <a:p>
            <a:pPr lvl="3">
              <a:buAutoNum type="arabicParenBoth"/>
            </a:pPr>
            <a:r>
              <a:rPr/>
              <a:t>More than one answer above is correct.</a:t>
            </a:r>
          </a:p>
          <a:p>
            <a:pPr lvl="3">
              <a:buAutoNum type="arabicParenBoth"/>
            </a:pPr>
            <a:r>
              <a:rPr/>
              <a:t>I don’t know the answer.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tale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researcher is finishing up a six year, ten million dollar NIH grant and writes up in the final report</a:t>
            </a:r>
          </a:p>
          <a:p>
            <a:pPr lvl="2"/>
            <a:r>
              <a:rPr/>
              <a:t>“This is a new and innovative surgical procedure and we are 95% confident that the cure rate is somewhere between 3% and 98%.”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tale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Confidence interval for an odds ratio: 0.82 to 3.14.</a:t>
            </a:r>
          </a:p>
          <a:p>
            <a:pPr lvl="2"/>
            <a:r>
              <a:rPr/>
              <a:t>Interpret this interval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justification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economic</a:t>
            </a:r>
            <a:r>
              <a:rPr/>
              <a:t> </a:t>
            </a:r>
            <a:r>
              <a:rPr/>
              <a:t>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Larger samples cost more money</a:t>
            </a:r>
          </a:p>
          <a:p>
            <a:pPr lvl="2"/>
            <a:r>
              <a:rPr/>
              <a:t>but provide more precision</a:t>
            </a:r>
          </a:p>
          <a:p>
            <a:pPr lvl="2"/>
            <a:r>
              <a:rPr/>
              <a:t>diminishing returns</a:t>
            </a:r>
          </a:p>
          <a:p>
            <a:pPr lvl="1"/>
            <a:r>
              <a:rPr/>
              <a:t>Balance cost versus precision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size justification</dc:title>
  <dc:creator>Steve Simon</dc:creator>
  <cp:keywords/>
  <dcterms:created xsi:type="dcterms:W3CDTF">2022-02-03T22:54:51Z</dcterms:created>
  <dcterms:modified xsi:type="dcterms:W3CDTF">2022-02-03T22:54:51Z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2022-02-02</vt:lpwstr>
  </property>
  <property fmtid="{D5CDD505-2E9C-101B-9397-08002B2CF9AE}" pid="3" name="output">
    <vt:lpwstr>powerpoint_presentation</vt:lpwstr>
  </property>
  <property fmtid="{D5CDD505-2E9C-101B-9397-08002B2CF9AE}" pid="4" name="source">
    <vt:lpwstr>New</vt:lpwstr>
  </property>
</Properties>
</file>