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notesMaster" Target="notesMasters/notesMaster1.xml" /><Relationship Id="rId37" Type="http://schemas.openxmlformats.org/officeDocument/2006/relationships/tableStyles" Target="tableStyles.xml" /><Relationship Id="rId36" Type="http://schemas.openxmlformats.org/officeDocument/2006/relationships/theme" Target="theme/theme1.xml" /><Relationship Id="rId1" Type="http://schemas.openxmlformats.org/officeDocument/2006/relationships/slideMaster" Target="slideMasters/slideMaster1.xml" /><Relationship Id="rId35" Type="http://schemas.openxmlformats.org/officeDocument/2006/relationships/viewProps" Target="viewProps.xml" /><Relationship Id="rId3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 outline of what I want to cover.</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common standard for strings is ASCII, which is short for the American Standard for Information Exchange.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 provides a vector of the individual letters of the English alphabet. LETTERS (all upper case) provides all the upper case letters.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Use letters (all lower case) to get all the lower case letters.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just learned about strings, also known as alphanumeric, character, or text data. Next, you’ll learn about how to combine and split strings.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paste function combines two or more strings into a single string. By default, it places a space between each string, but you can change this using the sep= argument.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Often you want to paste without using an delimiters. While this works with Use “paste”, and a delimiter of quote-quote, this occurs often enough that R offers a helper function, paste0. A helper function is an adaptation of a a function with mutliple arguments to a simpler function where some of the arguments are pre-specified. For paste0, it is equivalent to paste, but with the sep= argument set to quote-quote.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Use the precip dataset for illustrations.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talk covered a lot of topics. You saw some basic definitions for string data, looked at how to combine and separate strings, how to search and replace within strings, and had a brief introduction to regular expressions.</a:t>
            </a:r>
          </a:p>
          <a:p>
            <a:pPr lvl="0" indent="0" marL="0">
              <a:buNone/>
            </a:pPr>
          </a:p>
          <a:p>
            <a:pPr lvl="0" indent="0" marL="0">
              <a:buNone/>
            </a:pPr>
            <a:r>
              <a:rPr/>
              <a:t>Any questions?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string is a data value that consists of letters (such as a person’s name) or a mix of letters and numbers (such as a person’s address). It can include special symbols and/or spaces.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quote marks that you should use are called straight quotes. These are the ones that appear in the first row of this image. Most of the time, you will get this by default, but once in a while some alternate quotes will sneak in. These are called curly quotes. These are shown in the second line of the image. With curly quotes, the ones on the left look different from the ones on the right. You might get these if your code or your dataset was prepared in a word processing program like Microsoft Word. They look nicer on the printed page than the straight quotes in the first line. But R will produce an error message if your string is surrounded by curly quotes.</a:t>
            </a:r>
          </a:p>
          <a:p>
            <a:pPr lvl="0" indent="0" marL="0">
              <a:buNone/>
            </a:pPr>
          </a:p>
          <a:p>
            <a:pPr lvl="0" indent="0" marL="0">
              <a:buNone/>
            </a:pPr>
            <a:r>
              <a:rPr/>
              <a:t>The third line shows the back quote or the back tick. This is also not valid for strings.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Computers have to store various letters, numeric digits, and symbols on computers that place everything into binary, 0s and 1s.</a:t>
            </a:r>
          </a:p>
          <a:p>
            <a:pPr lvl="0" indent="0" marL="0">
              <a:buNone/>
            </a:pPr>
          </a:p>
          <a:p>
            <a:pPr lvl="0" indent="0" marL="0">
              <a:buNone/>
            </a:pPr>
            <a:r>
              <a:rPr/>
              <a:t>The system of converting to binary is called encoding. There are many standards for encoding that have been used in the computer age. I want to talk about three dominant encoding standards: EBCDIC, ASCII, and Unicode.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major standard for this was EBCDIC. This was developed for IBM mainframe computers and was a dominant standard in the 1950s and 60s.</a:t>
            </a:r>
          </a:p>
          <a:p>
            <a:pPr lvl="0" indent="0" marL="0">
              <a:buNone/>
            </a:pPr>
          </a:p>
          <a:p>
            <a:pPr lvl="0" indent="0" marL="0">
              <a:buNone/>
            </a:pPr>
            <a:r>
              <a:rPr/>
              <a:t>The EBCDIC standard evolved in the 1950s as a way of digitizing computer punch cards for IBM mainframe computers. This was a dominant standard during the era of big mainframe computers. There are a few computer files where the strings are stored in EBCDIC, but these have mostly been replaced by the ASCII and Unicode standards.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ASCII standard was developed in the mid 1960s and became prominent around the time that personal computers became available. The original ASCII standard used 7 binary digits for a total of characters associated with the binary representations of 0 through 127. These included upper and lower case letters, numeric digits, special symbols, and some non-printing characters, such as the tab character.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joke rolling around on the Internet about programmers and binary numbers. Here’s a quick review of binary numbers as well as hexadecimal numbers.</a:t>
            </a:r>
          </a:p>
          <a:p>
            <a:pPr lvl="0" indent="0" marL="0">
              <a:buNone/>
            </a:pPr>
          </a:p>
          <a:p>
            <a:pPr lvl="0" indent="0" marL="0">
              <a:buNone/>
            </a:pPr>
            <a:r>
              <a:rPr/>
              <a:t>Binary numbers are computed using the sum of either 0 or 1 times descending powers of 2. So the binary 01000001 is 0 times 2 raised to the seventh power plus one times 2 raised to the sixth power, etc.</a:t>
            </a:r>
          </a:p>
          <a:p>
            <a:pPr lvl="0" indent="0" marL="0">
              <a:buNone/>
            </a:pPr>
          </a:p>
          <a:p>
            <a:pPr lvl="0" indent="0" marL="0">
              <a:buNone/>
            </a:pPr>
            <a:r>
              <a:rPr/>
              <a:t>Hexadecimal uses powers of 16. There are no digits beyond 9, so you use A for 10, B for 11, and so forth through F for 15.</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Computers normally fetch and retrieve data in batches of 8 bits at a time. So stopping the characters at 7 bits seemed like a waste. Using the eighth bit would allow you to double the characters that could be represented. So programmers rushed to fill the gap. They started including accented letters, math symbols, and box drawing characters.</a:t>
            </a:r>
          </a:p>
          <a:p>
            <a:pPr lvl="0" indent="0" marL="0">
              <a:buNone/>
            </a:pPr>
          </a:p>
          <a:p>
            <a:pPr lvl="0" indent="0" marL="0">
              <a:buNone/>
            </a:pPr>
            <a:r>
              <a:rPr/>
              <a:t>The box drawing characters require a bit of explanation. Early personal computers could not display arbitrary graphics. They could only display a limited character set on fixed locations on the screen. But the programmers of that day tried to craft a limited set of single line and double line characters to represent the sides and corners of various boxes. They used these boxes to surround important text messages. It all seems rather primitive now.</a:t>
            </a:r>
          </a:p>
          <a:p>
            <a:pPr lvl="0" indent="0" marL="0">
              <a:buNone/>
            </a:pPr>
          </a:p>
          <a:p>
            <a:pPr lvl="0" indent="0" marL="0">
              <a:buNone/>
            </a:pPr>
            <a:r>
              <a:rPr/>
              <a:t>The problem with the eighth bit is that no one could agree on what the characters should be. So dozens of different standards appeared on scene and a text file that displayed a series of mathematical formulas on one system would get converted to a seemingly random set of accented characters on another system.</a:t>
            </a:r>
          </a:p>
          <a:p>
            <a:pPr lvl="0" indent="0" marL="0">
              <a:buNone/>
            </a:pPr>
          </a:p>
          <a:p>
            <a:pPr lvl="0" indent="0" marL="0">
              <a:buNone/>
            </a:pPr>
            <a:r>
              <a:rPr/>
              <a:t>Each different 8 bit ASCII system was given a code page, a numeric designation that described what the characters were represented by numbers larger than 127.</a:t>
            </a:r>
          </a:p>
          <a:p>
            <a:pPr lvl="0" indent="0" marL="0">
              <a:buNone/>
            </a:pPr>
          </a:p>
          <a:p>
            <a:pPr lvl="0" indent="0" marL="0">
              <a:buNone/>
            </a:pPr>
            <a:r>
              <a:rPr/>
              <a:t>The other problem was that many languages (Chinese, for example) required a lot more characters than could be displayed in 8 bits.</a:t>
            </a:r>
          </a:p>
          <a:p>
            <a:pPr lvl="0" indent="0" marL="0">
              <a:buNone/>
            </a:pPr>
          </a:p>
          <a:p>
            <a:pPr lvl="0" indent="0" marL="0">
              <a:buNone/>
            </a:pPr>
            <a:r>
              <a:rPr/>
              <a:t>https://yihui.org/en/2018/11/biggest-regret-knitr/ https://danielmiessler.com/study/encoding/</a:t>
            </a:r>
          </a:p>
          <a:p>
            <a:pPr lvl="0" indent="0" marL="0">
              <a:buNone/>
            </a:pPr>
          </a:p>
          <a:p>
            <a:pPr lvl="0" indent="0" marL="0">
              <a:buNone/>
            </a:pPr>
            <a:r>
              <a:rPr/>
              <a:t>https://en.wikipedia.org/wiki/Code_page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response to the problems with eight bit ASCII, an international consortium developed the Unicode standard in the 1990s. This standard has been widely adopted and allows easy representation of text in just about any language.</a:t>
            </a:r>
          </a:p>
          <a:p>
            <a:pPr lvl="0" indent="0" marL="0">
              <a:buNone/>
            </a:pPr>
          </a:p>
          <a:p>
            <a:pPr lvl="0" indent="0" marL="0">
              <a:buNone/>
            </a:pPr>
            <a:r>
              <a:rPr/>
              <a:t>Unicode is a mixture of 8, 16, 24, and 32 bits. It is compatible with 7 bit ASCII and unifies all the varying 8 bit ASCII code pages.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papers-and-presentations/tree/master/strings"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Working with strings in R, </a:t>
            </a:r>
            <a:r>
              <a:rPr>
                <a:hlinkClick r:id="rId2"/>
              </a:rPr>
              <a:t>https://github.com/pmean/papers-and-presentations/tree/master/strings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2023-03-18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the numbers behind the code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“There are 10 types of programmers in the world, those who understand binary and those who don’t.”</a:t>
                </a:r>
              </a:p>
              <a:p>
                <a:pPr lvl="0"/>
                <a:r>
                  <a:rPr/>
                  <a:t>Binary</a:t>
                </a:r>
              </a:p>
              <a:p>
                <a:pPr lvl="1"/>
                <a:r>
                  <a:rPr/>
                  <a:t>Digits: 0, 1</a:t>
                </a:r>
              </a:p>
              <a:p>
                <a:pPr lvl="1"/>
                <a14:m>
                  <m:oMath xmlns:m="http://schemas.openxmlformats.org/officeDocument/2006/math">
                    <m:sSub>
                      <m:e>
                        <m:r>
                          <m:t>01000001</m:t>
                        </m:r>
                      </m:e>
                      <m:sub>
                        <m:r>
                          <m:t>2</m:t>
                        </m:r>
                      </m:sub>
                    </m:sSub>
                    <m:r>
                      <m:rPr>
                        <m:sty m:val="p"/>
                      </m:rPr>
                      <m:t>=</m:t>
                    </m:r>
                    <m:r>
                      <m:t>0</m:t>
                    </m:r>
                    <m:r>
                      <m:rPr>
                        <m:sty m:val="p"/>
                      </m:rPr>
                      <m:t>×</m:t>
                    </m:r>
                    <m:sSup>
                      <m:e>
                        <m:r>
                          <m:t>2</m:t>
                        </m:r>
                      </m:e>
                      <m:sup>
                        <m:r>
                          <m:t>7</m:t>
                        </m:r>
                      </m:sup>
                    </m:sSup>
                    <m:r>
                      <m:rPr>
                        <m:sty m:val="p"/>
                      </m:rPr>
                      <m:t>+</m:t>
                    </m:r>
                    <m:r>
                      <m:t>1</m:t>
                    </m:r>
                    <m:r>
                      <m:rPr>
                        <m:sty m:val="p"/>
                      </m:rPr>
                      <m:t>×</m:t>
                    </m:r>
                    <m:sSup>
                      <m:e>
                        <m:r>
                          <m:t>2</m:t>
                        </m:r>
                      </m:e>
                      <m:sup>
                        <m:r>
                          <m:t>6</m:t>
                        </m:r>
                      </m:sup>
                    </m:sSup>
                    <m:r>
                      <m:rPr>
                        <m:sty m:val="p"/>
                      </m:rPr>
                      <m:t>+</m:t>
                    </m:r>
                    <m:r>
                      <m:t>0</m:t>
                    </m:r>
                    <m:r>
                      <m:rPr>
                        <m:sty m:val="p"/>
                      </m:rPr>
                      <m:t>×</m:t>
                    </m:r>
                    <m:sSup>
                      <m:e>
                        <m:r>
                          <m:t>2</m:t>
                        </m:r>
                      </m:e>
                      <m:sup>
                        <m:r>
                          <m:t>5</m:t>
                        </m:r>
                      </m:sup>
                    </m:sSup>
                    <m:r>
                      <m:rPr>
                        <m:sty m:val="p"/>
                      </m:rPr>
                      <m:t>+</m:t>
                    </m:r>
                    <m:r>
                      <m:rPr>
                        <m:sty m:val="p"/>
                      </m:rPr>
                      <m:t>.</m:t>
                    </m:r>
                    <m:r>
                      <m:rPr>
                        <m:sty m:val="p"/>
                      </m:rPr>
                      <m:t>.</m:t>
                    </m:r>
                    <m:r>
                      <m:rPr>
                        <m:sty m:val="p"/>
                      </m:rPr>
                      <m:t>.</m:t>
                    </m:r>
                    <m:r>
                      <m:rPr>
                        <m:sty m:val="p"/>
                      </m:rPr>
                      <m:t>+</m:t>
                    </m:r>
                    <m:r>
                      <m:t>1</m:t>
                    </m:r>
                    <m:r>
                      <m:rPr>
                        <m:sty m:val="p"/>
                      </m:rPr>
                      <m:t>×</m:t>
                    </m:r>
                    <m:sSup>
                      <m:e>
                        <m:r>
                          <m:t>2</m:t>
                        </m:r>
                      </m:e>
                      <m:sup>
                        <m:r>
                          <m:t>0</m:t>
                        </m:r>
                      </m:sup>
                    </m:sSup>
                    <m:r>
                      <m:rPr>
                        <m:sty m:val="p"/>
                      </m:rPr>
                      <m:t>=</m:t>
                    </m:r>
                    <m:r>
                      <m:t>65</m:t>
                    </m:r>
                  </m:oMath>
                </a14:m>
              </a:p>
              <a:p>
                <a:pPr lvl="1"/>
                <a14:m>
                  <m:oMath xmlns:m="http://schemas.openxmlformats.org/officeDocument/2006/math">
                    <m:sSub>
                      <m:e>
                        <m:r>
                          <m:t>01111010</m:t>
                        </m:r>
                      </m:e>
                      <m:sub>
                        <m:r>
                          <m:t>2</m:t>
                        </m:r>
                      </m:sub>
                    </m:sSub>
                    <m:r>
                      <m:rPr>
                        <m:sty m:val="p"/>
                      </m:rPr>
                      <m:t>=</m:t>
                    </m:r>
                    <m:r>
                      <m:t>0</m:t>
                    </m:r>
                    <m:r>
                      <m:rPr>
                        <m:sty m:val="p"/>
                      </m:rPr>
                      <m:t>×</m:t>
                    </m:r>
                    <m:sSup>
                      <m:e>
                        <m:r>
                          <m:t>2</m:t>
                        </m:r>
                      </m:e>
                      <m:sup>
                        <m:r>
                          <m:t>7</m:t>
                        </m:r>
                      </m:sup>
                    </m:sSup>
                    <m:r>
                      <m:rPr>
                        <m:sty m:val="p"/>
                      </m:rPr>
                      <m:t>+</m:t>
                    </m:r>
                    <m:r>
                      <m:t>1</m:t>
                    </m:r>
                    <m:r>
                      <m:rPr>
                        <m:sty m:val="p"/>
                      </m:rPr>
                      <m:t>×</m:t>
                    </m:r>
                    <m:sSup>
                      <m:e>
                        <m:r>
                          <m:t>2</m:t>
                        </m:r>
                      </m:e>
                      <m:sup>
                        <m:r>
                          <m:t>6</m:t>
                        </m:r>
                      </m:sup>
                    </m:sSup>
                    <m:r>
                      <m:rPr>
                        <m:sty m:val="p"/>
                      </m:rPr>
                      <m:t>+</m:t>
                    </m:r>
                    <m:r>
                      <m:t>1</m:t>
                    </m:r>
                    <m:r>
                      <m:rPr>
                        <m:sty m:val="p"/>
                      </m:rPr>
                      <m:t>×</m:t>
                    </m:r>
                    <m:sSup>
                      <m:e>
                        <m:r>
                          <m:t>2</m:t>
                        </m:r>
                      </m:e>
                      <m:sup>
                        <m:r>
                          <m:t>5</m:t>
                        </m:r>
                      </m:sup>
                    </m:sSup>
                    <m:r>
                      <m:rPr>
                        <m:sty m:val="p"/>
                      </m:rPr>
                      <m:t>+</m:t>
                    </m:r>
                    <m:r>
                      <m:rPr>
                        <m:sty m:val="p"/>
                      </m:rPr>
                      <m:t>.</m:t>
                    </m:r>
                    <m:r>
                      <m:rPr>
                        <m:sty m:val="p"/>
                      </m:rPr>
                      <m:t>.</m:t>
                    </m:r>
                    <m:r>
                      <m:rPr>
                        <m:sty m:val="p"/>
                      </m:rPr>
                      <m:t>.</m:t>
                    </m:r>
                    <m:r>
                      <m:rPr>
                        <m:sty m:val="p"/>
                      </m:rPr>
                      <m:t>+</m:t>
                    </m:r>
                    <m:r>
                      <m:t>0</m:t>
                    </m:r>
                    <m:r>
                      <m:t>t</m:t>
                    </m:r>
                    <m:r>
                      <m:t>i</m:t>
                    </m:r>
                    <m:r>
                      <m:t>m</m:t>
                    </m:r>
                    <m:r>
                      <m:t>e</m:t>
                    </m:r>
                    <m:r>
                      <m:t>s</m:t>
                    </m:r>
                    <m:sSup>
                      <m:e>
                        <m:r>
                          <m:t>2</m:t>
                        </m:r>
                      </m:e>
                      <m:sup>
                        <m:r>
                          <m:t>0</m:t>
                        </m:r>
                      </m:sup>
                    </m:sSup>
                    <m:r>
                      <m:rPr>
                        <m:sty m:val="p"/>
                      </m:rPr>
                      <m:t>=</m:t>
                    </m:r>
                    <m:r>
                      <m:t>122</m:t>
                    </m:r>
                  </m:oMath>
                </a14:m>
              </a:p>
              <a:p>
                <a:pPr lvl="0"/>
                <a:r>
                  <a:rPr/>
                  <a:t>Hexadecimal</a:t>
                </a:r>
              </a:p>
              <a:p>
                <a:pPr lvl="1"/>
                <a:r>
                  <a:rPr/>
                  <a:t>Digits: 0, 1, 2, 3, 4, 5, 6, 7, 8, 9, A, B, C, D, E, F</a:t>
                </a:r>
              </a:p>
              <a:p>
                <a:pPr lvl="1"/>
                <a14:m>
                  <m:oMath xmlns:m="http://schemas.openxmlformats.org/officeDocument/2006/math">
                    <m:sSub>
                      <m:e>
                        <m:r>
                          <m:t>41</m:t>
                        </m:r>
                      </m:e>
                      <m:sub>
                        <m:r>
                          <m:t>16</m:t>
                        </m:r>
                      </m:sub>
                    </m:sSub>
                    <m:r>
                      <m:rPr>
                        <m:sty m:val="p"/>
                      </m:rPr>
                      <m:t>=</m:t>
                    </m:r>
                    <m:r>
                      <m:t>4</m:t>
                    </m:r>
                    <m:r>
                      <m:rPr>
                        <m:sty m:val="p"/>
                      </m:rPr>
                      <m:t>×</m:t>
                    </m:r>
                    <m:sSup>
                      <m:e>
                        <m:r>
                          <m:t>16</m:t>
                        </m:r>
                      </m:e>
                      <m:sup>
                        <m:r>
                          <m:t>1</m:t>
                        </m:r>
                      </m:sup>
                    </m:sSup>
                    <m:r>
                      <m:rPr>
                        <m:sty m:val="p"/>
                      </m:rPr>
                      <m:t>+</m:t>
                    </m:r>
                    <m:r>
                      <m:t>1</m:t>
                    </m:r>
                    <m:r>
                      <m:rPr>
                        <m:sty m:val="p"/>
                      </m:rPr>
                      <m:t>×</m:t>
                    </m:r>
                    <m:sSup>
                      <m:e>
                        <m:r>
                          <m:t>16</m:t>
                        </m:r>
                      </m:e>
                      <m:sup>
                        <m:r>
                          <m:t>0</m:t>
                        </m:r>
                      </m:sup>
                    </m:sSup>
                    <m:r>
                      <m:rPr>
                        <m:sty m:val="p"/>
                      </m:rPr>
                      <m:t>=</m:t>
                    </m:r>
                    <m:r>
                      <m:t>65</m:t>
                    </m:r>
                  </m:oMath>
                </a14:m>
              </a:p>
              <a:p>
                <a:pPr lvl="1"/>
                <a14:m>
                  <m:oMath xmlns:m="http://schemas.openxmlformats.org/officeDocument/2006/math">
                    <m:r>
                      <m:t>7</m:t>
                    </m:r>
                    <m:sSub>
                      <m:e>
                        <m:r>
                          <m:t>A</m:t>
                        </m:r>
                      </m:e>
                      <m:sub>
                        <m:r>
                          <m:t>16</m:t>
                        </m:r>
                      </m:sub>
                    </m:sSub>
                    <m:r>
                      <m:rPr>
                        <m:sty m:val="p"/>
                      </m:rPr>
                      <m:t>=</m:t>
                    </m:r>
                    <m:r>
                      <m:t>7</m:t>
                    </m:r>
                    <m:r>
                      <m:rPr>
                        <m:sty m:val="p"/>
                      </m:rPr>
                      <m:t>×</m:t>
                    </m:r>
                    <m:sSup>
                      <m:e>
                        <m:r>
                          <m:t>16</m:t>
                        </m:r>
                      </m:e>
                      <m:sup>
                        <m:r>
                          <m:t>1</m:t>
                        </m:r>
                      </m:sup>
                    </m:sSup>
                    <m:r>
                      <m:rPr>
                        <m:sty m:val="p"/>
                      </m:rPr>
                      <m:t>+</m:t>
                    </m:r>
                    <m:r>
                      <m:t>10</m:t>
                    </m:r>
                    <m:r>
                      <m:rPr>
                        <m:sty m:val="p"/>
                      </m:rPr>
                      <m:t>*</m:t>
                    </m:r>
                    <m:sSup>
                      <m:e>
                        <m:r>
                          <m:t>16</m:t>
                        </m:r>
                      </m:e>
                      <m:sup>
                        <m:r>
                          <m:t>0</m:t>
                        </m:r>
                      </m:sup>
                    </m:sSup>
                    <m:r>
                      <m:rPr>
                        <m:sty m:val="p"/>
                      </m:rPr>
                      <m:t>=</m:t>
                    </m:r>
                    <m:r>
                      <m:t>122</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Converting from hexadecimal to character</a:t>
            </a:r>
          </a:p>
        </p:txBody>
      </p:sp>
      <p:sp>
        <p:nvSpPr>
          <p:cNvPr id="3" name="Content Placeholder 2"/>
          <p:cNvSpPr>
            <a:spLocks noGrp="1"/>
          </p:cNvSpPr>
          <p:nvPr>
            <p:ph idx="1"/>
          </p:nvPr>
        </p:nvSpPr>
        <p:spPr/>
        <p:txBody>
          <a:bodyPr/>
          <a:lstStyle/>
          <a:p>
            <a:pPr lvl="0" indent="0">
              <a:buNone/>
            </a:pPr>
            <a:r>
              <a:rPr>
                <a:solidFill>
                  <a:srgbClr val="4070A0"/>
                </a:solidFill>
                <a:latin typeface="Courier"/>
              </a:rPr>
              <a:t>"\x41"</a:t>
            </a:r>
          </a:p>
          <a:p>
            <a:pPr lvl="0" indent="0">
              <a:buNone/>
            </a:pPr>
            <a:r>
              <a:rPr>
                <a:latin typeface="Courier"/>
              </a:rPr>
              <a:t>## [1] "A"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Converting from character to hexadecimal</a:t>
            </a:r>
          </a:p>
        </p:txBody>
      </p:sp>
      <p:sp>
        <p:nvSpPr>
          <p:cNvPr id="3" name="Content Placeholder 2"/>
          <p:cNvSpPr>
            <a:spLocks noGrp="1"/>
          </p:cNvSpPr>
          <p:nvPr>
            <p:ph idx="1"/>
          </p:nvPr>
        </p:nvSpPr>
        <p:spPr/>
        <p:txBody>
          <a:bodyPr/>
          <a:lstStyle/>
          <a:p>
            <a:pPr lvl="0" indent="0">
              <a:buNone/>
            </a:pPr>
            <a:r>
              <a:rPr>
                <a:solidFill>
                  <a:srgbClr val="06287E"/>
                </a:solidFill>
                <a:latin typeface="Courier"/>
              </a:rPr>
              <a:t>charToRaw</a:t>
            </a:r>
            <a:r>
              <a:rPr>
                <a:latin typeface="Courier"/>
              </a:rPr>
              <a:t>(</a:t>
            </a:r>
            <a:r>
              <a:rPr>
                <a:solidFill>
                  <a:srgbClr val="4070A0"/>
                </a:solidFill>
                <a:latin typeface="Courier"/>
              </a:rPr>
              <a:t>"A"</a:t>
            </a:r>
            <a:r>
              <a:rPr>
                <a:latin typeface="Courier"/>
              </a:rPr>
              <a:t>)</a:t>
            </a:r>
          </a:p>
          <a:p>
            <a:pPr lvl="0" indent="0">
              <a:buNone/>
            </a:pPr>
            <a:r>
              <a:rPr>
                <a:latin typeface="Courier"/>
              </a:rPr>
              <a:t>## [1] 41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Eight bit ASCII</a:t>
            </a:r>
          </a:p>
        </p:txBody>
      </p:sp>
      <p:sp>
        <p:nvSpPr>
          <p:cNvPr id="3" name="Content Placeholder 2"/>
          <p:cNvSpPr>
            <a:spLocks noGrp="1"/>
          </p:cNvSpPr>
          <p:nvPr>
            <p:ph idx="1"/>
          </p:nvPr>
        </p:nvSpPr>
        <p:spPr/>
        <p:txBody>
          <a:bodyPr/>
          <a:lstStyle/>
          <a:p>
            <a:pPr lvl="0"/>
            <a:r>
              <a:rPr/>
              <a:t>Characters for 80-EE</a:t>
            </a:r>
          </a:p>
          <a:p>
            <a:pPr lvl="1"/>
            <a:r>
              <a:rPr/>
              <a:t>Accented letters (Ç é ì)</a:t>
            </a:r>
          </a:p>
          <a:p>
            <a:pPr lvl="1"/>
            <a:r>
              <a:rPr/>
              <a:t>Math symbols (± ÷ ½ ¾)</a:t>
            </a:r>
          </a:p>
          <a:p>
            <a:pPr lvl="1"/>
            <a:r>
              <a:rPr/>
              <a:t>Box drawing (╗ ╝)</a:t>
            </a:r>
          </a:p>
          <a:p>
            <a:pPr lvl="0"/>
            <a:r>
              <a:rPr/>
              <a:t>No common standard</a:t>
            </a:r>
          </a:p>
          <a:p>
            <a:pPr lvl="1"/>
            <a:r>
              <a:rPr/>
              <a:t>Code pages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Unicode</a:t>
            </a:r>
          </a:p>
        </p:txBody>
      </p:sp>
      <p:sp>
        <p:nvSpPr>
          <p:cNvPr id="3" name="Content Placeholder 2"/>
          <p:cNvSpPr>
            <a:spLocks noGrp="1"/>
          </p:cNvSpPr>
          <p:nvPr>
            <p:ph idx="1"/>
          </p:nvPr>
        </p:nvSpPr>
        <p:spPr/>
        <p:txBody>
          <a:bodyPr/>
          <a:lstStyle/>
          <a:p>
            <a:pPr lvl="0"/>
            <a:r>
              <a:rPr/>
              <a:t>Unicode is a multilingual standard</a:t>
            </a:r>
          </a:p>
          <a:p>
            <a:pPr lvl="1"/>
            <a:r>
              <a:rPr/>
              <a:t>Developed in 1990’s.</a:t>
            </a:r>
          </a:p>
          <a:p>
            <a:pPr lvl="1"/>
            <a:r>
              <a:rPr/>
              <a:t>Mix of 8 bits, 16 bits, 24 bits, and 32 bits</a:t>
            </a:r>
          </a:p>
          <a:p>
            <a:pPr lvl="2"/>
            <a:r>
              <a:rPr/>
              <a:t>Compatible with 7 bit ASCII</a:t>
            </a:r>
          </a:p>
          <a:p>
            <a:pPr lvl="1"/>
            <a:r>
              <a:rPr/>
              <a:t>Room for 160 thousand characters</a:t>
            </a:r>
          </a:p>
          <a:p>
            <a:pPr lvl="2"/>
            <a:r>
              <a:rPr/>
              <a:t>161 languages</a:t>
            </a:r>
          </a:p>
          <a:p>
            <a:pPr lvl="2"/>
            <a:r>
              <a:rPr/>
              <a:t>Emojis</a:t>
            </a:r>
          </a:p>
          <a:p>
            <a:pPr lvl="2"/>
            <a:r>
              <a:rPr/>
              <a:t>Extra symbols (curly quotes, em and en dashes)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binary, octal, and hexadecimal codes</a:t>
            </a:r>
          </a:p>
        </p:txBody>
      </p:sp>
      <p:sp>
        <p:nvSpPr>
          <p:cNvPr id="3" name="Content Placeholder 2"/>
          <p:cNvSpPr>
            <a:spLocks noGrp="1"/>
          </p:cNvSpPr>
          <p:nvPr>
            <p:ph idx="1"/>
          </p:nvPr>
        </p:nvSpPr>
        <p:spPr/>
        <p:txBody>
          <a:bodyPr/>
          <a:lstStyle/>
          <a:p>
            <a:pPr lvl="0" indent="0">
              <a:buNone/>
            </a:pPr>
            <a:r>
              <a:rPr>
                <a:solidFill>
                  <a:srgbClr val="4070A0"/>
                </a:solidFill>
                <a:latin typeface="Courier"/>
              </a:rPr>
              <a:t>"\x41"</a:t>
            </a:r>
          </a:p>
          <a:p>
            <a:pPr lvl="0" indent="0">
              <a:buNone/>
            </a:pPr>
            <a:r>
              <a:rPr>
                <a:latin typeface="Courier"/>
              </a:rPr>
              <a:t>## [1] "A"</a:t>
            </a:r>
          </a:p>
          <a:p>
            <a:pPr lvl="0" indent="0">
              <a:buNone/>
            </a:pPr>
            <a:r>
              <a:rPr>
                <a:solidFill>
                  <a:srgbClr val="4070A0"/>
                </a:solidFill>
                <a:latin typeface="Courier"/>
              </a:rPr>
              <a:t>"\101"</a:t>
            </a:r>
          </a:p>
          <a:p>
            <a:pPr lvl="0" indent="0">
              <a:buNone/>
            </a:pPr>
            <a:r>
              <a:rPr>
                <a:latin typeface="Courier"/>
              </a:rPr>
              <a:t>## [1] "A"</a:t>
            </a:r>
          </a:p>
          <a:p>
            <a:pPr lvl="0" indent="0">
              <a:buNone/>
            </a:pPr>
            <a:r>
              <a:rPr>
                <a:solidFill>
                  <a:srgbClr val="4070A0"/>
                </a:solidFill>
                <a:latin typeface="Courier"/>
              </a:rPr>
              <a:t>"\u41"</a:t>
            </a:r>
          </a:p>
          <a:p>
            <a:pPr lvl="0" indent="0">
              <a:buNone/>
            </a:pPr>
            <a:r>
              <a:rPr>
                <a:latin typeface="Courier"/>
              </a:rPr>
              <a:t>## [1] "A"</a:t>
            </a:r>
          </a:p>
          <a:p>
            <a:pPr lvl="0" indent="0">
              <a:buNone/>
            </a:pPr>
            <a:r>
              <a:rPr>
                <a:solidFill>
                  <a:srgbClr val="4070A0"/>
                </a:solidFill>
                <a:latin typeface="Courier"/>
              </a:rPr>
              <a:t>"\U41"</a:t>
            </a:r>
          </a:p>
          <a:p>
            <a:pPr lvl="0" indent="0">
              <a:buNone/>
            </a:pPr>
            <a:r>
              <a:rPr>
                <a:latin typeface="Courier"/>
              </a:rPr>
              <a:t>## [1] "A"</a:t>
            </a:r>
          </a:p>
          <a:p>
            <a:pPr lvl="0" indent="0" marL="0">
              <a:buNone/>
            </a:pPr>
            <a:r>
              <a:rPr/>
              <a:t>This was quickly extended to 8 binary digits, which provided 256 characters, but there were problems with standardization of the characters from 128 through 255.</a:t>
            </a:r>
          </a:p>
          <a:p>
            <a:pPr lvl="0" indent="0" marL="0">
              <a:buNone/>
            </a:pPr>
            <a:r>
              <a:rPr/>
              <a:t>In the</a:t>
            </a:r>
          </a:p>
          <a:p>
            <a:pPr lvl="0" indent="0" marL="0">
              <a:buNone/>
            </a:pPr>
            <a:r>
              <a:rPr/>
              <a:t>The</a:t>
            </a:r>
          </a:p>
          <a:p>
            <a:pPr lvl="0" indent="0" marL="0">
              <a:buNone/>
            </a:pPr>
            <a:r>
              <a:rPr/>
              <a:t>The common standard for strings is ASCII, which is short for the American Standard for Information Exchange.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Unicode</a:t>
            </a:r>
          </a:p>
        </p:txBody>
      </p:sp>
      <p:sp>
        <p:nvSpPr>
          <p:cNvPr id="3" name="Content Placeholder 2"/>
          <p:cNvSpPr>
            <a:spLocks noGrp="1"/>
          </p:cNvSpPr>
          <p:nvPr>
            <p:ph idx="1"/>
          </p:nvPr>
        </p:nvSpPr>
        <p:spPr/>
        <p:txBody>
          <a:bodyPr/>
          <a:lstStyle/>
          <a:p>
            <a:pPr lvl="0"/>
            <a:r>
              <a:rPr/>
              <a:t>Mix of 8, 16, 24, and 32 bits</a:t>
            </a:r>
          </a:p>
          <a:p>
            <a:pPr lvl="0"/>
            <a:r>
              <a:rPr/>
              <a:t>Support for all alphabets</a:t>
            </a:r>
          </a:p>
          <a:p>
            <a:pPr lvl="0"/>
            <a:r>
              <a:rPr/>
              <a:t>Includes emoji symbols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ASCII standard</a:t>
            </a:r>
          </a:p>
        </p:txBody>
      </p:sp>
      <p:sp>
        <p:nvSpPr>
          <p:cNvPr id="3" name="Content Placeholder 2"/>
          <p:cNvSpPr>
            <a:spLocks noGrp="1"/>
          </p:cNvSpPr>
          <p:nvPr>
            <p:ph idx="1"/>
          </p:nvPr>
        </p:nvSpPr>
        <p:spPr/>
        <p:txBody>
          <a:bodyPr/>
          <a:lstStyle/>
          <a:p>
            <a:pPr lvl="0"/>
            <a:r>
              <a:rPr/>
              <a:t>American Standard Code for Information Exchange</a:t>
            </a:r>
          </a:p>
          <a:p>
            <a:pPr lvl="1"/>
            <a:r>
              <a:rPr/>
              <a:t>Supplants an earlier standard, EBCDIC.</a:t>
            </a:r>
          </a:p>
          <a:p>
            <a:pPr lvl="0"/>
            <a:r>
              <a:rPr/>
              <a:t>7 bit ASCII</a:t>
            </a:r>
          </a:p>
          <a:p>
            <a:pPr lvl="1"/>
            <a:r>
              <a:rPr/>
              <a:t>Commonly agreed upon on all systems</a:t>
            </a:r>
          </a:p>
          <a:p>
            <a:pPr lvl="0"/>
            <a:r>
              <a:rPr/>
              <a:t>8 bit ASCII</a:t>
            </a:r>
          </a:p>
          <a:p>
            <a:pPr lvl="1"/>
            <a:r>
              <a:rPr/>
              <a:t>Accented characters, math symbols, or box drawing characters</a:t>
            </a:r>
          </a:p>
          <a:p>
            <a:pPr lvl="1"/>
            <a:r>
              <a:rPr/>
              <a:t>No standard</a:t>
            </a:r>
          </a:p>
          <a:p>
            <a:pPr lvl="0"/>
            <a:r>
              <a:rPr/>
              <a:t>Unicode</a:t>
            </a:r>
          </a:p>
          <a:p>
            <a:pPr lvl="1"/>
            <a:r>
              <a:rPr/>
              <a:t>Mix of 8, 16, 24, and 32 bits</a:t>
            </a:r>
          </a:p>
          <a:p>
            <a:pPr lvl="1"/>
            <a:r>
              <a:rPr/>
              <a:t>Support for all alphabets</a:t>
            </a:r>
          </a:p>
          <a:p>
            <a:pPr lvl="1"/>
            <a:r>
              <a:rPr/>
              <a:t>Includes emoji symbols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Designating special symbols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special vector of upper case …</a:t>
            </a:r>
          </a:p>
        </p:txBody>
      </p:sp>
      <p:sp>
        <p:nvSpPr>
          <p:cNvPr id="3" name="Content Placeholder 2"/>
          <p:cNvSpPr>
            <a:spLocks noGrp="1"/>
          </p:cNvSpPr>
          <p:nvPr>
            <p:ph idx="1"/>
          </p:nvPr>
        </p:nvSpPr>
        <p:spPr/>
        <p:txBody>
          <a:bodyPr/>
          <a:lstStyle/>
          <a:p>
            <a:pPr lvl="0" indent="0">
              <a:buNone/>
            </a:pPr>
            <a:r>
              <a:rPr>
                <a:latin typeface="Courier"/>
              </a:rPr>
              <a:t>LETTERS</a:t>
            </a:r>
          </a:p>
          <a:p>
            <a:pPr lvl="0" indent="0">
              <a:buNone/>
            </a:pPr>
            <a:r>
              <a:rPr>
                <a:latin typeface="Courier"/>
              </a:rPr>
              <a:t>##  [1] "A" "B" "C" "D" "E" "F" "G" "H"
##  [9] "I" "J" "K" "L" "M" "N" "O" "P"
## [17] "Q" "R" "S" "T" "U" "V" "W" "X"
## [25] "Y" "Z"</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Definitions</a:t>
            </a:r>
          </a:p>
          <a:p>
            <a:pPr lvl="0"/>
            <a:r>
              <a:rPr/>
              <a:t>Combining and splitting</a:t>
            </a:r>
          </a:p>
          <a:p>
            <a:pPr lvl="0"/>
            <a:r>
              <a:rPr/>
              <a:t>Searching and Replacing</a:t>
            </a:r>
          </a:p>
          <a:p>
            <a:pPr lvl="0"/>
            <a:r>
              <a:rPr/>
              <a:t>Regular expressions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and lower case letters.</a:t>
            </a:r>
          </a:p>
        </p:txBody>
      </p:sp>
      <p:sp>
        <p:nvSpPr>
          <p:cNvPr id="3" name="Content Placeholder 2"/>
          <p:cNvSpPr>
            <a:spLocks noGrp="1"/>
          </p:cNvSpPr>
          <p:nvPr>
            <p:ph idx="1"/>
          </p:nvPr>
        </p:nvSpPr>
        <p:spPr/>
        <p:txBody>
          <a:bodyPr/>
          <a:lstStyle/>
          <a:p>
            <a:pPr lvl="0" indent="0">
              <a:buNone/>
            </a:pPr>
            <a:r>
              <a:rPr>
                <a:latin typeface="Courier"/>
              </a:rPr>
              <a:t>letters</a:t>
            </a:r>
          </a:p>
          <a:p>
            <a:pPr lvl="0" indent="0">
              <a:buNone/>
            </a:pPr>
            <a:r>
              <a:rPr>
                <a:latin typeface="Courier"/>
              </a:rPr>
              <a:t>##  [1] "a" "b" "c" "d" "e" "f" "g" "h"
##  [9] "i" "j" "k" "l" "m" "n" "o" "p"
## [17] "q" "r" "s" "t" "u" "v" "w" "x"
## [25] "y" "z"</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indent="0" marL="0">
              <a:buNone/>
            </a:pPr>
            <a:r>
              <a:rPr/>
              <a:t>What have you learned</a:t>
            </a:r>
          </a:p>
          <a:p>
            <a:pPr lvl="0"/>
            <a:r>
              <a:rPr/>
              <a:t>Basic definitions</a:t>
            </a:r>
          </a:p>
          <a:p>
            <a:pPr lvl="0" indent="0" marL="0">
              <a:buNone/>
            </a:pPr>
            <a:r>
              <a:rPr/>
              <a:t>What’s coming next</a:t>
            </a:r>
          </a:p>
          <a:p>
            <a:pPr lvl="0"/>
            <a:r>
              <a:rPr/>
              <a:t>Combining and splitting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paste function</a:t>
            </a:r>
          </a:p>
        </p:txBody>
      </p:sp>
      <p:sp>
        <p:nvSpPr>
          <p:cNvPr id="3" name="Content Placeholder 2"/>
          <p:cNvSpPr>
            <a:spLocks noGrp="1"/>
          </p:cNvSpPr>
          <p:nvPr>
            <p:ph idx="1"/>
          </p:nvPr>
        </p:nvSpPr>
        <p:spPr/>
        <p:txBody>
          <a:bodyPr/>
          <a:lstStyle/>
          <a:p>
            <a:pPr lvl="0" indent="0">
              <a:buNone/>
            </a:pPr>
            <a:r>
              <a:rPr>
                <a:latin typeface="Courier"/>
              </a:rPr>
              <a:t>first_name </a:t>
            </a:r>
            <a:r>
              <a:rPr>
                <a:solidFill>
                  <a:srgbClr val="007020"/>
                </a:solidFill>
                <a:latin typeface="Courier"/>
              </a:rPr>
              <a:t>&lt;-</a:t>
            </a:r>
            <a:r>
              <a:rPr>
                <a:latin typeface="Courier"/>
              </a:rPr>
              <a:t> </a:t>
            </a:r>
            <a:r>
              <a:rPr>
                <a:solidFill>
                  <a:srgbClr val="4070A0"/>
                </a:solidFill>
                <a:latin typeface="Courier"/>
              </a:rPr>
              <a:t>"Steve"</a:t>
            </a:r>
            <a:br/>
            <a:r>
              <a:rPr>
                <a:latin typeface="Courier"/>
              </a:rPr>
              <a:t>last_name </a:t>
            </a:r>
            <a:r>
              <a:rPr>
                <a:solidFill>
                  <a:srgbClr val="007020"/>
                </a:solidFill>
                <a:latin typeface="Courier"/>
              </a:rPr>
              <a:t>&lt;-</a:t>
            </a:r>
            <a:r>
              <a:rPr>
                <a:latin typeface="Courier"/>
              </a:rPr>
              <a:t> </a:t>
            </a:r>
            <a:r>
              <a:rPr>
                <a:solidFill>
                  <a:srgbClr val="4070A0"/>
                </a:solidFill>
                <a:latin typeface="Courier"/>
              </a:rPr>
              <a:t>"Simon"</a:t>
            </a:r>
            <a:br/>
            <a:r>
              <a:rPr>
                <a:solidFill>
                  <a:srgbClr val="06287E"/>
                </a:solidFill>
                <a:latin typeface="Courier"/>
              </a:rPr>
              <a:t>paste</a:t>
            </a:r>
            <a:r>
              <a:rPr>
                <a:latin typeface="Courier"/>
              </a:rPr>
              <a:t>(first_name, last_name)</a:t>
            </a:r>
          </a:p>
          <a:p>
            <a:pPr lvl="0" indent="0">
              <a:buNone/>
            </a:pPr>
            <a:r>
              <a:rPr>
                <a:latin typeface="Courier"/>
              </a:rPr>
              <a:t>## [1] "Steve Simon"</a:t>
            </a:r>
          </a:p>
          <a:p>
            <a:pPr lvl="0" indent="0">
              <a:buNone/>
            </a:pPr>
            <a:r>
              <a:rPr>
                <a:solidFill>
                  <a:srgbClr val="06287E"/>
                </a:solidFill>
                <a:latin typeface="Courier"/>
              </a:rPr>
              <a:t>paste</a:t>
            </a:r>
            <a:r>
              <a:rPr>
                <a:latin typeface="Courier"/>
              </a:rPr>
              <a:t>(first_name, last_name, </a:t>
            </a:r>
            <a:r>
              <a:rPr>
                <a:solidFill>
                  <a:srgbClr val="7D9029"/>
                </a:solidFill>
                <a:latin typeface="Courier"/>
              </a:rPr>
              <a:t>sep=</a:t>
            </a:r>
            <a:r>
              <a:rPr>
                <a:solidFill>
                  <a:srgbClr val="4070A0"/>
                </a:solidFill>
                <a:latin typeface="Courier"/>
              </a:rPr>
              <a:t>"_"</a:t>
            </a:r>
            <a:r>
              <a:rPr>
                <a:latin typeface="Courier"/>
              </a:rPr>
              <a:t>)</a:t>
            </a:r>
          </a:p>
          <a:p>
            <a:pPr lvl="0" indent="0">
              <a:buNone/>
            </a:pPr>
            <a:r>
              <a:rPr>
                <a:latin typeface="Courier"/>
              </a:rPr>
              <a:t>## [1] "Steve_Simon"</a:t>
            </a:r>
          </a:p>
          <a:p>
            <a:pPr lvl="0" indent="0">
              <a:buNone/>
            </a:pPr>
            <a:r>
              <a:rPr>
                <a:solidFill>
                  <a:srgbClr val="06287E"/>
                </a:solidFill>
                <a:latin typeface="Courier"/>
              </a:rPr>
              <a:t>paste</a:t>
            </a:r>
            <a:r>
              <a:rPr>
                <a:latin typeface="Courier"/>
              </a:rPr>
              <a:t>(last_name, first_name, </a:t>
            </a:r>
            <a:r>
              <a:rPr>
                <a:solidFill>
                  <a:srgbClr val="7D9029"/>
                </a:solidFill>
                <a:latin typeface="Courier"/>
              </a:rPr>
              <a:t>sep=</a:t>
            </a:r>
            <a:r>
              <a:rPr>
                <a:solidFill>
                  <a:srgbClr val="4070A0"/>
                </a:solidFill>
                <a:latin typeface="Courier"/>
              </a:rPr>
              <a:t>", "</a:t>
            </a:r>
            <a:r>
              <a:rPr>
                <a:latin typeface="Courier"/>
              </a:rPr>
              <a:t>)</a:t>
            </a:r>
          </a:p>
          <a:p>
            <a:pPr lvl="0" indent="0">
              <a:buNone/>
            </a:pPr>
            <a:r>
              <a:rPr>
                <a:latin typeface="Courier"/>
              </a:rPr>
              <a:t>## [1] "Simon, Steve"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paste0 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paste</a:t>
            </a:r>
            <a:r>
              <a:rPr>
                <a:latin typeface="Courier"/>
              </a:rPr>
              <a:t>(LETTERS[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r>
              <a:rPr>
                <a:solidFill>
                  <a:srgbClr val="40A070"/>
                </a:solidFill>
                <a:latin typeface="Courier"/>
              </a:rPr>
              <a:t>1</a:t>
            </a:r>
            <a:r>
              <a:rPr>
                <a:latin typeface="Courier"/>
              </a:rPr>
              <a:t>, </a:t>
            </a:r>
            <a:r>
              <a:rPr>
                <a:solidFill>
                  <a:srgbClr val="7D9029"/>
                </a:solidFill>
                <a:latin typeface="Courier"/>
              </a:rPr>
              <a:t>sep=</a:t>
            </a:r>
            <a:r>
              <a:rPr>
                <a:solidFill>
                  <a:srgbClr val="4070A0"/>
                </a:solidFill>
                <a:latin typeface="Courier"/>
              </a:rPr>
              <a:t>""</a:t>
            </a:r>
            <a:r>
              <a:rPr>
                <a:latin typeface="Courier"/>
              </a:rPr>
              <a:t>)</a:t>
            </a:r>
          </a:p>
          <a:p>
            <a:pPr lvl="0" indent="0">
              <a:buNone/>
            </a:pPr>
            <a:r>
              <a:rPr>
                <a:latin typeface="Courier"/>
              </a:rPr>
              <a:t>## [1] "A1" "B1" "C1"</a:t>
            </a:r>
          </a:p>
          <a:p>
            <a:pPr lvl="0" indent="0">
              <a:buNone/>
            </a:pPr>
            <a:r>
              <a:rPr>
                <a:solidFill>
                  <a:srgbClr val="06287E"/>
                </a:solidFill>
                <a:latin typeface="Courier"/>
              </a:rPr>
              <a:t>paste0</a:t>
            </a:r>
            <a:r>
              <a:rPr>
                <a:latin typeface="Courier"/>
              </a:rPr>
              <a:t>(LETTERS[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r>
              <a:rPr>
                <a:solidFill>
                  <a:srgbClr val="40A070"/>
                </a:solidFill>
                <a:latin typeface="Courier"/>
              </a:rPr>
              <a:t>1</a:t>
            </a:r>
            <a:r>
              <a:rPr>
                <a:latin typeface="Courier"/>
              </a:rPr>
              <a:t>)</a:t>
            </a:r>
          </a:p>
          <a:p>
            <a:pPr lvl="0" indent="0">
              <a:buNone/>
            </a:pPr>
            <a:r>
              <a:rPr>
                <a:latin typeface="Courier"/>
              </a:rPr>
              <a:t>## [1] "A1" "B1" "C1"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Collapsing a vector</a:t>
            </a:r>
          </a:p>
        </p:txBody>
      </p:sp>
      <p:sp>
        <p:nvSpPr>
          <p:cNvPr id="3" name="Content Placeholder 2"/>
          <p:cNvSpPr>
            <a:spLocks noGrp="1"/>
          </p:cNvSpPr>
          <p:nvPr>
            <p:ph idx="1"/>
          </p:nvPr>
        </p:nvSpPr>
        <p:spPr/>
        <p:txBody>
          <a:bodyPr/>
          <a:lstStyle/>
          <a:p>
            <a:pPr lvl="0" indent="0">
              <a:buNone/>
            </a:pPr>
            <a:r>
              <a:rPr>
                <a:solidFill>
                  <a:srgbClr val="06287E"/>
                </a:solidFill>
                <a:latin typeface="Courier"/>
              </a:rPr>
              <a:t>paste</a:t>
            </a:r>
            <a:r>
              <a:rPr>
                <a:latin typeface="Courier"/>
              </a:rPr>
              <a:t>(LETTERS[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r>
              <a:rPr>
                <a:solidFill>
                  <a:srgbClr val="7D9029"/>
                </a:solidFill>
                <a:latin typeface="Courier"/>
              </a:rPr>
              <a:t>collapse=</a:t>
            </a:r>
            <a:r>
              <a:rPr>
                <a:solidFill>
                  <a:srgbClr val="4070A0"/>
                </a:solidFill>
                <a:latin typeface="Courier"/>
              </a:rPr>
              <a:t>", "</a:t>
            </a:r>
            <a:r>
              <a:rPr>
                <a:latin typeface="Courier"/>
              </a:rPr>
              <a:t>)</a:t>
            </a:r>
          </a:p>
          <a:p>
            <a:pPr lvl="0" indent="0">
              <a:buNone/>
            </a:pPr>
            <a:r>
              <a:rPr>
                <a:latin typeface="Courier"/>
              </a:rPr>
              <a:t>## [1] "A, B, C"</a:t>
            </a:r>
          </a:p>
          <a:p>
            <a:pPr lvl="0" indent="0" marL="0">
              <a:buNone/>
            </a:pPr>
            <a:r>
              <a:rPr/>
              <a:t>Sometimes you want to collapse all the strings in a vector to a single string.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tidyverse libraries for string manipulation</a:t>
            </a:r>
          </a:p>
        </p:txBody>
      </p:sp>
      <p:sp>
        <p:nvSpPr>
          <p:cNvPr id="3" name="Content Placeholder 2"/>
          <p:cNvSpPr>
            <a:spLocks noGrp="1"/>
          </p:cNvSpPr>
          <p:nvPr>
            <p:ph idx="1"/>
          </p:nvPr>
        </p:nvSpPr>
        <p:spPr/>
        <p:txBody>
          <a:bodyPr/>
          <a:lstStyle/>
          <a:p>
            <a:pPr lvl="0" indent="0" marL="0">
              <a:buNone/>
            </a:pPr>
            <a:r>
              <a:rPr/>
              <a:t>stringr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str_sub function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str_split function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glue function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a:t>
            </a:r>
          </a:p>
          <a:p>
            <a:pPr lvl="0"/>
            <a:r>
              <a:rPr/>
              <a:t>Combining and splitting</a:t>
            </a:r>
          </a:p>
          <a:p>
            <a:pPr lvl="0" indent="0" marL="0">
              <a:buNone/>
            </a:pPr>
            <a:r>
              <a:rPr/>
              <a:t>What’s coming next</a:t>
            </a:r>
          </a:p>
          <a:p>
            <a:pPr lvl="0"/>
            <a:r>
              <a:rPr/>
              <a:t>Searching and Replacing</a:t>
            </a:r>
          </a:p>
          <a:p>
            <a:pPr lvl="0" indent="0" marL="0">
              <a:buNone/>
            </a:pPr>
            <a:r>
              <a:rPr/>
              <a:t>Any questions?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Definitions</a:t>
            </a:r>
          </a:p>
        </p:txBody>
      </p:sp>
      <p:sp>
        <p:nvSpPr>
          <p:cNvPr id="3" name="Content Placeholder 2"/>
          <p:cNvSpPr>
            <a:spLocks noGrp="1"/>
          </p:cNvSpPr>
          <p:nvPr>
            <p:ph idx="1"/>
          </p:nvPr>
        </p:nvSpPr>
        <p:spPr/>
        <p:txBody>
          <a:bodyPr/>
          <a:lstStyle/>
          <a:p>
            <a:pPr lvl="0" indent="0" marL="0">
              <a:buNone/>
            </a:pPr>
            <a:r>
              <a:rPr/>
              <a:t>A string in R is data value that includes</a:t>
            </a:r>
          </a:p>
          <a:p>
            <a:pPr lvl="0"/>
            <a:r>
              <a:rPr/>
              <a:t>letters,</a:t>
            </a:r>
          </a:p>
          <a:p>
            <a:pPr lvl="0"/>
            <a:r>
              <a:rPr/>
              <a:t>numbers, and/or</a:t>
            </a:r>
          </a:p>
          <a:p>
            <a:pPr lvl="0"/>
            <a:r>
              <a:rPr/>
              <a:t>symbols</a:t>
            </a:r>
          </a:p>
          <a:p>
            <a:pPr lvl="0" indent="0" marL="0">
              <a:buNone/>
            </a:pPr>
            <a:r>
              <a:rPr/>
              <a:t>Strings are also known as</a:t>
            </a:r>
          </a:p>
          <a:p>
            <a:pPr lvl="0"/>
            <a:r>
              <a:rPr/>
              <a:t>alphanumeric,</a:t>
            </a:r>
          </a:p>
          <a:p>
            <a:pPr lvl="0"/>
            <a:r>
              <a:rPr/>
              <a:t>character, or</a:t>
            </a:r>
          </a:p>
          <a:p>
            <a:pPr lvl="0"/>
            <a:r>
              <a:rPr/>
              <a:t>text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a:t>
            </a:r>
          </a:p>
          <a:p>
            <a:pPr lvl="0"/>
            <a:r>
              <a:rPr/>
              <a:t>Searching and Replacing</a:t>
            </a:r>
          </a:p>
          <a:p>
            <a:pPr lvl="0" indent="0" marL="0">
              <a:buNone/>
            </a:pPr>
            <a:r>
              <a:rPr/>
              <a:t>What’s coming next</a:t>
            </a:r>
          </a:p>
          <a:p>
            <a:pPr lvl="0"/>
            <a:r>
              <a:rPr/>
              <a:t>Regular expressions</a:t>
            </a:r>
          </a:p>
          <a:p>
            <a:pPr lvl="0" indent="0" marL="0">
              <a:buNone/>
            </a:pPr>
            <a:r>
              <a:rPr/>
              <a:t>Any questions?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Definitions</a:t>
            </a:r>
          </a:p>
          <a:p>
            <a:pPr lvl="0"/>
            <a:r>
              <a:rPr/>
              <a:t>Combining and splitting</a:t>
            </a:r>
          </a:p>
          <a:p>
            <a:pPr lvl="0"/>
            <a:r>
              <a:rPr/>
              <a:t>Searching and Replacing</a:t>
            </a:r>
          </a:p>
          <a:p>
            <a:pPr lvl="0"/>
            <a:r>
              <a:rPr/>
              <a:t>Regular expressions</a:t>
            </a:r>
          </a:p>
          <a:p>
            <a:pPr lvl="0" indent="0" marL="0">
              <a:buNone/>
            </a:pPr>
            <a:r>
              <a:rPr/>
              <a:t>Any questions?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quotes to designate data as a string</a:t>
            </a:r>
          </a:p>
        </p:txBody>
      </p:sp>
      <p:sp>
        <p:nvSpPr>
          <p:cNvPr id="3" name="Content Placeholder 2"/>
          <p:cNvSpPr>
            <a:spLocks noGrp="1"/>
          </p:cNvSpPr>
          <p:nvPr>
            <p:ph idx="1"/>
          </p:nvPr>
        </p:nvSpPr>
        <p:spPr/>
        <p:txBody>
          <a:bodyPr/>
          <a:lstStyle/>
          <a:p>
            <a:pPr lvl="0" indent="0">
              <a:buNone/>
            </a:pPr>
            <a:r>
              <a:rPr>
                <a:latin typeface="Courier"/>
              </a:rPr>
              <a:t>name </a:t>
            </a:r>
            <a:r>
              <a:rPr>
                <a:solidFill>
                  <a:srgbClr val="007020"/>
                </a:solidFill>
                <a:latin typeface="Courier"/>
              </a:rPr>
              <a:t>&lt;-</a:t>
            </a:r>
            <a:r>
              <a:rPr>
                <a:latin typeface="Courier"/>
              </a:rPr>
              <a:t> </a:t>
            </a:r>
            <a:r>
              <a:rPr>
                <a:solidFill>
                  <a:srgbClr val="4070A0"/>
                </a:solidFill>
                <a:latin typeface="Courier"/>
              </a:rPr>
              <a:t>'Steve Simon'</a:t>
            </a:r>
            <a:br/>
            <a:r>
              <a:rPr>
                <a:latin typeface="Courier"/>
              </a:rPr>
              <a:t>work_address </a:t>
            </a:r>
            <a:r>
              <a:rPr>
                <a:solidFill>
                  <a:srgbClr val="007020"/>
                </a:solidFill>
                <a:latin typeface="Courier"/>
              </a:rPr>
              <a:t>&lt;-</a:t>
            </a:r>
            <a:r>
              <a:rPr>
                <a:latin typeface="Courier"/>
              </a:rPr>
              <a:t> </a:t>
            </a:r>
            <a:r>
              <a:rPr>
                <a:solidFill>
                  <a:srgbClr val="06287E"/>
                </a:solidFill>
                <a:latin typeface="Courier"/>
              </a:rPr>
              <a:t>c</a:t>
            </a:r>
            <a:r>
              <a:rPr>
                <a:latin typeface="Courier"/>
              </a:rPr>
              <a:t>(</a:t>
            </a:r>
            <a:br/>
            <a:r>
              <a:rPr>
                <a:latin typeface="Courier"/>
              </a:rPr>
              <a:t>  </a:t>
            </a:r>
            <a:r>
              <a:rPr>
                <a:solidFill>
                  <a:srgbClr val="4070A0"/>
                </a:solidFill>
                <a:latin typeface="Courier"/>
              </a:rPr>
              <a:t>"School of Medicine"</a:t>
            </a:r>
            <a:r>
              <a:rPr>
                <a:latin typeface="Courier"/>
              </a:rPr>
              <a:t>,</a:t>
            </a:r>
            <a:br/>
            <a:r>
              <a:rPr>
                <a:latin typeface="Courier"/>
              </a:rPr>
              <a:t>  </a:t>
            </a:r>
            <a:r>
              <a:rPr>
                <a:solidFill>
                  <a:srgbClr val="4070A0"/>
                </a:solidFill>
                <a:latin typeface="Courier"/>
              </a:rPr>
              <a:t>"2401 Holmes St."</a:t>
            </a:r>
            <a:r>
              <a:rPr>
                <a:latin typeface="Courier"/>
              </a:rPr>
              <a:t>,</a:t>
            </a:r>
            <a:br/>
            <a:r>
              <a:rPr>
                <a:latin typeface="Courier"/>
              </a:rPr>
              <a:t>  </a:t>
            </a:r>
            <a:r>
              <a:rPr>
                <a:solidFill>
                  <a:srgbClr val="4070A0"/>
                </a:solidFill>
                <a:latin typeface="Courier"/>
              </a:rPr>
              <a:t>"Kansas City, MO  64108"</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 NOT use curly quotes or back quotes.</a:t>
            </a:r>
          </a:p>
        </p:txBody>
      </p:sp>
      <p:pic>
        <p:nvPicPr>
          <p:cNvPr descr="fig:  curly-quotes.png" id="0" name="Picture 1"/>
          <p:cNvPicPr>
            <a:picLocks noGrp="1" noChangeAspect="1"/>
          </p:cNvPicPr>
          <p:nvPr/>
        </p:nvPicPr>
        <p:blipFill>
          <a:blip r:embed="rId3"/>
          <a:stretch>
            <a:fillRect/>
          </a:stretch>
        </p:blipFill>
        <p:spPr bwMode="auto">
          <a:xfrm>
            <a:off x="2235200" y="1600200"/>
            <a:ext cx="772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Good and bad quote marks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evolution of computer characters</a:t>
            </a:r>
          </a:p>
        </p:txBody>
      </p:sp>
      <p:sp>
        <p:nvSpPr>
          <p:cNvPr id="3" name="Content Placeholder 2"/>
          <p:cNvSpPr>
            <a:spLocks noGrp="1"/>
          </p:cNvSpPr>
          <p:nvPr>
            <p:ph idx="1"/>
          </p:nvPr>
        </p:nvSpPr>
        <p:spPr/>
        <p:txBody>
          <a:bodyPr/>
          <a:lstStyle/>
          <a:p>
            <a:pPr lvl="0"/>
            <a:r>
              <a:rPr/>
              <a:t>EBCDIC</a:t>
            </a:r>
          </a:p>
          <a:p>
            <a:pPr lvl="0"/>
            <a:r>
              <a:rPr/>
              <a:t>ASCII</a:t>
            </a:r>
          </a:p>
          <a:p>
            <a:pPr lvl="0"/>
            <a:r>
              <a:rPr/>
              <a:t>Unicode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Extended Binary Coded Decimal Interchange Code (EBCDIC)</a:t>
            </a:r>
          </a:p>
        </p:txBody>
      </p:sp>
      <p:pic>
        <p:nvPicPr>
          <p:cNvPr descr="fig:  ebcdic.png" id="0" name="Picture 1"/>
          <p:cNvPicPr>
            <a:picLocks noGrp="1" noChangeAspect="1"/>
          </p:cNvPicPr>
          <p:nvPr/>
        </p:nvPicPr>
        <p:blipFill>
          <a:blip r:embed="rId3"/>
          <a:stretch>
            <a:fillRect/>
          </a:stretch>
        </p:blipFill>
        <p:spPr bwMode="auto">
          <a:xfrm>
            <a:off x="1638300" y="1600200"/>
            <a:ext cx="8915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Punched card used for IBM mainframe computers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American Standard Code for Information Interchange (ASCII)</a:t>
            </a:r>
          </a:p>
        </p:txBody>
      </p:sp>
      <p:pic>
        <p:nvPicPr>
          <p:cNvPr descr="fig:  ascii.png" id="0" name="Picture 1"/>
          <p:cNvPicPr>
            <a:picLocks noGrp="1" noChangeAspect="1"/>
          </p:cNvPicPr>
          <p:nvPr/>
        </p:nvPicPr>
        <p:blipFill>
          <a:blip r:embed="rId3"/>
          <a:stretch>
            <a:fillRect/>
          </a:stretch>
        </p:blipFill>
        <p:spPr bwMode="auto">
          <a:xfrm>
            <a:off x="3149600" y="1600200"/>
            <a:ext cx="5880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ASCII code (7 bit)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Seven bit ASCII</a:t>
            </a:r>
          </a:p>
        </p:txBody>
      </p:sp>
      <p:sp>
        <p:nvSpPr>
          <p:cNvPr id="3" name="Content Placeholder 2"/>
          <p:cNvSpPr>
            <a:spLocks noGrp="1"/>
          </p:cNvSpPr>
          <p:nvPr>
            <p:ph idx="1"/>
          </p:nvPr>
        </p:nvSpPr>
        <p:spPr/>
        <p:txBody>
          <a:bodyPr/>
          <a:lstStyle/>
          <a:p>
            <a:pPr lvl="0"/>
            <a:r>
              <a:rPr/>
              <a:t>00 through 7E</a:t>
            </a:r>
          </a:p>
          <a:p>
            <a:pPr lvl="1"/>
            <a:r>
              <a:rPr/>
              <a:t>00-1E unprintable control characters</a:t>
            </a:r>
          </a:p>
          <a:p>
            <a:pPr lvl="1"/>
            <a:r>
              <a:rPr/>
              <a:t>20-2E various symbols</a:t>
            </a:r>
          </a:p>
          <a:p>
            <a:pPr lvl="1"/>
            <a:r>
              <a:rPr/>
              <a:t>30-39 digits 0-9</a:t>
            </a:r>
          </a:p>
          <a:p>
            <a:pPr lvl="1"/>
            <a:r>
              <a:rPr/>
              <a:t>3A-40 various symbols</a:t>
            </a:r>
          </a:p>
          <a:p>
            <a:pPr lvl="1"/>
            <a:r>
              <a:rPr/>
              <a:t>41-5A capital letters (A-Z)</a:t>
            </a:r>
          </a:p>
          <a:p>
            <a:pPr lvl="1"/>
            <a:r>
              <a:rPr/>
              <a:t>5B-60 various symbols</a:t>
            </a:r>
          </a:p>
          <a:p>
            <a:pPr lvl="1"/>
            <a:r>
              <a:rPr/>
              <a:t>61-7A lower case letters (a-z)</a:t>
            </a:r>
          </a:p>
          <a:p>
            <a:pPr lvl="1"/>
            <a:r>
              <a:rPr/>
              <a:t>7B-7E various symbols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strings in R, https://github.com/pmean/papers-and-presentations/tree/master/strings</dc:title>
  <dc:creator>Steve Simon</dc:creator>
  <cp:keywords/>
  <dcterms:created xsi:type="dcterms:W3CDTF">2023-03-31T12:57:35Z</dcterms:created>
  <dcterms:modified xsi:type="dcterms:W3CDTF">2023-03-31T12:57:35Z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2023-03-18</vt:lpwstr>
  </property>
  <property fmtid="{D5CDD505-2E9C-101B-9397-08002B2CF9AE}" pid="3" name="output">
    <vt:lpwstr/>
  </property>
</Properties>
</file>