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gif" ContentType="image/gif"/>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notesMaster" Target="notesMasters/notesMaster1.xml" /><Relationship Id="rId39" Type="http://schemas.openxmlformats.org/officeDocument/2006/relationships/tableStyles" Target="tableStyles.xml" /><Relationship Id="rId38" Type="http://schemas.openxmlformats.org/officeDocument/2006/relationships/theme" Target="theme/theme1.xml" /><Relationship Id="rId1" Type="http://schemas.openxmlformats.org/officeDocument/2006/relationships/slideMaster" Target="slideMasters/slideMaster1.xml" /><Relationship Id="rId37" Type="http://schemas.openxmlformats.org/officeDocument/2006/relationships/viewProps" Target="viewProps.xml" /><Relationship Id="rId36"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of you should be familiar with the components and stages that The Analysis Factor uses to classify their talks. This talk is in Stage 3, Extensions of Linear Models. It covers a pretty broad swath, but might be considered as interpreting results. Perhaps validating results might be a second component.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start with an appreciation of when you might consider using exact or randomization tests. These tests are very general, and I will try to show a variety of applications. If you want to implement these tests yourself, it is not too difficult for simpler hypotheses. For more complex hypotheses, you need some basic programming skills. It is not too difficult, if you know how to use loops inside SAS, R, or Stata.</a:t>
            </a:r>
          </a:p>
          <a:p>
            <a:pPr lvl="0" indent="0" marL="0">
              <a:buNone/>
            </a:pPr>
          </a:p>
          <a:p>
            <a:pPr lvl="0" indent="0" marL="0">
              <a:buNone/>
            </a:pPr>
            <a:r>
              <a:rPr/>
              <a:t>It’s not possible to cover every possible application of exact and randomization tests today. I hope just to get you a bit more comfortable with the methodology in general.</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First, I will provide a historical overview, with an example derived in 1931, when Statistics was still in its infancy.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start with a historical overview.</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of the discussion of these functions describe the hypergeometric distribution as an abstract problem of drawing balls from an urn. So think of the eight cups of tea as an urn with eight balls, four white and four black. The white balls represent correctly identifying the cup of tea as having the milk added first. The black balls represent mistakes in identification. So what is the probability of getting 3 white balls after drawing 4 balls without replacement?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functions to calculate hypergeometric probabilities vary from package to package. SAS uses a PDF function (short for Probability Density Function) with the ‘HYPER’ argument. R uses the dhyper function. Stata uses dis hypergeometricp. SPSS uses the PDF.HYPER function.</a:t>
            </a:r>
          </a:p>
          <a:p>
            <a:pPr lvl="0" indent="0" marL="0">
              <a:buNone/>
            </a:pPr>
          </a:p>
          <a:p>
            <a:pPr lvl="0" indent="0" marL="0">
              <a:buNone/>
            </a:pPr>
            <a:r>
              <a:rPr/>
              <a:t>All of these packages arrange the numeric arguments differently.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that R asks you to specify the number of white balls and the number of black balls. The other packages ask you to specify the number of white balls and the total number of balls, The order that you specify these values in is also inconsistent from package to package.</a:t>
            </a:r>
          </a:p>
          <a:p>
            <a:pPr lvl="0" indent="0" marL="0">
              <a:buNone/>
            </a:pPr>
          </a:p>
          <a:p>
            <a:pPr lvl="0" indent="0" marL="0">
              <a:buNone/>
            </a:pPr>
            <a:r>
              <a:rPr/>
              <a:t>I show this to emphasize that if you plan to calculate hypergeometric probabilities, read the manual closely. It also helps to first do some simple calculations like an urn with 4 white and 4 black balls. Compare what the statistical package tells you with what you calculated by hand.</a:t>
            </a:r>
          </a:p>
          <a:p>
            <a:pPr lvl="0" indent="0" marL="0">
              <a:buNone/>
            </a:pPr>
          </a:p>
          <a:p>
            <a:pPr lvl="0" indent="0" marL="0">
              <a:buNone/>
            </a:pPr>
            <a:r>
              <a:rPr/>
              <a:t>Fortunately, you don’t need to resort to the hypergeometric probabilities.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jp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gif"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gif"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gif"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Exact and randomization tests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2023-05-12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likely is this result?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If the lady had no ability to tell whether the milk was added first and was effectively picking at random, the probability would be</a:t>
                </a:r>
              </a:p>
              <a:p>
                <a:pPr lvl="0"/>
                <a14:m>
                  <m:oMath xmlns:m="http://schemas.openxmlformats.org/officeDocument/2006/math">
                    <m:f>
                      <m:fPr>
                        <m:type m:val="bar"/>
                      </m:fPr>
                      <m:num>
                        <m:r>
                          <m:t>4</m:t>
                        </m:r>
                      </m:num>
                      <m:den>
                        <m:r>
                          <m:t>8</m:t>
                        </m:r>
                      </m:den>
                    </m:f>
                    <m:r>
                      <m:rPr>
                        <m:sty m:val="p"/>
                      </m:rPr>
                      <m:t>×</m:t>
                    </m:r>
                    <m:f>
                      <m:fPr>
                        <m:type m:val="bar"/>
                      </m:fPr>
                      <m:num>
                        <m:r>
                          <m:t>3</m:t>
                        </m:r>
                      </m:num>
                      <m:den>
                        <m:r>
                          <m:t>7</m:t>
                        </m:r>
                      </m:den>
                    </m:f>
                    <m:r>
                      <m:rPr>
                        <m:sty m:val="p"/>
                      </m:rPr>
                      <m:t>×</m:t>
                    </m:r>
                    <m:f>
                      <m:fPr>
                        <m:type m:val="bar"/>
                      </m:fPr>
                      <m:num>
                        <m:r>
                          <m:t>2</m:t>
                        </m:r>
                      </m:num>
                      <m:den>
                        <m:r>
                          <m:t>6</m:t>
                        </m:r>
                      </m:den>
                    </m:f>
                    <m:r>
                      <m:rPr>
                        <m:sty m:val="p"/>
                      </m:rPr>
                      <m:t>×</m:t>
                    </m:r>
                    <m:f>
                      <m:fPr>
                        <m:type m:val="bar"/>
                      </m:fPr>
                      <m:num>
                        <m:r>
                          <m:t>1</m:t>
                        </m:r>
                      </m:num>
                      <m:den>
                        <m:r>
                          <m:t>5</m:t>
                        </m:r>
                      </m:den>
                    </m:f>
                    <m:r>
                      <m:rPr>
                        <m:sty m:val="p"/>
                      </m:rPr>
                      <m:t>=</m:t>
                    </m:r>
                    <m:f>
                      <m:fPr>
                        <m:type m:val="bar"/>
                      </m:fPr>
                      <m:num>
                        <m:r>
                          <m:t>1</m:t>
                        </m:r>
                      </m:num>
                      <m:den>
                        <m:r>
                          <m:t>70</m:t>
                        </m:r>
                      </m:den>
                    </m:f>
                  </m:oMath>
                </a14:m>
              </a:p>
              <a:p>
                <a:pPr lvl="1"/>
                <a:r>
                  <a:rPr/>
                  <a:t>Note: the probability is NOT </a:t>
                </a:r>
                <a14:m>
                  <m:oMath xmlns:m="http://schemas.openxmlformats.org/officeDocument/2006/math">
                    <m:sSup>
                      <m:e>
                        <m:d>
                          <m:dPr>
                            <m:begChr m:val="("/>
                            <m:endChr m:val=")"/>
                            <m:sepChr m:val=""/>
                            <m:grow/>
                          </m:dPr>
                          <m:e>
                            <m:f>
                              <m:fPr>
                                <m:type m:val="bar"/>
                              </m:fPr>
                              <m:num>
                                <m:r>
                                  <m:t>1</m:t>
                                </m:r>
                              </m:num>
                              <m:den>
                                <m:r>
                                  <m:t>2</m:t>
                                </m:r>
                              </m:den>
                            </m:f>
                          </m:e>
                        </m:d>
                      </m:e>
                      <m:sup>
                        <m:r>
                          <m:t>4</m:t>
                        </m:r>
                      </m:sup>
                    </m:sSup>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 alternate result</a:t>
            </a:r>
          </a:p>
        </p:txBody>
      </p:sp>
      <p:pic>
        <p:nvPicPr>
          <p:cNvPr descr="fig:  ../images/tea-result-2.png" id="0" name="Picture 1"/>
          <p:cNvPicPr>
            <a:picLocks noGrp="1" noChangeAspect="1"/>
          </p:cNvPicPr>
          <p:nvPr/>
        </p:nvPicPr>
        <p:blipFill>
          <a:blip r:embed="rId2"/>
          <a:stretch>
            <a:fillRect/>
          </a:stretch>
        </p:blipFill>
        <p:spPr bwMode="auto">
          <a:xfrm>
            <a:off x="3479800" y="1600200"/>
            <a:ext cx="5232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6. An alternate result with one miss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likely is three correct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f>
                      <m:fPr>
                        <m:type m:val="bar"/>
                      </m:fPr>
                      <m:num>
                        <m:r>
                          <m:t>4</m:t>
                        </m:r>
                      </m:num>
                      <m:den>
                        <m:r>
                          <m:t>8</m:t>
                        </m:r>
                      </m:den>
                    </m:f>
                    <m:r>
                      <m:rPr>
                        <m:sty m:val="p"/>
                      </m:rPr>
                      <m:t>×</m:t>
                    </m:r>
                    <m:f>
                      <m:fPr>
                        <m:type m:val="bar"/>
                      </m:fPr>
                      <m:num>
                        <m:r>
                          <m:t>4</m:t>
                        </m:r>
                      </m:num>
                      <m:den>
                        <m:r>
                          <m:t>7</m:t>
                        </m:r>
                      </m:den>
                    </m:f>
                    <m:r>
                      <m:rPr>
                        <m:sty m:val="p"/>
                      </m:rPr>
                      <m:t>×</m:t>
                    </m:r>
                    <m:f>
                      <m:fPr>
                        <m:type m:val="bar"/>
                      </m:fPr>
                      <m:num>
                        <m:r>
                          <m:t>3</m:t>
                        </m:r>
                      </m:num>
                      <m:den>
                        <m:r>
                          <m:t>6</m:t>
                        </m:r>
                      </m:den>
                    </m:f>
                    <m:r>
                      <m:rPr>
                        <m:sty m:val="p"/>
                      </m:rPr>
                      <m:t>×</m:t>
                    </m:r>
                    <m:f>
                      <m:fPr>
                        <m:type m:val="bar"/>
                      </m:fPr>
                      <m:num>
                        <m:r>
                          <m:t>2</m:t>
                        </m:r>
                      </m:num>
                      <m:den>
                        <m:r>
                          <m:t>5</m:t>
                        </m:r>
                      </m:den>
                    </m:f>
                    <m:r>
                      <m:rPr>
                        <m:sty m:val="p"/>
                      </m:rPr>
                      <m:t>+</m:t>
                    </m:r>
                    <m:f>
                      <m:fPr>
                        <m:type m:val="bar"/>
                      </m:fPr>
                      <m:num>
                        <m:r>
                          <m:t>4</m:t>
                        </m:r>
                      </m:num>
                      <m:den>
                        <m:r>
                          <m:t>8</m:t>
                        </m:r>
                      </m:den>
                    </m:f>
                    <m:r>
                      <m:rPr>
                        <m:sty m:val="p"/>
                      </m:rPr>
                      <m:t>×</m:t>
                    </m:r>
                    <m:f>
                      <m:fPr>
                        <m:type m:val="bar"/>
                      </m:fPr>
                      <m:num>
                        <m:r>
                          <m:t>4</m:t>
                        </m:r>
                      </m:num>
                      <m:den>
                        <m:r>
                          <m:t>7</m:t>
                        </m:r>
                      </m:den>
                    </m:f>
                    <m:r>
                      <m:rPr>
                        <m:sty m:val="p"/>
                      </m:rPr>
                      <m:t>×</m:t>
                    </m:r>
                    <m:f>
                      <m:fPr>
                        <m:type m:val="bar"/>
                      </m:fPr>
                      <m:num>
                        <m:r>
                          <m:t>3</m:t>
                        </m:r>
                      </m:num>
                      <m:den>
                        <m:r>
                          <m:t>6</m:t>
                        </m:r>
                      </m:den>
                    </m:f>
                    <m:r>
                      <m:rPr>
                        <m:sty m:val="p"/>
                      </m:rPr>
                      <m:t>×</m:t>
                    </m:r>
                    <m:f>
                      <m:fPr>
                        <m:type m:val="bar"/>
                      </m:fPr>
                      <m:num>
                        <m:r>
                          <m:t>2</m:t>
                        </m:r>
                      </m:num>
                      <m:den>
                        <m:r>
                          <m:t>5</m:t>
                        </m:r>
                      </m:den>
                    </m:f>
                    <m:r>
                      <m:rPr>
                        <m:sty m:val="p"/>
                      </m:rPr>
                      <m:t>+</m:t>
                    </m:r>
                    <m:r>
                      <m:rPr>
                        <m:sty m:val="p"/>
                      </m:rPr>
                      <m:t>.</m:t>
                    </m:r>
                    <m:r>
                      <m:rPr>
                        <m:sty m:val="p"/>
                      </m:rPr>
                      <m:t>.</m:t>
                    </m:r>
                    <m:r>
                      <m:rPr>
                        <m:sty m:val="p"/>
                      </m:rPr>
                      <m:t>.</m:t>
                    </m:r>
                  </m:oMath>
                </a14:m>
              </a:p>
              <a:p>
                <a:pPr lvl="0" indent="0" marL="0">
                  <a:buNone/>
                </a:pPr>
                <a:r>
                  <a:rPr/>
                  <a:t>Too messy! Use the hypergeometric distribution. Note: this is NOT a binomial distribution.</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Balls in an urn analogy</a:t>
            </a:r>
          </a:p>
        </p:txBody>
      </p:sp>
      <p:sp>
        <p:nvSpPr>
          <p:cNvPr id="3" name="Content Placeholder 2"/>
          <p:cNvSpPr>
            <a:spLocks noGrp="1"/>
          </p:cNvSpPr>
          <p:nvPr>
            <p:ph idx="1"/>
          </p:nvPr>
        </p:nvSpPr>
        <p:spPr/>
        <p:txBody>
          <a:bodyPr/>
          <a:lstStyle/>
          <a:p>
            <a:pPr lvl="0" indent="0">
              <a:buNone/>
            </a:pPr>
            <a:r>
              <a:rPr>
                <a:latin typeface="Courier"/>
              </a:rPr>
              <a:t>
 |    W           |
 |       B        |
 |  B        B    |
 |          W     |
 |     W       B  |
 |        W       |
 __________________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the hypergeometric distribution</a:t>
            </a:r>
          </a:p>
        </p:txBody>
      </p:sp>
      <p:sp>
        <p:nvSpPr>
          <p:cNvPr id="3" name="Content Placeholder 2"/>
          <p:cNvSpPr>
            <a:spLocks noGrp="1"/>
          </p:cNvSpPr>
          <p:nvPr>
            <p:ph idx="1"/>
          </p:nvPr>
        </p:nvSpPr>
        <p:spPr/>
        <p:txBody>
          <a:bodyPr/>
          <a:lstStyle/>
          <a:p>
            <a:pPr lvl="0"/>
            <a:r>
              <a:rPr/>
              <a:t>SAS: PDF(‘HYPER’, 3, 8, 4, 4)</a:t>
            </a:r>
          </a:p>
          <a:p>
            <a:pPr lvl="0"/>
            <a:r>
              <a:rPr/>
              <a:t>R: dhyper(3, 4, 4, 4)</a:t>
            </a:r>
          </a:p>
          <a:p>
            <a:pPr lvl="0"/>
            <a:r>
              <a:rPr/>
              <a:t>Stata: dis hypergeometricp(8, 4, 4, 3)</a:t>
            </a:r>
          </a:p>
          <a:p>
            <a:pPr lvl="0"/>
            <a:r>
              <a:rPr/>
              <a:t>SPSS: PDF.HYPER(3, 8, 4, 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the hypergeometric distribution</a:t>
            </a:r>
          </a:p>
        </p:txBody>
      </p:sp>
      <p:sp>
        <p:nvSpPr>
          <p:cNvPr id="3" name="Content Placeholder 2"/>
          <p:cNvSpPr>
            <a:spLocks noGrp="1"/>
          </p:cNvSpPr>
          <p:nvPr>
            <p:ph idx="1"/>
          </p:nvPr>
        </p:nvSpPr>
        <p:spPr/>
        <p:txBody>
          <a:bodyPr/>
          <a:lstStyle/>
          <a:p>
            <a:pPr lvl="0"/>
            <a:r>
              <a:rPr/>
              <a:t>W=# of white balls in the urn</a:t>
            </a:r>
          </a:p>
          <a:p>
            <a:pPr lvl="0"/>
            <a:r>
              <a:rPr/>
              <a:t>B=# of black balls in the urn</a:t>
            </a:r>
          </a:p>
          <a:p>
            <a:pPr lvl="0"/>
            <a:r>
              <a:rPr/>
              <a:t>N=W+B=# of balls total in the urn</a:t>
            </a:r>
          </a:p>
          <a:p>
            <a:pPr lvl="0"/>
            <a:r>
              <a:rPr/>
              <a:t>d=# of balls drawn from the urn</a:t>
            </a:r>
          </a:p>
          <a:p>
            <a:pPr lvl="0"/>
            <a:r>
              <a:rPr/>
              <a:t>x=# of drawn balls that are white</a:t>
            </a:r>
          </a:p>
          <a:p>
            <a:pPr lvl="1"/>
            <a:r>
              <a:rPr/>
              <a:t>SAS: PDF(‘HYPER’, x, N, W, d)</a:t>
            </a:r>
          </a:p>
          <a:p>
            <a:pPr lvl="1"/>
            <a:r>
              <a:rPr/>
              <a:t>R: dhyper(x, W, B, d)</a:t>
            </a:r>
          </a:p>
          <a:p>
            <a:pPr lvl="1"/>
            <a:r>
              <a:rPr/>
              <a:t>Stata: dis hypergeometricp(N, W, d, x)</a:t>
            </a:r>
          </a:p>
          <a:p>
            <a:pPr lvl="1"/>
            <a:r>
              <a:rPr/>
              <a:t>SPSS: PDF.HYPER(x, N, W, 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SPSS (1/4)</a:t>
            </a:r>
          </a:p>
        </p:txBody>
      </p:sp>
      <p:pic>
        <p:nvPicPr>
          <p:cNvPr descr="fig:  ../images/spss-data.png" id="0" name="Picture 1"/>
          <p:cNvPicPr>
            <a:picLocks noGrp="1" noChangeAspect="1"/>
          </p:cNvPicPr>
          <p:nvPr/>
        </p:nvPicPr>
        <p:blipFill>
          <a:blip r:embed="rId2"/>
          <a:stretch>
            <a:fillRect/>
          </a:stretch>
        </p:blipFill>
        <p:spPr bwMode="auto">
          <a:xfrm>
            <a:off x="3581400" y="1600200"/>
            <a:ext cx="5029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SPSS Dialog box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SPSS (2/4)</a:t>
            </a:r>
          </a:p>
        </p:txBody>
      </p:sp>
      <p:pic>
        <p:nvPicPr>
          <p:cNvPr descr="fig:  ../images/spss-dialog-box-1.png" id="0" name="Picture 1"/>
          <p:cNvPicPr>
            <a:picLocks noGrp="1" noChangeAspect="1"/>
          </p:cNvPicPr>
          <p:nvPr/>
        </p:nvPicPr>
        <p:blipFill>
          <a:blip r:embed="rId2"/>
          <a:stretch>
            <a:fillRect/>
          </a:stretch>
        </p:blipFill>
        <p:spPr bwMode="auto">
          <a:xfrm>
            <a:off x="3644900" y="1600200"/>
            <a:ext cx="4914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SPSS Dialog box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SPSS (3/4)</a:t>
            </a:r>
          </a:p>
        </p:txBody>
      </p:sp>
      <p:pic>
        <p:nvPicPr>
          <p:cNvPr descr="fig:  ../images/spss-dialog-box-2.png" id="0" name="Picture 1"/>
          <p:cNvPicPr>
            <a:picLocks noGrp="1" noChangeAspect="1"/>
          </p:cNvPicPr>
          <p:nvPr/>
        </p:nvPicPr>
        <p:blipFill>
          <a:blip r:embed="rId2"/>
          <a:stretch>
            <a:fillRect/>
          </a:stretch>
        </p:blipFill>
        <p:spPr bwMode="auto">
          <a:xfrm>
            <a:off x="3644900" y="1600200"/>
            <a:ext cx="4914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SPSS Dialog box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SPSS (4/4)</a:t>
            </a:r>
          </a:p>
        </p:txBody>
      </p:sp>
      <p:pic>
        <p:nvPicPr>
          <p:cNvPr descr="fig:  ../images/spss-output.png" id="0" name="Picture 1"/>
          <p:cNvPicPr>
            <a:picLocks noGrp="1" noChangeAspect="1"/>
          </p:cNvPicPr>
          <p:nvPr/>
        </p:nvPicPr>
        <p:blipFill>
          <a:blip r:embed="rId2"/>
          <a:stretch>
            <a:fillRect/>
          </a:stretch>
        </p:blipFill>
        <p:spPr bwMode="auto">
          <a:xfrm>
            <a:off x="3657600" y="1600200"/>
            <a:ext cx="4876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SPSS output box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this fits</a:t>
            </a:r>
          </a:p>
        </p:txBody>
      </p:sp>
      <p:pic>
        <p:nvPicPr>
          <p:cNvPr descr="../images/where-this-fits.jpg" id="0" name="Picture 1"/>
          <p:cNvPicPr>
            <a:picLocks noGrp="1" noChangeAspect="1"/>
          </p:cNvPicPr>
          <p:nvPr/>
        </p:nvPicPr>
        <p:blipFill>
          <a:blip r:embed="rId3"/>
          <a:stretch>
            <a:fillRect/>
          </a:stretch>
        </p:blipFill>
        <p:spPr bwMode="auto">
          <a:xfrm>
            <a:off x="1587500" y="1600200"/>
            <a:ext cx="90297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R (1/2)</a:t>
            </a:r>
          </a:p>
        </p:txBody>
      </p:sp>
      <p:sp>
        <p:nvSpPr>
          <p:cNvPr id="3" name="Content Placeholder 2"/>
          <p:cNvSpPr>
            <a:spLocks noGrp="1"/>
          </p:cNvSpPr>
          <p:nvPr>
            <p:ph idx="1"/>
          </p:nvPr>
        </p:nvSpPr>
        <p:spPr/>
        <p:txBody>
          <a:bodyPr/>
          <a:lstStyle/>
          <a:p>
            <a:pPr lvl="0" indent="0">
              <a:buNone/>
            </a:pPr>
            <a:r>
              <a:rPr>
                <a:latin typeface="Courier"/>
              </a:rPr>
              <a:t>labs &lt;- c(
  "Milk first",
  "Tea first")
guess &lt;- c(1, 2, 1, 2, 2, 2, 1, 1) 
truth &lt;- c(2, 2, 1, 2, 2, 1, 1, 1)
fisher.test(
  factor(guess, labels=labs), 
  factor(truth, labels=labs))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R (2/2)</a:t>
            </a:r>
          </a:p>
        </p:txBody>
      </p:sp>
      <p:sp>
        <p:nvSpPr>
          <p:cNvPr id="3" name="Content Placeholder 2"/>
          <p:cNvSpPr>
            <a:spLocks noGrp="1"/>
          </p:cNvSpPr>
          <p:nvPr>
            <p:ph idx="1"/>
          </p:nvPr>
        </p:nvSpPr>
        <p:spPr/>
        <p:txBody>
          <a:bodyPr/>
          <a:lstStyle/>
          <a:p>
            <a:pPr lvl="0" indent="0">
              <a:buNone/>
            </a:pPr>
            <a:r>
              <a:rPr>
                <a:latin typeface="Courier"/>
              </a:rPr>
              <a:t>p-value = 0.4857
alternative hypothesis: true odds ratio is not equal to 1
95 percent confidence interval:
   0.2117329 621.9337505
sample estimates:
odds ratio 
  6.408309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Stata</a:t>
            </a:r>
          </a:p>
        </p:txBody>
      </p:sp>
      <p:sp>
        <p:nvSpPr>
          <p:cNvPr id="3" name="Content Placeholder 2"/>
          <p:cNvSpPr>
            <a:spLocks noGrp="1"/>
          </p:cNvSpPr>
          <p:nvPr>
            <p:ph idx="1"/>
          </p:nvPr>
        </p:nvSpPr>
        <p:spPr/>
        <p:txBody>
          <a:bodyPr/>
          <a:lstStyle/>
          <a:p>
            <a:pPr lvl="0" indent="0">
              <a:buNone/>
            </a:pPr>
            <a:r>
              <a:rPr>
                <a:latin typeface="Courier"/>
              </a:rPr>
              <a:t>. tabulate guess truth, exact
           Fisher's exact =                 0.486
   1-sided Fisher's exact =                 0.243</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compute the p-value? (1/5)</a:t>
            </a:r>
          </a:p>
        </p:txBody>
      </p:sp>
      <p:sp>
        <p:nvSpPr>
          <p:cNvPr id="3" name="Content Placeholder 2"/>
          <p:cNvSpPr>
            <a:spLocks noGrp="1"/>
          </p:cNvSpPr>
          <p:nvPr>
            <p:ph idx="1"/>
          </p:nvPr>
        </p:nvSpPr>
        <p:spPr/>
        <p:txBody>
          <a:bodyPr/>
          <a:lstStyle/>
          <a:p>
            <a:pPr lvl="0" indent="0" marL="0">
              <a:buNone/>
            </a:pPr>
            <a:r>
              <a:rPr/>
              <a:t>p-value=P[sample results or more extreme| H0]</a:t>
            </a:r>
          </a:p>
          <a:p>
            <a:pPr lvl="0" indent="0" marL="0">
              <a:buNone/>
            </a:pPr>
            <a:r>
              <a:rPr/>
              <a:t>What does “more extreme” mean?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compute the p-value? (2/5)</a:t>
            </a:r>
          </a:p>
        </p:txBody>
      </p:sp>
      <p:sp>
        <p:nvSpPr>
          <p:cNvPr id="3" name="Content Placeholder 2"/>
          <p:cNvSpPr>
            <a:spLocks noGrp="1"/>
          </p:cNvSpPr>
          <p:nvPr>
            <p:ph idx="1"/>
          </p:nvPr>
        </p:nvSpPr>
        <p:spPr/>
        <p:txBody>
          <a:bodyPr/>
          <a:lstStyle/>
          <a:p>
            <a:pPr lvl="0" indent="0" marL="0">
              <a:buNone/>
            </a:pPr>
            <a:r>
              <a:rPr/>
              <a:t>List all possible 2 by 2 tables</a:t>
            </a:r>
          </a:p>
          <a:p>
            <a:pPr lvl="0" indent="0">
              <a:buNone/>
            </a:pPr>
            <a:r>
              <a:rPr>
                <a:latin typeface="Courier"/>
              </a:rPr>
              <a:t>  ? ? | 4
  ? ? | 4
  ----+--
  4 4 | 8</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compute the p-value? (3/5)</a:t>
            </a:r>
          </a:p>
        </p:txBody>
      </p:sp>
      <p:sp>
        <p:nvSpPr>
          <p:cNvPr id="3" name="Content Placeholder 2"/>
          <p:cNvSpPr>
            <a:spLocks noGrp="1"/>
          </p:cNvSpPr>
          <p:nvPr>
            <p:ph idx="1"/>
          </p:nvPr>
        </p:nvSpPr>
        <p:spPr/>
        <p:txBody>
          <a:bodyPr/>
          <a:lstStyle/>
          <a:p>
            <a:pPr lvl="0" indent="0">
              <a:buNone/>
            </a:pPr>
            <a:r>
              <a:rPr>
                <a:latin typeface="Courier"/>
              </a:rPr>
              <a:t>   4 0     3 1     2 2     1 3     0 4
   0 4     1 3     2 2     3 1     4 0
  1.4%   22.9%   51.4%   22.9%    1.4%</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compute the p-value? (4/5)</a:t>
            </a:r>
          </a:p>
        </p:txBody>
      </p:sp>
      <p:sp>
        <p:nvSpPr>
          <p:cNvPr id="3" name="Content Placeholder 2"/>
          <p:cNvSpPr>
            <a:spLocks noGrp="1"/>
          </p:cNvSpPr>
          <p:nvPr>
            <p:ph idx="1"/>
          </p:nvPr>
        </p:nvSpPr>
        <p:spPr/>
        <p:txBody>
          <a:bodyPr/>
          <a:lstStyle/>
          <a:p>
            <a:pPr lvl="0" indent="0" marL="0">
              <a:buNone/>
            </a:pPr>
            <a:r>
              <a:rPr/>
              <a:t>For a one-sided p-value</a:t>
            </a:r>
          </a:p>
          <a:p>
            <a:pPr lvl="0" indent="0">
              <a:buNone/>
            </a:pPr>
            <a:r>
              <a:rPr>
                <a:latin typeface="Courier"/>
              </a:rPr>
              <a:t>   4 0     3 1
   0 4     1 3
  1.4% + 22.9% = 24.3%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do you compute the p-value? (5/5)</a:t>
            </a:r>
          </a:p>
        </p:txBody>
      </p:sp>
      <p:sp>
        <p:nvSpPr>
          <p:cNvPr id="3" name="Content Placeholder 2"/>
          <p:cNvSpPr>
            <a:spLocks noGrp="1"/>
          </p:cNvSpPr>
          <p:nvPr>
            <p:ph idx="1"/>
          </p:nvPr>
        </p:nvSpPr>
        <p:spPr/>
        <p:txBody>
          <a:bodyPr/>
          <a:lstStyle/>
          <a:p>
            <a:pPr lvl="0" indent="0" marL="0">
              <a:buNone/>
            </a:pPr>
            <a:r>
              <a:rPr/>
              <a:t>For a two sided p-value</a:t>
            </a:r>
          </a:p>
          <a:p>
            <a:pPr lvl="0" indent="0">
              <a:buNone/>
            </a:pPr>
            <a:r>
              <a:rPr>
                <a:latin typeface="Courier"/>
              </a:rPr>
              <a:t>   4 0     3 1             1 3     0 4
   0 4     1 3             3 1     4 0
  1.4% + 22.9%      +    22.9% +  1.4% = 48.6%</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Mann-Whitney U</a:t>
            </a:r>
          </a:p>
        </p:txBody>
      </p:sp>
      <p:sp>
        <p:nvSpPr>
          <p:cNvPr id="3" name="Content Placeholder 2"/>
          <p:cNvSpPr>
            <a:spLocks noGrp="1"/>
          </p:cNvSpPr>
          <p:nvPr>
            <p:ph idx="1"/>
          </p:nvPr>
        </p:nvSpPr>
        <p:spPr/>
        <p:txBody>
          <a:bodyPr/>
          <a:lstStyle/>
          <a:p>
            <a:pPr lvl="0" indent="0">
              <a:buNone/>
            </a:pPr>
            <a:r>
              <a:rPr>
                <a:latin typeface="Courier"/>
              </a:rPr>
              <a:t>1,2,3  1,2,4  1,2,5  1,2,6  1,2,7
1,3,4  1,3,5  1,3,6  1,3,7  1,4,5
1,4,6  1,4,7  1,5,6  1,5,7  1,6,7
2,3,4  2,3,5  2,3,6  2,3,7  2,4,5
2,4,6  2,4,7  2,5,6  2,5,7  2,6,7
3,4,5  3,4,6  3,4,7  3,5,6  3,5,7
3,6,7  4,5,6  4,5,7  4,6,7  5,6,7</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Mann-Whitney U</a:t>
            </a:r>
          </a:p>
        </p:txBody>
      </p:sp>
      <p:sp>
        <p:nvSpPr>
          <p:cNvPr id="3" name="Content Placeholder 2"/>
          <p:cNvSpPr>
            <a:spLocks noGrp="1"/>
          </p:cNvSpPr>
          <p:nvPr>
            <p:ph idx="1"/>
          </p:nvPr>
        </p:nvSpPr>
        <p:spPr/>
        <p:txBody>
          <a:bodyPr/>
          <a:lstStyle/>
          <a:p>
            <a:pPr lvl="0" indent="0">
              <a:buNone/>
            </a:pPr>
            <a:r>
              <a:rPr>
                <a:latin typeface="Courier"/>
              </a:rPr>
              <a:t>
                            2,6,7
                            3,5,7
3,6,7  4,5,6  4,5,7  4,6,7  5,6,7</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a:t>
            </a:r>
          </a:p>
        </p:txBody>
      </p:sp>
      <p:sp>
        <p:nvSpPr>
          <p:cNvPr id="3" name="Content Placeholder 2"/>
          <p:cNvSpPr>
            <a:spLocks noGrp="1"/>
          </p:cNvSpPr>
          <p:nvPr>
            <p:ph idx="1"/>
          </p:nvPr>
        </p:nvSpPr>
        <p:spPr/>
        <p:txBody>
          <a:bodyPr/>
          <a:lstStyle/>
          <a:p>
            <a:pPr lvl="0" indent="0" marL="0">
              <a:buNone/>
            </a:pPr>
            <a:r>
              <a:rPr/>
              <a:t>For you to have a good understanding of:</a:t>
            </a:r>
          </a:p>
          <a:p>
            <a:pPr lvl="0"/>
            <a:r>
              <a:rPr/>
              <a:t>what randomization and exact tests are,</a:t>
            </a:r>
          </a:p>
          <a:p>
            <a:pPr lvl="0"/>
            <a:r>
              <a:rPr/>
              <a:t>when it is appropriate to use them,</a:t>
            </a:r>
          </a:p>
          <a:p>
            <a:pPr lvl="0"/>
            <a:r>
              <a:rPr/>
              <a:t>the steps to implement them.</a:t>
            </a:r>
          </a:p>
          <a:p>
            <a:pPr lvl="0" indent="0" marL="0">
              <a:buNone/>
            </a:pPr>
            <a:r>
              <a:rPr/>
              <a:t>The goal is not to cover every possible application of the randomization and exact tests.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Mann-Whitney U</a:t>
            </a:r>
          </a:p>
        </p:txBody>
      </p:sp>
      <p:sp>
        <p:nvSpPr>
          <p:cNvPr id="3" name="Content Placeholder 2"/>
          <p:cNvSpPr>
            <a:spLocks noGrp="1"/>
          </p:cNvSpPr>
          <p:nvPr>
            <p:ph idx="1"/>
          </p:nvPr>
        </p:nvSpPr>
        <p:spPr/>
        <p:txBody>
          <a:bodyPr/>
          <a:lstStyle/>
          <a:p>
            <a:pPr lvl="0" indent="0">
              <a:buNone/>
            </a:pPr>
            <a:r>
              <a:rPr>
                <a:latin typeface="Courier"/>
              </a:rPr>
              <a:t>1,2,3  1,2,4  1,2,5  1,2,6
1,3,4  1,3,5
2,3,4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a:t>
            </a:r>
          </a:p>
        </p:txBody>
      </p:sp>
      <p:pic>
        <p:nvPicPr>
          <p:cNvPr descr="fig:  ../images/randomization1.gif" id="0" name="Picture 1"/>
          <p:cNvPicPr>
            <a:picLocks noGrp="1" noChangeAspect="1"/>
          </p:cNvPicPr>
          <p:nvPr/>
        </p:nvPicPr>
        <p:blipFill>
          <a:blip r:embed="rId2"/>
          <a:stretch>
            <a:fillRect/>
          </a:stretch>
        </p:blipFill>
        <p:spPr bwMode="auto">
          <a:xfrm>
            <a:off x="609600" y="2362200"/>
            <a:ext cx="10972800" cy="2489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25 permutations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a:t>
            </a:r>
          </a:p>
        </p:txBody>
      </p:sp>
      <p:pic>
        <p:nvPicPr>
          <p:cNvPr descr="fig:  ../images/randomization2.gif" id="0" name="Picture 1"/>
          <p:cNvPicPr>
            <a:picLocks noGrp="1" noChangeAspect="1"/>
          </p:cNvPicPr>
          <p:nvPr/>
        </p:nvPicPr>
        <p:blipFill>
          <a:blip r:embed="rId2"/>
          <a:stretch>
            <a:fillRect/>
          </a:stretch>
        </p:blipFill>
        <p:spPr bwMode="auto">
          <a:xfrm>
            <a:off x="609600" y="2476500"/>
            <a:ext cx="10972800" cy="2260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25 permutations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a:t>
            </a:r>
          </a:p>
        </p:txBody>
      </p:sp>
      <p:pic>
        <p:nvPicPr>
          <p:cNvPr descr="fig:  ../images/randomization3.gif" id="0" name="Picture 1"/>
          <p:cNvPicPr>
            <a:picLocks noGrp="1" noChangeAspect="1"/>
          </p:cNvPicPr>
          <p:nvPr/>
        </p:nvPicPr>
        <p:blipFill>
          <a:blip r:embed="rId2"/>
          <a:stretch>
            <a:fillRect/>
          </a:stretch>
        </p:blipFill>
        <p:spPr bwMode="auto">
          <a:xfrm>
            <a:off x="609600" y="2476500"/>
            <a:ext cx="10972800" cy="2260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25 permutations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you’ll learn today</a:t>
            </a:r>
          </a:p>
        </p:txBody>
      </p:sp>
      <p:sp>
        <p:nvSpPr>
          <p:cNvPr id="3" name="Content Placeholder 2"/>
          <p:cNvSpPr>
            <a:spLocks noGrp="1"/>
          </p:cNvSpPr>
          <p:nvPr>
            <p:ph idx="1"/>
          </p:nvPr>
        </p:nvSpPr>
        <p:spPr/>
        <p:txBody>
          <a:bodyPr/>
          <a:lstStyle/>
          <a:p>
            <a:pPr lvl="0"/>
            <a:r>
              <a:rPr/>
              <a:t>Historical origins</a:t>
            </a:r>
          </a:p>
          <a:p>
            <a:pPr lvl="0"/>
            <a:r>
              <a:rPr/>
              <a:t>Fisher’s Exact Test</a:t>
            </a:r>
          </a:p>
          <a:p>
            <a:pPr lvl="0"/>
            <a:r>
              <a:rPr/>
              <a:t>Other exact tests</a:t>
            </a:r>
          </a:p>
          <a:p>
            <a:pPr lvl="0"/>
            <a:r>
              <a:rPr/>
              <a:t>Ranomization tests</a:t>
            </a:r>
          </a:p>
          <a:p>
            <a:pPr lvl="0"/>
            <a:r>
              <a:rPr/>
              <a:t>Three specific randomization tests</a:t>
            </a:r>
          </a:p>
          <a:p>
            <a:pPr lvl="0"/>
            <a:r>
              <a:rPr/>
              <a:t>Programming requirements</a:t>
            </a:r>
          </a:p>
          <a:p>
            <a:pPr lvl="0"/>
            <a:r>
              <a:rPr/>
              <a:t>When should you use these tests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Historical origins</a:t>
            </a:r>
          </a:p>
        </p:txBody>
      </p:sp>
      <p:pic>
        <p:nvPicPr>
          <p:cNvPr descr="fig:  ../images/Ronald_Aylmer_Fisher_1952.jpg" id="0" name="Picture 1"/>
          <p:cNvPicPr>
            <a:picLocks noGrp="1" noChangeAspect="1"/>
          </p:cNvPicPr>
          <p:nvPr/>
        </p:nvPicPr>
        <p:blipFill>
          <a:blip r:embed="rId3"/>
          <a:stretch>
            <a:fillRect/>
          </a:stretch>
        </p:blipFill>
        <p:spPr bwMode="auto">
          <a:xfrm>
            <a:off x="4584700" y="1600200"/>
            <a:ext cx="3035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Ronald A. Fisher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lady tasting tea</a:t>
            </a:r>
          </a:p>
        </p:txBody>
      </p:sp>
      <p:pic>
        <p:nvPicPr>
          <p:cNvPr descr="fig:  ../images/tea-plus-milk.png" id="0" name="Picture 1"/>
          <p:cNvPicPr>
            <a:picLocks noGrp="1" noChangeAspect="1"/>
          </p:cNvPicPr>
          <p:nvPr/>
        </p:nvPicPr>
        <p:blipFill>
          <a:blip r:embed="rId2"/>
          <a:stretch>
            <a:fillRect/>
          </a:stretch>
        </p:blipFill>
        <p:spPr bwMode="auto">
          <a:xfrm>
            <a:off x="609600" y="1968500"/>
            <a:ext cx="10972800" cy="32893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Tea with milk added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you change the order?</a:t>
            </a:r>
          </a:p>
        </p:txBody>
      </p:sp>
      <p:pic>
        <p:nvPicPr>
          <p:cNvPr descr="fig:  ../images/milk-plus-tea.png" id="0" name="Picture 1"/>
          <p:cNvPicPr>
            <a:picLocks noGrp="1" noChangeAspect="1"/>
          </p:cNvPicPr>
          <p:nvPr/>
        </p:nvPicPr>
        <p:blipFill>
          <a:blip r:embed="rId2"/>
          <a:stretch>
            <a:fillRect/>
          </a:stretch>
        </p:blipFill>
        <p:spPr bwMode="auto">
          <a:xfrm>
            <a:off x="609600" y="1854200"/>
            <a:ext cx="10972800" cy="34925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Milk with tea added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experiment</a:t>
            </a:r>
          </a:p>
        </p:txBody>
      </p:sp>
      <p:pic>
        <p:nvPicPr>
          <p:cNvPr descr="fig:  ../images/tea-experiment.png" id="0" name="Picture 1"/>
          <p:cNvPicPr>
            <a:picLocks noGrp="1" noChangeAspect="1"/>
          </p:cNvPicPr>
          <p:nvPr/>
        </p:nvPicPr>
        <p:blipFill>
          <a:blip r:embed="rId2"/>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A randomized experiment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result</a:t>
            </a:r>
          </a:p>
        </p:txBody>
      </p:sp>
      <p:pic>
        <p:nvPicPr>
          <p:cNvPr descr="fig:  ../images/tea-result.png" id="0" name="Picture 1"/>
          <p:cNvPicPr>
            <a:picLocks noGrp="1" noChangeAspect="1"/>
          </p:cNvPicPr>
          <p:nvPr/>
        </p:nvPicPr>
        <p:blipFill>
          <a:blip r:embed="rId2"/>
          <a:stretch>
            <a:fillRect/>
          </a:stretch>
        </p:blipFill>
        <p:spPr bwMode="auto">
          <a:xfrm>
            <a:off x="3517900" y="1600200"/>
            <a:ext cx="5168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Result of the randomized experiment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Exact and randomization tests</dc:title>
  <dc:creator>Steve Simon</dc:creator>
  <cp:keywords/>
  <dcterms:created xsi:type="dcterms:W3CDTF">2023-06-03T20:23:12Z</dcterms:created>
  <dcterms:modified xsi:type="dcterms:W3CDTF">2023-06-03T20:23:12Z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2023-05-12</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