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want to learn a bit about all of you, and I’m going to do this in a statistical way. Tell me three numbers about yourself. These could be something simple, like the number of children you have or something exotic like the height of the highest mountain you have climbed.</a:t>
            </a:r>
          </a:p>
          <a:p>
            <a:pPr lvl="0" indent="0" marL="0">
              <a:buNone/>
            </a:pPr>
          </a:p>
          <a:p>
            <a:pPr lvl="0" indent="0" marL="0">
              <a:buNone/>
            </a:pPr>
            <a:r>
              <a:rPr/>
              <a:t>Here are three numbers about 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have a PhD in Statistics from the University of Iowa. I have always had a strong interest in the computational side of Statistics. My dissertation was 150 pages, and 100 of those pages were computer generated graphs.</a:t>
            </a:r>
          </a:p>
          <a:p>
            <a:pPr lvl="0" indent="0" marL="0">
              <a:buNone/>
            </a:pPr>
          </a:p>
          <a:p>
            <a:pPr lvl="0" indent="0" marL="0">
              <a:buNone/>
            </a:pPr>
            <a:r>
              <a:rPr/>
              <a:t>I am currently a full professor at the University of Missouri-Kansas City in the Department of Biomedical and Health Informatics. I also do statistical consulting on a part-time basis.</a:t>
            </a:r>
          </a:p>
          <a:p>
            <a:pPr lvl="0" indent="0" marL="0">
              <a:buNone/>
            </a:pPr>
          </a:p>
          <a:p>
            <a:pPr lvl="0" indent="0" marL="0">
              <a:buNone/>
            </a:pPr>
            <a:r>
              <a:rPr/>
              <a:t>I have been a prolific researcher, receiving support from 18 different grants, and writing over 100 peer-reviewed publications.</a:t>
            </a:r>
          </a:p>
          <a:p>
            <a:pPr lvl="0" indent="0" marL="0">
              <a:buNone/>
            </a:pPr>
          </a:p>
          <a:p>
            <a:pPr lvl="0" indent="0" marL="0">
              <a:buNone/>
            </a:pPr>
            <a:r>
              <a:rPr/>
              <a:t>I started a website in 1998, writing about data analysis, research ethics, and evidence based medicine. I wrote about two or three pages every week and my site now has over 2,000 pages. It shows the value of persistence.</a:t>
            </a:r>
          </a:p>
          <a:p>
            <a:pPr lvl="0" indent="0" marL="0">
              <a:buNone/>
            </a:pPr>
          </a:p>
          <a:p>
            <a:pPr lvl="0" indent="0" marL="0">
              <a:buNone/>
            </a:pPr>
            <a:r>
              <a:rPr/>
              <a:t>I love to talk about Statistics and have given many presentations at regional, national, and international conferences. This ranges from short 15 minute talks to day long short courses.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Day one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bacteria count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mean = 11.325</a:t>
            </a:r>
          </a:p>
        </p:txBody>
      </p:sp>
      <p:sp>
        <p:nvSpPr>
          <p:cNvPr id="3" name="Content Placeholder 2"/>
          <p:cNvSpPr>
            <a:spLocks noGrp="1"/>
          </p:cNvSpPr>
          <p:nvPr>
            <p:ph idx="1"/>
          </p:nvPr>
        </p:nvSpPr>
        <p:spPr/>
        <p:txBody>
          <a:bodyPr/>
          <a:lstStyle/>
          <a:p>
            <a:pPr lvl="0" indent="0">
              <a:buNone/>
            </a:pPr>
            <a:r>
              <a:rPr>
                <a:latin typeface="Courier"/>
              </a:rPr>
              <a:t>11.8 + 7.1 + 8.2 + 10.1 + 10.8 + 14 + 14.6 + 14 = 90.6
90.6 / 8 = 11.325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mean =</a:t>
            </a:r>
          </a:p>
        </p:txBody>
      </p:sp>
      <p:sp>
        <p:nvSpPr>
          <p:cNvPr id="3" name="Content Placeholder 2"/>
          <p:cNvSpPr>
            <a:spLocks noGrp="1"/>
          </p:cNvSpPr>
          <p:nvPr>
            <p:ph idx="1"/>
          </p:nvPr>
        </p:nvSpPr>
        <p:spPr/>
        <p:txBody>
          <a:bodyPr/>
          <a:lstStyle/>
          <a:p>
            <a:pPr lvl="0" indent="0">
              <a:buNone/>
            </a:pPr>
            <a:r>
              <a:rPr>
                <a:latin typeface="Courier"/>
              </a:rPr>
              <a:t>10.1 + 3.8 + 7.2 + 10.5 + 8.3 + 12 + 12.1 + 13.7 = 77.7</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Median = 11.3</a:t>
            </a:r>
          </a:p>
        </p:txBody>
      </p:sp>
      <p:sp>
        <p:nvSpPr>
          <p:cNvPr id="3" name="Content Placeholder 2"/>
          <p:cNvSpPr>
            <a:spLocks noGrp="1"/>
          </p:cNvSpPr>
          <p:nvPr>
            <p:ph idx="1"/>
          </p:nvPr>
        </p:nvSpPr>
        <p:spPr/>
        <p:txBody>
          <a:bodyPr/>
          <a:lstStyle/>
          <a:p>
            <a:pPr lvl="0" indent="0">
              <a:buNone/>
            </a:pPr>
            <a:r>
              <a:rPr>
                <a:latin typeface="Courier"/>
              </a:rPr>
              <a:t>7.1
8.2
10.1
10.8 10.8
11.8 11.8
14.0
14.0
14.6</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Median = 10.3</a:t>
            </a:r>
          </a:p>
        </p:txBody>
      </p:sp>
      <p:sp>
        <p:nvSpPr>
          <p:cNvPr id="3" name="Content Placeholder 2"/>
          <p:cNvSpPr>
            <a:spLocks noGrp="1"/>
          </p:cNvSpPr>
          <p:nvPr>
            <p:ph idx="1"/>
          </p:nvPr>
        </p:nvSpPr>
        <p:spPr/>
        <p:txBody>
          <a:bodyPr/>
          <a:lstStyle/>
          <a:p>
            <a:pPr lvl="0" indent="0">
              <a:buNone/>
            </a:pPr>
            <a:r>
              <a:rPr>
                <a:latin typeface="Courier"/>
              </a:rPr>
              <a:t>3.8
7.2
8.3
10.1 10.1
10.5 10.5
12.0
12.1
13.7</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slide</a:t>
            </a:r>
          </a:p>
        </p:txBody>
      </p:sp>
      <p:sp>
        <p:nvSpPr>
          <p:cNvPr id="3" name="Content Placeholder 2"/>
          <p:cNvSpPr>
            <a:spLocks noGrp="1"/>
          </p:cNvSpPr>
          <p:nvPr>
            <p:ph idx="1"/>
          </p:nvPr>
        </p:nvSpPr>
        <p:spPr/>
        <p:txBody>
          <a:bodyPr/>
          <a:lstStyle/>
          <a:p>
            <a:pPr lvl="0" indent="0" marL="0">
              <a:buNone/>
            </a:pPr>
            <a:r>
              <a:rPr/>
              <a:t>Hypothesis testing • What does a p-value tell you • Why you might prefer a confidence interval • What sample size do you need • How does a Bayesian data analysis differ • What should you do if you do not have a hypothesis to test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slide</a:t>
            </a:r>
          </a:p>
        </p:txBody>
      </p:sp>
      <p:sp>
        <p:nvSpPr>
          <p:cNvPr id="3" name="Content Placeholder 2"/>
          <p:cNvSpPr>
            <a:spLocks noGrp="1"/>
          </p:cNvSpPr>
          <p:nvPr>
            <p:ph idx="1"/>
          </p:nvPr>
        </p:nvSpPr>
        <p:spPr/>
        <p:txBody>
          <a:bodyPr/>
          <a:lstStyle/>
          <a:p>
            <a:pPr lvl="0" indent="0" marL="0">
              <a:buNone/>
            </a:pPr>
            <a:r>
              <a:rPr/>
              <a:t>Sampling • What do you gain with a random sample • When might you prefer a non-random sample • When should you use randomization or blinding • What are the benefits of matching • How can you ensure that your sampling approach is ethical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slide</a:t>
            </a:r>
          </a:p>
        </p:txBody>
      </p:sp>
      <p:sp>
        <p:nvSpPr>
          <p:cNvPr id="3" name="Content Placeholder 2"/>
          <p:cNvSpPr>
            <a:spLocks noGrp="1"/>
          </p:cNvSpPr>
          <p:nvPr>
            <p:ph idx="1"/>
          </p:nvPr>
        </p:nvSpPr>
        <p:spPr/>
        <p:txBody>
          <a:bodyPr/>
          <a:lstStyle/>
          <a:p>
            <a:pPr lvl="0" indent="0" marL="0">
              <a:buNone/>
            </a:pPr>
            <a:r>
              <a:rPr/>
              <a:t>Statistical tests to compare a treatment to a control • What tests should you use for continuous outcomes? • What tests should you use for categorical outcomes? • When should you use nonparametric tests?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slide</a:t>
            </a:r>
          </a:p>
        </p:txBody>
      </p:sp>
      <p:sp>
        <p:nvSpPr>
          <p:cNvPr id="3" name="Content Placeholder 2"/>
          <p:cNvSpPr>
            <a:spLocks noGrp="1"/>
          </p:cNvSpPr>
          <p:nvPr>
            <p:ph idx="1"/>
          </p:nvPr>
        </p:nvSpPr>
        <p:spPr/>
        <p:txBody>
          <a:bodyPr/>
          <a:lstStyle/>
          <a:p>
            <a:pPr lvl="0" indent="0" marL="0">
              <a:buNone/>
            </a:pPr>
            <a:r>
              <a:rPr/>
              <a:t>Regression models • How does a regression model quantify trends • How does logistic regression differ from linear regression • What is a confounding variable • How should you control for or adjust for confounding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Tell us three interesting numbers about yourself</a:t>
            </a:r>
          </a:p>
          <a:p>
            <a:pPr lvl="0"/>
            <a:r>
              <a:rPr/>
              <a:t>Examples</a:t>
            </a:r>
          </a:p>
          <a:p>
            <a:pPr lvl="1"/>
            <a:r>
              <a:rPr/>
              <a:t>I have travelled to eight countries outside the United States</a:t>
            </a:r>
          </a:p>
          <a:p>
            <a:pPr lvl="2"/>
            <a:r>
              <a:rPr/>
              <a:t>(Canada, Italy, China, France, Russia, England, Holland, and Iceland)</a:t>
            </a:r>
          </a:p>
          <a:p>
            <a:pPr lvl="1"/>
            <a:r>
              <a:rPr/>
              <a:t>I did not learn how to drive until I was 29 years old</a:t>
            </a:r>
          </a:p>
          <a:p>
            <a:pPr lvl="1"/>
            <a:r>
              <a:rPr/>
              <a:t>My highest chess rating was 1802, but I am not that good any more.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turn</a:t>
            </a:r>
          </a:p>
        </p:txBody>
      </p:sp>
      <p:sp>
        <p:nvSpPr>
          <p:cNvPr id="3" name="Content Placeholder 2"/>
          <p:cNvSpPr>
            <a:spLocks noGrp="1"/>
          </p:cNvSpPr>
          <p:nvPr>
            <p:ph idx="1"/>
          </p:nvPr>
        </p:nvSpPr>
        <p:spPr/>
        <p:txBody>
          <a:bodyPr/>
          <a:lstStyle/>
          <a:p>
            <a:pPr lvl="0" indent="0" marL="0">
              <a:spcBef>
                <a:spcPts val="3000"/>
              </a:spcBef>
              <a:buNone/>
            </a:pPr>
            <a:r>
              <a:rPr b="1"/>
              <a:t>A bit more about myself</a:t>
            </a:r>
          </a:p>
          <a:p>
            <a:pPr lvl="0"/>
            <a:r>
              <a:rPr/>
              <a:t>PhD in Statistics in 1982 from the University of Iowa</a:t>
            </a:r>
          </a:p>
          <a:p>
            <a:pPr lvl="0"/>
            <a:r>
              <a:rPr/>
              <a:t>Currently full professor</a:t>
            </a:r>
          </a:p>
          <a:p>
            <a:pPr lvl="0"/>
            <a:r>
              <a:rPr/>
              <a:t>Part-time statistical consultant</a:t>
            </a:r>
          </a:p>
          <a:p>
            <a:pPr lvl="0"/>
            <a:r>
              <a:rPr/>
              <a:t>Funded on 18 research grants</a:t>
            </a:r>
          </a:p>
          <a:p>
            <a:pPr lvl="0"/>
            <a:r>
              <a:rPr/>
              <a:t>Over 100 peer-reviewed publications</a:t>
            </a:r>
          </a:p>
          <a:p>
            <a:pPr lvl="0"/>
            <a:r>
              <a:rPr/>
              <a:t>Website with over 2,000 pages</a:t>
            </a:r>
          </a:p>
          <a:p>
            <a:pPr lvl="0"/>
            <a:r>
              <a:rPr/>
              <a:t>Many invitations to talk at conferences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the three day course</a:t>
            </a:r>
          </a:p>
        </p:txBody>
      </p:sp>
      <p:sp>
        <p:nvSpPr>
          <p:cNvPr id="3" name="Content Placeholder 2"/>
          <p:cNvSpPr>
            <a:spLocks noGrp="1"/>
          </p:cNvSpPr>
          <p:nvPr>
            <p:ph idx="1"/>
          </p:nvPr>
        </p:nvSpPr>
        <p:spPr/>
        <p:txBody>
          <a:bodyPr/>
          <a:lstStyle/>
          <a:p>
            <a:pPr lvl="0"/>
            <a:r>
              <a:rPr/>
              <a:t>Day one: Numerical summaries and data visualization</a:t>
            </a:r>
          </a:p>
          <a:p>
            <a:pPr lvl="0"/>
            <a:r>
              <a:rPr/>
              <a:t>Day two: Hypothesis testing and sampling</a:t>
            </a:r>
          </a:p>
          <a:p>
            <a:pPr lvl="0"/>
            <a:r>
              <a:rPr/>
              <a:t>Day three: Statistical tests to compare treatment to a control and regression models</a:t>
            </a:r>
          </a:p>
          <a:p>
            <a:pPr lvl="0" indent="0" marL="0">
              <a:buNone/>
            </a:pPr>
            <a:r>
              <a:rPr/>
              <a:t>My goal: help you to become a better consumer of statistics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one topics</a:t>
            </a:r>
          </a:p>
        </p:txBody>
      </p:sp>
      <p:sp>
        <p:nvSpPr>
          <p:cNvPr id="3" name="Content Placeholder 2"/>
          <p:cNvSpPr>
            <a:spLocks noGrp="1"/>
          </p:cNvSpPr>
          <p:nvPr>
            <p:ph idx="1"/>
          </p:nvPr>
        </p:nvSpPr>
        <p:spPr/>
        <p:txBody>
          <a:bodyPr/>
          <a:lstStyle/>
          <a:p>
            <a:pPr lvl="0"/>
            <a:r>
              <a:rPr/>
              <a:t>Numerical summaries</a:t>
            </a:r>
          </a:p>
          <a:p>
            <a:pPr lvl="1"/>
            <a:r>
              <a:rPr/>
              <a:t>When should you present the mean versus the median</a:t>
            </a:r>
          </a:p>
          <a:p>
            <a:pPr lvl="1"/>
            <a:r>
              <a:rPr/>
              <a:t>When should you present the range versus standard deviation</a:t>
            </a:r>
          </a:p>
          <a:p>
            <a:pPr lvl="1"/>
            <a:r>
              <a:rPr/>
              <a:t>How should you display percentages</a:t>
            </a:r>
          </a:p>
          <a:p>
            <a:pPr lvl="1"/>
            <a:r>
              <a:rPr/>
              <a:t>Why should you round liberally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one topics (continued)</a:t>
            </a:r>
          </a:p>
        </p:txBody>
      </p:sp>
      <p:sp>
        <p:nvSpPr>
          <p:cNvPr id="3" name="Content Placeholder 2"/>
          <p:cNvSpPr>
            <a:spLocks noGrp="1"/>
          </p:cNvSpPr>
          <p:nvPr>
            <p:ph idx="1"/>
          </p:nvPr>
        </p:nvSpPr>
        <p:spPr/>
        <p:txBody>
          <a:bodyPr/>
          <a:lstStyle/>
          <a:p>
            <a:pPr lvl="0"/>
            <a:r>
              <a:rPr/>
              <a:t>Data visualization</a:t>
            </a:r>
          </a:p>
          <a:p>
            <a:pPr lvl="1"/>
            <a:r>
              <a:rPr/>
              <a:t>How should you display continuous data</a:t>
            </a:r>
          </a:p>
          <a:p>
            <a:pPr lvl="1"/>
            <a:r>
              <a:rPr/>
              <a:t>Why is the normal bell-shaped curve important</a:t>
            </a:r>
          </a:p>
          <a:p>
            <a:pPr lvl="1"/>
            <a:r>
              <a:rPr/>
              <a:t>How should you display categorical data</a:t>
            </a:r>
          </a:p>
          <a:p>
            <a:pPr lvl="1"/>
            <a:r>
              <a:rPr/>
              <a:t>How do you illustrate trends and patterns</a:t>
            </a:r>
          </a:p>
          <a:p>
            <a:pPr lvl="1"/>
            <a:r>
              <a:rPr/>
              <a:t>What are some common mistakes in the choice of colors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great controvesy: mean versus median</a:t>
            </a:r>
          </a:p>
        </p:txBody>
      </p:sp>
      <p:sp>
        <p:nvSpPr>
          <p:cNvPr id="3" name="Content Placeholder 2"/>
          <p:cNvSpPr>
            <a:spLocks noGrp="1"/>
          </p:cNvSpPr>
          <p:nvPr>
            <p:ph idx="1"/>
          </p:nvPr>
        </p:nvSpPr>
        <p:spPr/>
        <p:txBody>
          <a:bodyPr/>
          <a:lstStyle/>
          <a:p>
            <a:pPr lvl="0"/>
            <a:r>
              <a:rPr/>
              <a:t>Mean</a:t>
            </a:r>
          </a:p>
          <a:p>
            <a:pPr lvl="1"/>
            <a:r>
              <a:rPr/>
              <a:t>Add up all the values, divide by the sample size</a:t>
            </a:r>
          </a:p>
          <a:p>
            <a:pPr lvl="1"/>
            <a:r>
              <a:rPr/>
              <a:t>Example</a:t>
            </a:r>
          </a:p>
          <a:p>
            <a:pPr lvl="0"/>
            <a:r>
              <a:rPr/>
              <a:t>Median</a:t>
            </a:r>
          </a:p>
          <a:p>
            <a:pPr lvl="1"/>
            <a:r>
              <a:rPr/>
              <a:t>Sort the data, choose the middle value(s)</a:t>
            </a:r>
          </a:p>
          <a:p>
            <a:pPr lvl="1"/>
            <a:r>
              <a:rPr/>
              <a:t>Example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Choosing between the mean and median</a:t>
            </a:r>
          </a:p>
        </p:txBody>
      </p:sp>
      <p:sp>
        <p:nvSpPr>
          <p:cNvPr id="3" name="Content Placeholder 2"/>
          <p:cNvSpPr>
            <a:spLocks noGrp="1"/>
          </p:cNvSpPr>
          <p:nvPr>
            <p:ph idx="1"/>
          </p:nvPr>
        </p:nvSpPr>
        <p:spPr/>
        <p:txBody>
          <a:bodyPr/>
          <a:lstStyle/>
          <a:p>
            <a:pPr lvl="0"/>
            <a:r>
              <a:rPr/>
              <a:t>When do you use the mean?</a:t>
            </a:r>
          </a:p>
          <a:p>
            <a:pPr lvl="1"/>
            <a:r>
              <a:rPr/>
              <a:t>When totals are important</a:t>
            </a:r>
          </a:p>
          <a:p>
            <a:pPr lvl="0"/>
            <a:r>
              <a:rPr/>
              <a:t>When do you use the median</a:t>
            </a:r>
          </a:p>
          <a:p>
            <a:pPr lvl="1"/>
            <a:r>
              <a:rPr/>
              <a:t>When outliers/skewness might distort your conclusions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Bacterial count before and after A/C upgrade</a:t>
            </a:r>
          </a:p>
        </p:txBody>
      </p:sp>
      <p:sp>
        <p:nvSpPr>
          <p:cNvPr id="3" name="Content Placeholder 2"/>
          <p:cNvSpPr>
            <a:spLocks noGrp="1"/>
          </p:cNvSpPr>
          <p:nvPr>
            <p:ph idx="1"/>
          </p:nvPr>
        </p:nvSpPr>
        <p:spPr/>
        <p:txBody>
          <a:bodyPr/>
          <a:lstStyle/>
          <a:p>
            <a:pPr lvl="0" indent="0">
              <a:buNone/>
            </a:pPr>
            <a:r>
              <a:rPr>
                <a:latin typeface="Courier"/>
              </a:rPr>
              <a:t>Room Number Before  After
        121   11.8   10.1
        125    7.1    3.8
        163    8.2    7.2
        218   10.1   10.5
        233   10.8    8.3
        264   14     12
        324   14.6   12.1
        325   14     13.7</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one</dc:title>
  <dc:creator>Steve Simon</dc:creator>
  <cp:keywords/>
  <dcterms:created xsi:type="dcterms:W3CDTF">2023-06-08T23:26:36Z</dcterms:created>
  <dcterms:modified xsi:type="dcterms:W3CDTF">2023-06-08T23:26:36Z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