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7" r:id="rId4"/>
    <p:sldId id="259" r:id="rId5"/>
    <p:sldId id="260" r:id="rId6"/>
    <p:sldId id="272" r:id="rId7"/>
    <p:sldId id="261" r:id="rId8"/>
    <p:sldId id="273" r:id="rId9"/>
    <p:sldId id="262" r:id="rId10"/>
    <p:sldId id="274" r:id="rId11"/>
    <p:sldId id="275" r:id="rId12"/>
    <p:sldId id="276" r:id="rId13"/>
    <p:sldId id="271" r:id="rId14"/>
    <p:sldId id="268" r:id="rId15"/>
    <p:sldId id="270"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varScale="1">
        <p:scale>
          <a:sx n="113" d="100"/>
          <a:sy n="113" d="100"/>
        </p:scale>
        <p:origin x="88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363B56-3409-474A-9EF4-F41B34D6D9E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38ED0724-E2AE-4ED5-9605-64555C9212F2}">
      <dgm:prSet/>
      <dgm:spPr/>
      <dgm:t>
        <a:bodyPr/>
        <a:lstStyle/>
        <a:p>
          <a:pPr algn="l"/>
          <a:r>
            <a:rPr lang="en-US" dirty="0"/>
            <a:t>We have used ABI standardized way to interact with Ethereum smart contracts, allowing other contracts to understand how to call the functions within the contract. Various functions as follows:</a:t>
          </a:r>
        </a:p>
      </dgm:t>
    </dgm:pt>
    <dgm:pt modelId="{9FED6924-A27F-4EEB-A6E3-60820F652AB7}" type="parTrans" cxnId="{0B30FE61-CE66-4883-A15D-8B4C14321F3A}">
      <dgm:prSet/>
      <dgm:spPr/>
      <dgm:t>
        <a:bodyPr/>
        <a:lstStyle/>
        <a:p>
          <a:endParaRPr lang="en-US"/>
        </a:p>
      </dgm:t>
    </dgm:pt>
    <dgm:pt modelId="{B5C60E98-0977-4C1F-8372-679D35B9EE92}" type="sibTrans" cxnId="{0B30FE61-CE66-4883-A15D-8B4C14321F3A}">
      <dgm:prSet/>
      <dgm:spPr/>
      <dgm:t>
        <a:bodyPr/>
        <a:lstStyle/>
        <a:p>
          <a:endParaRPr lang="en-US"/>
        </a:p>
      </dgm:t>
    </dgm:pt>
    <dgm:pt modelId="{CAFA3707-DE69-4366-9FA3-EE9FB83E6392}">
      <dgm:prSet/>
      <dgm:spPr/>
      <dgm:t>
        <a:bodyPr/>
        <a:lstStyle/>
        <a:p>
          <a:r>
            <a:rPr lang="en-US" b="0" i="0" baseline="0" dirty="0"/>
            <a:t>Contract name </a:t>
          </a:r>
          <a:endParaRPr lang="en-US" dirty="0"/>
        </a:p>
      </dgm:t>
    </dgm:pt>
    <dgm:pt modelId="{B2D7A41C-E94F-4E23-9978-32CB0589D00E}" type="parTrans" cxnId="{C8F58A83-81F4-4B5F-A171-CDBC41CBE950}">
      <dgm:prSet/>
      <dgm:spPr/>
      <dgm:t>
        <a:bodyPr/>
        <a:lstStyle/>
        <a:p>
          <a:endParaRPr lang="en-US"/>
        </a:p>
      </dgm:t>
    </dgm:pt>
    <dgm:pt modelId="{C3DBA528-CFCF-491F-BF46-AECC7107FD8F}" type="sibTrans" cxnId="{C8F58A83-81F4-4B5F-A171-CDBC41CBE950}">
      <dgm:prSet/>
      <dgm:spPr/>
      <dgm:t>
        <a:bodyPr/>
        <a:lstStyle/>
        <a:p>
          <a:endParaRPr lang="en-US"/>
        </a:p>
      </dgm:t>
    </dgm:pt>
    <dgm:pt modelId="{231ABFDC-0D04-46F0-B77B-570F75B84E1C}">
      <dgm:prSet/>
      <dgm:spPr/>
      <dgm:t>
        <a:bodyPr/>
        <a:lstStyle/>
        <a:p>
          <a:r>
            <a:rPr lang="en-US" b="0" i="0" baseline="0" dirty="0"/>
            <a:t>Constructor</a:t>
          </a:r>
          <a:endParaRPr lang="en-US" dirty="0"/>
        </a:p>
      </dgm:t>
    </dgm:pt>
    <dgm:pt modelId="{3775C6E5-CCBD-456F-A7B6-E6DF347EEF0D}" type="parTrans" cxnId="{5609D5F1-022F-4B21-A234-056F2EC024A5}">
      <dgm:prSet/>
      <dgm:spPr/>
      <dgm:t>
        <a:bodyPr/>
        <a:lstStyle/>
        <a:p>
          <a:endParaRPr lang="en-US"/>
        </a:p>
      </dgm:t>
    </dgm:pt>
    <dgm:pt modelId="{CF7C9903-3370-47E5-BD34-74D9647AAFA4}" type="sibTrans" cxnId="{5609D5F1-022F-4B21-A234-056F2EC024A5}">
      <dgm:prSet/>
      <dgm:spPr/>
      <dgm:t>
        <a:bodyPr/>
        <a:lstStyle/>
        <a:p>
          <a:endParaRPr lang="en-US"/>
        </a:p>
      </dgm:t>
    </dgm:pt>
    <dgm:pt modelId="{3E161497-F7C6-43B1-A733-88325A69886B}">
      <dgm:prSet/>
      <dgm:spPr/>
      <dgm:t>
        <a:bodyPr/>
        <a:lstStyle/>
        <a:p>
          <a:r>
            <a:rPr lang="en-US"/>
            <a:t>Loan approved</a:t>
          </a:r>
        </a:p>
      </dgm:t>
    </dgm:pt>
    <dgm:pt modelId="{02634D8C-16B6-4BD0-BE47-53284E4C1E9B}" type="parTrans" cxnId="{A1FFF8D3-9F05-432E-AE6E-80C6EB2CBC56}">
      <dgm:prSet/>
      <dgm:spPr/>
      <dgm:t>
        <a:bodyPr/>
        <a:lstStyle/>
        <a:p>
          <a:endParaRPr lang="en-US"/>
        </a:p>
      </dgm:t>
    </dgm:pt>
    <dgm:pt modelId="{DE81BEFE-2E9E-4309-AE4B-3B675CD146CA}" type="sibTrans" cxnId="{A1FFF8D3-9F05-432E-AE6E-80C6EB2CBC56}">
      <dgm:prSet/>
      <dgm:spPr/>
      <dgm:t>
        <a:bodyPr/>
        <a:lstStyle/>
        <a:p>
          <a:endParaRPr lang="en-US"/>
        </a:p>
      </dgm:t>
    </dgm:pt>
    <dgm:pt modelId="{B6B7C256-7301-4630-8005-DA8CEF218132}">
      <dgm:prSet/>
      <dgm:spPr/>
      <dgm:t>
        <a:bodyPr/>
        <a:lstStyle/>
        <a:p>
          <a:r>
            <a:rPr lang="en-US" b="0" i="0" baseline="0"/>
            <a:t>Loan amount</a:t>
          </a:r>
          <a:endParaRPr lang="en-US"/>
        </a:p>
      </dgm:t>
    </dgm:pt>
    <dgm:pt modelId="{C10FBCD9-C354-44E1-A0E3-61AE83207EF2}" type="parTrans" cxnId="{FA23E7BB-CDB5-4D17-9C91-CD88F6EACC69}">
      <dgm:prSet/>
      <dgm:spPr/>
      <dgm:t>
        <a:bodyPr/>
        <a:lstStyle/>
        <a:p>
          <a:endParaRPr lang="en-US"/>
        </a:p>
      </dgm:t>
    </dgm:pt>
    <dgm:pt modelId="{8CFD13E5-40F8-4AFF-B48C-9944B809A186}" type="sibTrans" cxnId="{FA23E7BB-CDB5-4D17-9C91-CD88F6EACC69}">
      <dgm:prSet/>
      <dgm:spPr/>
      <dgm:t>
        <a:bodyPr/>
        <a:lstStyle/>
        <a:p>
          <a:endParaRPr lang="en-US"/>
        </a:p>
      </dgm:t>
    </dgm:pt>
    <dgm:pt modelId="{E944CBA9-8813-43A3-82FF-8F6E95FEF0D8}">
      <dgm:prSet/>
      <dgm:spPr/>
      <dgm:t>
        <a:bodyPr/>
        <a:lstStyle/>
        <a:p>
          <a:r>
            <a:rPr lang="en-US"/>
            <a:t>Monthly payment</a:t>
          </a:r>
        </a:p>
      </dgm:t>
    </dgm:pt>
    <dgm:pt modelId="{6572AFFD-506B-4719-A6C2-4C8334AF0630}" type="parTrans" cxnId="{92032D61-9A00-4F05-B959-FD5DDB5BE420}">
      <dgm:prSet/>
      <dgm:spPr/>
      <dgm:t>
        <a:bodyPr/>
        <a:lstStyle/>
        <a:p>
          <a:endParaRPr lang="en-US"/>
        </a:p>
      </dgm:t>
    </dgm:pt>
    <dgm:pt modelId="{4AE69658-72CF-4DB3-B9D8-375E8E09E285}" type="sibTrans" cxnId="{92032D61-9A00-4F05-B959-FD5DDB5BE420}">
      <dgm:prSet/>
      <dgm:spPr/>
      <dgm:t>
        <a:bodyPr/>
        <a:lstStyle/>
        <a:p>
          <a:endParaRPr lang="en-US"/>
        </a:p>
      </dgm:t>
    </dgm:pt>
    <dgm:pt modelId="{A87E68AD-BCA8-4CB5-8B98-AFD3E20452D6}">
      <dgm:prSet/>
      <dgm:spPr/>
      <dgm:t>
        <a:bodyPr/>
        <a:lstStyle/>
        <a:p>
          <a:r>
            <a:rPr lang="en-US"/>
            <a:t>Remaining Balance</a:t>
          </a:r>
        </a:p>
      </dgm:t>
    </dgm:pt>
    <dgm:pt modelId="{ADFDA16A-6419-4C92-829F-CEF55208D156}" type="parTrans" cxnId="{25CC1A28-9B16-4317-A7FB-602D3B1D1457}">
      <dgm:prSet/>
      <dgm:spPr/>
      <dgm:t>
        <a:bodyPr/>
        <a:lstStyle/>
        <a:p>
          <a:endParaRPr lang="en-US"/>
        </a:p>
      </dgm:t>
    </dgm:pt>
    <dgm:pt modelId="{6EA987C4-B1FE-4348-96D3-E418407444D9}" type="sibTrans" cxnId="{25CC1A28-9B16-4317-A7FB-602D3B1D1457}">
      <dgm:prSet/>
      <dgm:spPr/>
      <dgm:t>
        <a:bodyPr/>
        <a:lstStyle/>
        <a:p>
          <a:endParaRPr lang="en-US"/>
        </a:p>
      </dgm:t>
    </dgm:pt>
    <dgm:pt modelId="{71C267B5-9928-4F5E-B56C-B4035E3DFC32}" type="pres">
      <dgm:prSet presAssocID="{7B363B56-3409-474A-9EF4-F41B34D6D9E6}" presName="Name0" presStyleCnt="0">
        <dgm:presLayoutVars>
          <dgm:dir/>
          <dgm:animLvl val="lvl"/>
          <dgm:resizeHandles val="exact"/>
        </dgm:presLayoutVars>
      </dgm:prSet>
      <dgm:spPr/>
    </dgm:pt>
    <dgm:pt modelId="{1F5BD980-B553-41A0-8CCB-FCEC3EEFD653}" type="pres">
      <dgm:prSet presAssocID="{38ED0724-E2AE-4ED5-9605-64555C9212F2}" presName="composite" presStyleCnt="0"/>
      <dgm:spPr/>
    </dgm:pt>
    <dgm:pt modelId="{71CA042E-2B1B-4166-872A-5B244E0303F5}" type="pres">
      <dgm:prSet presAssocID="{38ED0724-E2AE-4ED5-9605-64555C9212F2}" presName="parTx" presStyleLbl="alignNode1" presStyleIdx="0" presStyleCnt="1" custLinFactNeighborX="2872" custLinFactNeighborY="-2715">
        <dgm:presLayoutVars>
          <dgm:chMax val="0"/>
          <dgm:chPref val="0"/>
          <dgm:bulletEnabled val="1"/>
        </dgm:presLayoutVars>
      </dgm:prSet>
      <dgm:spPr/>
    </dgm:pt>
    <dgm:pt modelId="{499EA839-20D1-4623-9FBD-1C9D987D14D0}" type="pres">
      <dgm:prSet presAssocID="{38ED0724-E2AE-4ED5-9605-64555C9212F2}" presName="desTx" presStyleLbl="alignAccFollowNode1" presStyleIdx="0" presStyleCnt="1" custLinFactNeighborX="356">
        <dgm:presLayoutVars>
          <dgm:bulletEnabled val="1"/>
        </dgm:presLayoutVars>
      </dgm:prSet>
      <dgm:spPr/>
    </dgm:pt>
  </dgm:ptLst>
  <dgm:cxnLst>
    <dgm:cxn modelId="{25CC1A28-9B16-4317-A7FB-602D3B1D1457}" srcId="{38ED0724-E2AE-4ED5-9605-64555C9212F2}" destId="{A87E68AD-BCA8-4CB5-8B98-AFD3E20452D6}" srcOrd="5" destOrd="0" parTransId="{ADFDA16A-6419-4C92-829F-CEF55208D156}" sibTransId="{6EA987C4-B1FE-4348-96D3-E418407444D9}"/>
    <dgm:cxn modelId="{D53A1A3F-D458-414E-A294-0FD4C7D00FB2}" type="presOf" srcId="{B6B7C256-7301-4630-8005-DA8CEF218132}" destId="{499EA839-20D1-4623-9FBD-1C9D987D14D0}" srcOrd="0" destOrd="3" presId="urn:microsoft.com/office/officeart/2005/8/layout/hList1"/>
    <dgm:cxn modelId="{92032D61-9A00-4F05-B959-FD5DDB5BE420}" srcId="{38ED0724-E2AE-4ED5-9605-64555C9212F2}" destId="{E944CBA9-8813-43A3-82FF-8F6E95FEF0D8}" srcOrd="4" destOrd="0" parTransId="{6572AFFD-506B-4719-A6C2-4C8334AF0630}" sibTransId="{4AE69658-72CF-4DB3-B9D8-375E8E09E285}"/>
    <dgm:cxn modelId="{0B30FE61-CE66-4883-A15D-8B4C14321F3A}" srcId="{7B363B56-3409-474A-9EF4-F41B34D6D9E6}" destId="{38ED0724-E2AE-4ED5-9605-64555C9212F2}" srcOrd="0" destOrd="0" parTransId="{9FED6924-A27F-4EEB-A6E3-60820F652AB7}" sibTransId="{B5C60E98-0977-4C1F-8372-679D35B9EE92}"/>
    <dgm:cxn modelId="{FFEC4262-B000-4BE1-8E4F-A91A182A0801}" type="presOf" srcId="{3E161497-F7C6-43B1-A733-88325A69886B}" destId="{499EA839-20D1-4623-9FBD-1C9D987D14D0}" srcOrd="0" destOrd="2" presId="urn:microsoft.com/office/officeart/2005/8/layout/hList1"/>
    <dgm:cxn modelId="{A2970863-0605-4764-8FBE-8511DB2E9055}" type="presOf" srcId="{7B363B56-3409-474A-9EF4-F41B34D6D9E6}" destId="{71C267B5-9928-4F5E-B56C-B4035E3DFC32}" srcOrd="0" destOrd="0" presId="urn:microsoft.com/office/officeart/2005/8/layout/hList1"/>
    <dgm:cxn modelId="{8238F146-D8EA-448D-9551-D4C6FE61807D}" type="presOf" srcId="{A87E68AD-BCA8-4CB5-8B98-AFD3E20452D6}" destId="{499EA839-20D1-4623-9FBD-1C9D987D14D0}" srcOrd="0" destOrd="5" presId="urn:microsoft.com/office/officeart/2005/8/layout/hList1"/>
    <dgm:cxn modelId="{FFBCB36C-FBF5-42F2-9A09-3053FDFEDF82}" type="presOf" srcId="{E944CBA9-8813-43A3-82FF-8F6E95FEF0D8}" destId="{499EA839-20D1-4623-9FBD-1C9D987D14D0}" srcOrd="0" destOrd="4" presId="urn:microsoft.com/office/officeart/2005/8/layout/hList1"/>
    <dgm:cxn modelId="{B8C91883-DB7C-4097-B0B1-59D22C09D139}" type="presOf" srcId="{CAFA3707-DE69-4366-9FA3-EE9FB83E6392}" destId="{499EA839-20D1-4623-9FBD-1C9D987D14D0}" srcOrd="0" destOrd="0" presId="urn:microsoft.com/office/officeart/2005/8/layout/hList1"/>
    <dgm:cxn modelId="{C8F58A83-81F4-4B5F-A171-CDBC41CBE950}" srcId="{38ED0724-E2AE-4ED5-9605-64555C9212F2}" destId="{CAFA3707-DE69-4366-9FA3-EE9FB83E6392}" srcOrd="0" destOrd="0" parTransId="{B2D7A41C-E94F-4E23-9978-32CB0589D00E}" sibTransId="{C3DBA528-CFCF-491F-BF46-AECC7107FD8F}"/>
    <dgm:cxn modelId="{D5C9D49F-AEEC-44C9-9FB8-22CAAD57B68F}" type="presOf" srcId="{38ED0724-E2AE-4ED5-9605-64555C9212F2}" destId="{71CA042E-2B1B-4166-872A-5B244E0303F5}" srcOrd="0" destOrd="0" presId="urn:microsoft.com/office/officeart/2005/8/layout/hList1"/>
    <dgm:cxn modelId="{FA23E7BB-CDB5-4D17-9C91-CD88F6EACC69}" srcId="{38ED0724-E2AE-4ED5-9605-64555C9212F2}" destId="{B6B7C256-7301-4630-8005-DA8CEF218132}" srcOrd="3" destOrd="0" parTransId="{C10FBCD9-C354-44E1-A0E3-61AE83207EF2}" sibTransId="{8CFD13E5-40F8-4AFF-B48C-9944B809A186}"/>
    <dgm:cxn modelId="{D0988FC6-E31A-4B80-86AB-DFC3510EF906}" type="presOf" srcId="{231ABFDC-0D04-46F0-B77B-570F75B84E1C}" destId="{499EA839-20D1-4623-9FBD-1C9D987D14D0}" srcOrd="0" destOrd="1" presId="urn:microsoft.com/office/officeart/2005/8/layout/hList1"/>
    <dgm:cxn modelId="{A1FFF8D3-9F05-432E-AE6E-80C6EB2CBC56}" srcId="{38ED0724-E2AE-4ED5-9605-64555C9212F2}" destId="{3E161497-F7C6-43B1-A733-88325A69886B}" srcOrd="2" destOrd="0" parTransId="{02634D8C-16B6-4BD0-BE47-53284E4C1E9B}" sibTransId="{DE81BEFE-2E9E-4309-AE4B-3B675CD146CA}"/>
    <dgm:cxn modelId="{5609D5F1-022F-4B21-A234-056F2EC024A5}" srcId="{38ED0724-E2AE-4ED5-9605-64555C9212F2}" destId="{231ABFDC-0D04-46F0-B77B-570F75B84E1C}" srcOrd="1" destOrd="0" parTransId="{3775C6E5-CCBD-456F-A7B6-E6DF347EEF0D}" sibTransId="{CF7C9903-3370-47E5-BD34-74D9647AAFA4}"/>
    <dgm:cxn modelId="{B5DBD456-86ED-4D5D-807A-F99AC6A166B8}" type="presParOf" srcId="{71C267B5-9928-4F5E-B56C-B4035E3DFC32}" destId="{1F5BD980-B553-41A0-8CCB-FCEC3EEFD653}" srcOrd="0" destOrd="0" presId="urn:microsoft.com/office/officeart/2005/8/layout/hList1"/>
    <dgm:cxn modelId="{C2E7FEEC-190E-410F-BD90-57C525CE04AA}" type="presParOf" srcId="{1F5BD980-B553-41A0-8CCB-FCEC3EEFD653}" destId="{71CA042E-2B1B-4166-872A-5B244E0303F5}" srcOrd="0" destOrd="0" presId="urn:microsoft.com/office/officeart/2005/8/layout/hList1"/>
    <dgm:cxn modelId="{F56C778E-2BA4-4D84-A637-8A4BBFEA25E3}" type="presParOf" srcId="{1F5BD980-B553-41A0-8CCB-FCEC3EEFD653}" destId="{499EA839-20D1-4623-9FBD-1C9D987D14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A042E-2B1B-4166-872A-5B244E0303F5}">
      <dsp:nvSpPr>
        <dsp:cNvPr id="0" name=""/>
        <dsp:cNvSpPr/>
      </dsp:nvSpPr>
      <dsp:spPr>
        <a:xfrm>
          <a:off x="0" y="39911"/>
          <a:ext cx="4755338" cy="10463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l" defTabSz="711200">
            <a:lnSpc>
              <a:spcPct val="90000"/>
            </a:lnSpc>
            <a:spcBef>
              <a:spcPct val="0"/>
            </a:spcBef>
            <a:spcAft>
              <a:spcPct val="35000"/>
            </a:spcAft>
            <a:buNone/>
          </a:pPr>
          <a:r>
            <a:rPr lang="en-US" sz="1600" kern="1200" dirty="0"/>
            <a:t>We have used ABI standardized way to interact with Ethereum smart contracts, allowing other contracts to understand how to call the functions within the contract. Various functions as follows:</a:t>
          </a:r>
        </a:p>
      </dsp:txBody>
      <dsp:txXfrm>
        <a:off x="0" y="39911"/>
        <a:ext cx="4755338" cy="1046342"/>
      </dsp:txXfrm>
    </dsp:sp>
    <dsp:sp modelId="{499EA839-20D1-4623-9FBD-1C9D987D14D0}">
      <dsp:nvSpPr>
        <dsp:cNvPr id="0" name=""/>
        <dsp:cNvSpPr/>
      </dsp:nvSpPr>
      <dsp:spPr>
        <a:xfrm>
          <a:off x="0" y="1114661"/>
          <a:ext cx="4755338" cy="1756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dirty="0"/>
            <a:t>Contract name </a:t>
          </a:r>
          <a:endParaRPr lang="en-US" sz="1600" kern="1200" dirty="0"/>
        </a:p>
        <a:p>
          <a:pPr marL="171450" lvl="1" indent="-171450" algn="l" defTabSz="711200">
            <a:lnSpc>
              <a:spcPct val="90000"/>
            </a:lnSpc>
            <a:spcBef>
              <a:spcPct val="0"/>
            </a:spcBef>
            <a:spcAft>
              <a:spcPct val="15000"/>
            </a:spcAft>
            <a:buChar char="•"/>
          </a:pPr>
          <a:r>
            <a:rPr lang="en-US" sz="1600" b="0" i="0" kern="1200" baseline="0" dirty="0"/>
            <a:t>Constructor</a:t>
          </a:r>
          <a:endParaRPr lang="en-US" sz="1600" kern="1200" dirty="0"/>
        </a:p>
        <a:p>
          <a:pPr marL="171450" lvl="1" indent="-171450" algn="l" defTabSz="711200">
            <a:lnSpc>
              <a:spcPct val="90000"/>
            </a:lnSpc>
            <a:spcBef>
              <a:spcPct val="0"/>
            </a:spcBef>
            <a:spcAft>
              <a:spcPct val="15000"/>
            </a:spcAft>
            <a:buChar char="•"/>
          </a:pPr>
          <a:r>
            <a:rPr lang="en-US" sz="1600" kern="1200"/>
            <a:t>Loan approved</a:t>
          </a:r>
        </a:p>
        <a:p>
          <a:pPr marL="171450" lvl="1" indent="-171450" algn="l" defTabSz="711200">
            <a:lnSpc>
              <a:spcPct val="90000"/>
            </a:lnSpc>
            <a:spcBef>
              <a:spcPct val="0"/>
            </a:spcBef>
            <a:spcAft>
              <a:spcPct val="15000"/>
            </a:spcAft>
            <a:buChar char="•"/>
          </a:pPr>
          <a:r>
            <a:rPr lang="en-US" sz="1600" b="0" i="0" kern="1200" baseline="0"/>
            <a:t>Loan amount</a:t>
          </a:r>
          <a:endParaRPr lang="en-US" sz="1600" kern="1200"/>
        </a:p>
        <a:p>
          <a:pPr marL="171450" lvl="1" indent="-171450" algn="l" defTabSz="711200">
            <a:lnSpc>
              <a:spcPct val="90000"/>
            </a:lnSpc>
            <a:spcBef>
              <a:spcPct val="0"/>
            </a:spcBef>
            <a:spcAft>
              <a:spcPct val="15000"/>
            </a:spcAft>
            <a:buChar char="•"/>
          </a:pPr>
          <a:r>
            <a:rPr lang="en-US" sz="1600" kern="1200"/>
            <a:t>Monthly payment</a:t>
          </a:r>
        </a:p>
        <a:p>
          <a:pPr marL="171450" lvl="1" indent="-171450" algn="l" defTabSz="711200">
            <a:lnSpc>
              <a:spcPct val="90000"/>
            </a:lnSpc>
            <a:spcBef>
              <a:spcPct val="0"/>
            </a:spcBef>
            <a:spcAft>
              <a:spcPct val="15000"/>
            </a:spcAft>
            <a:buChar char="•"/>
          </a:pPr>
          <a:r>
            <a:rPr lang="en-US" sz="1600" kern="1200"/>
            <a:t>Remaining Balance</a:t>
          </a:r>
        </a:p>
      </dsp:txBody>
      <dsp:txXfrm>
        <a:off x="0" y="1114661"/>
        <a:ext cx="4755338" cy="1756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C738E-B4BB-497D-9F52-8F7DC1DDFB1E}"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380152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C738E-B4BB-497D-9F52-8F7DC1DDFB1E}"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345822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C738E-B4BB-497D-9F52-8F7DC1DDFB1E}"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109537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C738E-B4BB-497D-9F52-8F7DC1DDFB1E}"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173448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C738E-B4BB-497D-9F52-8F7DC1DDFB1E}"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406628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C738E-B4BB-497D-9F52-8F7DC1DDFB1E}"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217282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C738E-B4BB-497D-9F52-8F7DC1DDFB1E}"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225666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C738E-B4BB-497D-9F52-8F7DC1DDFB1E}"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7503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C738E-B4BB-497D-9F52-8F7DC1DDFB1E}"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110562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C738E-B4BB-497D-9F52-8F7DC1DDFB1E}"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139479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C738E-B4BB-497D-9F52-8F7DC1DDFB1E}"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0DDE7-95DE-44F5-B597-39C8A795DE9F}" type="slidenum">
              <a:rPr lang="en-US" smtClean="0"/>
              <a:t>‹#›</a:t>
            </a:fld>
            <a:endParaRPr lang="en-US"/>
          </a:p>
        </p:txBody>
      </p:sp>
    </p:spTree>
    <p:extLst>
      <p:ext uri="{BB962C8B-B14F-4D97-AF65-F5344CB8AC3E}">
        <p14:creationId xmlns:p14="http://schemas.microsoft.com/office/powerpoint/2010/main" val="218037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C738E-B4BB-497D-9F52-8F7DC1DDFB1E}" type="datetimeFigureOut">
              <a:rPr lang="en-US" smtClean="0"/>
              <a:t>5/15/2024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0DDE7-95DE-44F5-B597-39C8A795DE9F}" type="slidenum">
              <a:rPr lang="en-US" smtClean="0"/>
              <a:t>‹#›</a:t>
            </a:fld>
            <a:endParaRPr lang="en-US"/>
          </a:p>
        </p:txBody>
      </p:sp>
    </p:spTree>
    <p:extLst>
      <p:ext uri="{BB962C8B-B14F-4D97-AF65-F5344CB8AC3E}">
        <p14:creationId xmlns:p14="http://schemas.microsoft.com/office/powerpoint/2010/main" val="373717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501/"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86321" y="941550"/>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Fintech Final Project - 3</a:t>
            </a:r>
            <a:endParaRPr lang="en-US" sz="3600" b="1" dirty="0">
              <a:solidFill>
                <a:schemeClr val="tx1">
                  <a:lumMod val="95000"/>
                  <a:lumOff val="5000"/>
                </a:schemeClr>
              </a:solidFill>
              <a:latin typeface="HP Simplified" panose="020B0604020204020204" pitchFamily="34" charset="0"/>
            </a:endParaRPr>
          </a:p>
        </p:txBody>
      </p:sp>
      <p:sp>
        <p:nvSpPr>
          <p:cNvPr id="17" name="TextBox 16"/>
          <p:cNvSpPr txBox="1"/>
          <p:nvPr/>
        </p:nvSpPr>
        <p:spPr>
          <a:xfrm>
            <a:off x="146449" y="6081486"/>
            <a:ext cx="12061370" cy="646331"/>
          </a:xfrm>
          <a:prstGeom prst="rect">
            <a:avLst/>
          </a:prstGeom>
          <a:noFill/>
        </p:spPr>
        <p:txBody>
          <a:bodyPr wrap="square" rtlCol="0">
            <a:spAutoFit/>
          </a:bodyPr>
          <a:lstStyle/>
          <a:p>
            <a:pPr algn="ctr" fontAlgn="base"/>
            <a:r>
              <a:rPr lang="en-US" sz="3600" dirty="0">
                <a:solidFill>
                  <a:schemeClr val="tx1">
                    <a:lumMod val="95000"/>
                    <a:lumOff val="5000"/>
                  </a:schemeClr>
                </a:solidFill>
                <a:latin typeface="Atlas Grotesk"/>
              </a:rPr>
              <a:t>Nikhil Karol   Prerna Mehta   </a:t>
            </a:r>
            <a:r>
              <a:rPr lang="en-US" sz="3600" dirty="0" err="1">
                <a:solidFill>
                  <a:schemeClr val="tx1">
                    <a:lumMod val="95000"/>
                    <a:lumOff val="5000"/>
                  </a:schemeClr>
                </a:solidFill>
                <a:latin typeface="Atlas Grotesk"/>
              </a:rPr>
              <a:t>Sobi</a:t>
            </a:r>
            <a:r>
              <a:rPr lang="en-US" sz="3600" dirty="0">
                <a:solidFill>
                  <a:schemeClr val="tx1">
                    <a:lumMod val="95000"/>
                    <a:lumOff val="5000"/>
                  </a:schemeClr>
                </a:solidFill>
                <a:latin typeface="Atlas Grotesk"/>
              </a:rPr>
              <a:t> </a:t>
            </a:r>
            <a:r>
              <a:rPr lang="en-US" sz="3600" dirty="0" err="1">
                <a:solidFill>
                  <a:schemeClr val="tx1">
                    <a:lumMod val="95000"/>
                    <a:lumOff val="5000"/>
                  </a:schemeClr>
                </a:solidFill>
                <a:latin typeface="Atlas Grotesk"/>
              </a:rPr>
              <a:t>Iyver</a:t>
            </a:r>
            <a:r>
              <a:rPr lang="en-US" sz="3600" dirty="0">
                <a:solidFill>
                  <a:schemeClr val="tx1">
                    <a:lumMod val="95000"/>
                    <a:lumOff val="5000"/>
                  </a:schemeClr>
                </a:solidFill>
                <a:latin typeface="Atlas Grotesk"/>
              </a:rPr>
              <a:t>   Amir Nizam</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554117F-C023-B880-C13B-9C34A97B8A51}"/>
              </a:ext>
            </a:extLst>
          </p:cNvPr>
          <p:cNvCxnSpPr>
            <a:cxnSpLocks/>
          </p:cNvCxnSpPr>
          <p:nvPr/>
        </p:nvCxnSpPr>
        <p:spPr>
          <a:xfrm>
            <a:off x="-15822" y="5916450"/>
            <a:ext cx="122236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E9DD6AA-24D3-085A-A66C-25EBDDAAFE7D}"/>
              </a:ext>
            </a:extLst>
          </p:cNvPr>
          <p:cNvSpPr txBox="1"/>
          <p:nvPr/>
        </p:nvSpPr>
        <p:spPr>
          <a:xfrm>
            <a:off x="623000" y="3526451"/>
            <a:ext cx="11108267" cy="707886"/>
          </a:xfrm>
          <a:prstGeom prst="rect">
            <a:avLst/>
          </a:prstGeom>
          <a:noFill/>
        </p:spPr>
        <p:txBody>
          <a:bodyPr wrap="square" rtlCol="0">
            <a:spAutoFit/>
          </a:bodyPr>
          <a:lstStyle/>
          <a:p>
            <a:pPr algn="ctr" fontAlgn="base"/>
            <a:r>
              <a:rPr lang="en-US" sz="4000" dirty="0">
                <a:solidFill>
                  <a:schemeClr val="tx1">
                    <a:lumMod val="95000"/>
                    <a:lumOff val="5000"/>
                  </a:schemeClr>
                </a:solidFill>
                <a:latin typeface="Atlas Grotesk"/>
              </a:rPr>
              <a:t>Ethereum Smart Contracts – For Mortgage Lending</a:t>
            </a:r>
            <a:endParaRPr lang="en-US" sz="3600" b="1" dirty="0">
              <a:solidFill>
                <a:schemeClr val="tx1">
                  <a:lumMod val="95000"/>
                  <a:lumOff val="5000"/>
                </a:schemeClr>
              </a:solidFill>
              <a:latin typeface="HP Simplified" panose="020B0604020204020204" pitchFamily="34" charset="0"/>
            </a:endParaRPr>
          </a:p>
        </p:txBody>
      </p:sp>
      <p:sp>
        <p:nvSpPr>
          <p:cNvPr id="6" name="Flowchart: Connector 5">
            <a:extLst>
              <a:ext uri="{FF2B5EF4-FFF2-40B4-BE49-F238E27FC236}">
                <a16:creationId xmlns:a16="http://schemas.microsoft.com/office/drawing/2014/main" id="{DD821B8A-C89A-7DB6-0FC0-933167F9393F}"/>
              </a:ext>
            </a:extLst>
          </p:cNvPr>
          <p:cNvSpPr/>
          <p:nvPr/>
        </p:nvSpPr>
        <p:spPr>
          <a:xfrm>
            <a:off x="3553581" y="6379716"/>
            <a:ext cx="130628"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0083CE24-DF44-0139-636A-56F0E8C099AC}"/>
              </a:ext>
            </a:extLst>
          </p:cNvPr>
          <p:cNvSpPr/>
          <p:nvPr/>
        </p:nvSpPr>
        <p:spPr>
          <a:xfrm>
            <a:off x="6460066" y="6427510"/>
            <a:ext cx="130628"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A131E8F5-36CD-C334-B0DF-64E65DB05B6D}"/>
              </a:ext>
            </a:extLst>
          </p:cNvPr>
          <p:cNvSpPr/>
          <p:nvPr/>
        </p:nvSpPr>
        <p:spPr>
          <a:xfrm>
            <a:off x="8566402" y="6425435"/>
            <a:ext cx="130628"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A8631BA-3D9E-493F-81FE-32CE97ED3CEA}"/>
              </a:ext>
            </a:extLst>
          </p:cNvPr>
          <p:cNvSpPr txBox="1"/>
          <p:nvPr/>
        </p:nvSpPr>
        <p:spPr>
          <a:xfrm>
            <a:off x="8966200" y="5469233"/>
            <a:ext cx="3241619" cy="461665"/>
          </a:xfrm>
          <a:prstGeom prst="rect">
            <a:avLst/>
          </a:prstGeom>
          <a:noFill/>
        </p:spPr>
        <p:txBody>
          <a:bodyPr wrap="square" rtlCol="0">
            <a:spAutoFit/>
          </a:bodyPr>
          <a:lstStyle/>
          <a:p>
            <a:pPr algn="r" fontAlgn="base"/>
            <a:r>
              <a:rPr lang="en-US" sz="2400" dirty="0">
                <a:solidFill>
                  <a:schemeClr val="tx1">
                    <a:lumMod val="95000"/>
                    <a:lumOff val="5000"/>
                  </a:schemeClr>
                </a:solidFill>
                <a:latin typeface="Atlas Grotesk"/>
              </a:rPr>
              <a:t>May 14</a:t>
            </a:r>
            <a:r>
              <a:rPr lang="en-US" sz="2400" baseline="30000" dirty="0">
                <a:solidFill>
                  <a:schemeClr val="tx1">
                    <a:lumMod val="95000"/>
                    <a:lumOff val="5000"/>
                  </a:schemeClr>
                </a:solidFill>
                <a:latin typeface="Atlas Grotesk"/>
              </a:rPr>
              <a:t>th</a:t>
            </a:r>
            <a:r>
              <a:rPr lang="en-US" sz="2400" dirty="0">
                <a:solidFill>
                  <a:schemeClr val="tx1">
                    <a:lumMod val="95000"/>
                    <a:lumOff val="5000"/>
                  </a:schemeClr>
                </a:solidFill>
                <a:latin typeface="Atlas Grotesk"/>
              </a:rPr>
              <a:t>,2024</a:t>
            </a:r>
          </a:p>
        </p:txBody>
      </p:sp>
    </p:spTree>
    <p:extLst>
      <p:ext uri="{BB962C8B-B14F-4D97-AF65-F5344CB8AC3E}">
        <p14:creationId xmlns:p14="http://schemas.microsoft.com/office/powerpoint/2010/main" val="3842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947839"/>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Main.py – 2 (Contract Address)</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F3416C5-EA00-4805-9323-C522290BAC25}"/>
              </a:ext>
            </a:extLst>
          </p:cNvPr>
          <p:cNvSpPr txBox="1"/>
          <p:nvPr/>
        </p:nvSpPr>
        <p:spPr>
          <a:xfrm>
            <a:off x="143621" y="5657671"/>
            <a:ext cx="11138406" cy="1200329"/>
          </a:xfrm>
          <a:prstGeom prst="rect">
            <a:avLst/>
          </a:prstGeom>
          <a:noFill/>
        </p:spPr>
        <p:txBody>
          <a:bodyPr wrap="square">
            <a:spAutoFit/>
          </a:bodyPr>
          <a:lstStyle/>
          <a:p>
            <a:pPr marL="285750" indent="-285750">
              <a:buFont typeface="Arial" panose="020B0604020202020204" pitchFamily="34" charset="0"/>
              <a:buChar char="•"/>
            </a:pPr>
            <a:r>
              <a:rPr lang="en-US" dirty="0"/>
              <a:t>This represents the Ethereum address of a deployed smart contract. </a:t>
            </a:r>
          </a:p>
          <a:p>
            <a:pPr marL="285750" indent="-285750">
              <a:buFont typeface="Arial" panose="020B0604020202020204" pitchFamily="34" charset="0"/>
              <a:buChar char="•"/>
            </a:pPr>
            <a:r>
              <a:rPr lang="en-US" dirty="0"/>
              <a:t>We have set the minimum monthly income to qualify for the loan.</a:t>
            </a:r>
          </a:p>
          <a:p>
            <a:pPr marL="285750" indent="-285750">
              <a:buFont typeface="Arial" panose="020B0604020202020204" pitchFamily="34" charset="0"/>
              <a:buChar char="•"/>
            </a:pPr>
            <a:r>
              <a:rPr lang="en-US" dirty="0"/>
              <a:t>Set the title for the </a:t>
            </a:r>
            <a:r>
              <a:rPr lang="en-US" dirty="0" err="1"/>
              <a:t>streamlit</a:t>
            </a:r>
            <a:r>
              <a:rPr lang="en-US" dirty="0"/>
              <a:t> application as Mortgage Lending – Smart Contracts.</a:t>
            </a:r>
          </a:p>
          <a:p>
            <a:pPr marL="285750" indent="-285750">
              <a:buFont typeface="Arial" panose="020B0604020202020204" pitchFamily="34" charset="0"/>
              <a:buChar char="•"/>
            </a:pPr>
            <a:r>
              <a:rPr lang="en-US" dirty="0"/>
              <a:t>This URL pointing to the local node</a:t>
            </a:r>
          </a:p>
        </p:txBody>
      </p:sp>
      <p:pic>
        <p:nvPicPr>
          <p:cNvPr id="3" name="Picture 2">
            <a:extLst>
              <a:ext uri="{FF2B5EF4-FFF2-40B4-BE49-F238E27FC236}">
                <a16:creationId xmlns:a16="http://schemas.microsoft.com/office/drawing/2014/main" id="{3EF7E23B-3068-4236-A5D8-D46A709AAD58}"/>
              </a:ext>
            </a:extLst>
          </p:cNvPr>
          <p:cNvPicPr>
            <a:picLocks noChangeAspect="1"/>
          </p:cNvPicPr>
          <p:nvPr/>
        </p:nvPicPr>
        <p:blipFill>
          <a:blip r:embed="rId2"/>
          <a:stretch>
            <a:fillRect/>
          </a:stretch>
        </p:blipFill>
        <p:spPr>
          <a:xfrm>
            <a:off x="233817" y="2253817"/>
            <a:ext cx="8659433" cy="2972215"/>
          </a:xfrm>
          <a:prstGeom prst="rect">
            <a:avLst/>
          </a:prstGeom>
        </p:spPr>
      </p:pic>
    </p:spTree>
    <p:extLst>
      <p:ext uri="{BB962C8B-B14F-4D97-AF65-F5344CB8AC3E}">
        <p14:creationId xmlns:p14="http://schemas.microsoft.com/office/powerpoint/2010/main" val="94610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947839"/>
            <a:ext cx="12129396"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Main.py – 3 (web3 instance connected to an ETH node)</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F3416C5-EA00-4805-9323-C522290BAC25}"/>
              </a:ext>
            </a:extLst>
          </p:cNvPr>
          <p:cNvSpPr txBox="1"/>
          <p:nvPr/>
        </p:nvSpPr>
        <p:spPr>
          <a:xfrm>
            <a:off x="143621" y="5657671"/>
            <a:ext cx="11138406" cy="646331"/>
          </a:xfrm>
          <a:prstGeom prst="rect">
            <a:avLst/>
          </a:prstGeom>
          <a:noFill/>
        </p:spPr>
        <p:txBody>
          <a:bodyPr wrap="square">
            <a:spAutoFit/>
          </a:bodyPr>
          <a:lstStyle/>
          <a:p>
            <a:r>
              <a:rPr lang="en-US" dirty="0"/>
              <a:t>This represents the web3 instance is connected to Ethereum node, retrieves data from a deployed smart particularly the homeowner and loan amount. If any error occurs the error message will prompt to address the issue.</a:t>
            </a:r>
          </a:p>
        </p:txBody>
      </p:sp>
      <p:pic>
        <p:nvPicPr>
          <p:cNvPr id="3" name="Picture 2">
            <a:extLst>
              <a:ext uri="{FF2B5EF4-FFF2-40B4-BE49-F238E27FC236}">
                <a16:creationId xmlns:a16="http://schemas.microsoft.com/office/drawing/2014/main" id="{EEE28443-BFDC-4469-ADCC-64058A9CF53F}"/>
              </a:ext>
            </a:extLst>
          </p:cNvPr>
          <p:cNvPicPr>
            <a:picLocks noChangeAspect="1"/>
          </p:cNvPicPr>
          <p:nvPr/>
        </p:nvPicPr>
        <p:blipFill>
          <a:blip r:embed="rId2"/>
          <a:stretch>
            <a:fillRect/>
          </a:stretch>
        </p:blipFill>
        <p:spPr>
          <a:xfrm>
            <a:off x="344588" y="2168338"/>
            <a:ext cx="6636783" cy="2810267"/>
          </a:xfrm>
          <a:prstGeom prst="rect">
            <a:avLst/>
          </a:prstGeom>
        </p:spPr>
      </p:pic>
    </p:spTree>
    <p:extLst>
      <p:ext uri="{BB962C8B-B14F-4D97-AF65-F5344CB8AC3E}">
        <p14:creationId xmlns:p14="http://schemas.microsoft.com/office/powerpoint/2010/main" val="128801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947839"/>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Main.py - 4</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F3416C5-EA00-4805-9323-C522290BAC25}"/>
              </a:ext>
            </a:extLst>
          </p:cNvPr>
          <p:cNvSpPr txBox="1"/>
          <p:nvPr/>
        </p:nvSpPr>
        <p:spPr>
          <a:xfrm>
            <a:off x="7039429" y="4374247"/>
            <a:ext cx="4667586" cy="2308324"/>
          </a:xfrm>
          <a:prstGeom prst="rect">
            <a:avLst/>
          </a:prstGeom>
          <a:noFill/>
        </p:spPr>
        <p:txBody>
          <a:bodyPr wrap="square">
            <a:spAutoFit/>
          </a:bodyPr>
          <a:lstStyle/>
          <a:p>
            <a:r>
              <a:rPr lang="en-US" dirty="0"/>
              <a:t>This represents the code segment users with a form to submit a new loan application, verifies if their monthly income meets the minimum requirement of loan approval, and allows users to know the loan status whether it is approved or declined. Additionally, if the loan approved,  this functions will allow the user to make payments towards their loans. </a:t>
            </a:r>
          </a:p>
        </p:txBody>
      </p:sp>
      <p:pic>
        <p:nvPicPr>
          <p:cNvPr id="4" name="Picture 3">
            <a:extLst>
              <a:ext uri="{FF2B5EF4-FFF2-40B4-BE49-F238E27FC236}">
                <a16:creationId xmlns:a16="http://schemas.microsoft.com/office/drawing/2014/main" id="{FA78BFD4-96BE-43BB-B2C5-6C547EC14E1F}"/>
              </a:ext>
            </a:extLst>
          </p:cNvPr>
          <p:cNvPicPr>
            <a:picLocks noChangeAspect="1"/>
          </p:cNvPicPr>
          <p:nvPr/>
        </p:nvPicPr>
        <p:blipFill>
          <a:blip r:embed="rId2"/>
          <a:stretch>
            <a:fillRect/>
          </a:stretch>
        </p:blipFill>
        <p:spPr>
          <a:xfrm>
            <a:off x="143621" y="2100547"/>
            <a:ext cx="6183399" cy="1961111"/>
          </a:xfrm>
          <a:prstGeom prst="rect">
            <a:avLst/>
          </a:prstGeom>
        </p:spPr>
      </p:pic>
      <p:pic>
        <p:nvPicPr>
          <p:cNvPr id="6" name="Picture 5">
            <a:extLst>
              <a:ext uri="{FF2B5EF4-FFF2-40B4-BE49-F238E27FC236}">
                <a16:creationId xmlns:a16="http://schemas.microsoft.com/office/drawing/2014/main" id="{248FC743-DD21-4BFC-ABB7-5A74E8E406B1}"/>
              </a:ext>
            </a:extLst>
          </p:cNvPr>
          <p:cNvPicPr>
            <a:picLocks noChangeAspect="1"/>
          </p:cNvPicPr>
          <p:nvPr/>
        </p:nvPicPr>
        <p:blipFill>
          <a:blip r:embed="rId3"/>
          <a:stretch>
            <a:fillRect/>
          </a:stretch>
        </p:blipFill>
        <p:spPr>
          <a:xfrm>
            <a:off x="6542175" y="2131178"/>
            <a:ext cx="5458893" cy="1899847"/>
          </a:xfrm>
          <a:prstGeom prst="rect">
            <a:avLst/>
          </a:prstGeom>
        </p:spPr>
      </p:pic>
      <p:pic>
        <p:nvPicPr>
          <p:cNvPr id="3" name="Picture 2">
            <a:extLst>
              <a:ext uri="{FF2B5EF4-FFF2-40B4-BE49-F238E27FC236}">
                <a16:creationId xmlns:a16="http://schemas.microsoft.com/office/drawing/2014/main" id="{3669C1EC-764E-48FA-821E-87B5A631CA21}"/>
              </a:ext>
            </a:extLst>
          </p:cNvPr>
          <p:cNvPicPr>
            <a:picLocks noChangeAspect="1"/>
          </p:cNvPicPr>
          <p:nvPr/>
        </p:nvPicPr>
        <p:blipFill>
          <a:blip r:embed="rId4"/>
          <a:stretch>
            <a:fillRect/>
          </a:stretch>
        </p:blipFill>
        <p:spPr>
          <a:xfrm>
            <a:off x="143621" y="4198818"/>
            <a:ext cx="6183399" cy="2659182"/>
          </a:xfrm>
          <a:prstGeom prst="rect">
            <a:avLst/>
          </a:prstGeom>
        </p:spPr>
      </p:pic>
    </p:spTree>
    <p:extLst>
      <p:ext uri="{BB962C8B-B14F-4D97-AF65-F5344CB8AC3E}">
        <p14:creationId xmlns:p14="http://schemas.microsoft.com/office/powerpoint/2010/main" val="147399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4" y="972844"/>
            <a:ext cx="10656197"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Mortgage Lending – Local Host (</a:t>
            </a:r>
            <a:r>
              <a:rPr lang="en-US" sz="4000" b="1" dirty="0">
                <a:solidFill>
                  <a:schemeClr val="tx1">
                    <a:lumMod val="95000"/>
                    <a:lumOff val="5000"/>
                  </a:schemeClr>
                </a:solidFill>
                <a:hlinkClick r:id="rId2">
                  <a:extLst>
                    <a:ext uri="{A12FA001-AC4F-418D-AE19-62706E023703}">
                      <ahyp:hlinkClr xmlns:ahyp="http://schemas.microsoft.com/office/drawing/2018/hyperlinkcolor" val="tx"/>
                    </a:ext>
                  </a:extLst>
                </a:hlinkClick>
              </a:rPr>
              <a:t>main · Streamlit</a:t>
            </a:r>
            <a:r>
              <a:rPr lang="en-US" sz="4000" b="1" dirty="0">
                <a:solidFill>
                  <a:schemeClr val="tx1">
                    <a:lumMod val="95000"/>
                    <a:lumOff val="5000"/>
                  </a:schemeClr>
                </a:solidFill>
              </a:rPr>
              <a:t>)</a:t>
            </a:r>
            <a:endParaRPr lang="en-US" sz="4000" b="1" dirty="0">
              <a:solidFill>
                <a:schemeClr val="tx1">
                  <a:lumMod val="95000"/>
                  <a:lumOff val="5000"/>
                </a:schemeClr>
              </a:solidFill>
              <a:latin typeface="Atlas Grotesk"/>
            </a:endParaRP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60EAB0-3E37-4F1B-B4C7-A24038F456DD}"/>
              </a:ext>
            </a:extLst>
          </p:cNvPr>
          <p:cNvSpPr txBox="1"/>
          <p:nvPr/>
        </p:nvSpPr>
        <p:spPr>
          <a:xfrm>
            <a:off x="215410" y="2215884"/>
            <a:ext cx="11976590" cy="515782"/>
          </a:xfrm>
          <a:prstGeom prst="rect">
            <a:avLst/>
          </a:prstGeom>
          <a:noFill/>
        </p:spPr>
        <p:txBody>
          <a:bodyPr wrap="square">
            <a:spAutoFit/>
          </a:bodyPr>
          <a:lstStyle/>
          <a:p>
            <a:pPr algn="l">
              <a:lnSpc>
                <a:spcPct val="200000"/>
              </a:lnSpc>
            </a:pPr>
            <a:r>
              <a:rPr lang="en-US" sz="1600" dirty="0"/>
              <a:t>	</a:t>
            </a:r>
          </a:p>
        </p:txBody>
      </p:sp>
      <p:pic>
        <p:nvPicPr>
          <p:cNvPr id="20" name="Picture 19">
            <a:extLst>
              <a:ext uri="{FF2B5EF4-FFF2-40B4-BE49-F238E27FC236}">
                <a16:creationId xmlns:a16="http://schemas.microsoft.com/office/drawing/2014/main" id="{DDE1ACD3-B4F2-486B-A565-60FA928DB06A}"/>
              </a:ext>
            </a:extLst>
          </p:cNvPr>
          <p:cNvPicPr>
            <a:picLocks noChangeAspect="1"/>
          </p:cNvPicPr>
          <p:nvPr/>
        </p:nvPicPr>
        <p:blipFill>
          <a:blip r:embed="rId3"/>
          <a:stretch>
            <a:fillRect/>
          </a:stretch>
        </p:blipFill>
        <p:spPr>
          <a:xfrm>
            <a:off x="347923" y="2145094"/>
            <a:ext cx="5732256" cy="4492773"/>
          </a:xfrm>
          <a:prstGeom prst="rect">
            <a:avLst/>
          </a:prstGeom>
        </p:spPr>
      </p:pic>
      <p:pic>
        <p:nvPicPr>
          <p:cNvPr id="14" name="Picture 13">
            <a:extLst>
              <a:ext uri="{FF2B5EF4-FFF2-40B4-BE49-F238E27FC236}">
                <a16:creationId xmlns:a16="http://schemas.microsoft.com/office/drawing/2014/main" id="{2C715949-C4ED-49B1-8086-A8E666BF6149}"/>
              </a:ext>
            </a:extLst>
          </p:cNvPr>
          <p:cNvPicPr>
            <a:picLocks noChangeAspect="1"/>
          </p:cNvPicPr>
          <p:nvPr/>
        </p:nvPicPr>
        <p:blipFill>
          <a:blip r:embed="rId4"/>
          <a:stretch>
            <a:fillRect/>
          </a:stretch>
        </p:blipFill>
        <p:spPr>
          <a:xfrm>
            <a:off x="6212692" y="1989860"/>
            <a:ext cx="5361762" cy="2489007"/>
          </a:xfrm>
          <a:prstGeom prst="rect">
            <a:avLst/>
          </a:prstGeom>
        </p:spPr>
      </p:pic>
      <p:pic>
        <p:nvPicPr>
          <p:cNvPr id="15" name="Picture 14">
            <a:extLst>
              <a:ext uri="{FF2B5EF4-FFF2-40B4-BE49-F238E27FC236}">
                <a16:creationId xmlns:a16="http://schemas.microsoft.com/office/drawing/2014/main" id="{185FD37F-6B54-448E-AA0E-105ACADE5ACD}"/>
              </a:ext>
            </a:extLst>
          </p:cNvPr>
          <p:cNvPicPr>
            <a:picLocks noChangeAspect="1"/>
          </p:cNvPicPr>
          <p:nvPr/>
        </p:nvPicPr>
        <p:blipFill>
          <a:blip r:embed="rId5"/>
          <a:stretch>
            <a:fillRect/>
          </a:stretch>
        </p:blipFill>
        <p:spPr>
          <a:xfrm>
            <a:off x="6341532" y="4478867"/>
            <a:ext cx="5122335" cy="2252326"/>
          </a:xfrm>
          <a:prstGeom prst="rect">
            <a:avLst/>
          </a:prstGeom>
        </p:spPr>
      </p:pic>
    </p:spTree>
    <p:extLst>
      <p:ext uri="{BB962C8B-B14F-4D97-AF65-F5344CB8AC3E}">
        <p14:creationId xmlns:p14="http://schemas.microsoft.com/office/powerpoint/2010/main" val="100894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15818" y="995703"/>
            <a:ext cx="11363381" cy="1261884"/>
          </a:xfrm>
          <a:prstGeom prst="rect">
            <a:avLst/>
          </a:prstGeom>
          <a:noFill/>
        </p:spPr>
        <p:txBody>
          <a:bodyPr wrap="square" rtlCol="0">
            <a:spAutoFit/>
          </a:bodyPr>
          <a:lstStyle/>
          <a:p>
            <a:pPr fontAlgn="base"/>
            <a:r>
              <a:rPr lang="en-US" sz="4000" b="1" i="0" dirty="0">
                <a:solidFill>
                  <a:srgbClr val="0D0D0D"/>
                </a:solidFill>
                <a:effectLst/>
                <a:latin typeface="Söhne"/>
              </a:rPr>
              <a:t>Potential Improvements or Additional Features</a:t>
            </a:r>
            <a:r>
              <a:rPr lang="en-US" sz="4000" b="0" i="0" dirty="0">
                <a:solidFill>
                  <a:srgbClr val="0D0D0D"/>
                </a:solidFill>
                <a:effectLst/>
                <a:latin typeface="Söhne"/>
              </a:rPr>
              <a:t>:</a:t>
            </a:r>
          </a:p>
          <a:p>
            <a:pPr fontAlgn="base"/>
            <a:endParaRPr lang="en-US" sz="3600" b="1" dirty="0">
              <a:solidFill>
                <a:schemeClr val="tx1">
                  <a:lumMod val="95000"/>
                  <a:lumOff val="5000"/>
                </a:schemeClr>
              </a:solidFill>
              <a:latin typeface="HP Simplified" panose="020B0604020204020204" pitchFamily="34" charset="0"/>
            </a:endParaRP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3BF4C8-7E5E-4FA4-65B8-1405B28B824A}"/>
              </a:ext>
            </a:extLst>
          </p:cNvPr>
          <p:cNvSpPr txBox="1"/>
          <p:nvPr/>
        </p:nvSpPr>
        <p:spPr>
          <a:xfrm>
            <a:off x="185151" y="2001466"/>
            <a:ext cx="10869896" cy="3477875"/>
          </a:xfrm>
          <a:prstGeom prst="rect">
            <a:avLst/>
          </a:prstGeom>
          <a:noFill/>
        </p:spPr>
        <p:txBody>
          <a:bodyPr wrap="square">
            <a:spAutoFit/>
          </a:bodyPr>
          <a:lstStyle/>
          <a:p>
            <a:pPr algn="l">
              <a:buFont typeface="Arial" panose="020B0604020202020204" pitchFamily="34" charset="0"/>
              <a:buChar char="•"/>
            </a:pPr>
            <a:r>
              <a:rPr lang="en-US" sz="2000" b="0" i="0" dirty="0">
                <a:solidFill>
                  <a:srgbClr val="0D0D0D"/>
                </a:solidFill>
                <a:effectLst/>
                <a:highlight>
                  <a:srgbClr val="FFFFFF"/>
                </a:highlight>
              </a:rPr>
              <a:t>Implementing more robust access control mechanisms.</a:t>
            </a:r>
          </a:p>
          <a:p>
            <a:pPr algn="l">
              <a:buFont typeface="Arial" panose="020B0604020202020204" pitchFamily="34" charset="0"/>
              <a:buChar char="•"/>
            </a:pPr>
            <a:endParaRPr lang="en-US" sz="2000" b="0" i="0" dirty="0">
              <a:solidFill>
                <a:srgbClr val="0D0D0D"/>
              </a:solidFill>
              <a:effectLst/>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Adding events or functions for tracking loan history and payments.</a:t>
            </a:r>
          </a:p>
          <a:p>
            <a:pPr algn="l">
              <a:buFont typeface="Arial" panose="020B0604020202020204" pitchFamily="34" charset="0"/>
              <a:buChar char="•"/>
            </a:pPr>
            <a:endParaRPr lang="en-US" sz="2000" b="0" i="0" dirty="0">
              <a:solidFill>
                <a:srgbClr val="0D0D0D"/>
              </a:solidFill>
              <a:effectLst/>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Introducing interest calculations for more realistic mortgage scenarios.</a:t>
            </a:r>
          </a:p>
          <a:p>
            <a:pPr algn="l">
              <a:buFont typeface="Arial" panose="020B0604020202020204" pitchFamily="34" charset="0"/>
              <a:buChar char="•"/>
            </a:pPr>
            <a:endParaRPr lang="en-US" sz="2000" b="0" i="0" dirty="0">
              <a:solidFill>
                <a:srgbClr val="0D0D0D"/>
              </a:solidFill>
              <a:effectLst/>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Implementing mechanisms for handling missed payments or late fees.</a:t>
            </a:r>
          </a:p>
          <a:p>
            <a:pPr algn="l">
              <a:buFont typeface="Arial" panose="020B0604020202020204" pitchFamily="34" charset="0"/>
              <a:buChar char="•"/>
            </a:pPr>
            <a:endParaRPr lang="en-US" sz="2000" b="0" i="0" dirty="0">
              <a:solidFill>
                <a:srgbClr val="0D0D0D"/>
              </a:solidFill>
              <a:effectLst/>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Integrating with external sources for credit checks or loan approval processes.</a:t>
            </a:r>
          </a:p>
          <a:p>
            <a:pPr algn="l">
              <a:buFont typeface="Arial" panose="020B0604020202020204" pitchFamily="34" charset="0"/>
              <a:buChar char="•"/>
            </a:pPr>
            <a:endParaRPr lang="en-US" sz="2000" dirty="0">
              <a:solidFill>
                <a:srgbClr val="0D0D0D"/>
              </a:solidFill>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Adding additional security features, optimizing gas usage, focusing on user experience.</a:t>
            </a:r>
          </a:p>
        </p:txBody>
      </p:sp>
    </p:spTree>
    <p:extLst>
      <p:ext uri="{BB962C8B-B14F-4D97-AF65-F5344CB8AC3E}">
        <p14:creationId xmlns:p14="http://schemas.microsoft.com/office/powerpoint/2010/main" val="159730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16"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60EAB0-3E37-4F1B-B4C7-A24038F456DD}"/>
              </a:ext>
            </a:extLst>
          </p:cNvPr>
          <p:cNvSpPr txBox="1"/>
          <p:nvPr/>
        </p:nvSpPr>
        <p:spPr>
          <a:xfrm>
            <a:off x="215410" y="2215884"/>
            <a:ext cx="11976590" cy="515782"/>
          </a:xfrm>
          <a:prstGeom prst="rect">
            <a:avLst/>
          </a:prstGeom>
          <a:noFill/>
        </p:spPr>
        <p:txBody>
          <a:bodyPr wrap="square">
            <a:spAutoFit/>
          </a:bodyPr>
          <a:lstStyle/>
          <a:p>
            <a:pPr algn="l">
              <a:lnSpc>
                <a:spcPct val="200000"/>
              </a:lnSpc>
            </a:pPr>
            <a:r>
              <a:rPr lang="en-US" sz="1600" dirty="0"/>
              <a:t>	</a:t>
            </a:r>
          </a:p>
        </p:txBody>
      </p:sp>
      <p:sp>
        <p:nvSpPr>
          <p:cNvPr id="17" name="TextBox 16">
            <a:extLst>
              <a:ext uri="{FF2B5EF4-FFF2-40B4-BE49-F238E27FC236}">
                <a16:creationId xmlns:a16="http://schemas.microsoft.com/office/drawing/2014/main" id="{0373B832-0D6C-40C9-B301-A16118C34D23}"/>
              </a:ext>
            </a:extLst>
          </p:cNvPr>
          <p:cNvSpPr txBox="1"/>
          <p:nvPr/>
        </p:nvSpPr>
        <p:spPr>
          <a:xfrm>
            <a:off x="15813" y="995327"/>
            <a:ext cx="5556360" cy="7811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65024" rIns="113792" bIns="65024" numCol="1" spcCol="1270" anchor="ctr" anchorCtr="0">
            <a:noAutofit/>
          </a:bodyPr>
          <a:lstStyle/>
          <a:p>
            <a:pPr marL="0" lvl="0" indent="0" defTabSz="711200">
              <a:lnSpc>
                <a:spcPct val="90000"/>
              </a:lnSpc>
              <a:spcBef>
                <a:spcPct val="0"/>
              </a:spcBef>
              <a:spcAft>
                <a:spcPct val="35000"/>
              </a:spcAft>
              <a:buNone/>
            </a:pPr>
            <a:r>
              <a:rPr lang="en-US" sz="4000" b="1" kern="1200" dirty="0">
                <a:solidFill>
                  <a:schemeClr val="tx1">
                    <a:lumMod val="95000"/>
                    <a:lumOff val="5000"/>
                  </a:schemeClr>
                </a:solidFill>
              </a:rPr>
              <a:t>Conclusion</a:t>
            </a:r>
          </a:p>
        </p:txBody>
      </p:sp>
      <p:sp>
        <p:nvSpPr>
          <p:cNvPr id="14" name="TextBox 13">
            <a:extLst>
              <a:ext uri="{FF2B5EF4-FFF2-40B4-BE49-F238E27FC236}">
                <a16:creationId xmlns:a16="http://schemas.microsoft.com/office/drawing/2014/main" id="{1F7B5AAB-6EC7-4AA2-B3A3-BA6E39E268BB}"/>
              </a:ext>
            </a:extLst>
          </p:cNvPr>
          <p:cNvSpPr txBox="1"/>
          <p:nvPr/>
        </p:nvSpPr>
        <p:spPr>
          <a:xfrm>
            <a:off x="575733" y="2668807"/>
            <a:ext cx="11209867" cy="1754326"/>
          </a:xfrm>
          <a:prstGeom prst="rect">
            <a:avLst/>
          </a:prstGeom>
          <a:noFill/>
        </p:spPr>
        <p:txBody>
          <a:bodyPr wrap="square">
            <a:spAutoFit/>
          </a:bodyPr>
          <a:lstStyle/>
          <a:p>
            <a:pPr marL="0" lvl="0" indent="0" algn="l" defTabSz="711200">
              <a:lnSpc>
                <a:spcPct val="90000"/>
              </a:lnSpc>
              <a:spcBef>
                <a:spcPct val="0"/>
              </a:spcBef>
              <a:spcAft>
                <a:spcPct val="35000"/>
              </a:spcAft>
              <a:buNone/>
            </a:pPr>
            <a:r>
              <a:rPr lang="en-US" sz="2400" kern="1200" dirty="0"/>
              <a:t>The main.py serves as the backbone of a user-friendly interface for managing the mortgage lending activities on the </a:t>
            </a:r>
            <a:r>
              <a:rPr lang="en-US" sz="2400" dirty="0"/>
              <a:t>blockchain. By streamlining the process of submitting loan applications, facilitating efficient loan approval and declines and enabling seamless payment management, the application empowers users to navigate the complexities of mortgage transactions and allow users about the status of their actions.</a:t>
            </a:r>
            <a:endParaRPr lang="en-US" sz="2400" kern="1200" dirty="0"/>
          </a:p>
        </p:txBody>
      </p:sp>
    </p:spTree>
    <p:extLst>
      <p:ext uri="{BB962C8B-B14F-4D97-AF65-F5344CB8AC3E}">
        <p14:creationId xmlns:p14="http://schemas.microsoft.com/office/powerpoint/2010/main" val="208867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16"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60EAB0-3E37-4F1B-B4C7-A24038F456DD}"/>
              </a:ext>
            </a:extLst>
          </p:cNvPr>
          <p:cNvSpPr txBox="1"/>
          <p:nvPr/>
        </p:nvSpPr>
        <p:spPr>
          <a:xfrm>
            <a:off x="215410" y="2215884"/>
            <a:ext cx="11976590" cy="515782"/>
          </a:xfrm>
          <a:prstGeom prst="rect">
            <a:avLst/>
          </a:prstGeom>
          <a:noFill/>
        </p:spPr>
        <p:txBody>
          <a:bodyPr wrap="square">
            <a:spAutoFit/>
          </a:bodyPr>
          <a:lstStyle/>
          <a:p>
            <a:pPr algn="l">
              <a:lnSpc>
                <a:spcPct val="200000"/>
              </a:lnSpc>
            </a:pPr>
            <a:r>
              <a:rPr lang="en-US" sz="1600" dirty="0"/>
              <a:t>	</a:t>
            </a:r>
          </a:p>
        </p:txBody>
      </p:sp>
      <p:pic>
        <p:nvPicPr>
          <p:cNvPr id="4" name="Picture 3">
            <a:extLst>
              <a:ext uri="{FF2B5EF4-FFF2-40B4-BE49-F238E27FC236}">
                <a16:creationId xmlns:a16="http://schemas.microsoft.com/office/drawing/2014/main" id="{1DB19AAB-F452-4A3D-94E8-04940E214B9B}"/>
              </a:ext>
            </a:extLst>
          </p:cNvPr>
          <p:cNvPicPr>
            <a:picLocks noChangeAspect="1"/>
          </p:cNvPicPr>
          <p:nvPr/>
        </p:nvPicPr>
        <p:blipFill>
          <a:blip r:embed="rId2"/>
          <a:stretch>
            <a:fillRect/>
          </a:stretch>
        </p:blipFill>
        <p:spPr>
          <a:xfrm>
            <a:off x="1721743" y="2215884"/>
            <a:ext cx="8264085" cy="3486637"/>
          </a:xfrm>
          <a:prstGeom prst="rect">
            <a:avLst/>
          </a:prstGeom>
        </p:spPr>
      </p:pic>
    </p:spTree>
    <p:extLst>
      <p:ext uri="{BB962C8B-B14F-4D97-AF65-F5344CB8AC3E}">
        <p14:creationId xmlns:p14="http://schemas.microsoft.com/office/powerpoint/2010/main" val="231260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15819" y="972844"/>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Introduction</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54B6BE-E576-CF62-448E-924FA34C4B5F}"/>
              </a:ext>
            </a:extLst>
          </p:cNvPr>
          <p:cNvSpPr txBox="1"/>
          <p:nvPr/>
        </p:nvSpPr>
        <p:spPr>
          <a:xfrm>
            <a:off x="57403" y="2014201"/>
            <a:ext cx="12045552" cy="2862322"/>
          </a:xfrm>
          <a:prstGeom prst="rect">
            <a:avLst/>
          </a:prstGeom>
          <a:noFill/>
        </p:spPr>
        <p:txBody>
          <a:bodyPr wrap="square" rtlCol="0">
            <a:spAutoFit/>
          </a:bodyPr>
          <a:lstStyle/>
          <a:p>
            <a:r>
              <a:rPr lang="en-US" sz="2000" b="1" dirty="0"/>
              <a:t>OBJECTIVE</a:t>
            </a:r>
            <a:r>
              <a:rPr lang="en-US" sz="2000" dirty="0"/>
              <a:t> :The project aims to create a Decentralized mortgage system using Ethereum smart contracts.</a:t>
            </a:r>
          </a:p>
          <a:p>
            <a:endParaRPr lang="en-US" sz="2000" dirty="0"/>
          </a:p>
          <a:p>
            <a:r>
              <a:rPr lang="en-US" sz="2000" b="1" dirty="0"/>
              <a:t>SMART</a:t>
            </a:r>
            <a:r>
              <a:rPr lang="en-US" sz="2000" dirty="0"/>
              <a:t> </a:t>
            </a:r>
            <a:r>
              <a:rPr lang="en-US" sz="2000" b="1" dirty="0"/>
              <a:t>CONTRACT</a:t>
            </a:r>
            <a:r>
              <a:rPr lang="en-US" sz="2000" dirty="0"/>
              <a:t>: Developed a Solidity smart contract called “ Mortgage” to manage mortgage loans.</a:t>
            </a:r>
          </a:p>
          <a:p>
            <a:endParaRPr lang="en-US" sz="2000" dirty="0"/>
          </a:p>
          <a:p>
            <a:r>
              <a:rPr lang="en-US" sz="2000" b="1" dirty="0"/>
              <a:t>FUNCTIONALITY</a:t>
            </a:r>
            <a:r>
              <a:rPr lang="en-US" sz="2000" dirty="0"/>
              <a:t> : The smart contract allows users to submit loan requests , approve or decline loans, make payments and withdraw remaining balances.</a:t>
            </a:r>
          </a:p>
          <a:p>
            <a:endParaRPr lang="en-US" sz="2000" dirty="0"/>
          </a:p>
          <a:p>
            <a:r>
              <a:rPr lang="en-US" sz="2000" b="1" dirty="0"/>
              <a:t>CONTRACT</a:t>
            </a:r>
            <a:r>
              <a:rPr lang="en-US" sz="2000" dirty="0"/>
              <a:t> </a:t>
            </a:r>
            <a:r>
              <a:rPr lang="en-US" sz="2000" b="1" dirty="0"/>
              <a:t>FEATURES</a:t>
            </a:r>
            <a:r>
              <a:rPr lang="en-US" sz="2000" dirty="0"/>
              <a:t>: Tracks loan details such as loan amount, monthly payments, remaining balance , and homeowner’s address</a:t>
            </a:r>
          </a:p>
        </p:txBody>
      </p:sp>
    </p:spTree>
    <p:extLst>
      <p:ext uri="{BB962C8B-B14F-4D97-AF65-F5344CB8AC3E}">
        <p14:creationId xmlns:p14="http://schemas.microsoft.com/office/powerpoint/2010/main" val="122203617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15819" y="972844"/>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Executive Summary </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54B6BE-E576-CF62-448E-924FA34C4B5F}"/>
              </a:ext>
            </a:extLst>
          </p:cNvPr>
          <p:cNvSpPr txBox="1"/>
          <p:nvPr/>
        </p:nvSpPr>
        <p:spPr>
          <a:xfrm>
            <a:off x="162267" y="1872188"/>
            <a:ext cx="12045552" cy="3709605"/>
          </a:xfrm>
          <a:prstGeom prst="rect">
            <a:avLst/>
          </a:prstGeom>
          <a:noFill/>
        </p:spPr>
        <p:txBody>
          <a:bodyPr wrap="square" rtlCol="0">
            <a:spAutoFit/>
          </a:bodyPr>
          <a:lstStyle/>
          <a:p>
            <a:pPr>
              <a:lnSpc>
                <a:spcPct val="150000"/>
              </a:lnSpc>
              <a:spcAft>
                <a:spcPts val="200"/>
              </a:spcAft>
            </a:pPr>
            <a:r>
              <a:rPr lang="en-US" sz="1900" b="1" dirty="0"/>
              <a:t>MINIMUM INCOME REQUIREMENT</a:t>
            </a:r>
            <a:r>
              <a:rPr lang="en-US" sz="1900" b="0" i="0" dirty="0">
                <a:solidFill>
                  <a:srgbClr val="222222"/>
                </a:solidFill>
                <a:effectLst/>
                <a:highlight>
                  <a:srgbClr val="FFFFFF"/>
                </a:highlight>
              </a:rPr>
              <a:t>: Implemented a requirement for a minimum monthly income for loan approval.</a:t>
            </a:r>
          </a:p>
          <a:p>
            <a:pPr>
              <a:lnSpc>
                <a:spcPct val="150000"/>
              </a:lnSpc>
              <a:spcAft>
                <a:spcPts val="200"/>
              </a:spcAft>
            </a:pPr>
            <a:r>
              <a:rPr lang="en-US" sz="1900" b="1" i="0" dirty="0">
                <a:solidFill>
                  <a:srgbClr val="222222"/>
                </a:solidFill>
                <a:effectLst/>
                <a:highlight>
                  <a:srgbClr val="FFFFFF"/>
                </a:highlight>
              </a:rPr>
              <a:t>INTEREST CALCULATION</a:t>
            </a:r>
            <a:r>
              <a:rPr lang="en-US" sz="1900" b="0" i="0" dirty="0">
                <a:solidFill>
                  <a:srgbClr val="222222"/>
                </a:solidFill>
                <a:effectLst/>
                <a:highlight>
                  <a:srgbClr val="FFFFFF"/>
                </a:highlight>
              </a:rPr>
              <a:t>: Added an interest calculator to calculate interest on the loan amount.</a:t>
            </a:r>
          </a:p>
          <a:p>
            <a:pPr>
              <a:lnSpc>
                <a:spcPct val="150000"/>
              </a:lnSpc>
              <a:spcAft>
                <a:spcPts val="200"/>
              </a:spcAft>
            </a:pPr>
            <a:r>
              <a:rPr lang="en-US" sz="1900" b="1" i="0" dirty="0">
                <a:solidFill>
                  <a:srgbClr val="222222"/>
                </a:solidFill>
                <a:effectLst/>
                <a:highlight>
                  <a:srgbClr val="FFFFFF"/>
                </a:highlight>
              </a:rPr>
              <a:t>LATE FEE OPTION</a:t>
            </a:r>
            <a:r>
              <a:rPr lang="en-US" sz="1900" b="0" i="0" dirty="0">
                <a:solidFill>
                  <a:srgbClr val="222222"/>
                </a:solidFill>
                <a:effectLst/>
                <a:highlight>
                  <a:srgbClr val="FFFFFF"/>
                </a:highlight>
              </a:rPr>
              <a:t>: Included a late fee option for borrowers to pay late fees along with their payments.</a:t>
            </a:r>
          </a:p>
          <a:p>
            <a:pPr>
              <a:lnSpc>
                <a:spcPct val="150000"/>
              </a:lnSpc>
              <a:spcAft>
                <a:spcPts val="200"/>
              </a:spcAft>
            </a:pPr>
            <a:r>
              <a:rPr lang="en-US" sz="1900" b="1" i="0" dirty="0">
                <a:solidFill>
                  <a:srgbClr val="222222"/>
                </a:solidFill>
                <a:effectLst/>
                <a:highlight>
                  <a:srgbClr val="FFFFFF"/>
                </a:highlight>
              </a:rPr>
              <a:t>STREAMLIT INTERFACE</a:t>
            </a:r>
            <a:r>
              <a:rPr lang="en-US" sz="1900" b="0" i="0" dirty="0">
                <a:solidFill>
                  <a:srgbClr val="222222"/>
                </a:solidFill>
                <a:effectLst/>
                <a:highlight>
                  <a:srgbClr val="FFFFFF"/>
                </a:highlight>
              </a:rPr>
              <a:t>: Developed a Streamlit web interface for users to interact with the smart contract. </a:t>
            </a:r>
          </a:p>
          <a:p>
            <a:pPr>
              <a:lnSpc>
                <a:spcPct val="150000"/>
              </a:lnSpc>
              <a:spcAft>
                <a:spcPts val="200"/>
              </a:spcAft>
            </a:pPr>
            <a:r>
              <a:rPr lang="en-US" sz="1900" b="1" i="0" dirty="0">
                <a:solidFill>
                  <a:srgbClr val="222222"/>
                </a:solidFill>
                <a:effectLst/>
                <a:highlight>
                  <a:srgbClr val="FFFFFF"/>
                </a:highlight>
              </a:rPr>
              <a:t>DATA VISUALIZATION</a:t>
            </a:r>
            <a:r>
              <a:rPr lang="en-US" sz="1900" b="0" i="0" dirty="0">
                <a:solidFill>
                  <a:srgbClr val="222222"/>
                </a:solidFill>
                <a:effectLst/>
                <a:highlight>
                  <a:srgbClr val="FFFFFF"/>
                </a:highlight>
              </a:rPr>
              <a:t>: Displayed contract data such as homeowner address and loan amount using the Streamlit app.</a:t>
            </a:r>
          </a:p>
          <a:p>
            <a:pPr>
              <a:lnSpc>
                <a:spcPct val="150000"/>
              </a:lnSpc>
              <a:spcAft>
                <a:spcPts val="200"/>
              </a:spcAft>
            </a:pPr>
            <a:r>
              <a:rPr lang="en-US" sz="1900" b="1" i="0" dirty="0">
                <a:solidFill>
                  <a:srgbClr val="222222"/>
                </a:solidFill>
                <a:effectLst/>
                <a:highlight>
                  <a:srgbClr val="FFFFFF"/>
                </a:highlight>
              </a:rPr>
              <a:t>ETHEREUM INTEGRATION</a:t>
            </a:r>
            <a:r>
              <a:rPr lang="en-US" sz="1900" b="0" i="0" dirty="0">
                <a:solidFill>
                  <a:srgbClr val="222222"/>
                </a:solidFill>
                <a:effectLst/>
                <a:highlight>
                  <a:srgbClr val="FFFFFF"/>
                </a:highlight>
              </a:rPr>
              <a:t>: Connected the Streamlit app to a local Ethereum node to interact with the smart contract. Handled Ethereum transactions for loan submissions, approvals, declines, and payments. </a:t>
            </a:r>
          </a:p>
          <a:p>
            <a:pPr>
              <a:lnSpc>
                <a:spcPct val="150000"/>
              </a:lnSpc>
              <a:spcAft>
                <a:spcPts val="200"/>
              </a:spcAft>
            </a:pPr>
            <a:r>
              <a:rPr lang="en-US" sz="1900" b="1" i="0" dirty="0">
                <a:solidFill>
                  <a:srgbClr val="222222"/>
                </a:solidFill>
                <a:effectLst/>
                <a:highlight>
                  <a:srgbClr val="FFFFFF"/>
                </a:highlight>
              </a:rPr>
              <a:t>TESTING</a:t>
            </a:r>
            <a:r>
              <a:rPr lang="en-US" sz="1900" b="0" i="0" dirty="0">
                <a:solidFill>
                  <a:srgbClr val="222222"/>
                </a:solidFill>
                <a:effectLst/>
                <a:highlight>
                  <a:srgbClr val="FFFFFF"/>
                </a:highlight>
              </a:rPr>
              <a:t>: Tested the functionality of the smart contract and the Streamlit interface to ensure proper operation. </a:t>
            </a:r>
          </a:p>
        </p:txBody>
      </p:sp>
    </p:spTree>
    <p:extLst>
      <p:ext uri="{BB962C8B-B14F-4D97-AF65-F5344CB8AC3E}">
        <p14:creationId xmlns:p14="http://schemas.microsoft.com/office/powerpoint/2010/main" val="3693536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972844"/>
            <a:ext cx="11843212"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Structure</a:t>
            </a:r>
            <a:r>
              <a:rPr lang="en-US" sz="4000" dirty="0">
                <a:solidFill>
                  <a:srgbClr val="FFFFFF"/>
                </a:solidFill>
                <a:latin typeface="Atlas Grotesk"/>
              </a:rPr>
              <a:t> </a:t>
            </a:r>
            <a:r>
              <a:rPr lang="en-US" sz="4000" b="1" dirty="0">
                <a:solidFill>
                  <a:schemeClr val="tx1">
                    <a:lumMod val="95000"/>
                    <a:lumOff val="5000"/>
                  </a:schemeClr>
                </a:solidFill>
                <a:latin typeface="Atlas Grotesk"/>
              </a:rPr>
              <a:t>of Solidity Program – Introduction about Json</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E182DFB3-EA23-41BF-B8BE-8F5001A0E052}"/>
              </a:ext>
            </a:extLst>
          </p:cNvPr>
          <p:cNvGraphicFramePr/>
          <p:nvPr>
            <p:extLst>
              <p:ext uri="{D42A27DB-BD31-4B8C-83A1-F6EECF244321}">
                <p14:modId xmlns:p14="http://schemas.microsoft.com/office/powerpoint/2010/main" val="2017180498"/>
              </p:ext>
            </p:extLst>
          </p:nvPr>
        </p:nvGraphicFramePr>
        <p:xfrm>
          <a:off x="7284263" y="2421018"/>
          <a:ext cx="4755338" cy="2939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7AFBB09E-A380-479A-A760-941D9A5501E8}"/>
              </a:ext>
            </a:extLst>
          </p:cNvPr>
          <p:cNvPicPr>
            <a:picLocks noChangeAspect="1"/>
          </p:cNvPicPr>
          <p:nvPr/>
        </p:nvPicPr>
        <p:blipFill>
          <a:blip r:embed="rId7"/>
          <a:stretch>
            <a:fillRect/>
          </a:stretch>
        </p:blipFill>
        <p:spPr>
          <a:xfrm>
            <a:off x="347133" y="1872188"/>
            <a:ext cx="6858957" cy="4760841"/>
          </a:xfrm>
          <a:prstGeom prst="rect">
            <a:avLst/>
          </a:prstGeom>
        </p:spPr>
      </p:pic>
    </p:spTree>
    <p:extLst>
      <p:ext uri="{BB962C8B-B14F-4D97-AF65-F5344CB8AC3E}">
        <p14:creationId xmlns:p14="http://schemas.microsoft.com/office/powerpoint/2010/main" val="210953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882316"/>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Mortgage. Sol</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1D11022-4899-4A11-9B42-683BBFE2D4B5}"/>
              </a:ext>
            </a:extLst>
          </p:cNvPr>
          <p:cNvPicPr>
            <a:picLocks noChangeAspect="1"/>
          </p:cNvPicPr>
          <p:nvPr/>
        </p:nvPicPr>
        <p:blipFill>
          <a:blip r:embed="rId2"/>
          <a:stretch>
            <a:fillRect/>
          </a:stretch>
        </p:blipFill>
        <p:spPr>
          <a:xfrm>
            <a:off x="322251" y="1995747"/>
            <a:ext cx="4681549" cy="2254520"/>
          </a:xfrm>
          <a:prstGeom prst="rect">
            <a:avLst/>
          </a:prstGeom>
        </p:spPr>
      </p:pic>
      <p:pic>
        <p:nvPicPr>
          <p:cNvPr id="5" name="Picture 4">
            <a:extLst>
              <a:ext uri="{FF2B5EF4-FFF2-40B4-BE49-F238E27FC236}">
                <a16:creationId xmlns:a16="http://schemas.microsoft.com/office/drawing/2014/main" id="{E3BF9C5B-0B9A-40A7-AF95-82DCE98DB4BA}"/>
              </a:ext>
            </a:extLst>
          </p:cNvPr>
          <p:cNvPicPr>
            <a:picLocks noChangeAspect="1"/>
          </p:cNvPicPr>
          <p:nvPr/>
        </p:nvPicPr>
        <p:blipFill>
          <a:blip r:embed="rId3"/>
          <a:stretch>
            <a:fillRect/>
          </a:stretch>
        </p:blipFill>
        <p:spPr>
          <a:xfrm>
            <a:off x="322251" y="4544859"/>
            <a:ext cx="4681549" cy="2059786"/>
          </a:xfrm>
          <a:prstGeom prst="rect">
            <a:avLst/>
          </a:prstGeom>
        </p:spPr>
      </p:pic>
      <p:sp>
        <p:nvSpPr>
          <p:cNvPr id="20" name="TextBox 19">
            <a:extLst>
              <a:ext uri="{FF2B5EF4-FFF2-40B4-BE49-F238E27FC236}">
                <a16:creationId xmlns:a16="http://schemas.microsoft.com/office/drawing/2014/main" id="{C17C2202-47B0-458A-8F6D-2D2CEFF51C61}"/>
              </a:ext>
            </a:extLst>
          </p:cNvPr>
          <p:cNvSpPr txBox="1"/>
          <p:nvPr/>
        </p:nvSpPr>
        <p:spPr>
          <a:xfrm>
            <a:off x="5397925" y="2116770"/>
            <a:ext cx="6235700" cy="2308324"/>
          </a:xfrm>
          <a:prstGeom prst="rect">
            <a:avLst/>
          </a:prstGeom>
          <a:noFill/>
        </p:spPr>
        <p:txBody>
          <a:bodyPr wrap="square">
            <a:spAutoFit/>
          </a:bodyPr>
          <a:lstStyle/>
          <a:p>
            <a:r>
              <a:rPr lang="en-US" dirty="0"/>
              <a:t>It basically defines the smart contract named Mortgage, which facilitates the process of granting mortgages between two parties: the mortgage holder (the entity that deploys the contract) and the homeowner (the borrower). Key components as follows:</a:t>
            </a:r>
          </a:p>
          <a:p>
            <a:pPr marL="285750" indent="-285750">
              <a:buFont typeface="Arial" panose="020B0604020202020204" pitchFamily="34" charset="0"/>
              <a:buChar char="•"/>
            </a:pPr>
            <a:r>
              <a:rPr lang="en-US" dirty="0"/>
              <a:t>Homeowners address</a:t>
            </a:r>
          </a:p>
          <a:p>
            <a:pPr marL="285750" indent="-285750">
              <a:buFont typeface="Arial" panose="020B0604020202020204" pitchFamily="34" charset="0"/>
              <a:buChar char="•"/>
            </a:pPr>
            <a:r>
              <a:rPr lang="en-US" dirty="0"/>
              <a:t>Mortgage holder</a:t>
            </a:r>
          </a:p>
          <a:p>
            <a:pPr marL="285750" indent="-285750">
              <a:buFont typeface="Arial" panose="020B0604020202020204" pitchFamily="34" charset="0"/>
              <a:buChar char="•"/>
            </a:pPr>
            <a:r>
              <a:rPr lang="en-US" dirty="0"/>
              <a:t>Loan amount and etc..</a:t>
            </a:r>
          </a:p>
        </p:txBody>
      </p:sp>
      <p:sp>
        <p:nvSpPr>
          <p:cNvPr id="24" name="TextBox 23">
            <a:extLst>
              <a:ext uri="{FF2B5EF4-FFF2-40B4-BE49-F238E27FC236}">
                <a16:creationId xmlns:a16="http://schemas.microsoft.com/office/drawing/2014/main" id="{2BDA59F2-638D-4936-929E-196680815C35}"/>
              </a:ext>
            </a:extLst>
          </p:cNvPr>
          <p:cNvSpPr txBox="1"/>
          <p:nvPr/>
        </p:nvSpPr>
        <p:spPr>
          <a:xfrm>
            <a:off x="5397925" y="4551585"/>
            <a:ext cx="6235700" cy="1754326"/>
          </a:xfrm>
          <a:prstGeom prst="rect">
            <a:avLst/>
          </a:prstGeom>
          <a:noFill/>
        </p:spPr>
        <p:txBody>
          <a:bodyPr wrap="square">
            <a:spAutoFit/>
          </a:bodyPr>
          <a:lstStyle/>
          <a:p>
            <a:r>
              <a:rPr lang="en-US" dirty="0"/>
              <a:t>This code represents a function in a smart contract written in Solidity, a language used for programming smart contracts.</a:t>
            </a:r>
          </a:p>
          <a:p>
            <a:r>
              <a:rPr lang="en-US" dirty="0"/>
              <a:t>Key Components functions as follows:</a:t>
            </a:r>
          </a:p>
          <a:p>
            <a:pPr marL="285750" indent="-285750">
              <a:buFont typeface="Arial" panose="020B0604020202020204" pitchFamily="34" charset="0"/>
              <a:buChar char="•"/>
            </a:pPr>
            <a:r>
              <a:rPr lang="en-US" dirty="0"/>
              <a:t>Get monthly income</a:t>
            </a:r>
          </a:p>
          <a:p>
            <a:pPr marL="285750" indent="-285750">
              <a:buFont typeface="Arial" panose="020B0604020202020204" pitchFamily="34" charset="0"/>
              <a:buChar char="•"/>
            </a:pPr>
            <a:r>
              <a:rPr lang="en-US" dirty="0"/>
              <a:t>Loan Approval/Decline and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567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882316"/>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Mortgage. Sol</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4B9D39-4CF1-4772-A24D-7F550B7ADC28}"/>
              </a:ext>
            </a:extLst>
          </p:cNvPr>
          <p:cNvSpPr txBox="1"/>
          <p:nvPr/>
        </p:nvSpPr>
        <p:spPr>
          <a:xfrm>
            <a:off x="188383" y="2472518"/>
            <a:ext cx="11385550" cy="2308324"/>
          </a:xfrm>
          <a:prstGeom prst="rect">
            <a:avLst/>
          </a:prstGeom>
          <a:noFill/>
        </p:spPr>
        <p:txBody>
          <a:bodyPr wrap="square">
            <a:spAutoFit/>
          </a:bodyPr>
          <a:lstStyle/>
          <a:p>
            <a:r>
              <a:rPr lang="en-US" dirty="0"/>
              <a:t>Mortgage Holder Functions are as follows:</a:t>
            </a:r>
          </a:p>
          <a:p>
            <a:endParaRPr lang="en-US" dirty="0"/>
          </a:p>
          <a:p>
            <a:pPr marL="285750" indent="-285750">
              <a:buFont typeface="Arial" panose="020B0604020202020204" pitchFamily="34" charset="0"/>
              <a:buChar char="•"/>
            </a:pPr>
            <a:r>
              <a:rPr lang="en-US" dirty="0"/>
              <a:t>SubmitLoan: Initiates a loan request for a homeowner. Calculates the total loan amount with interest and sets loan details. Automatically approves the loan if the homeowner meets the income requirement. Emits events for loan requested and approved.</a:t>
            </a:r>
          </a:p>
          <a:p>
            <a:pPr marL="285750" indent="-285750">
              <a:buFont typeface="Arial" panose="020B0604020202020204" pitchFamily="34" charset="0"/>
              <a:buChar char="•"/>
            </a:pPr>
            <a:r>
              <a:rPr lang="en-US" dirty="0" err="1"/>
              <a:t>DeclineLoan</a:t>
            </a:r>
            <a:r>
              <a:rPr lang="en-US" dirty="0"/>
              <a:t>: Rejects a pending loan request. Emits a loan declined event.</a:t>
            </a:r>
          </a:p>
          <a:p>
            <a:pPr marL="285750" indent="-285750">
              <a:buFont typeface="Arial" panose="020B0604020202020204" pitchFamily="34" charset="0"/>
              <a:buChar char="•"/>
            </a:pPr>
            <a:r>
              <a:rPr lang="en-US" dirty="0" err="1"/>
              <a:t>MakePayment</a:t>
            </a:r>
            <a:r>
              <a:rPr lang="en-US" dirty="0"/>
              <a:t>: Allows the mortgage holder to receive payments from the homeowner. Applies late fees if applicable. Updates remaining balance and loan status. Emits a payment received event.</a:t>
            </a:r>
          </a:p>
        </p:txBody>
      </p:sp>
    </p:spTree>
    <p:extLst>
      <p:ext uri="{BB962C8B-B14F-4D97-AF65-F5344CB8AC3E}">
        <p14:creationId xmlns:p14="http://schemas.microsoft.com/office/powerpoint/2010/main" val="260967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15819" y="961017"/>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Migration. Sol</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034A00-6146-4DC4-A6BA-0FC696B65B84}"/>
              </a:ext>
            </a:extLst>
          </p:cNvPr>
          <p:cNvPicPr>
            <a:picLocks noChangeAspect="1"/>
          </p:cNvPicPr>
          <p:nvPr/>
        </p:nvPicPr>
        <p:blipFill>
          <a:blip r:embed="rId2"/>
          <a:stretch>
            <a:fillRect/>
          </a:stretch>
        </p:blipFill>
        <p:spPr>
          <a:xfrm>
            <a:off x="916722" y="2237764"/>
            <a:ext cx="3883878" cy="3721742"/>
          </a:xfrm>
          <a:prstGeom prst="rect">
            <a:avLst/>
          </a:prstGeom>
        </p:spPr>
      </p:pic>
      <p:sp>
        <p:nvSpPr>
          <p:cNvPr id="15" name="TextBox 3">
            <a:extLst>
              <a:ext uri="{FF2B5EF4-FFF2-40B4-BE49-F238E27FC236}">
                <a16:creationId xmlns:a16="http://schemas.microsoft.com/office/drawing/2014/main" id="{A7FF15D7-4ADA-58C8-A7B0-65A931AE96F6}"/>
              </a:ext>
            </a:extLst>
          </p:cNvPr>
          <p:cNvSpPr txBox="1"/>
          <p:nvPr/>
        </p:nvSpPr>
        <p:spPr>
          <a:xfrm>
            <a:off x="5536842" y="2553554"/>
            <a:ext cx="6354413" cy="286232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b="1" u="sng" dirty="0"/>
              <a:t>The code accomplish the following:</a:t>
            </a:r>
          </a:p>
          <a:p>
            <a:pPr algn="l"/>
            <a:endParaRPr lang="en-US" sz="1800" b="1" dirty="0"/>
          </a:p>
          <a:p>
            <a:pPr marL="285750" indent="-285750" algn="l">
              <a:buFont typeface="Arial" panose="020B0604020202020204" pitchFamily="34" charset="0"/>
              <a:buChar char="•"/>
            </a:pPr>
            <a:r>
              <a:rPr lang="en-US" b="0" i="0" dirty="0">
                <a:solidFill>
                  <a:srgbClr val="202214"/>
                </a:solidFill>
                <a:effectLst/>
                <a:latin typeface="Inter"/>
              </a:rPr>
              <a:t>Track of an owner address a</a:t>
            </a:r>
            <a:r>
              <a:rPr lang="en-US" dirty="0">
                <a:solidFill>
                  <a:srgbClr val="202214"/>
                </a:solidFill>
                <a:latin typeface="Inter"/>
              </a:rPr>
              <a:t>nd index the last completed migration</a:t>
            </a:r>
          </a:p>
          <a:p>
            <a:pPr marL="285750" indent="-285750" algn="l">
              <a:buFont typeface="Arial" panose="020B0604020202020204" pitchFamily="34" charset="0"/>
              <a:buChar char="•"/>
            </a:pPr>
            <a:r>
              <a:rPr lang="en-US" sz="1800" b="0" i="0" dirty="0">
                <a:solidFill>
                  <a:srgbClr val="202214"/>
                </a:solidFill>
                <a:effectLst/>
                <a:latin typeface="Inter"/>
              </a:rPr>
              <a:t>Restricts other to access </a:t>
            </a:r>
          </a:p>
          <a:p>
            <a:pPr marL="285750" indent="-285750" algn="l">
              <a:buFont typeface="Arial" panose="020B0604020202020204" pitchFamily="34" charset="0"/>
              <a:buChar char="•"/>
            </a:pPr>
            <a:r>
              <a:rPr lang="en-US" dirty="0">
                <a:solidFill>
                  <a:srgbClr val="202214"/>
                </a:solidFill>
                <a:latin typeface="Inter"/>
              </a:rPr>
              <a:t>On deployment sender become the owner.</a:t>
            </a:r>
          </a:p>
          <a:p>
            <a:pPr marL="285750" indent="-285750" algn="l">
              <a:buFont typeface="Arial" panose="020B0604020202020204" pitchFamily="34" charset="0"/>
              <a:buChar char="•"/>
            </a:pPr>
            <a:r>
              <a:rPr lang="en-US" sz="1800" b="0" i="0" dirty="0">
                <a:solidFill>
                  <a:srgbClr val="202214"/>
                </a:solidFill>
                <a:effectLst/>
                <a:latin typeface="Inter"/>
              </a:rPr>
              <a:t>Allows owner to update the index</a:t>
            </a:r>
          </a:p>
          <a:p>
            <a:pPr marL="285750" indent="-285750" algn="l">
              <a:buFont typeface="Arial" panose="020B0604020202020204" pitchFamily="34" charset="0"/>
              <a:buChar char="•"/>
            </a:pPr>
            <a:r>
              <a:rPr lang="en-US" dirty="0">
                <a:solidFill>
                  <a:srgbClr val="202214"/>
                </a:solidFill>
                <a:latin typeface="Inter"/>
              </a:rPr>
              <a:t>Enables owner to upgrade the contact to new address and transferring the last completed migration index to new contract</a:t>
            </a:r>
            <a:endParaRPr lang="en-US" sz="1800" b="0" i="0" dirty="0">
              <a:solidFill>
                <a:srgbClr val="202214"/>
              </a:solidFill>
              <a:effectLst/>
              <a:latin typeface="Inter"/>
            </a:endParaRPr>
          </a:p>
        </p:txBody>
      </p:sp>
    </p:spTree>
    <p:extLst>
      <p:ext uri="{BB962C8B-B14F-4D97-AF65-F5344CB8AC3E}">
        <p14:creationId xmlns:p14="http://schemas.microsoft.com/office/powerpoint/2010/main" val="352130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15819" y="1005096"/>
            <a:ext cx="8193758"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Migration. Sol</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34A7CD9-B52A-4B36-B0F7-04B3899DEB78}"/>
              </a:ext>
            </a:extLst>
          </p:cNvPr>
          <p:cNvSpPr txBox="1"/>
          <p:nvPr/>
        </p:nvSpPr>
        <p:spPr>
          <a:xfrm>
            <a:off x="5545310" y="3224213"/>
            <a:ext cx="6354412" cy="1754326"/>
          </a:xfrm>
          <a:prstGeom prst="rect">
            <a:avLst/>
          </a:prstGeom>
          <a:noFill/>
        </p:spPr>
        <p:txBody>
          <a:bodyPr wrap="square">
            <a:spAutoFit/>
          </a:bodyPr>
          <a:lstStyle/>
          <a:p>
            <a:r>
              <a:rPr lang="en-US" dirty="0"/>
              <a:t>Overall, this contract provides functionality for managing migrations and upgrading the contract to a new version while ensuring that only the owner can perform these actions. It's commonly used in the context of smart contract development, especially when managing the deployment and upgrading of contracts.</a:t>
            </a:r>
          </a:p>
        </p:txBody>
      </p:sp>
      <p:sp>
        <p:nvSpPr>
          <p:cNvPr id="17" name="Rectangle 16">
            <a:extLst>
              <a:ext uri="{FF2B5EF4-FFF2-40B4-BE49-F238E27FC236}">
                <a16:creationId xmlns:a16="http://schemas.microsoft.com/office/drawing/2014/main" id="{29F365D1-93AE-AF49-93A6-A656F9E25351}"/>
              </a:ext>
            </a:extLst>
          </p:cNvPr>
          <p:cNvSpPr/>
          <p:nvPr/>
        </p:nvSpPr>
        <p:spPr>
          <a:xfrm>
            <a:off x="1790917" y="2465561"/>
            <a:ext cx="1765315" cy="422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Deploy Contract </a:t>
            </a:r>
            <a:endParaRPr lang="en-CA" dirty="0"/>
          </a:p>
        </p:txBody>
      </p:sp>
      <p:cxnSp>
        <p:nvCxnSpPr>
          <p:cNvPr id="18" name="Straight Arrow Connector 17">
            <a:extLst>
              <a:ext uri="{FF2B5EF4-FFF2-40B4-BE49-F238E27FC236}">
                <a16:creationId xmlns:a16="http://schemas.microsoft.com/office/drawing/2014/main" id="{F56EDA62-89EE-8175-E290-6E279B5CEBF2}"/>
              </a:ext>
            </a:extLst>
          </p:cNvPr>
          <p:cNvCxnSpPr>
            <a:stCxn id="17" idx="2"/>
          </p:cNvCxnSpPr>
          <p:nvPr/>
        </p:nvCxnSpPr>
        <p:spPr>
          <a:xfrm>
            <a:off x="2673575" y="2887906"/>
            <a:ext cx="6106" cy="489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943761A-215F-6113-6411-1B2D468BBDA9}"/>
              </a:ext>
            </a:extLst>
          </p:cNvPr>
          <p:cNvSpPr/>
          <p:nvPr/>
        </p:nvSpPr>
        <p:spPr>
          <a:xfrm>
            <a:off x="1594364" y="3399189"/>
            <a:ext cx="2170043" cy="253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Initialize the owner</a:t>
            </a:r>
            <a:endParaRPr lang="en-CA" dirty="0"/>
          </a:p>
        </p:txBody>
      </p:sp>
      <p:cxnSp>
        <p:nvCxnSpPr>
          <p:cNvPr id="21" name="Straight Arrow Connector 20">
            <a:extLst>
              <a:ext uri="{FF2B5EF4-FFF2-40B4-BE49-F238E27FC236}">
                <a16:creationId xmlns:a16="http://schemas.microsoft.com/office/drawing/2014/main" id="{5DD80FCA-3AD6-7C75-8FEE-B198C887D731}"/>
              </a:ext>
            </a:extLst>
          </p:cNvPr>
          <p:cNvCxnSpPr>
            <a:cxnSpLocks/>
          </p:cNvCxnSpPr>
          <p:nvPr/>
        </p:nvCxnSpPr>
        <p:spPr>
          <a:xfrm>
            <a:off x="2667115" y="3641195"/>
            <a:ext cx="12917" cy="54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CB67853-B468-5761-E910-9D4579770764}"/>
              </a:ext>
            </a:extLst>
          </p:cNvPr>
          <p:cNvSpPr/>
          <p:nvPr/>
        </p:nvSpPr>
        <p:spPr>
          <a:xfrm>
            <a:off x="1595010" y="4269503"/>
            <a:ext cx="2170043" cy="702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Last Completed Migration </a:t>
            </a:r>
            <a:endParaRPr lang="en-CA" dirty="0"/>
          </a:p>
        </p:txBody>
      </p:sp>
      <p:cxnSp>
        <p:nvCxnSpPr>
          <p:cNvPr id="24" name="Straight Arrow Connector 23">
            <a:extLst>
              <a:ext uri="{FF2B5EF4-FFF2-40B4-BE49-F238E27FC236}">
                <a16:creationId xmlns:a16="http://schemas.microsoft.com/office/drawing/2014/main" id="{267E0EF5-956F-3AB2-511F-5DCAAB02F8F0}"/>
              </a:ext>
            </a:extLst>
          </p:cNvPr>
          <p:cNvCxnSpPr>
            <a:cxnSpLocks/>
          </p:cNvCxnSpPr>
          <p:nvPr/>
        </p:nvCxnSpPr>
        <p:spPr>
          <a:xfrm flipH="1">
            <a:off x="2328333" y="5104626"/>
            <a:ext cx="336195" cy="30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959183B-102B-2E05-5304-C0542703B6F0}"/>
              </a:ext>
            </a:extLst>
          </p:cNvPr>
          <p:cNvSpPr/>
          <p:nvPr/>
        </p:nvSpPr>
        <p:spPr>
          <a:xfrm>
            <a:off x="1115189" y="5720655"/>
            <a:ext cx="1765315" cy="422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Owners Call</a:t>
            </a:r>
            <a:endParaRPr lang="en-CA" dirty="0"/>
          </a:p>
        </p:txBody>
      </p:sp>
      <p:sp>
        <p:nvSpPr>
          <p:cNvPr id="26" name="Rectangle 25">
            <a:extLst>
              <a:ext uri="{FF2B5EF4-FFF2-40B4-BE49-F238E27FC236}">
                <a16:creationId xmlns:a16="http://schemas.microsoft.com/office/drawing/2014/main" id="{FA46EE93-BDDE-7027-5648-1A19715702CC}"/>
              </a:ext>
            </a:extLst>
          </p:cNvPr>
          <p:cNvSpPr/>
          <p:nvPr/>
        </p:nvSpPr>
        <p:spPr>
          <a:xfrm>
            <a:off x="2956704" y="5719038"/>
            <a:ext cx="1849776" cy="422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Upgrade Contract</a:t>
            </a:r>
            <a:endParaRPr lang="en-CA" dirty="0"/>
          </a:p>
        </p:txBody>
      </p:sp>
      <p:cxnSp>
        <p:nvCxnSpPr>
          <p:cNvPr id="27" name="Straight Arrow Connector 26">
            <a:extLst>
              <a:ext uri="{FF2B5EF4-FFF2-40B4-BE49-F238E27FC236}">
                <a16:creationId xmlns:a16="http://schemas.microsoft.com/office/drawing/2014/main" id="{D48CD154-E686-4FFA-8EAF-066205878FF2}"/>
              </a:ext>
            </a:extLst>
          </p:cNvPr>
          <p:cNvCxnSpPr>
            <a:cxnSpLocks/>
          </p:cNvCxnSpPr>
          <p:nvPr/>
        </p:nvCxnSpPr>
        <p:spPr>
          <a:xfrm>
            <a:off x="2956704" y="5114324"/>
            <a:ext cx="375005" cy="36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50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22" y="0"/>
            <a:ext cx="12192003" cy="17646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6" name="TextBox 15"/>
          <p:cNvSpPr txBox="1"/>
          <p:nvPr/>
        </p:nvSpPr>
        <p:spPr>
          <a:xfrm>
            <a:off x="-47463" y="1035318"/>
            <a:ext cx="8827396" cy="707886"/>
          </a:xfrm>
          <a:prstGeom prst="rect">
            <a:avLst/>
          </a:prstGeom>
          <a:noFill/>
        </p:spPr>
        <p:txBody>
          <a:bodyPr wrap="square" rtlCol="0">
            <a:spAutoFit/>
          </a:bodyPr>
          <a:lstStyle/>
          <a:p>
            <a:pPr fontAlgn="base"/>
            <a:r>
              <a:rPr lang="en-US" sz="4000" b="1" dirty="0">
                <a:solidFill>
                  <a:schemeClr val="tx1">
                    <a:lumMod val="95000"/>
                    <a:lumOff val="5000"/>
                  </a:schemeClr>
                </a:solidFill>
                <a:latin typeface="Atlas Grotesk"/>
              </a:rPr>
              <a:t>Main.py – 1 (Input and special functions)</a:t>
            </a:r>
          </a:p>
        </p:txBody>
      </p:sp>
      <p:sp>
        <p:nvSpPr>
          <p:cNvPr id="19" name="Rectangle 18"/>
          <p:cNvSpPr/>
          <p:nvPr/>
        </p:nvSpPr>
        <p:spPr>
          <a:xfrm>
            <a:off x="0" y="1776459"/>
            <a:ext cx="122078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0" y="1680730"/>
            <a:ext cx="1220782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0EBF979-E9D0-443E-8829-3FC50F28DDBE}"/>
              </a:ext>
            </a:extLst>
          </p:cNvPr>
          <p:cNvPicPr>
            <a:picLocks noChangeAspect="1"/>
          </p:cNvPicPr>
          <p:nvPr/>
        </p:nvPicPr>
        <p:blipFill>
          <a:blip r:embed="rId2"/>
          <a:stretch>
            <a:fillRect/>
          </a:stretch>
        </p:blipFill>
        <p:spPr>
          <a:xfrm>
            <a:off x="130395" y="1872188"/>
            <a:ext cx="4390805" cy="4940094"/>
          </a:xfrm>
          <a:prstGeom prst="rect">
            <a:avLst/>
          </a:prstGeom>
        </p:spPr>
      </p:pic>
      <p:grpSp>
        <p:nvGrpSpPr>
          <p:cNvPr id="23" name="Group 22">
            <a:extLst>
              <a:ext uri="{FF2B5EF4-FFF2-40B4-BE49-F238E27FC236}">
                <a16:creationId xmlns:a16="http://schemas.microsoft.com/office/drawing/2014/main" id="{834E06F7-6B41-43C0-8039-E647108E082C}"/>
              </a:ext>
            </a:extLst>
          </p:cNvPr>
          <p:cNvGrpSpPr/>
          <p:nvPr/>
        </p:nvGrpSpPr>
        <p:grpSpPr>
          <a:xfrm>
            <a:off x="4762183" y="2094320"/>
            <a:ext cx="7445636" cy="4289789"/>
            <a:chOff x="0" y="39911"/>
            <a:chExt cx="4755338" cy="1113290"/>
          </a:xfrm>
        </p:grpSpPr>
        <p:sp>
          <p:nvSpPr>
            <p:cNvPr id="25" name="Rectangle 24">
              <a:extLst>
                <a:ext uri="{FF2B5EF4-FFF2-40B4-BE49-F238E27FC236}">
                  <a16:creationId xmlns:a16="http://schemas.microsoft.com/office/drawing/2014/main" id="{3FF85453-2ED0-460A-A64A-A8FB4AADC526}"/>
                </a:ext>
              </a:extLst>
            </p:cNvPr>
            <p:cNvSpPr/>
            <p:nvPr/>
          </p:nvSpPr>
          <p:spPr>
            <a:xfrm>
              <a:off x="0" y="39911"/>
              <a:ext cx="4755338" cy="1046342"/>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6" name="TextBox 25">
              <a:extLst>
                <a:ext uri="{FF2B5EF4-FFF2-40B4-BE49-F238E27FC236}">
                  <a16:creationId xmlns:a16="http://schemas.microsoft.com/office/drawing/2014/main" id="{08CB7F7C-77A8-4DA7-B18E-BC1FDC5BB6EE}"/>
                </a:ext>
              </a:extLst>
            </p:cNvPr>
            <p:cNvSpPr txBox="1"/>
            <p:nvPr/>
          </p:nvSpPr>
          <p:spPr>
            <a:xfrm>
              <a:off x="0" y="106859"/>
              <a:ext cx="4755338" cy="10463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65024" rIns="113792" bIns="65024" numCol="1" spcCol="1270" anchor="ctr" anchorCtr="0">
              <a:noAutofit/>
            </a:bodyPr>
            <a:lstStyle/>
            <a:p>
              <a:pPr marL="285750" indent="-285750">
                <a:buFont typeface="Arial" panose="020B0604020202020204" pitchFamily="34" charset="0"/>
                <a:buChar char="•"/>
              </a:pPr>
              <a:r>
                <a:rPr lang="en-US" sz="1600" dirty="0"/>
                <a:t>Streamlit imported as </a:t>
              </a:r>
              <a:r>
                <a:rPr lang="en-US" sz="1600" dirty="0" err="1"/>
                <a:t>st</a:t>
              </a:r>
              <a:endParaRPr lang="en-US" sz="1600" dirty="0"/>
            </a:p>
            <a:p>
              <a:pPr marL="285750" indent="-285750">
                <a:buFont typeface="Arial" panose="020B0604020202020204" pitchFamily="34" charset="0"/>
                <a:buChar char="•"/>
              </a:pPr>
              <a:r>
                <a:rPr lang="en-US" sz="1600" dirty="0"/>
                <a:t>Web3 from the web3</a:t>
              </a:r>
            </a:p>
            <a:p>
              <a:pPr marL="285750" indent="-285750">
                <a:buFont typeface="Arial" panose="020B0604020202020204" pitchFamily="34" charset="0"/>
                <a:buChar char="•"/>
              </a:pPr>
              <a:r>
                <a:rPr lang="en-US" sz="1600" dirty="0"/>
                <a:t>We have defined the ABI to interact with smart contract, which includes the details of the functions names as input represent a special functions like homeowner, loan amount, monthly payment , interest rate, make payment, approve &amp; decline the loan.</a:t>
              </a:r>
            </a:p>
            <a:p>
              <a:pPr marL="285750" indent="-285750">
                <a:buFont typeface="Arial" panose="020B0604020202020204" pitchFamily="34" charset="0"/>
                <a:buChar char="•"/>
              </a:pPr>
              <a:r>
                <a:rPr lang="en-US" sz="1600" dirty="0"/>
                <a:t>These inputs represents the submit loan functions of the contract and takes four input parameters example (a) loan amount  (b) monthly payment (c ) interest rate</a:t>
              </a:r>
            </a:p>
            <a:p>
              <a:pPr marL="285750" indent="-285750">
                <a:buFont typeface="Arial" panose="020B0604020202020204" pitchFamily="34" charset="0"/>
                <a:buChar char="•"/>
              </a:pPr>
              <a:r>
                <a:rPr lang="en-US" sz="1600" dirty="0"/>
                <a:t>Overall this code defines, the ABI for interacting with smart contract likely to handle the loan, this includes functions for the submitting the loan </a:t>
              </a:r>
            </a:p>
            <a:p>
              <a:endParaRPr lang="en-US" sz="1600" dirty="0"/>
            </a:p>
          </p:txBody>
        </p:sp>
      </p:grpSp>
    </p:spTree>
    <p:extLst>
      <p:ext uri="{BB962C8B-B14F-4D97-AF65-F5344CB8AC3E}">
        <p14:creationId xmlns:p14="http://schemas.microsoft.com/office/powerpoint/2010/main" val="3887536197"/>
      </p:ext>
    </p:extLst>
  </p:cSld>
  <p:clrMapOvr>
    <a:masterClrMapping/>
  </p:clrMapOvr>
</p:sld>
</file>

<file path=ppt/theme/theme1.xml><?xml version="1.0" encoding="utf-8"?>
<a:theme xmlns:a="http://schemas.openxmlformats.org/drawingml/2006/main" name="Office 2013 - 2022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Override1.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5065</TotalTime>
  <Words>1046</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Atlas Grotesk</vt:lpstr>
      <vt:lpstr>Calibri</vt:lpstr>
      <vt:lpstr>Calibri Light</vt:lpstr>
      <vt:lpstr>HP Simplified</vt:lpstr>
      <vt:lpstr>Inter</vt:lpstr>
      <vt:lpstr>Söhne</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Sobi Iyver</dc:creator>
  <cp:lastModifiedBy>Sobi Iyver</cp:lastModifiedBy>
  <cp:revision>38</cp:revision>
  <dcterms:created xsi:type="dcterms:W3CDTF">2024-03-24T21:34:54Z</dcterms:created>
  <dcterms:modified xsi:type="dcterms:W3CDTF">2024-05-14T23:42:20Z</dcterms:modified>
</cp:coreProperties>
</file>