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4/5/2025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4276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4/5/2025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82452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4/5/2025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60560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4/5/2025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0999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4/5/2025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2467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4/5/2025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6728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4/5/2025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1203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4/5/2025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3956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4/5/2025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4842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4/5/2025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3718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4/5/2025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336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4/5/2025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28314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ublic.tableau.com/views/Airbnb_Project_17434990049280/AirbnbOverview?:language=en-US&amp;:sid=&amp;:redirect=auth&amp;:display_count=n&amp;:origin=viz_share_link"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a:extLst>
              <a:ext uri="{FF2B5EF4-FFF2-40B4-BE49-F238E27FC236}">
                <a16:creationId xmlns:a16="http://schemas.microsoft.com/office/drawing/2014/main" id="{6FEC3248-A494-4A45-5DD7-62BB3749E7C1}"/>
              </a:ext>
            </a:extLst>
          </p:cNvPr>
          <p:cNvPicPr>
            <a:picLocks noChangeAspect="1"/>
          </p:cNvPicPr>
          <p:nvPr/>
        </p:nvPicPr>
        <p:blipFill>
          <a:blip r:embed="rId2">
            <a:extLst>
              <a:ext uri="{28A0092B-C50C-407E-A947-70E740481C1C}">
                <a14:useLocalDpi xmlns:a14="http://schemas.microsoft.com/office/drawing/2010/main" val="0"/>
              </a:ext>
            </a:extLst>
          </a:blip>
          <a:srcRect t="6797" b="8934"/>
          <a:stretch/>
        </p:blipFill>
        <p:spPr>
          <a:xfrm>
            <a:off x="20" y="10"/>
            <a:ext cx="12191980" cy="6857990"/>
          </a:xfrm>
          <a:prstGeom prst="rect">
            <a:avLst/>
          </a:prstGeom>
        </p:spPr>
      </p:pic>
      <p:sp>
        <p:nvSpPr>
          <p:cNvPr id="38" name="Frame 37">
            <a:extLst>
              <a:ext uri="{FF2B5EF4-FFF2-40B4-BE49-F238E27FC236}">
                <a16:creationId xmlns:a16="http://schemas.microsoft.com/office/drawing/2014/main" id="{ADC596DA-D373-0631-0319-7822EE9A0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925" y="104775"/>
            <a:ext cx="11906250" cy="5198745"/>
          </a:xfrm>
          <a:prstGeom prst="frame">
            <a:avLst>
              <a:gd name="adj1" fmla="val 8000"/>
            </a:avLst>
          </a:pr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0"/>
            <a:ext cx="12191999" cy="13716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E87C9090-14DA-E981-0BFC-006E86A7341F}"/>
              </a:ext>
            </a:extLst>
          </p:cNvPr>
          <p:cNvSpPr>
            <a:spLocks noGrp="1"/>
          </p:cNvSpPr>
          <p:nvPr>
            <p:ph type="ctrTitle"/>
          </p:nvPr>
        </p:nvSpPr>
        <p:spPr>
          <a:xfrm>
            <a:off x="320040" y="5486400"/>
            <a:ext cx="8027544" cy="1371600"/>
          </a:xfrm>
          <a:ln>
            <a:noFill/>
          </a:ln>
        </p:spPr>
        <p:txBody>
          <a:bodyPr anchor="ctr">
            <a:normAutofit/>
          </a:bodyPr>
          <a:lstStyle/>
          <a:p>
            <a:r>
              <a:rPr lang="en-US" sz="3100" b="1" dirty="0"/>
              <a:t>listing</a:t>
            </a:r>
            <a:br>
              <a:rPr lang="en-US" sz="3100" b="1" dirty="0"/>
            </a:br>
            <a:r>
              <a:rPr lang="en-US" sz="3100" b="1" dirty="0"/>
              <a:t>analysis</a:t>
            </a:r>
            <a:endParaRPr lang="en-IN" sz="3100" b="1" dirty="0"/>
          </a:p>
        </p:txBody>
      </p:sp>
      <p:sp>
        <p:nvSpPr>
          <p:cNvPr id="3" name="Subtitle 2">
            <a:extLst>
              <a:ext uri="{FF2B5EF4-FFF2-40B4-BE49-F238E27FC236}">
                <a16:creationId xmlns:a16="http://schemas.microsoft.com/office/drawing/2014/main" id="{B097F3E3-AF5B-2DCF-D5F3-1B52E8E315F3}"/>
              </a:ext>
            </a:extLst>
          </p:cNvPr>
          <p:cNvSpPr>
            <a:spLocks noGrp="1"/>
          </p:cNvSpPr>
          <p:nvPr>
            <p:ph type="subTitle" idx="1"/>
          </p:nvPr>
        </p:nvSpPr>
        <p:spPr>
          <a:xfrm>
            <a:off x="8347585" y="5715000"/>
            <a:ext cx="3630168" cy="960120"/>
          </a:xfrm>
        </p:spPr>
        <p:txBody>
          <a:bodyPr anchor="ctr">
            <a:normAutofit/>
          </a:bodyPr>
          <a:lstStyle/>
          <a:p>
            <a:pPr algn="r"/>
            <a:r>
              <a:rPr lang="en-US" b="1" dirty="0"/>
              <a:t>Made By-</a:t>
            </a:r>
          </a:p>
          <a:p>
            <a:pPr algn="r"/>
            <a:r>
              <a:rPr lang="en-US" b="1" dirty="0"/>
              <a:t>Prachi Mehta</a:t>
            </a:r>
            <a:endParaRPr lang="en-IN" b="1" dirty="0"/>
          </a:p>
        </p:txBody>
      </p:sp>
    </p:spTree>
    <p:extLst>
      <p:ext uri="{BB962C8B-B14F-4D97-AF65-F5344CB8AC3E}">
        <p14:creationId xmlns:p14="http://schemas.microsoft.com/office/powerpoint/2010/main" val="61456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1FC3-FD84-93C5-53D1-8A3F56D7C516}"/>
              </a:ext>
            </a:extLst>
          </p:cNvPr>
          <p:cNvSpPr>
            <a:spLocks noGrp="1"/>
          </p:cNvSpPr>
          <p:nvPr>
            <p:ph type="title"/>
          </p:nvPr>
        </p:nvSpPr>
        <p:spPr>
          <a:xfrm>
            <a:off x="715383" y="1709739"/>
            <a:ext cx="10632067" cy="2567294"/>
          </a:xfrm>
        </p:spPr>
        <p:txBody>
          <a:bodyPr>
            <a:normAutofit/>
          </a:bodyPr>
          <a:lstStyle/>
          <a:p>
            <a:r>
              <a:rPr lang="en-US" sz="9600" dirty="0"/>
              <a:t>Thank you</a:t>
            </a:r>
            <a:endParaRPr lang="en-IN" sz="9600" dirty="0"/>
          </a:p>
        </p:txBody>
      </p:sp>
      <p:sp>
        <p:nvSpPr>
          <p:cNvPr id="3" name="Text Placeholder 2">
            <a:extLst>
              <a:ext uri="{FF2B5EF4-FFF2-40B4-BE49-F238E27FC236}">
                <a16:creationId xmlns:a16="http://schemas.microsoft.com/office/drawing/2014/main" id="{ECE54A56-8B4A-0546-9F5A-2E6CE2A5682D}"/>
              </a:ext>
            </a:extLst>
          </p:cNvPr>
          <p:cNvSpPr>
            <a:spLocks noGrp="1"/>
          </p:cNvSpPr>
          <p:nvPr>
            <p:ph type="body" idx="1"/>
          </p:nvPr>
        </p:nvSpPr>
        <p:spPr/>
        <p:txBody>
          <a:bodyPr/>
          <a:lstStyle/>
          <a:p>
            <a:r>
              <a:rPr lang="en-US" dirty="0"/>
              <a:t>Project Link – </a:t>
            </a:r>
            <a:r>
              <a:rPr lang="en-US" b="1" dirty="0">
                <a:solidFill>
                  <a:schemeClr val="tx2">
                    <a:lumMod val="50000"/>
                    <a:lumOff val="5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Airbnb Listing Analysis </a:t>
            </a:r>
            <a:endParaRPr lang="en-IN" b="1" dirty="0">
              <a:solidFill>
                <a:schemeClr val="tx2">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046307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FD4F-D754-AA29-14E2-BF03FEEAA001}"/>
              </a:ext>
            </a:extLst>
          </p:cNvPr>
          <p:cNvSpPr>
            <a:spLocks noGrp="1"/>
          </p:cNvSpPr>
          <p:nvPr>
            <p:ph type="title"/>
          </p:nvPr>
        </p:nvSpPr>
        <p:spPr/>
        <p:txBody>
          <a:bodyPr/>
          <a:lstStyle/>
          <a:p>
            <a:r>
              <a:rPr lang="en-US"/>
              <a:t>Introduction</a:t>
            </a:r>
            <a:endParaRPr lang="en-IN" dirty="0"/>
          </a:p>
        </p:txBody>
      </p:sp>
      <p:sp>
        <p:nvSpPr>
          <p:cNvPr id="3" name="Content Placeholder 2">
            <a:extLst>
              <a:ext uri="{FF2B5EF4-FFF2-40B4-BE49-F238E27FC236}">
                <a16:creationId xmlns:a16="http://schemas.microsoft.com/office/drawing/2014/main" id="{01976E38-EB1A-7852-2799-6F48016146B9}"/>
              </a:ext>
            </a:extLst>
          </p:cNvPr>
          <p:cNvSpPr>
            <a:spLocks noGrp="1"/>
          </p:cNvSpPr>
          <p:nvPr>
            <p:ph idx="1"/>
          </p:nvPr>
        </p:nvSpPr>
        <p:spPr/>
        <p:txBody>
          <a:bodyPr/>
          <a:lstStyle/>
          <a:p>
            <a:pPr marL="0" indent="0">
              <a:lnSpc>
                <a:spcPct val="150000"/>
              </a:lnSpc>
              <a:buNone/>
            </a:pPr>
            <a:r>
              <a:rPr lang="en-US">
                <a:latin typeface="Arial" panose="020B0604020202020204" pitchFamily="34" charset="0"/>
                <a:cs typeface="Arial" panose="020B0604020202020204" pitchFamily="34" charset="0"/>
              </a:rPr>
              <a:t>This project focuses on analyzing Airbnb listings in cities like Chicago and New Orleans using data sourced from Inside Airbnb. The goal is to uncover key insights into pricing trends, availability, host activity, and neighborhood popularity. Visualizations were created using Tableau Public to help stakeholders make data-driven decisions regarding short-term rental performance and market dynamics.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4245740"/>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8F91-63A2-7A39-B8B7-0D0060D99EF4}"/>
              </a:ext>
            </a:extLst>
          </p:cNvPr>
          <p:cNvSpPr>
            <a:spLocks noGrp="1"/>
          </p:cNvSpPr>
          <p:nvPr>
            <p:ph type="title"/>
          </p:nvPr>
        </p:nvSpPr>
        <p:spPr/>
        <p:txBody>
          <a:bodyPr>
            <a:normAutofit fontScale="90000"/>
          </a:bodyPr>
          <a:lstStyle/>
          <a:p>
            <a:r>
              <a:rPr lang="en-US" dirty="0"/>
              <a:t>Dataset</a:t>
            </a:r>
            <a:br>
              <a:rPr lang="en-US" dirty="0"/>
            </a:br>
            <a:endParaRPr lang="en-IN" dirty="0"/>
          </a:p>
        </p:txBody>
      </p:sp>
      <p:sp>
        <p:nvSpPr>
          <p:cNvPr id="3" name="Content Placeholder 2">
            <a:extLst>
              <a:ext uri="{FF2B5EF4-FFF2-40B4-BE49-F238E27FC236}">
                <a16:creationId xmlns:a16="http://schemas.microsoft.com/office/drawing/2014/main" id="{48D2B1F8-4E7C-805F-489A-AAC976A3B973}"/>
              </a:ext>
            </a:extLst>
          </p:cNvPr>
          <p:cNvSpPr>
            <a:spLocks noGrp="1"/>
          </p:cNvSpPr>
          <p:nvPr>
            <p:ph sz="half" idx="1"/>
          </p:nvPr>
        </p:nvSpPr>
        <p:spPr>
          <a:xfrm>
            <a:off x="699111" y="1902542"/>
            <a:ext cx="5212080" cy="4247535"/>
          </a:xfrm>
        </p:spPr>
        <p:txBody>
          <a:bodyPr>
            <a:normAutofit fontScale="55000" lnSpcReduction="20000"/>
          </a:bodyPr>
          <a:lstStyle/>
          <a:p>
            <a:pPr>
              <a:lnSpc>
                <a:spcPct val="120000"/>
              </a:lnSpc>
            </a:pPr>
            <a:r>
              <a:rPr lang="en-US" sz="2600" b="1" dirty="0"/>
              <a:t>Id –  </a:t>
            </a:r>
            <a:r>
              <a:rPr lang="en-US" sz="2600" dirty="0"/>
              <a:t>Unique identifier for each listing.</a:t>
            </a:r>
          </a:p>
          <a:p>
            <a:pPr>
              <a:lnSpc>
                <a:spcPct val="120000"/>
              </a:lnSpc>
            </a:pPr>
            <a:r>
              <a:rPr lang="en-US" sz="2600" b="1" dirty="0"/>
              <a:t>Name –</a:t>
            </a:r>
            <a:r>
              <a:rPr lang="en-US" sz="2600" dirty="0"/>
              <a:t>  Title of the Airbnb listing.</a:t>
            </a:r>
          </a:p>
          <a:p>
            <a:pPr>
              <a:lnSpc>
                <a:spcPct val="120000"/>
              </a:lnSpc>
            </a:pPr>
            <a:r>
              <a:rPr lang="en-US" sz="2600" b="1" dirty="0" err="1"/>
              <a:t>Host_id</a:t>
            </a:r>
            <a:r>
              <a:rPr lang="en-US" sz="2600" b="1" dirty="0"/>
              <a:t> – </a:t>
            </a:r>
            <a:r>
              <a:rPr lang="en-US" sz="2600" dirty="0"/>
              <a:t>Unique identifier for the host.</a:t>
            </a:r>
          </a:p>
          <a:p>
            <a:pPr>
              <a:lnSpc>
                <a:spcPct val="120000"/>
              </a:lnSpc>
            </a:pPr>
            <a:r>
              <a:rPr lang="en-US" sz="2600" b="1" dirty="0" err="1"/>
              <a:t>Host_name</a:t>
            </a:r>
            <a:r>
              <a:rPr lang="en-US" sz="2600" b="1" dirty="0"/>
              <a:t> – </a:t>
            </a:r>
            <a:r>
              <a:rPr lang="en-US" sz="2600" dirty="0"/>
              <a:t>Name of the host.</a:t>
            </a:r>
          </a:p>
          <a:p>
            <a:pPr>
              <a:lnSpc>
                <a:spcPct val="120000"/>
              </a:lnSpc>
            </a:pPr>
            <a:r>
              <a:rPr lang="en-US" sz="2600" b="1" dirty="0" err="1"/>
              <a:t>Neighbourhood</a:t>
            </a:r>
            <a:r>
              <a:rPr lang="en-US" sz="2600" b="1" dirty="0"/>
              <a:t> –</a:t>
            </a:r>
            <a:r>
              <a:rPr lang="en-US" sz="2600" dirty="0"/>
              <a:t> Area or locality where listing is located.</a:t>
            </a:r>
          </a:p>
          <a:p>
            <a:pPr>
              <a:lnSpc>
                <a:spcPct val="120000"/>
              </a:lnSpc>
            </a:pPr>
            <a:r>
              <a:rPr lang="en-US" sz="2600" b="1" dirty="0"/>
              <a:t>Latitude – </a:t>
            </a:r>
            <a:r>
              <a:rPr lang="en-US" sz="2600" dirty="0"/>
              <a:t>Latitude coordinate of the listing.</a:t>
            </a:r>
          </a:p>
          <a:p>
            <a:pPr>
              <a:lnSpc>
                <a:spcPct val="120000"/>
              </a:lnSpc>
            </a:pPr>
            <a:r>
              <a:rPr lang="en-US" sz="2600" b="1" dirty="0"/>
              <a:t>Longitude –</a:t>
            </a:r>
            <a:r>
              <a:rPr lang="en-US" sz="2600" dirty="0"/>
              <a:t> Longitude coordinate of the listing.</a:t>
            </a:r>
          </a:p>
          <a:p>
            <a:pPr>
              <a:lnSpc>
                <a:spcPct val="120000"/>
              </a:lnSpc>
            </a:pPr>
            <a:r>
              <a:rPr lang="en-US" sz="2600" b="1" dirty="0" err="1"/>
              <a:t>Room_type</a:t>
            </a:r>
            <a:r>
              <a:rPr lang="en-US" sz="2600" b="1" dirty="0"/>
              <a:t> – </a:t>
            </a:r>
            <a:r>
              <a:rPr lang="en-US" sz="2600" dirty="0"/>
              <a:t>Type of space offered (e.g. private room, house/apt </a:t>
            </a:r>
            <a:r>
              <a:rPr lang="en-US" sz="2600" dirty="0" err="1"/>
              <a:t>etc</a:t>
            </a:r>
            <a:r>
              <a:rPr lang="en-US" sz="2600" dirty="0"/>
              <a:t>).</a:t>
            </a:r>
          </a:p>
          <a:p>
            <a:pPr>
              <a:lnSpc>
                <a:spcPct val="120000"/>
              </a:lnSpc>
            </a:pPr>
            <a:r>
              <a:rPr lang="en-US" sz="2600" b="1" dirty="0"/>
              <a:t>Price –</a:t>
            </a:r>
            <a:r>
              <a:rPr lang="en-US" sz="2600" dirty="0"/>
              <a:t> Cost per night for the listing.</a:t>
            </a:r>
          </a:p>
          <a:p>
            <a:pPr marL="0" indent="0">
              <a:buNone/>
            </a:pPr>
            <a:endParaRPr lang="en-US" dirty="0"/>
          </a:p>
          <a:p>
            <a:endParaRPr lang="en-IN" dirty="0"/>
          </a:p>
        </p:txBody>
      </p:sp>
      <p:sp>
        <p:nvSpPr>
          <p:cNvPr id="4" name="Content Placeholder 3">
            <a:extLst>
              <a:ext uri="{FF2B5EF4-FFF2-40B4-BE49-F238E27FC236}">
                <a16:creationId xmlns:a16="http://schemas.microsoft.com/office/drawing/2014/main" id="{7DC33CAA-30E6-00CD-B153-6462EE1034BC}"/>
              </a:ext>
            </a:extLst>
          </p:cNvPr>
          <p:cNvSpPr>
            <a:spLocks noGrp="1"/>
          </p:cNvSpPr>
          <p:nvPr>
            <p:ph sz="half" idx="2"/>
          </p:nvPr>
        </p:nvSpPr>
        <p:spPr>
          <a:xfrm>
            <a:off x="6179820" y="1902542"/>
            <a:ext cx="5212080" cy="4247535"/>
          </a:xfrm>
        </p:spPr>
        <p:txBody>
          <a:bodyPr>
            <a:normAutofit fontScale="55000" lnSpcReduction="20000"/>
          </a:bodyPr>
          <a:lstStyle/>
          <a:p>
            <a:r>
              <a:rPr lang="en-US" sz="2600" b="1" dirty="0" err="1"/>
              <a:t>Minimum_nights</a:t>
            </a:r>
            <a:r>
              <a:rPr lang="en-US" sz="2600" b="1" dirty="0"/>
              <a:t> – </a:t>
            </a:r>
            <a:r>
              <a:rPr lang="en-US" sz="2600" dirty="0"/>
              <a:t>minimum number of nights required per booking.</a:t>
            </a:r>
          </a:p>
          <a:p>
            <a:r>
              <a:rPr lang="en-US" sz="2600" b="1" dirty="0" err="1"/>
              <a:t>Number_of_reviews</a:t>
            </a:r>
            <a:r>
              <a:rPr lang="en-US" sz="2600" b="1" dirty="0"/>
              <a:t> – </a:t>
            </a:r>
            <a:r>
              <a:rPr lang="en-US" sz="2600" dirty="0"/>
              <a:t>Total reviews received by the listing.</a:t>
            </a:r>
          </a:p>
          <a:p>
            <a:r>
              <a:rPr lang="en-US" sz="2600" b="1" dirty="0" err="1"/>
              <a:t>Last_review</a:t>
            </a:r>
            <a:r>
              <a:rPr lang="en-US" sz="2600" b="1" dirty="0"/>
              <a:t> – </a:t>
            </a:r>
            <a:r>
              <a:rPr lang="en-US" sz="2600" dirty="0"/>
              <a:t>Date of the most recent review.</a:t>
            </a:r>
          </a:p>
          <a:p>
            <a:r>
              <a:rPr lang="en-US" sz="2600" b="1" dirty="0" err="1"/>
              <a:t>Reviews_per_month</a:t>
            </a:r>
            <a:r>
              <a:rPr lang="en-US" sz="2600" b="1" dirty="0"/>
              <a:t> – </a:t>
            </a:r>
            <a:r>
              <a:rPr lang="en-US" sz="2600" dirty="0"/>
              <a:t>Average number of reviews per month.</a:t>
            </a:r>
          </a:p>
          <a:p>
            <a:r>
              <a:rPr lang="en-IN" sz="2600" b="1" dirty="0" err="1"/>
              <a:t>Calculated_host_listings_count</a:t>
            </a:r>
            <a:r>
              <a:rPr lang="en-US" sz="2600" b="1" dirty="0"/>
              <a:t> – </a:t>
            </a:r>
            <a:r>
              <a:rPr lang="en-US" sz="2600" dirty="0"/>
              <a:t>Number of listings the host manages.</a:t>
            </a:r>
          </a:p>
          <a:p>
            <a:r>
              <a:rPr lang="en-IN" sz="2600" b="1" dirty="0"/>
              <a:t>Availability_365 – </a:t>
            </a:r>
            <a:r>
              <a:rPr lang="en-IN" sz="2600" dirty="0"/>
              <a:t>Number of days the listing is available in a year.</a:t>
            </a:r>
          </a:p>
          <a:p>
            <a:r>
              <a:rPr lang="en-IN" sz="2600" b="1" dirty="0" err="1"/>
              <a:t>Number_of_reviews_ltm</a:t>
            </a:r>
            <a:r>
              <a:rPr lang="en-IN" sz="2600" b="1" dirty="0"/>
              <a:t> –  </a:t>
            </a:r>
            <a:r>
              <a:rPr lang="en-IN" sz="2600" dirty="0"/>
              <a:t>Reviews received in last 12 months.</a:t>
            </a:r>
          </a:p>
          <a:p>
            <a:r>
              <a:rPr lang="en-IN" sz="2600" b="1" dirty="0"/>
              <a:t>City – </a:t>
            </a:r>
            <a:r>
              <a:rPr lang="en-IN" sz="2600" dirty="0"/>
              <a:t>The city where the listing is located.</a:t>
            </a:r>
          </a:p>
          <a:p>
            <a:endParaRPr lang="en-IN" sz="1700" dirty="0"/>
          </a:p>
          <a:p>
            <a:pPr marL="0" indent="0">
              <a:buNone/>
            </a:pPr>
            <a:r>
              <a:rPr lang="en-IN" sz="1700" dirty="0"/>
              <a:t> </a:t>
            </a:r>
          </a:p>
          <a:p>
            <a:endParaRPr lang="en-IN" sz="1700" dirty="0"/>
          </a:p>
          <a:p>
            <a:endParaRPr lang="en-IN" dirty="0"/>
          </a:p>
          <a:p>
            <a:endParaRPr lang="en-US" dirty="0"/>
          </a:p>
          <a:p>
            <a:endParaRPr lang="en-IN" dirty="0"/>
          </a:p>
        </p:txBody>
      </p:sp>
    </p:spTree>
    <p:extLst>
      <p:ext uri="{BB962C8B-B14F-4D97-AF65-F5344CB8AC3E}">
        <p14:creationId xmlns:p14="http://schemas.microsoft.com/office/powerpoint/2010/main" val="9695517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7886-9930-D8DE-CF53-591CBE0D7547}"/>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E948EBAB-DCEE-61EA-E059-D7B1666E96BB}"/>
              </a:ext>
            </a:extLst>
          </p:cNvPr>
          <p:cNvSpPr>
            <a:spLocks noGrp="1"/>
          </p:cNvSpPr>
          <p:nvPr>
            <p:ph idx="1"/>
          </p:nvPr>
        </p:nvSpPr>
        <p:spPr>
          <a:xfrm>
            <a:off x="700635" y="1932039"/>
            <a:ext cx="10691265" cy="4277031"/>
          </a:xfrm>
        </p:spPr>
        <p:txBody>
          <a:bodyPr>
            <a:normAutofit/>
          </a:bodyPr>
          <a:lstStyle/>
          <a:p>
            <a:pPr marL="0" indent="0">
              <a:lnSpc>
                <a:spcPct val="150000"/>
              </a:lnSpc>
              <a:buNone/>
            </a:pPr>
            <a:r>
              <a:rPr lang="en-US" sz="1600" dirty="0"/>
              <a:t>Data cleaning ensures the dataset is accurate, consistent, and ready for analysis by handling errors, missing values, and irrelevant data. The data cleaning for this project is performed using Python, and visualization is then conducted using Tableau. Some of the data cleaning steps taken for this project are –</a:t>
            </a:r>
          </a:p>
          <a:p>
            <a:pPr>
              <a:lnSpc>
                <a:spcPct val="150000"/>
              </a:lnSpc>
            </a:pPr>
            <a:r>
              <a:rPr lang="en-US" sz="1600" b="1" dirty="0"/>
              <a:t>Handled Missing Values </a:t>
            </a:r>
            <a:r>
              <a:rPr kumimoji="0" lang="en-US" altLang="en-US" sz="1600" b="0" i="0" u="none" strike="noStrike" cap="none" normalizeH="0" baseline="0" dirty="0">
                <a:ln>
                  <a:noFill/>
                </a:ln>
                <a:solidFill>
                  <a:schemeClr val="tx1"/>
                </a:solidFill>
                <a:effectLst/>
                <a:latin typeface="Arial" panose="020B0604020202020204" pitchFamily="34" charset="0"/>
              </a:rPr>
              <a:t>by filling </a:t>
            </a:r>
            <a:r>
              <a:rPr kumimoji="0" lang="en-US" altLang="en-US" sz="1600" b="0" i="0" u="none" strike="noStrike" cap="none" normalizeH="0" baseline="0" dirty="0" err="1">
                <a:ln>
                  <a:noFill/>
                </a:ln>
                <a:solidFill>
                  <a:schemeClr val="tx1"/>
                </a:solidFill>
                <a:effectLst/>
                <a:latin typeface="Arial Unicode MS"/>
              </a:rPr>
              <a:t>host_name</a:t>
            </a:r>
            <a:r>
              <a:rPr kumimoji="0" lang="en-US" altLang="en-US" sz="1600" b="0" i="0" u="none" strike="noStrike" cap="none" normalizeH="0" baseline="0" dirty="0">
                <a:ln>
                  <a:noFill/>
                </a:ln>
                <a:solidFill>
                  <a:schemeClr val="tx1"/>
                </a:solidFill>
                <a:effectLst/>
              </a:rPr>
              <a:t> with "Unknown", </a:t>
            </a:r>
            <a:r>
              <a:rPr kumimoji="0" lang="en-US" altLang="en-US" sz="1600" b="0" i="0" u="none" strike="noStrike" cap="none" normalizeH="0" baseline="0" dirty="0">
                <a:ln>
                  <a:noFill/>
                </a:ln>
                <a:solidFill>
                  <a:schemeClr val="tx1"/>
                </a:solidFill>
                <a:effectLst/>
                <a:latin typeface="Arial Unicode MS"/>
              </a:rPr>
              <a:t>price</a:t>
            </a:r>
            <a:r>
              <a:rPr kumimoji="0" lang="en-US" altLang="en-US" sz="1600" b="0" i="0" u="none" strike="noStrike" cap="none" normalizeH="0" baseline="0" dirty="0">
                <a:ln>
                  <a:noFill/>
                </a:ln>
                <a:solidFill>
                  <a:schemeClr val="tx1"/>
                </a:solidFill>
                <a:effectLst/>
              </a:rPr>
              <a:t> with median, </a:t>
            </a:r>
            <a:r>
              <a:rPr kumimoji="0" lang="en-US" altLang="en-US" sz="1600" b="0" i="0" u="none" strike="noStrike" cap="none" normalizeH="0" baseline="0" dirty="0" err="1">
                <a:ln>
                  <a:noFill/>
                </a:ln>
                <a:solidFill>
                  <a:schemeClr val="tx1"/>
                </a:solidFill>
                <a:effectLst/>
                <a:latin typeface="Arial Unicode MS"/>
              </a:rPr>
              <a:t>last_review</a:t>
            </a:r>
            <a:r>
              <a:rPr kumimoji="0" lang="en-US" altLang="en-US" sz="1600" b="0" i="0" u="none" strike="noStrike" cap="none" normalizeH="0" baseline="0" dirty="0">
                <a:ln>
                  <a:noFill/>
                </a:ln>
                <a:solidFill>
                  <a:schemeClr val="tx1"/>
                </a:solidFill>
                <a:effectLst/>
              </a:rPr>
              <a:t> with "No reviews", and </a:t>
            </a:r>
            <a:r>
              <a:rPr kumimoji="0" lang="en-US" altLang="en-US" sz="1600" b="0" i="0" u="none" strike="noStrike" cap="none" normalizeH="0" baseline="0" dirty="0" err="1">
                <a:ln>
                  <a:noFill/>
                </a:ln>
                <a:solidFill>
                  <a:schemeClr val="tx1"/>
                </a:solidFill>
                <a:effectLst/>
                <a:latin typeface="Arial Unicode MS"/>
              </a:rPr>
              <a:t>reviews_per_month</a:t>
            </a:r>
            <a:r>
              <a:rPr kumimoji="0" lang="en-US" altLang="en-US" sz="1600" b="0" i="0" u="none" strike="noStrike" cap="none" normalizeH="0" baseline="0" dirty="0">
                <a:ln>
                  <a:noFill/>
                </a:ln>
                <a:solidFill>
                  <a:schemeClr val="tx1"/>
                </a:solidFill>
                <a:effectLst/>
              </a:rPr>
              <a:t> with 0.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a:lnSpc>
                <a:spcPct val="150000"/>
              </a:lnSpc>
            </a:pPr>
            <a:r>
              <a:rPr kumimoji="0" lang="en-US" altLang="en-US" sz="1600" b="1" i="0" u="none" strike="noStrike" cap="none" normalizeH="0" baseline="0" dirty="0">
                <a:ln>
                  <a:noFill/>
                </a:ln>
                <a:solidFill>
                  <a:schemeClr val="tx1"/>
                </a:solidFill>
                <a:effectLst/>
                <a:latin typeface="Arial" panose="020B0604020202020204" pitchFamily="34" charset="0"/>
              </a:rPr>
              <a:t>Dropped irrelevant </a:t>
            </a:r>
            <a:r>
              <a:rPr kumimoji="0" lang="en-US" altLang="en-US" sz="1600" i="0" u="none" strike="noStrike" cap="none" normalizeH="0" baseline="0" dirty="0">
                <a:ln>
                  <a:noFill/>
                </a:ln>
                <a:solidFill>
                  <a:schemeClr val="tx1"/>
                </a:solidFill>
                <a:effectLst/>
                <a:latin typeface="Arial" panose="020B0604020202020204" pitchFamily="34" charset="0"/>
              </a:rPr>
              <a:t>column </a:t>
            </a:r>
            <a:r>
              <a:rPr kumimoji="0" lang="en-US" altLang="en-US" sz="1600" b="0" i="0" u="none" strike="noStrike" cap="none" normalizeH="0" baseline="0" dirty="0">
                <a:ln>
                  <a:noFill/>
                </a:ln>
                <a:solidFill>
                  <a:schemeClr val="tx1"/>
                </a:solidFill>
                <a:effectLst/>
                <a:latin typeface="Arial Unicode MS"/>
              </a:rPr>
              <a:t>license</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a:lnSpc>
                <a:spcPct val="150000"/>
              </a:lnSpc>
            </a:pPr>
            <a:r>
              <a:rPr kumimoji="0" lang="en-US" altLang="en-US" sz="1600" b="1" i="0" u="none" strike="noStrike" cap="none" normalizeH="0" baseline="0" dirty="0">
                <a:ln>
                  <a:noFill/>
                </a:ln>
                <a:solidFill>
                  <a:schemeClr val="tx1"/>
                </a:solidFill>
                <a:effectLst/>
                <a:latin typeface="Arial" panose="020B0604020202020204" pitchFamily="34" charset="0"/>
              </a:rPr>
              <a:t>Cleaned text data </a:t>
            </a:r>
            <a:r>
              <a:rPr kumimoji="0" lang="en-US" altLang="en-US" sz="1600" b="0" i="0" u="none" strike="noStrike" cap="none" normalizeH="0" baseline="0" dirty="0">
                <a:ln>
                  <a:noFill/>
                </a:ln>
                <a:solidFill>
                  <a:schemeClr val="tx1"/>
                </a:solidFill>
                <a:effectLst/>
                <a:latin typeface="Arial" panose="020B0604020202020204" pitchFamily="34" charset="0"/>
              </a:rPr>
              <a:t>by removing whitespace and capitalizing names in </a:t>
            </a:r>
            <a:r>
              <a:rPr kumimoji="0" lang="en-US" altLang="en-US" sz="1600" b="0" i="0" u="none" strike="noStrike" cap="none" normalizeH="0" baseline="0" dirty="0">
                <a:ln>
                  <a:noFill/>
                </a:ln>
                <a:solidFill>
                  <a:schemeClr val="tx1"/>
                </a:solidFill>
                <a:effectLst/>
                <a:latin typeface="Arial Unicode MS"/>
              </a:rPr>
              <a:t>name</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err="1">
                <a:ln>
                  <a:noFill/>
                </a:ln>
                <a:solidFill>
                  <a:schemeClr val="tx1"/>
                </a:solidFill>
                <a:effectLst/>
                <a:latin typeface="Arial Unicode MS"/>
              </a:rPr>
              <a:t>host_name</a:t>
            </a:r>
            <a:r>
              <a:rPr kumimoji="0" lang="en-US" altLang="en-US" sz="1600" b="0" i="0" u="none" strike="noStrike" cap="none" normalizeH="0" baseline="0" dirty="0">
                <a:ln>
                  <a:noFill/>
                </a:ln>
                <a:solidFill>
                  <a:schemeClr val="tx1"/>
                </a:solidFill>
                <a:effectLst/>
              </a:rPr>
              <a:t>. </a:t>
            </a:r>
          </a:p>
          <a:p>
            <a:pPr>
              <a:lnSpc>
                <a:spcPct val="150000"/>
              </a:lnSpc>
            </a:pPr>
            <a:r>
              <a:rPr kumimoji="0" lang="en-US" altLang="en-US" sz="1600" b="1" i="0" u="none" strike="noStrike" cap="none" normalizeH="0" baseline="0" dirty="0">
                <a:ln>
                  <a:noFill/>
                </a:ln>
                <a:solidFill>
                  <a:schemeClr val="tx1"/>
                </a:solidFill>
                <a:effectLst/>
                <a:latin typeface="Arial" panose="020B0604020202020204" pitchFamily="34" charset="0"/>
              </a:rPr>
              <a:t>Standardized</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neighbourhood</a:t>
            </a:r>
            <a:r>
              <a:rPr kumimoji="0" lang="en-US" altLang="en-US" sz="1600" b="0" i="0" u="none" strike="noStrike" cap="none" normalizeH="0" baseline="0" dirty="0">
                <a:ln>
                  <a:noFill/>
                </a:ln>
                <a:solidFill>
                  <a:schemeClr val="tx1"/>
                </a:solidFill>
                <a:effectLst/>
                <a:latin typeface="Arial" panose="020B0604020202020204" pitchFamily="34" charset="0"/>
              </a:rPr>
              <a:t> names for consistency.</a:t>
            </a:r>
          </a:p>
          <a:p>
            <a:pPr>
              <a:lnSpc>
                <a:spcPct val="150000"/>
              </a:lnSpc>
            </a:pPr>
            <a:r>
              <a:rPr kumimoji="0" lang="en-US" altLang="en-US" sz="1600" b="1" i="0" u="none" strike="noStrike" cap="none" normalizeH="0" baseline="0" dirty="0">
                <a:ln>
                  <a:noFill/>
                </a:ln>
                <a:solidFill>
                  <a:schemeClr val="tx1"/>
                </a:solidFill>
                <a:effectLst/>
                <a:latin typeface="Arial" panose="020B0604020202020204" pitchFamily="34" charset="0"/>
              </a:rPr>
              <a:t>Capped</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Unicode MS"/>
              </a:rPr>
              <a:t>minimum_nights</a:t>
            </a:r>
            <a:r>
              <a:rPr kumimoji="0" lang="en-US" altLang="en-US" sz="1600" b="0" i="0" u="none" strike="noStrike" cap="none" normalizeH="0" baseline="0" dirty="0">
                <a:ln>
                  <a:noFill/>
                </a:ln>
                <a:solidFill>
                  <a:schemeClr val="tx1"/>
                </a:solidFill>
                <a:effectLst/>
              </a:rPr>
              <a:t> at 365 to remove outliers. </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US" sz="1600" dirty="0"/>
          </a:p>
          <a:p>
            <a:pPr marL="0" indent="0">
              <a:buNone/>
            </a:pPr>
            <a:endParaRPr lang="en-US" sz="1600" dirty="0"/>
          </a:p>
          <a:p>
            <a:pPr marL="0" indent="0">
              <a:buNone/>
            </a:pPr>
            <a:endParaRPr lang="en-IN" sz="1600" dirty="0"/>
          </a:p>
        </p:txBody>
      </p:sp>
    </p:spTree>
    <p:extLst>
      <p:ext uri="{BB962C8B-B14F-4D97-AF65-F5344CB8AC3E}">
        <p14:creationId xmlns:p14="http://schemas.microsoft.com/office/powerpoint/2010/main" val="25319618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6C472-166D-3351-DF93-6F67CDBF8557}"/>
              </a:ext>
            </a:extLst>
          </p:cNvPr>
          <p:cNvSpPr>
            <a:spLocks noGrp="1"/>
          </p:cNvSpPr>
          <p:nvPr>
            <p:ph type="title"/>
          </p:nvPr>
        </p:nvSpPr>
        <p:spPr>
          <a:xfrm>
            <a:off x="700087" y="909637"/>
            <a:ext cx="5290991" cy="992902"/>
          </a:xfrm>
        </p:spPr>
        <p:txBody>
          <a:bodyPr>
            <a:normAutofit/>
          </a:bodyPr>
          <a:lstStyle/>
          <a:p>
            <a:r>
              <a:rPr lang="en-US" dirty="0"/>
              <a:t>Overview of Airbnb</a:t>
            </a:r>
            <a:endParaRPr lang="en-IN" dirty="0"/>
          </a:p>
        </p:txBody>
      </p:sp>
      <p:cxnSp>
        <p:nvCxnSpPr>
          <p:cNvPr id="16" name="Straight Connector 15">
            <a:extLst>
              <a:ext uri="{FF2B5EF4-FFF2-40B4-BE49-F238E27FC236}">
                <a16:creationId xmlns:a16="http://schemas.microsoft.com/office/drawing/2014/main" id="{B37A8173-5995-449D-8387-03E42038B9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64DA67-C423-DA5D-C7B0-FD68F4A8DD25}"/>
              </a:ext>
            </a:extLst>
          </p:cNvPr>
          <p:cNvSpPr>
            <a:spLocks noGrp="1"/>
          </p:cNvSpPr>
          <p:nvPr>
            <p:ph idx="1"/>
          </p:nvPr>
        </p:nvSpPr>
        <p:spPr>
          <a:xfrm>
            <a:off x="700088" y="1902540"/>
            <a:ext cx="5395912" cy="796416"/>
          </a:xfrm>
        </p:spPr>
        <p:txBody>
          <a:bodyPr>
            <a:normAutofit/>
          </a:bodyPr>
          <a:lstStyle/>
          <a:p>
            <a:pPr marL="0" indent="0">
              <a:buNone/>
            </a:pPr>
            <a:r>
              <a:rPr lang="en-US" sz="1800" b="1" dirty="0">
                <a:latin typeface="Arial" panose="020B0604020202020204" pitchFamily="34" charset="0"/>
                <a:cs typeface="Arial" panose="020B0604020202020204" pitchFamily="34" charset="0"/>
              </a:rPr>
              <a:t>Which are the popular </a:t>
            </a:r>
            <a:r>
              <a:rPr lang="en-US" sz="1800" b="1" dirty="0" err="1">
                <a:latin typeface="Arial" panose="020B0604020202020204" pitchFamily="34" charset="0"/>
                <a:cs typeface="Arial" panose="020B0604020202020204" pitchFamily="34" charset="0"/>
              </a:rPr>
              <a:t>neighbourhoods</a:t>
            </a:r>
            <a:r>
              <a:rPr lang="en-US" sz="1800" b="1" dirty="0">
                <a:latin typeface="Arial" panose="020B0604020202020204" pitchFamily="34" charset="0"/>
                <a:cs typeface="Arial" panose="020B0604020202020204" pitchFamily="34" charset="0"/>
              </a:rPr>
              <a:t>, their average price and number of listings ?</a:t>
            </a:r>
          </a:p>
          <a:p>
            <a:pPr marL="0" indent="0">
              <a:buNone/>
            </a:pPr>
            <a:endParaRPr lang="en-IN" sz="1800" b="1" dirty="0">
              <a:latin typeface="Arial" panose="020B0604020202020204" pitchFamily="34" charset="0"/>
              <a:cs typeface="Arial" panose="020B0604020202020204" pitchFamily="34" charset="0"/>
            </a:endParaRPr>
          </a:p>
        </p:txBody>
      </p:sp>
      <p:pic>
        <p:nvPicPr>
          <p:cNvPr id="5" name="Picture 4" descr="A screenshot of a graph&#10;&#10;AI-generated content may be incorrect.">
            <a:extLst>
              <a:ext uri="{FF2B5EF4-FFF2-40B4-BE49-F238E27FC236}">
                <a16:creationId xmlns:a16="http://schemas.microsoft.com/office/drawing/2014/main" id="{B8E7DB3E-2D78-74B4-8402-CB1839445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167" y="1028686"/>
            <a:ext cx="1638296" cy="2279799"/>
          </a:xfrm>
          <a:prstGeom prst="rect">
            <a:avLst/>
          </a:prstGeom>
        </p:spPr>
      </p:pic>
      <p:pic>
        <p:nvPicPr>
          <p:cNvPr id="7" name="Picture 6" descr="A graph of a number of cities&#10;&#10;AI-generated content may be incorrect.">
            <a:extLst>
              <a:ext uri="{FF2B5EF4-FFF2-40B4-BE49-F238E27FC236}">
                <a16:creationId xmlns:a16="http://schemas.microsoft.com/office/drawing/2014/main" id="{C5D52B25-1774-B2F3-F891-485316069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167" y="3590690"/>
            <a:ext cx="1680114" cy="2279802"/>
          </a:xfrm>
          <a:prstGeom prst="rect">
            <a:avLst/>
          </a:prstGeom>
        </p:spPr>
      </p:pic>
      <p:pic>
        <p:nvPicPr>
          <p:cNvPr id="9" name="Picture 8" descr="A pie chart with a number of different colored circles&#10;&#10;AI-generated content may be incorrect.">
            <a:extLst>
              <a:ext uri="{FF2B5EF4-FFF2-40B4-BE49-F238E27FC236}">
                <a16:creationId xmlns:a16="http://schemas.microsoft.com/office/drawing/2014/main" id="{D345AC07-966E-6B98-2F71-5AFC5D1807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7739" y="1029632"/>
            <a:ext cx="2724173" cy="4798735"/>
          </a:xfrm>
          <a:prstGeom prst="rect">
            <a:avLst/>
          </a:prstGeom>
        </p:spPr>
      </p:pic>
      <p:cxnSp>
        <p:nvCxnSpPr>
          <p:cNvPr id="18" name="Straight Connector 17">
            <a:extLst>
              <a:ext uri="{FF2B5EF4-FFF2-40B4-BE49-F238E27FC236}">
                <a16:creationId xmlns:a16="http://schemas.microsoft.com/office/drawing/2014/main" id="{F807C003-86ED-40E4-BC07-74FB68F286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512A4191-2870-EDBE-63A7-6E12A9CE227E}"/>
              </a:ext>
            </a:extLst>
          </p:cNvPr>
          <p:cNvSpPr txBox="1">
            <a:spLocks/>
          </p:cNvSpPr>
          <p:nvPr/>
        </p:nvSpPr>
        <p:spPr>
          <a:xfrm>
            <a:off x="700088" y="2910276"/>
            <a:ext cx="5395912" cy="303808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Top Neighbourhoods</a:t>
            </a:r>
            <a:r>
              <a:rPr kumimoji="0" lang="en-US" altLang="en-US" sz="1600" b="0" i="0" u="none" strike="noStrike" cap="none" normalizeH="0" baseline="0" dirty="0">
                <a:ln>
                  <a:noFill/>
                </a:ln>
                <a:solidFill>
                  <a:schemeClr val="tx1"/>
                </a:solidFill>
                <a:effectLst/>
                <a:latin typeface="Arial" panose="020B0604020202020204" pitchFamily="34" charset="0"/>
              </a:rPr>
              <a:t>: Central Business District and Near North Side have the highest number of listings.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Highest Avg Price</a:t>
            </a:r>
            <a:r>
              <a:rPr kumimoji="0" lang="en-US" altLang="en-US" sz="1600" b="0" i="0" u="none" strike="noStrike" cap="none" normalizeH="0" baseline="0" dirty="0">
                <a:ln>
                  <a:noFill/>
                </a:ln>
                <a:solidFill>
                  <a:schemeClr val="tx1"/>
                </a:solidFill>
                <a:effectLst/>
                <a:latin typeface="Arial" panose="020B0604020202020204" pitchFamily="34" charset="0"/>
              </a:rPr>
              <a:t>: Seventh Ward has the highest average price ($802.5).</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City Distribution</a:t>
            </a:r>
            <a:r>
              <a:rPr kumimoji="0" lang="en-US" altLang="en-US" sz="1600" b="0" i="0" u="none" strike="noStrike" cap="none" normalizeH="0" baseline="0" dirty="0">
                <a:ln>
                  <a:noFill/>
                </a:ln>
                <a:solidFill>
                  <a:schemeClr val="tx1"/>
                </a:solidFill>
                <a:effectLst/>
                <a:latin typeface="Arial" panose="020B0604020202020204" pitchFamily="34" charset="0"/>
              </a:rPr>
              <a:t>: Chicago leads with 52.7% of listings, followed by New Orleans (47.3%).</a:t>
            </a:r>
          </a:p>
          <a:p>
            <a:pPr marL="0" indent="0">
              <a:buFont typeface="Arial" panose="020B0604020202020204" pitchFamily="34" charse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71845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D9E050-ACD6-9961-FE7A-D143C71C1CD4}"/>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FAE247-93C2-207E-0619-90FDD1F64E6C}"/>
              </a:ext>
            </a:extLst>
          </p:cNvPr>
          <p:cNvSpPr>
            <a:spLocks noGrp="1"/>
          </p:cNvSpPr>
          <p:nvPr>
            <p:ph type="title"/>
          </p:nvPr>
        </p:nvSpPr>
        <p:spPr>
          <a:xfrm>
            <a:off x="700088" y="909637"/>
            <a:ext cx="5958216" cy="1316736"/>
          </a:xfrm>
        </p:spPr>
        <p:txBody>
          <a:bodyPr>
            <a:normAutofit/>
          </a:bodyPr>
          <a:lstStyle/>
          <a:p>
            <a:r>
              <a:rPr lang="en-US" dirty="0"/>
              <a:t>Property Analysis</a:t>
            </a:r>
            <a:endParaRPr lang="en-IN" dirty="0"/>
          </a:p>
        </p:txBody>
      </p:sp>
      <p:cxnSp>
        <p:nvCxnSpPr>
          <p:cNvPr id="25" name="Straight Connector 24">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2376"/>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D24CC6-07C3-EB36-AFB8-6A2A174F2B4F}"/>
              </a:ext>
            </a:extLst>
          </p:cNvPr>
          <p:cNvSpPr>
            <a:spLocks noGrp="1"/>
          </p:cNvSpPr>
          <p:nvPr>
            <p:ph idx="1"/>
          </p:nvPr>
        </p:nvSpPr>
        <p:spPr>
          <a:xfrm>
            <a:off x="700088" y="1873050"/>
            <a:ext cx="5958216" cy="855402"/>
          </a:xfrm>
        </p:spPr>
        <p:txBody>
          <a:bodyPr>
            <a:normAutofit/>
          </a:bodyPr>
          <a:lstStyle/>
          <a:p>
            <a:pPr marL="0" indent="0">
              <a:buNone/>
            </a:pPr>
            <a:r>
              <a:rPr lang="en-US" sz="1800" b="1" dirty="0">
                <a:latin typeface="Arial" panose="020B0604020202020204" pitchFamily="34" charset="0"/>
                <a:cs typeface="Arial" panose="020B0604020202020204" pitchFamily="34" charset="0"/>
              </a:rPr>
              <a:t>Which is the percentage share of different property type and room types?</a:t>
            </a:r>
          </a:p>
          <a:p>
            <a:pPr marL="0" indent="0">
              <a:buNone/>
            </a:pPr>
            <a:endParaRPr lang="en-IN" dirty="0"/>
          </a:p>
        </p:txBody>
      </p:sp>
      <p:pic>
        <p:nvPicPr>
          <p:cNvPr id="9" name="Picture 8" descr="A graph of a room type&#10;&#10;AI-generated content may be incorrect.">
            <a:extLst>
              <a:ext uri="{FF2B5EF4-FFF2-40B4-BE49-F238E27FC236}">
                <a16:creationId xmlns:a16="http://schemas.microsoft.com/office/drawing/2014/main" id="{5CF40B42-4437-BE90-4A63-23119FA0EBD4}"/>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7876861" y="719455"/>
            <a:ext cx="2953377" cy="2596557"/>
          </a:xfrm>
          <a:prstGeom prst="rect">
            <a:avLst/>
          </a:prstGeom>
        </p:spPr>
      </p:pic>
      <p:cxnSp>
        <p:nvCxnSpPr>
          <p:cNvPr id="27" name="Straight Connector 26">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graph of different colored bars&#10;&#10;AI-generated content may be incorrect.">
            <a:extLst>
              <a:ext uri="{FF2B5EF4-FFF2-40B4-BE49-F238E27FC236}">
                <a16:creationId xmlns:a16="http://schemas.microsoft.com/office/drawing/2014/main" id="{47245976-B19E-F8CB-9ABA-800CDA003910}"/>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7763675" y="3602695"/>
            <a:ext cx="3179750" cy="2535851"/>
          </a:xfrm>
          <a:prstGeom prst="rect">
            <a:avLst/>
          </a:prstGeom>
        </p:spPr>
      </p:pic>
      <p:sp>
        <p:nvSpPr>
          <p:cNvPr id="4" name="Content Placeholder 2">
            <a:extLst>
              <a:ext uri="{FF2B5EF4-FFF2-40B4-BE49-F238E27FC236}">
                <a16:creationId xmlns:a16="http://schemas.microsoft.com/office/drawing/2014/main" id="{C7DB4944-5AA8-3FD8-905E-124440F76775}"/>
              </a:ext>
            </a:extLst>
          </p:cNvPr>
          <p:cNvSpPr txBox="1">
            <a:spLocks/>
          </p:cNvSpPr>
          <p:nvPr/>
        </p:nvSpPr>
        <p:spPr>
          <a:xfrm>
            <a:off x="800099" y="2728453"/>
            <a:ext cx="5714999" cy="310133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Dominant Room Type</a:t>
            </a:r>
            <a:r>
              <a:rPr kumimoji="0" lang="en-US" altLang="en-US" sz="1600" b="0" i="0" u="none" strike="noStrike" cap="none" normalizeH="0" baseline="0" dirty="0">
                <a:ln>
                  <a:noFill/>
                </a:ln>
                <a:solidFill>
                  <a:schemeClr val="tx1"/>
                </a:solidFill>
                <a:effectLst/>
                <a:latin typeface="Arial" panose="020B0604020202020204" pitchFamily="34" charset="0"/>
              </a:rPr>
              <a:t>: Entire home/apt makes up 81.38% of total listings.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City-wise Room Type</a:t>
            </a:r>
            <a:r>
              <a:rPr kumimoji="0" lang="en-US" altLang="en-US" sz="1600" b="0" i="0" u="none" strike="noStrike" cap="none" normalizeH="0" baseline="0" dirty="0">
                <a:ln>
                  <a:noFill/>
                </a:ln>
                <a:solidFill>
                  <a:schemeClr val="tx1"/>
                </a:solidFill>
                <a:effectLst/>
                <a:latin typeface="Arial" panose="020B0604020202020204" pitchFamily="34" charset="0"/>
              </a:rPr>
              <a:t>: New Orleans has slightly more entire home/apt listings than Chicago.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Private Room Preference</a:t>
            </a:r>
            <a:r>
              <a:rPr kumimoji="0" lang="en-US" altLang="en-US" sz="1600" b="0" i="0" u="none" strike="noStrike" cap="none" normalizeH="0" baseline="0" dirty="0">
                <a:ln>
                  <a:noFill/>
                </a:ln>
                <a:solidFill>
                  <a:schemeClr val="tx1"/>
                </a:solidFill>
                <a:effectLst/>
                <a:latin typeface="Arial" panose="020B0604020202020204" pitchFamily="34" charset="0"/>
              </a:rPr>
              <a:t>: Chicago has more private room listings compared to New Orleans.</a:t>
            </a:r>
          </a:p>
        </p:txBody>
      </p:sp>
    </p:spTree>
    <p:extLst>
      <p:ext uri="{BB962C8B-B14F-4D97-AF65-F5344CB8AC3E}">
        <p14:creationId xmlns:p14="http://schemas.microsoft.com/office/powerpoint/2010/main" val="18187965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A543BC-3D5A-9D53-0BC2-9679C14A801B}"/>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176D554-6BE7-BCB8-BC75-9FC07039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C3BFE-B267-34F5-B371-0CB0B0FB188E}"/>
              </a:ext>
            </a:extLst>
          </p:cNvPr>
          <p:cNvSpPr>
            <a:spLocks noGrp="1"/>
          </p:cNvSpPr>
          <p:nvPr>
            <p:ph type="title"/>
          </p:nvPr>
        </p:nvSpPr>
        <p:spPr>
          <a:xfrm>
            <a:off x="700088" y="909637"/>
            <a:ext cx="5958216" cy="963412"/>
          </a:xfrm>
        </p:spPr>
        <p:txBody>
          <a:bodyPr>
            <a:normAutofit/>
          </a:bodyPr>
          <a:lstStyle/>
          <a:p>
            <a:r>
              <a:rPr lang="en-US" dirty="0"/>
              <a:t>price analysis</a:t>
            </a:r>
            <a:endParaRPr lang="en-IN" dirty="0"/>
          </a:p>
        </p:txBody>
      </p:sp>
      <p:cxnSp>
        <p:nvCxnSpPr>
          <p:cNvPr id="25" name="Straight Connector 24">
            <a:extLst>
              <a:ext uri="{FF2B5EF4-FFF2-40B4-BE49-F238E27FC236}">
                <a16:creationId xmlns:a16="http://schemas.microsoft.com/office/drawing/2014/main" id="{C6371977-F461-254D-FB65-A3E251EA8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2376"/>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18A982-0FE7-C195-E692-82A8EDE5E3C4}"/>
              </a:ext>
            </a:extLst>
          </p:cNvPr>
          <p:cNvSpPr>
            <a:spLocks noGrp="1"/>
          </p:cNvSpPr>
          <p:nvPr>
            <p:ph idx="1"/>
          </p:nvPr>
        </p:nvSpPr>
        <p:spPr>
          <a:xfrm>
            <a:off x="700088" y="1873049"/>
            <a:ext cx="5958216" cy="678418"/>
          </a:xfrm>
        </p:spPr>
        <p:txBody>
          <a:bodyPr>
            <a:normAutofit lnSpcReduction="10000"/>
          </a:bodyPr>
          <a:lstStyle/>
          <a:p>
            <a:pPr marL="0" indent="0">
              <a:buNone/>
            </a:pPr>
            <a:r>
              <a:rPr lang="en-US" sz="1800" b="1" dirty="0">
                <a:latin typeface="Arial" panose="020B0604020202020204" pitchFamily="34" charset="0"/>
                <a:cs typeface="Arial" panose="020B0604020202020204" pitchFamily="34" charset="0"/>
              </a:rPr>
              <a:t>How the pricing is varying with location, property type and reviews?</a:t>
            </a:r>
          </a:p>
          <a:p>
            <a:pPr marL="0" indent="0">
              <a:buNone/>
            </a:pPr>
            <a:endParaRPr lang="en-IN" dirty="0"/>
          </a:p>
        </p:txBody>
      </p:sp>
      <p:pic>
        <p:nvPicPr>
          <p:cNvPr id="9" name="Picture 8">
            <a:extLst>
              <a:ext uri="{FF2B5EF4-FFF2-40B4-BE49-F238E27FC236}">
                <a16:creationId xmlns:a16="http://schemas.microsoft.com/office/drawing/2014/main" id="{39D90020-3BA6-0B79-30B2-767DC8A2054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99575" y="454515"/>
            <a:ext cx="3479397" cy="2800790"/>
          </a:xfrm>
          <a:prstGeom prst="rect">
            <a:avLst/>
          </a:prstGeom>
        </p:spPr>
      </p:pic>
      <p:cxnSp>
        <p:nvCxnSpPr>
          <p:cNvPr id="27" name="Straight Connector 26">
            <a:extLst>
              <a:ext uri="{FF2B5EF4-FFF2-40B4-BE49-F238E27FC236}">
                <a16:creationId xmlns:a16="http://schemas.microsoft.com/office/drawing/2014/main" id="{17A5D6FF-E162-8613-4609-212DF17361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738C521-04CC-F586-3F06-E27C4B10B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86637" y="3602695"/>
            <a:ext cx="3705275" cy="2998262"/>
          </a:xfrm>
          <a:prstGeom prst="rect">
            <a:avLst/>
          </a:prstGeom>
        </p:spPr>
      </p:pic>
      <p:sp>
        <p:nvSpPr>
          <p:cNvPr id="4" name="Content Placeholder 2">
            <a:extLst>
              <a:ext uri="{FF2B5EF4-FFF2-40B4-BE49-F238E27FC236}">
                <a16:creationId xmlns:a16="http://schemas.microsoft.com/office/drawing/2014/main" id="{E9700C8D-F511-7CCC-D3E0-1A7CB9231F45}"/>
              </a:ext>
            </a:extLst>
          </p:cNvPr>
          <p:cNvSpPr txBox="1">
            <a:spLocks/>
          </p:cNvSpPr>
          <p:nvPr/>
        </p:nvSpPr>
        <p:spPr>
          <a:xfrm>
            <a:off x="800099" y="2728453"/>
            <a:ext cx="5714999" cy="310133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Most Expensive Type</a:t>
            </a:r>
            <a:r>
              <a:rPr lang="en-US" sz="1600" dirty="0">
                <a:latin typeface="Arial" panose="020B0604020202020204" pitchFamily="34" charset="0"/>
                <a:cs typeface="Arial" panose="020B0604020202020204" pitchFamily="34" charset="0"/>
              </a:rPr>
              <a:t>: Hotel rooms in Chicago are the most expensive ($415.5).</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New Orleans Pricing</a:t>
            </a:r>
            <a:r>
              <a:rPr lang="en-US" sz="1600" dirty="0">
                <a:latin typeface="Arial" panose="020B0604020202020204" pitchFamily="34" charset="0"/>
                <a:cs typeface="Arial" panose="020B0604020202020204" pitchFamily="34" charset="0"/>
              </a:rPr>
              <a:t>: Entire home/apt and hotel rooms have similar high prices.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Price vs Reviews</a:t>
            </a:r>
            <a:r>
              <a:rPr lang="en-US" sz="1600" dirty="0">
                <a:latin typeface="Arial" panose="020B0604020202020204" pitchFamily="34" charset="0"/>
                <a:cs typeface="Arial" panose="020B0604020202020204" pitchFamily="34" charset="0"/>
              </a:rPr>
              <a:t>: Listings with more reviews tend to have higher prices, especially entire homes.</a:t>
            </a:r>
          </a:p>
        </p:txBody>
      </p:sp>
    </p:spTree>
    <p:extLst>
      <p:ext uri="{BB962C8B-B14F-4D97-AF65-F5344CB8AC3E}">
        <p14:creationId xmlns:p14="http://schemas.microsoft.com/office/powerpoint/2010/main" val="34413677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9763E7-FD74-A4A7-43CF-F8EDB32C8E65}"/>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78EB459-3385-4BF6-A9E1-154CBA251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F2EA1-977E-1A71-61CE-FB442D136247}"/>
              </a:ext>
            </a:extLst>
          </p:cNvPr>
          <p:cNvSpPr>
            <a:spLocks noGrp="1"/>
          </p:cNvSpPr>
          <p:nvPr>
            <p:ph type="title"/>
          </p:nvPr>
        </p:nvSpPr>
        <p:spPr>
          <a:xfrm>
            <a:off x="704088" y="909637"/>
            <a:ext cx="4397556" cy="1316736"/>
          </a:xfrm>
        </p:spPr>
        <p:txBody>
          <a:bodyPr>
            <a:normAutofit/>
          </a:bodyPr>
          <a:lstStyle/>
          <a:p>
            <a:r>
              <a:rPr lang="en-US" dirty="0"/>
              <a:t>host analysis</a:t>
            </a:r>
            <a:endParaRPr lang="en-IN" dirty="0"/>
          </a:p>
        </p:txBody>
      </p:sp>
      <p:cxnSp>
        <p:nvCxnSpPr>
          <p:cNvPr id="34" name="Straight Connector 33">
            <a:extLst>
              <a:ext uri="{FF2B5EF4-FFF2-40B4-BE49-F238E27FC236}">
                <a16:creationId xmlns:a16="http://schemas.microsoft.com/office/drawing/2014/main" id="{1DC20223-0542-4FF7-8F2F-136889161E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2358F27-BB99-EEAD-6DE1-8DEA167DEB14}"/>
              </a:ext>
            </a:extLst>
          </p:cNvPr>
          <p:cNvSpPr>
            <a:spLocks noGrp="1"/>
          </p:cNvSpPr>
          <p:nvPr>
            <p:ph idx="1"/>
          </p:nvPr>
        </p:nvSpPr>
        <p:spPr>
          <a:xfrm>
            <a:off x="704088" y="1828800"/>
            <a:ext cx="4397554" cy="1162721"/>
          </a:xfrm>
        </p:spPr>
        <p:txBody>
          <a:bodyPr>
            <a:normAutofit/>
          </a:bodyPr>
          <a:lstStyle/>
          <a:p>
            <a:pPr marL="0" indent="0">
              <a:buNone/>
            </a:pPr>
            <a:r>
              <a:rPr lang="en-US" sz="1800" b="1" dirty="0">
                <a:latin typeface="Arial" panose="020B0604020202020204" pitchFamily="34" charset="0"/>
                <a:cs typeface="Arial" panose="020B0604020202020204" pitchFamily="34" charset="0"/>
              </a:rPr>
              <a:t>What are the different correlations between type of hosts and factors like – reviews &amp; price?</a:t>
            </a:r>
          </a:p>
          <a:p>
            <a:pPr marL="0" indent="0">
              <a:buNone/>
            </a:pPr>
            <a:endParaRPr lang="en-IN" dirty="0"/>
          </a:p>
        </p:txBody>
      </p:sp>
      <p:pic>
        <p:nvPicPr>
          <p:cNvPr id="9" name="Picture 8">
            <a:extLst>
              <a:ext uri="{FF2B5EF4-FFF2-40B4-BE49-F238E27FC236}">
                <a16:creationId xmlns:a16="http://schemas.microsoft.com/office/drawing/2014/main" id="{2BCDCD4A-53E5-413D-F427-AC30E40B1565}"/>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476486" y="238633"/>
            <a:ext cx="3887539" cy="2312839"/>
          </a:xfrm>
          <a:prstGeom prst="rect">
            <a:avLst/>
          </a:prstGeom>
        </p:spPr>
      </p:pic>
      <p:pic>
        <p:nvPicPr>
          <p:cNvPr id="5" name="Picture 4">
            <a:extLst>
              <a:ext uri="{FF2B5EF4-FFF2-40B4-BE49-F238E27FC236}">
                <a16:creationId xmlns:a16="http://schemas.microsoft.com/office/drawing/2014/main" id="{C977BE51-88A2-7EF4-3878-0AAC0DE2425F}"/>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7980859" y="2784873"/>
            <a:ext cx="3697533" cy="2209158"/>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D0D6B1C5-AE92-F7EF-0498-E4D4F90675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491" y="5227432"/>
            <a:ext cx="5676901" cy="1163764"/>
          </a:xfrm>
          <a:prstGeom prst="rect">
            <a:avLst/>
          </a:prstGeom>
        </p:spPr>
      </p:pic>
      <p:sp>
        <p:nvSpPr>
          <p:cNvPr id="4" name="Content Placeholder 2">
            <a:extLst>
              <a:ext uri="{FF2B5EF4-FFF2-40B4-BE49-F238E27FC236}">
                <a16:creationId xmlns:a16="http://schemas.microsoft.com/office/drawing/2014/main" id="{1FFE75C0-2A67-4D88-6309-719EE5407090}"/>
              </a:ext>
            </a:extLst>
          </p:cNvPr>
          <p:cNvSpPr txBox="1">
            <a:spLocks/>
          </p:cNvSpPr>
          <p:nvPr/>
        </p:nvSpPr>
        <p:spPr>
          <a:xfrm>
            <a:off x="704088" y="3032770"/>
            <a:ext cx="5297403" cy="310133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Top Listing Hosts</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Blueground</a:t>
            </a:r>
            <a:r>
              <a:rPr kumimoji="0" lang="en-US" altLang="en-US" sz="1600" b="0" i="0" u="none" strike="noStrike" cap="none" normalizeH="0" baseline="0" dirty="0">
                <a:ln>
                  <a:noFill/>
                </a:ln>
                <a:solidFill>
                  <a:schemeClr val="tx1"/>
                </a:solidFill>
                <a:effectLst/>
                <a:latin typeface="Arial" panose="020B0604020202020204" pitchFamily="34" charset="0"/>
              </a:rPr>
              <a:t> and Tigran lead in number of listings.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Popular Hosts</a:t>
            </a:r>
            <a:r>
              <a:rPr kumimoji="0" lang="en-US" altLang="en-US" sz="1600" b="0" i="0" u="none" strike="noStrike" cap="none" normalizeH="0" baseline="0" dirty="0">
                <a:ln>
                  <a:noFill/>
                </a:ln>
                <a:solidFill>
                  <a:schemeClr val="tx1"/>
                </a:solidFill>
                <a:effectLst/>
                <a:latin typeface="Arial" panose="020B0604020202020204" pitchFamily="34" charset="0"/>
              </a:rPr>
              <a:t>: David and Michael have the highest reviews.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Top Earners</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Stayla</a:t>
            </a:r>
            <a:r>
              <a:rPr kumimoji="0" lang="en-US" altLang="en-US" sz="1600" b="0" i="0" u="none" strike="noStrike" cap="none" normalizeH="0" baseline="0" dirty="0">
                <a:ln>
                  <a:noFill/>
                </a:ln>
                <a:solidFill>
                  <a:schemeClr val="tx1"/>
                </a:solidFill>
                <a:effectLst/>
                <a:latin typeface="Arial" panose="020B0604020202020204" pitchFamily="34" charset="0"/>
              </a:rPr>
              <a:t> and Gobi earn the most, with revenue above $180K.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Price-Review Correlation</a:t>
            </a:r>
            <a:r>
              <a:rPr kumimoji="0" lang="en-US" altLang="en-US" sz="1600" b="0" i="0" u="none" strike="noStrike" cap="none" normalizeH="0" baseline="0" dirty="0">
                <a:ln>
                  <a:noFill/>
                </a:ln>
                <a:solidFill>
                  <a:schemeClr val="tx1"/>
                </a:solidFill>
                <a:effectLst/>
                <a:latin typeface="Arial" panose="020B0604020202020204" pitchFamily="34" charset="0"/>
              </a:rPr>
              <a:t>: Higher-priced listings generally attract more reviews.</a:t>
            </a:r>
          </a:p>
        </p:txBody>
      </p:sp>
    </p:spTree>
    <p:extLst>
      <p:ext uri="{BB962C8B-B14F-4D97-AF65-F5344CB8AC3E}">
        <p14:creationId xmlns:p14="http://schemas.microsoft.com/office/powerpoint/2010/main" val="26292931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5E48-B613-8E34-AEC6-EF0C1557A8D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E9C4DC4-8CEA-FD01-BD37-E3CCEE197D2F}"/>
              </a:ext>
            </a:extLst>
          </p:cNvPr>
          <p:cNvSpPr>
            <a:spLocks noGrp="1"/>
          </p:cNvSpPr>
          <p:nvPr>
            <p:ph idx="1"/>
          </p:nvPr>
        </p:nvSpPr>
        <p:spPr>
          <a:xfrm>
            <a:off x="700635" y="1843548"/>
            <a:ext cx="10691265" cy="4118340"/>
          </a:xfrm>
        </p:spPr>
        <p:txBody>
          <a:bodyPr>
            <a:noAutofit/>
          </a:bodyPr>
          <a:lstStyle/>
          <a:p>
            <a:pPr>
              <a:buFont typeface="Arial" panose="020B0604020202020204" pitchFamily="34" charset="0"/>
              <a:buChar char="•"/>
            </a:pPr>
            <a:r>
              <a:rPr lang="en-US" sz="1800" dirty="0">
                <a:latin typeface="Arial" panose="020B0604020202020204" pitchFamily="34" charset="0"/>
                <a:cs typeface="Arial" panose="020B0604020202020204" pitchFamily="34" charset="0"/>
              </a:rPr>
              <a:t>Chicago dominates the Airbnb market with over half the listings, but New Orleans also holds a strong share with competitive pricing.</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Entire homes/apartments are the most preferred room type across both cities, making up more than 80% of total listings.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Hotel rooms in Chicago command the highest average prices, while New Orleans listings offer more price consistency across property types.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Hosts like </a:t>
            </a:r>
            <a:r>
              <a:rPr lang="en-US" sz="1800" dirty="0" err="1">
                <a:latin typeface="Arial" panose="020B0604020202020204" pitchFamily="34" charset="0"/>
                <a:cs typeface="Arial" panose="020B0604020202020204" pitchFamily="34" charset="0"/>
              </a:rPr>
              <a:t>Blueground</a:t>
            </a:r>
            <a:r>
              <a:rPr lang="en-US" sz="1800" dirty="0">
                <a:latin typeface="Arial" panose="020B0604020202020204" pitchFamily="34" charset="0"/>
                <a:cs typeface="Arial" panose="020B0604020202020204" pitchFamily="34" charset="0"/>
              </a:rPr>
              <a:t> and Tigran manage the most properties, but David and Michael stand out with high engagement through reviews.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Top hosts like </a:t>
            </a:r>
            <a:r>
              <a:rPr lang="en-US" sz="1800" dirty="0" err="1">
                <a:latin typeface="Arial" panose="020B0604020202020204" pitchFamily="34" charset="0"/>
                <a:cs typeface="Arial" panose="020B0604020202020204" pitchFamily="34" charset="0"/>
              </a:rPr>
              <a:t>Stayla</a:t>
            </a:r>
            <a:r>
              <a:rPr lang="en-US" sz="1800" dirty="0">
                <a:latin typeface="Arial" panose="020B0604020202020204" pitchFamily="34" charset="0"/>
                <a:cs typeface="Arial" panose="020B0604020202020204" pitchFamily="34" charset="0"/>
              </a:rPr>
              <a:t> and Gobi generate the highest revenue, reflecting a strong link between listing quality, pricing, and customer satisfaction.</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Overall, location, room type, and host performance are the key drivers of listing success on Airbnb.</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8370010"/>
      </p:ext>
    </p:extLst>
  </p:cSld>
  <p:clrMapOvr>
    <a:masterClrMapping/>
  </p:clrMapOvr>
  <p:transition>
    <p:fade/>
  </p:transition>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254</TotalTime>
  <Words>802</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Calisto MT</vt:lpstr>
      <vt:lpstr>Univers Condensed</vt:lpstr>
      <vt:lpstr>ChronicleVTI</vt:lpstr>
      <vt:lpstr>listing analysis</vt:lpstr>
      <vt:lpstr>Introduction</vt:lpstr>
      <vt:lpstr>Dataset </vt:lpstr>
      <vt:lpstr>Data cleaning</vt:lpstr>
      <vt:lpstr>Overview of Airbnb</vt:lpstr>
      <vt:lpstr>Property Analysis</vt:lpstr>
      <vt:lpstr>price analysis</vt:lpstr>
      <vt:lpstr>host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A207</dc:creator>
  <cp:lastModifiedBy>A207</cp:lastModifiedBy>
  <cp:revision>11</cp:revision>
  <dcterms:created xsi:type="dcterms:W3CDTF">2025-04-04T10:42:48Z</dcterms:created>
  <dcterms:modified xsi:type="dcterms:W3CDTF">2025-04-05T07:36:01Z</dcterms:modified>
</cp:coreProperties>
</file>