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A7B8B-59E6-4753-8B9A-51A2D27F3E9A}"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71996837-684C-4570-AAF4-20294D5F5EBF}">
      <dgm:prSet custT="1"/>
      <dgm:spPr/>
      <dgm:t>
        <a:bodyPr/>
        <a:lstStyle/>
        <a:p>
          <a:pPr>
            <a:lnSpc>
              <a:spcPct val="150000"/>
            </a:lnSpc>
          </a:pPr>
          <a:r>
            <a:rPr lang="en-US" sz="1400" dirty="0">
              <a:latin typeface="Arial" panose="020B0604020202020204" pitchFamily="34" charset="0"/>
              <a:cs typeface="Arial" panose="020B0604020202020204" pitchFamily="34" charset="0"/>
            </a:rPr>
            <a:t>To drive future growth, we must focus investment and marketing efforts in top-performing regions like sub-Saharan Africa.</a:t>
          </a:r>
        </a:p>
      </dgm:t>
    </dgm:pt>
    <dgm:pt modelId="{059A436A-6377-40BE-81C0-80D0FF10A3BB}" type="parTrans" cxnId="{6D5774E2-6B27-436B-912A-B91023A48D0A}">
      <dgm:prSet/>
      <dgm:spPr/>
      <dgm:t>
        <a:bodyPr/>
        <a:lstStyle/>
        <a:p>
          <a:endParaRPr lang="en-US"/>
        </a:p>
      </dgm:t>
    </dgm:pt>
    <dgm:pt modelId="{F631669C-655C-4F18-982E-9940971121F1}" type="sibTrans" cxnId="{6D5774E2-6B27-436B-912A-B91023A48D0A}">
      <dgm:prSet/>
      <dgm:spPr/>
      <dgm:t>
        <a:bodyPr/>
        <a:lstStyle/>
        <a:p>
          <a:endParaRPr lang="en-US"/>
        </a:p>
      </dgm:t>
    </dgm:pt>
    <dgm:pt modelId="{644A6C3D-827F-42E0-B1FC-EEA39C49DD7E}">
      <dgm:prSet custT="1"/>
      <dgm:spPr/>
      <dgm:t>
        <a:bodyPr/>
        <a:lstStyle/>
        <a:p>
          <a:pPr>
            <a:lnSpc>
              <a:spcPct val="150000"/>
            </a:lnSpc>
          </a:pPr>
          <a:r>
            <a:rPr lang="en-US" sz="1400" dirty="0">
              <a:latin typeface="Arial" panose="020B0604020202020204" pitchFamily="34" charset="0"/>
              <a:cs typeface="Arial" panose="020B0604020202020204" pitchFamily="34" charset="0"/>
            </a:rPr>
            <a:t>We need to smooth order fulfillment processes by reducing the lead time and minimizing the late deliveries which would help to enhance customer satisfaction and reduce operational costs.</a:t>
          </a:r>
        </a:p>
      </dgm:t>
    </dgm:pt>
    <dgm:pt modelId="{90FB8EED-E0E8-4442-BE0F-7AE328F4E599}" type="parTrans" cxnId="{59AA4411-05E9-4159-AD62-BA1EED038FF9}">
      <dgm:prSet/>
      <dgm:spPr/>
      <dgm:t>
        <a:bodyPr/>
        <a:lstStyle/>
        <a:p>
          <a:endParaRPr lang="en-US"/>
        </a:p>
      </dgm:t>
    </dgm:pt>
    <dgm:pt modelId="{B04EB55B-7FE8-43CE-9499-9057E2BD8C3E}" type="sibTrans" cxnId="{59AA4411-05E9-4159-AD62-BA1EED038FF9}">
      <dgm:prSet/>
      <dgm:spPr/>
      <dgm:t>
        <a:bodyPr/>
        <a:lstStyle/>
        <a:p>
          <a:endParaRPr lang="en-US"/>
        </a:p>
      </dgm:t>
    </dgm:pt>
    <dgm:pt modelId="{85E5C034-352D-4755-9ACD-F6E6720F395A}">
      <dgm:prSet custT="1"/>
      <dgm:spPr/>
      <dgm:t>
        <a:bodyPr/>
        <a:lstStyle/>
        <a:p>
          <a:pPr>
            <a:lnSpc>
              <a:spcPct val="150000"/>
            </a:lnSpc>
          </a:pPr>
          <a:r>
            <a:rPr lang="en-US" sz="1400" dirty="0">
              <a:latin typeface="Arial" panose="020B0604020202020204" pitchFamily="34" charset="0"/>
              <a:cs typeface="Arial" panose="020B0604020202020204" pitchFamily="34" charset="0"/>
            </a:rPr>
            <a:t>By using targeted digital marketing and improved e-commerce platforms, we can enhance our online sales and hold nearly equal unit distribution between online and offline sales channels.</a:t>
          </a:r>
        </a:p>
      </dgm:t>
    </dgm:pt>
    <dgm:pt modelId="{C418F73F-FBCA-4DCF-AB56-352650B90C36}" type="parTrans" cxnId="{2E38F2CD-618F-4737-BDFB-41957BEE0969}">
      <dgm:prSet/>
      <dgm:spPr/>
      <dgm:t>
        <a:bodyPr/>
        <a:lstStyle/>
        <a:p>
          <a:endParaRPr lang="en-US"/>
        </a:p>
      </dgm:t>
    </dgm:pt>
    <dgm:pt modelId="{001F39E3-F826-4EF9-828E-5AE99C15CA18}" type="sibTrans" cxnId="{2E38F2CD-618F-4737-BDFB-41957BEE0969}">
      <dgm:prSet/>
      <dgm:spPr/>
      <dgm:t>
        <a:bodyPr/>
        <a:lstStyle/>
        <a:p>
          <a:endParaRPr lang="en-US"/>
        </a:p>
      </dgm:t>
    </dgm:pt>
    <dgm:pt modelId="{A73F65EB-82AF-4740-9BAF-9190C3655D05}">
      <dgm:prSet custT="1"/>
      <dgm:spPr/>
      <dgm:t>
        <a:bodyPr/>
        <a:lstStyle/>
        <a:p>
          <a:pPr>
            <a:lnSpc>
              <a:spcPct val="150000"/>
            </a:lnSpc>
          </a:pPr>
          <a:r>
            <a:rPr lang="en-US" sz="1400" dirty="0">
              <a:latin typeface="Arial" panose="020B0604020202020204" pitchFamily="34" charset="0"/>
              <a:cs typeface="Arial" panose="020B0604020202020204" pitchFamily="34" charset="0"/>
            </a:rPr>
            <a:t>We must increase our focus on high-priority items to maximize revenue and profit and reconsider the strategy for critical priority items with lower performance.</a:t>
          </a:r>
        </a:p>
      </dgm:t>
    </dgm:pt>
    <dgm:pt modelId="{8FDB91B2-ACBA-4428-98C1-9FD09D23C901}" type="parTrans" cxnId="{A9527D88-0D0A-424A-87BE-6671A6F831A3}">
      <dgm:prSet/>
      <dgm:spPr/>
      <dgm:t>
        <a:bodyPr/>
        <a:lstStyle/>
        <a:p>
          <a:endParaRPr lang="en-US"/>
        </a:p>
      </dgm:t>
    </dgm:pt>
    <dgm:pt modelId="{54D3057B-D57E-45DF-A76A-D195CAC04225}" type="sibTrans" cxnId="{A9527D88-0D0A-424A-87BE-6671A6F831A3}">
      <dgm:prSet/>
      <dgm:spPr/>
      <dgm:t>
        <a:bodyPr/>
        <a:lstStyle/>
        <a:p>
          <a:endParaRPr lang="en-US"/>
        </a:p>
      </dgm:t>
    </dgm:pt>
    <dgm:pt modelId="{F0B03895-6AA1-48AC-8A50-6DDB6F3E965E}">
      <dgm:prSet custT="1"/>
      <dgm:spPr/>
      <dgm:t>
        <a:bodyPr/>
        <a:lstStyle/>
        <a:p>
          <a:pPr>
            <a:lnSpc>
              <a:spcPct val="150000"/>
            </a:lnSpc>
          </a:pPr>
          <a:r>
            <a:rPr lang="en-US" sz="1400" dirty="0">
              <a:latin typeface="Arial" panose="020B0604020202020204" pitchFamily="34" charset="0"/>
              <a:cs typeface="Arial" panose="020B0604020202020204" pitchFamily="34" charset="0"/>
            </a:rPr>
            <a:t>We must leverage the strong correlations between unit cost and unit price to rectify the pricing strategies that will maximize our profits while staying competitive.</a:t>
          </a:r>
        </a:p>
      </dgm:t>
    </dgm:pt>
    <dgm:pt modelId="{1F7D3F50-E0B6-48C4-8FB2-66631887DBF3}" type="parTrans" cxnId="{F03BC146-789E-4BC2-97EF-EE3587162C31}">
      <dgm:prSet/>
      <dgm:spPr/>
      <dgm:t>
        <a:bodyPr/>
        <a:lstStyle/>
        <a:p>
          <a:endParaRPr lang="en-US"/>
        </a:p>
      </dgm:t>
    </dgm:pt>
    <dgm:pt modelId="{BDD0E5C1-A635-4889-96EE-BC007D02F1FC}" type="sibTrans" cxnId="{F03BC146-789E-4BC2-97EF-EE3587162C31}">
      <dgm:prSet/>
      <dgm:spPr/>
      <dgm:t>
        <a:bodyPr/>
        <a:lstStyle/>
        <a:p>
          <a:endParaRPr lang="en-US"/>
        </a:p>
      </dgm:t>
    </dgm:pt>
    <dgm:pt modelId="{C0C940A8-2A9E-495A-9873-D2E278D2772A}" type="pres">
      <dgm:prSet presAssocID="{3E8A7B8B-59E6-4753-8B9A-51A2D27F3E9A}" presName="diagram" presStyleCnt="0">
        <dgm:presLayoutVars>
          <dgm:dir/>
          <dgm:resizeHandles val="exact"/>
        </dgm:presLayoutVars>
      </dgm:prSet>
      <dgm:spPr/>
    </dgm:pt>
    <dgm:pt modelId="{69838DB6-AA6C-4F30-94AC-71FFD973D632}" type="pres">
      <dgm:prSet presAssocID="{71996837-684C-4570-AAF4-20294D5F5EBF}" presName="node" presStyleLbl="node1" presStyleIdx="0" presStyleCnt="5">
        <dgm:presLayoutVars>
          <dgm:bulletEnabled val="1"/>
        </dgm:presLayoutVars>
      </dgm:prSet>
      <dgm:spPr/>
    </dgm:pt>
    <dgm:pt modelId="{7160E96A-CA58-4881-B23A-7C6D4FAA93A1}" type="pres">
      <dgm:prSet presAssocID="{F631669C-655C-4F18-982E-9940971121F1}" presName="sibTrans" presStyleCnt="0"/>
      <dgm:spPr/>
    </dgm:pt>
    <dgm:pt modelId="{5B71B090-6DFC-4B07-8CF8-9064D1FDFDDB}" type="pres">
      <dgm:prSet presAssocID="{644A6C3D-827F-42E0-B1FC-EEA39C49DD7E}" presName="node" presStyleLbl="node1" presStyleIdx="1" presStyleCnt="5">
        <dgm:presLayoutVars>
          <dgm:bulletEnabled val="1"/>
        </dgm:presLayoutVars>
      </dgm:prSet>
      <dgm:spPr/>
    </dgm:pt>
    <dgm:pt modelId="{3DE185F6-1CCE-48F8-9210-F693553AC3C5}" type="pres">
      <dgm:prSet presAssocID="{B04EB55B-7FE8-43CE-9499-9057E2BD8C3E}" presName="sibTrans" presStyleCnt="0"/>
      <dgm:spPr/>
    </dgm:pt>
    <dgm:pt modelId="{03AA8112-8856-4070-ABB8-E4A0CD0CEA0C}" type="pres">
      <dgm:prSet presAssocID="{85E5C034-352D-4755-9ACD-F6E6720F395A}" presName="node" presStyleLbl="node1" presStyleIdx="2" presStyleCnt="5">
        <dgm:presLayoutVars>
          <dgm:bulletEnabled val="1"/>
        </dgm:presLayoutVars>
      </dgm:prSet>
      <dgm:spPr/>
    </dgm:pt>
    <dgm:pt modelId="{C4B508E7-ABE7-4BE8-AB73-EE0AF4DD43FA}" type="pres">
      <dgm:prSet presAssocID="{001F39E3-F826-4EF9-828E-5AE99C15CA18}" presName="sibTrans" presStyleCnt="0"/>
      <dgm:spPr/>
    </dgm:pt>
    <dgm:pt modelId="{98F83363-3B1E-43D5-B399-BE53C964529D}" type="pres">
      <dgm:prSet presAssocID="{A73F65EB-82AF-4740-9BAF-9190C3655D05}" presName="node" presStyleLbl="node1" presStyleIdx="3" presStyleCnt="5">
        <dgm:presLayoutVars>
          <dgm:bulletEnabled val="1"/>
        </dgm:presLayoutVars>
      </dgm:prSet>
      <dgm:spPr/>
    </dgm:pt>
    <dgm:pt modelId="{D0B01E30-AE1E-45EF-A20F-E635C306735A}" type="pres">
      <dgm:prSet presAssocID="{54D3057B-D57E-45DF-A76A-D195CAC04225}" presName="sibTrans" presStyleCnt="0"/>
      <dgm:spPr/>
    </dgm:pt>
    <dgm:pt modelId="{F63A561B-6E4E-4896-A37E-74F7CEC3308B}" type="pres">
      <dgm:prSet presAssocID="{F0B03895-6AA1-48AC-8A50-6DDB6F3E965E}" presName="node" presStyleLbl="node1" presStyleIdx="4" presStyleCnt="5">
        <dgm:presLayoutVars>
          <dgm:bulletEnabled val="1"/>
        </dgm:presLayoutVars>
      </dgm:prSet>
      <dgm:spPr/>
    </dgm:pt>
  </dgm:ptLst>
  <dgm:cxnLst>
    <dgm:cxn modelId="{59AA4411-05E9-4159-AD62-BA1EED038FF9}" srcId="{3E8A7B8B-59E6-4753-8B9A-51A2D27F3E9A}" destId="{644A6C3D-827F-42E0-B1FC-EEA39C49DD7E}" srcOrd="1" destOrd="0" parTransId="{90FB8EED-E0E8-4442-BE0F-7AE328F4E599}" sibTransId="{B04EB55B-7FE8-43CE-9499-9057E2BD8C3E}"/>
    <dgm:cxn modelId="{0ED5B719-ED7B-4C84-93AE-BD7A1F041ECD}" type="presOf" srcId="{71996837-684C-4570-AAF4-20294D5F5EBF}" destId="{69838DB6-AA6C-4F30-94AC-71FFD973D632}" srcOrd="0" destOrd="0" presId="urn:microsoft.com/office/officeart/2005/8/layout/default"/>
    <dgm:cxn modelId="{A69E493B-320A-490E-A5E7-07B3E4FF9B94}" type="presOf" srcId="{F0B03895-6AA1-48AC-8A50-6DDB6F3E965E}" destId="{F63A561B-6E4E-4896-A37E-74F7CEC3308B}" srcOrd="0" destOrd="0" presId="urn:microsoft.com/office/officeart/2005/8/layout/default"/>
    <dgm:cxn modelId="{06427363-31CA-4BC2-B7D5-B6E25E12966B}" type="presOf" srcId="{A73F65EB-82AF-4740-9BAF-9190C3655D05}" destId="{98F83363-3B1E-43D5-B399-BE53C964529D}" srcOrd="0" destOrd="0" presId="urn:microsoft.com/office/officeart/2005/8/layout/default"/>
    <dgm:cxn modelId="{65C35246-279F-4FB9-B6A6-424B4087C97F}" type="presOf" srcId="{644A6C3D-827F-42E0-B1FC-EEA39C49DD7E}" destId="{5B71B090-6DFC-4B07-8CF8-9064D1FDFDDB}" srcOrd="0" destOrd="0" presId="urn:microsoft.com/office/officeart/2005/8/layout/default"/>
    <dgm:cxn modelId="{F03BC146-789E-4BC2-97EF-EE3587162C31}" srcId="{3E8A7B8B-59E6-4753-8B9A-51A2D27F3E9A}" destId="{F0B03895-6AA1-48AC-8A50-6DDB6F3E965E}" srcOrd="4" destOrd="0" parTransId="{1F7D3F50-E0B6-48C4-8FB2-66631887DBF3}" sibTransId="{BDD0E5C1-A635-4889-96EE-BC007D02F1FC}"/>
    <dgm:cxn modelId="{A9527D88-0D0A-424A-87BE-6671A6F831A3}" srcId="{3E8A7B8B-59E6-4753-8B9A-51A2D27F3E9A}" destId="{A73F65EB-82AF-4740-9BAF-9190C3655D05}" srcOrd="3" destOrd="0" parTransId="{8FDB91B2-ACBA-4428-98C1-9FD09D23C901}" sibTransId="{54D3057B-D57E-45DF-A76A-D195CAC04225}"/>
    <dgm:cxn modelId="{0A0A90A7-79CD-4DEE-804B-3513F3D7A146}" type="presOf" srcId="{3E8A7B8B-59E6-4753-8B9A-51A2D27F3E9A}" destId="{C0C940A8-2A9E-495A-9873-D2E278D2772A}" srcOrd="0" destOrd="0" presId="urn:microsoft.com/office/officeart/2005/8/layout/default"/>
    <dgm:cxn modelId="{2E38F2CD-618F-4737-BDFB-41957BEE0969}" srcId="{3E8A7B8B-59E6-4753-8B9A-51A2D27F3E9A}" destId="{85E5C034-352D-4755-9ACD-F6E6720F395A}" srcOrd="2" destOrd="0" parTransId="{C418F73F-FBCA-4DCF-AB56-352650B90C36}" sibTransId="{001F39E3-F826-4EF9-828E-5AE99C15CA18}"/>
    <dgm:cxn modelId="{6D5774E2-6B27-436B-912A-B91023A48D0A}" srcId="{3E8A7B8B-59E6-4753-8B9A-51A2D27F3E9A}" destId="{71996837-684C-4570-AAF4-20294D5F5EBF}" srcOrd="0" destOrd="0" parTransId="{059A436A-6377-40BE-81C0-80D0FF10A3BB}" sibTransId="{F631669C-655C-4F18-982E-9940971121F1}"/>
    <dgm:cxn modelId="{AA0D85EC-403B-4A40-BE36-2BA2FB8F88B8}" type="presOf" srcId="{85E5C034-352D-4755-9ACD-F6E6720F395A}" destId="{03AA8112-8856-4070-ABB8-E4A0CD0CEA0C}" srcOrd="0" destOrd="0" presId="urn:microsoft.com/office/officeart/2005/8/layout/default"/>
    <dgm:cxn modelId="{B2CB4204-1224-4BBC-B4FD-19CE3C9BFB14}" type="presParOf" srcId="{C0C940A8-2A9E-495A-9873-D2E278D2772A}" destId="{69838DB6-AA6C-4F30-94AC-71FFD973D632}" srcOrd="0" destOrd="0" presId="urn:microsoft.com/office/officeart/2005/8/layout/default"/>
    <dgm:cxn modelId="{967C73DD-A5EB-44CF-A68C-4E6981AD9466}" type="presParOf" srcId="{C0C940A8-2A9E-495A-9873-D2E278D2772A}" destId="{7160E96A-CA58-4881-B23A-7C6D4FAA93A1}" srcOrd="1" destOrd="0" presId="urn:microsoft.com/office/officeart/2005/8/layout/default"/>
    <dgm:cxn modelId="{8D86C5D1-14EB-4777-A065-ADF34FFCC294}" type="presParOf" srcId="{C0C940A8-2A9E-495A-9873-D2E278D2772A}" destId="{5B71B090-6DFC-4B07-8CF8-9064D1FDFDDB}" srcOrd="2" destOrd="0" presId="urn:microsoft.com/office/officeart/2005/8/layout/default"/>
    <dgm:cxn modelId="{27CE49EA-F9A3-440C-BDD4-A7493936D9C7}" type="presParOf" srcId="{C0C940A8-2A9E-495A-9873-D2E278D2772A}" destId="{3DE185F6-1CCE-48F8-9210-F693553AC3C5}" srcOrd="3" destOrd="0" presId="urn:microsoft.com/office/officeart/2005/8/layout/default"/>
    <dgm:cxn modelId="{8B199A59-1736-4AE8-A499-27FC1E0B036F}" type="presParOf" srcId="{C0C940A8-2A9E-495A-9873-D2E278D2772A}" destId="{03AA8112-8856-4070-ABB8-E4A0CD0CEA0C}" srcOrd="4" destOrd="0" presId="urn:microsoft.com/office/officeart/2005/8/layout/default"/>
    <dgm:cxn modelId="{0282ED4E-5801-426B-ADEB-C7CD77A04A9B}" type="presParOf" srcId="{C0C940A8-2A9E-495A-9873-D2E278D2772A}" destId="{C4B508E7-ABE7-4BE8-AB73-EE0AF4DD43FA}" srcOrd="5" destOrd="0" presId="urn:microsoft.com/office/officeart/2005/8/layout/default"/>
    <dgm:cxn modelId="{E92D17B7-BD5B-4A96-B11D-836AE5EFBD32}" type="presParOf" srcId="{C0C940A8-2A9E-495A-9873-D2E278D2772A}" destId="{98F83363-3B1E-43D5-B399-BE53C964529D}" srcOrd="6" destOrd="0" presId="urn:microsoft.com/office/officeart/2005/8/layout/default"/>
    <dgm:cxn modelId="{CA06240E-5A71-4AB8-BED1-79D16F25AC92}" type="presParOf" srcId="{C0C940A8-2A9E-495A-9873-D2E278D2772A}" destId="{D0B01E30-AE1E-45EF-A20F-E635C306735A}" srcOrd="7" destOrd="0" presId="urn:microsoft.com/office/officeart/2005/8/layout/default"/>
    <dgm:cxn modelId="{F10E9E86-B2EF-4C4E-9C9E-322F783E949E}" type="presParOf" srcId="{C0C940A8-2A9E-495A-9873-D2E278D2772A}" destId="{F63A561B-6E4E-4896-A37E-74F7CEC3308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38DB6-AA6C-4F30-94AC-71FFD973D632}">
      <dsp:nvSpPr>
        <dsp:cNvPr id="0" name=""/>
        <dsp:cNvSpPr/>
      </dsp:nvSpPr>
      <dsp:spPr>
        <a:xfrm>
          <a:off x="0" y="45945"/>
          <a:ext cx="3447821" cy="20686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Arial" panose="020B0604020202020204" pitchFamily="34" charset="0"/>
              <a:cs typeface="Arial" panose="020B0604020202020204" pitchFamily="34" charset="0"/>
            </a:rPr>
            <a:t>To drive future growth, we must focus investment and marketing efforts in top-performing regions like sub-Saharan Africa.</a:t>
          </a:r>
        </a:p>
      </dsp:txBody>
      <dsp:txXfrm>
        <a:off x="0" y="45945"/>
        <a:ext cx="3447821" cy="2068692"/>
      </dsp:txXfrm>
    </dsp:sp>
    <dsp:sp modelId="{5B71B090-6DFC-4B07-8CF8-9064D1FDFDDB}">
      <dsp:nvSpPr>
        <dsp:cNvPr id="0" name=""/>
        <dsp:cNvSpPr/>
      </dsp:nvSpPr>
      <dsp:spPr>
        <a:xfrm>
          <a:off x="3792603" y="45945"/>
          <a:ext cx="3447821" cy="20686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Arial" panose="020B0604020202020204" pitchFamily="34" charset="0"/>
              <a:cs typeface="Arial" panose="020B0604020202020204" pitchFamily="34" charset="0"/>
            </a:rPr>
            <a:t>We need to smooth order fulfillment processes by reducing the lead time and minimizing the late deliveries which would help to enhance customer satisfaction and reduce operational costs.</a:t>
          </a:r>
        </a:p>
      </dsp:txBody>
      <dsp:txXfrm>
        <a:off x="3792603" y="45945"/>
        <a:ext cx="3447821" cy="2068692"/>
      </dsp:txXfrm>
    </dsp:sp>
    <dsp:sp modelId="{03AA8112-8856-4070-ABB8-E4A0CD0CEA0C}">
      <dsp:nvSpPr>
        <dsp:cNvPr id="0" name=""/>
        <dsp:cNvSpPr/>
      </dsp:nvSpPr>
      <dsp:spPr>
        <a:xfrm>
          <a:off x="7585207" y="45945"/>
          <a:ext cx="3447821" cy="20686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Arial" panose="020B0604020202020204" pitchFamily="34" charset="0"/>
              <a:cs typeface="Arial" panose="020B0604020202020204" pitchFamily="34" charset="0"/>
            </a:rPr>
            <a:t>By using targeted digital marketing and improved e-commerce platforms, we can enhance our online sales and hold nearly equal unit distribution between online and offline sales channels.</a:t>
          </a:r>
        </a:p>
      </dsp:txBody>
      <dsp:txXfrm>
        <a:off x="7585207" y="45945"/>
        <a:ext cx="3447821" cy="2068692"/>
      </dsp:txXfrm>
    </dsp:sp>
    <dsp:sp modelId="{98F83363-3B1E-43D5-B399-BE53C964529D}">
      <dsp:nvSpPr>
        <dsp:cNvPr id="0" name=""/>
        <dsp:cNvSpPr/>
      </dsp:nvSpPr>
      <dsp:spPr>
        <a:xfrm>
          <a:off x="1896301" y="2459420"/>
          <a:ext cx="3447821" cy="20686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Arial" panose="020B0604020202020204" pitchFamily="34" charset="0"/>
              <a:cs typeface="Arial" panose="020B0604020202020204" pitchFamily="34" charset="0"/>
            </a:rPr>
            <a:t>We must increase our focus on high-priority items to maximize revenue and profit and reconsider the strategy for critical priority items with lower performance.</a:t>
          </a:r>
        </a:p>
      </dsp:txBody>
      <dsp:txXfrm>
        <a:off x="1896301" y="2459420"/>
        <a:ext cx="3447821" cy="2068692"/>
      </dsp:txXfrm>
    </dsp:sp>
    <dsp:sp modelId="{F63A561B-6E4E-4896-A37E-74F7CEC3308B}">
      <dsp:nvSpPr>
        <dsp:cNvPr id="0" name=""/>
        <dsp:cNvSpPr/>
      </dsp:nvSpPr>
      <dsp:spPr>
        <a:xfrm>
          <a:off x="5688905" y="2459420"/>
          <a:ext cx="3447821" cy="20686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Arial" panose="020B0604020202020204" pitchFamily="34" charset="0"/>
              <a:cs typeface="Arial" panose="020B0604020202020204" pitchFamily="34" charset="0"/>
            </a:rPr>
            <a:t>We must leverage the strong correlations between unit cost and unit price to rectify the pricing strategies that will maximize our profits while staying competitive.</a:t>
          </a:r>
        </a:p>
      </dsp:txBody>
      <dsp:txXfrm>
        <a:off x="5688905" y="2459420"/>
        <a:ext cx="3447821" cy="20686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August 20,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79889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August 20,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12279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August 20,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312991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August 20,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05931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August 20,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70391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August 20,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54505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August 20,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20563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August 20,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03137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August 20,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119764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August 20,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627834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August 20,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6771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August 20,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8507175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9" r:id="rId4"/>
    <p:sldLayoutId id="2147483688" r:id="rId5"/>
    <p:sldLayoutId id="2147483680" r:id="rId6"/>
    <p:sldLayoutId id="2147483687" r:id="rId7"/>
    <p:sldLayoutId id="2147483686" r:id="rId8"/>
    <p:sldLayoutId id="2147483678" r:id="rId9"/>
    <p:sldLayoutId id="2147483679" r:id="rId10"/>
    <p:sldLayoutId id="2147483681"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hyperlink" Target="https://public.tableau.com/views/Amazon_Sales_Analysis_17220832197120/Sales_Overview?:language=en-US&amp;publish=yes&amp;:sid=&amp;:redirect=auth&amp;:display_count=n&amp;:origin=viz_share_lin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Magnifying glass showing decling performance">
            <a:extLst>
              <a:ext uri="{FF2B5EF4-FFF2-40B4-BE49-F238E27FC236}">
                <a16:creationId xmlns:a16="http://schemas.microsoft.com/office/drawing/2014/main" id="{1474173C-3C30-9877-CA89-CD173995CA24}"/>
              </a:ext>
            </a:extLst>
          </p:cNvPr>
          <p:cNvPicPr>
            <a:picLocks noChangeAspect="1"/>
          </p:cNvPicPr>
          <p:nvPr/>
        </p:nvPicPr>
        <p:blipFill>
          <a:blip r:embed="rId2"/>
          <a:srcRect r="20783"/>
          <a:stretch/>
        </p:blipFill>
        <p:spPr>
          <a:xfrm>
            <a:off x="4038599" y="10"/>
            <a:ext cx="8160026" cy="6875809"/>
          </a:xfrm>
          <a:prstGeom prst="rect">
            <a:avLst/>
          </a:prstGeom>
        </p:spPr>
      </p:pic>
      <p:sp>
        <p:nvSpPr>
          <p:cNvPr id="21" name="Freeform: Shape 2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D78750D-7B7C-48FB-F119-86D2536BA7CA}"/>
              </a:ext>
            </a:extLst>
          </p:cNvPr>
          <p:cNvSpPr>
            <a:spLocks noGrp="1"/>
          </p:cNvSpPr>
          <p:nvPr>
            <p:ph type="ctrTitle"/>
          </p:nvPr>
        </p:nvSpPr>
        <p:spPr>
          <a:xfrm>
            <a:off x="378166" y="2950388"/>
            <a:ext cx="3282265" cy="3062190"/>
          </a:xfrm>
        </p:spPr>
        <p:txBody>
          <a:bodyPr anchor="t">
            <a:normAutofit/>
          </a:bodyPr>
          <a:lstStyle/>
          <a:p>
            <a:pPr algn="r"/>
            <a:r>
              <a:rPr lang="en-IN" sz="3600" dirty="0">
                <a:solidFill>
                  <a:schemeClr val="bg1"/>
                </a:solidFill>
              </a:rPr>
              <a:t>Analyzing Amazon Sales Data</a:t>
            </a:r>
          </a:p>
        </p:txBody>
      </p:sp>
      <p:sp>
        <p:nvSpPr>
          <p:cNvPr id="3" name="Subtitle 2">
            <a:extLst>
              <a:ext uri="{FF2B5EF4-FFF2-40B4-BE49-F238E27FC236}">
                <a16:creationId xmlns:a16="http://schemas.microsoft.com/office/drawing/2014/main" id="{A3A19299-EF8F-4C0F-CEA9-1EDBC5BBF7A7}"/>
              </a:ext>
            </a:extLst>
          </p:cNvPr>
          <p:cNvSpPr>
            <a:spLocks noGrp="1"/>
          </p:cNvSpPr>
          <p:nvPr>
            <p:ph type="subTitle" idx="1"/>
          </p:nvPr>
        </p:nvSpPr>
        <p:spPr>
          <a:xfrm>
            <a:off x="642026" y="1165122"/>
            <a:ext cx="2937753" cy="961073"/>
          </a:xfrm>
        </p:spPr>
        <p:txBody>
          <a:bodyPr anchor="b">
            <a:noAutofit/>
          </a:bodyPr>
          <a:lstStyle/>
          <a:p>
            <a:pPr algn="r"/>
            <a:r>
              <a:rPr lang="en-US" sz="2000" b="1" cap="none" spc="0" dirty="0">
                <a:solidFill>
                  <a:schemeClr val="bg1"/>
                </a:solidFill>
                <a:latin typeface="Arial" panose="020B0604020202020204" pitchFamily="34" charset="0"/>
                <a:cs typeface="Arial" panose="020B0604020202020204" pitchFamily="34" charset="0"/>
              </a:rPr>
              <a:t>Made By:</a:t>
            </a:r>
          </a:p>
          <a:p>
            <a:pPr algn="r"/>
            <a:r>
              <a:rPr lang="en-US" sz="2000" b="1" cap="none" spc="0" dirty="0">
                <a:solidFill>
                  <a:schemeClr val="bg1"/>
                </a:solidFill>
                <a:latin typeface="Arial" panose="020B0604020202020204" pitchFamily="34" charset="0"/>
                <a:cs typeface="Arial" panose="020B0604020202020204" pitchFamily="34" charset="0"/>
              </a:rPr>
              <a:t>Prachi Mehta</a:t>
            </a:r>
            <a:endParaRPr lang="en-IN" sz="2000" b="1" cap="none" spc="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3323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E285-ABC2-3D0D-6742-F5D3915FF432}"/>
              </a:ext>
            </a:extLst>
          </p:cNvPr>
          <p:cNvSpPr>
            <a:spLocks noGrp="1"/>
          </p:cNvSpPr>
          <p:nvPr>
            <p:ph type="title"/>
          </p:nvPr>
        </p:nvSpPr>
        <p:spPr>
          <a:xfrm>
            <a:off x="486696" y="385762"/>
            <a:ext cx="10899057" cy="767801"/>
          </a:xfrm>
        </p:spPr>
        <p:txBody>
          <a:bodyPr/>
          <a:lstStyle/>
          <a:p>
            <a:r>
              <a:rPr lang="en-US" cap="none" spc="0" dirty="0">
                <a:latin typeface="Arial" panose="020B0604020202020204" pitchFamily="34" charset="0"/>
                <a:cs typeface="Arial" panose="020B0604020202020204" pitchFamily="34" charset="0"/>
              </a:rPr>
              <a:t>Order Priority Analysis</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CA9DBF-93D7-562F-BC33-62D174AB4FF2}"/>
              </a:ext>
            </a:extLst>
          </p:cNvPr>
          <p:cNvSpPr>
            <a:spLocks noGrp="1"/>
          </p:cNvSpPr>
          <p:nvPr>
            <p:ph idx="1"/>
          </p:nvPr>
        </p:nvSpPr>
        <p:spPr>
          <a:xfrm>
            <a:off x="486695" y="1454729"/>
            <a:ext cx="10899058" cy="2571581"/>
          </a:xfrm>
        </p:spPr>
        <p:txBody>
          <a:bodyPr>
            <a:normAutofit fontScale="92500"/>
          </a:bodyPr>
          <a:lstStyle/>
          <a:p>
            <a:pPr>
              <a:lnSpc>
                <a:spcPct val="150000"/>
              </a:lnSpc>
            </a:pPr>
            <a:r>
              <a:rPr lang="en-US" sz="1600" dirty="0">
                <a:latin typeface="Arial" panose="020B0604020202020204" pitchFamily="34" charset="0"/>
                <a:cs typeface="Arial" panose="020B0604020202020204" pitchFamily="34" charset="0"/>
              </a:rPr>
              <a:t> High-priority items generated the most revenue and profit as they are important for financial performance and critical items generated the least revenue and profit as they need reevaluation in terms of pricing or sales strategy.</a:t>
            </a:r>
          </a:p>
          <a:p>
            <a:pPr>
              <a:lnSpc>
                <a:spcPct val="150000"/>
              </a:lnSpc>
            </a:pPr>
            <a:r>
              <a:rPr lang="en-US" sz="1600" dirty="0">
                <a:latin typeface="Arial" panose="020B0604020202020204" pitchFamily="34" charset="0"/>
                <a:cs typeface="Arial" panose="020B0604020202020204" pitchFamily="34" charset="0"/>
              </a:rPr>
              <a:t>There were only 2 orders that arrived early, 79 orders were delivered late, and 19 orders were delivered on time. It shows that there is a significant issue with late deliveries, therefore we need to improve the logistics and order fulfillment process.</a:t>
            </a:r>
          </a:p>
          <a:p>
            <a:pPr>
              <a:lnSpc>
                <a:spcPct val="150000"/>
              </a:lnSpc>
            </a:pPr>
            <a:r>
              <a:rPr lang="en-IN" sz="1600" dirty="0">
                <a:latin typeface="Arial" panose="020B0604020202020204" pitchFamily="34" charset="0"/>
                <a:cs typeface="Arial" panose="020B0604020202020204" pitchFamily="34" charset="0"/>
              </a:rPr>
              <a:t>There is been a wide range in lead time between the order date and the ship date which shows inconsistencies in the supply chain that require close monitoring and process optimization.</a:t>
            </a:r>
          </a:p>
        </p:txBody>
      </p:sp>
      <p:pic>
        <p:nvPicPr>
          <p:cNvPr id="5" name="Picture 4" descr="A graph with text and numbers&#10;&#10;Description automatically generated">
            <a:extLst>
              <a:ext uri="{FF2B5EF4-FFF2-40B4-BE49-F238E27FC236}">
                <a16:creationId xmlns:a16="http://schemas.microsoft.com/office/drawing/2014/main" id="{FABFF3B0-0CEE-B854-71FF-D088FFB8D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959" y="4237757"/>
            <a:ext cx="2819794" cy="192431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AD0A99D9-F4EE-397A-70FD-8DDF8912E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96" y="4237758"/>
            <a:ext cx="7544853" cy="1924319"/>
          </a:xfrm>
          <a:prstGeom prst="rect">
            <a:avLst/>
          </a:prstGeom>
        </p:spPr>
      </p:pic>
    </p:spTree>
    <p:extLst>
      <p:ext uri="{BB962C8B-B14F-4D97-AF65-F5344CB8AC3E}">
        <p14:creationId xmlns:p14="http://schemas.microsoft.com/office/powerpoint/2010/main" val="22653998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0F5192-CFCC-4A12-957A-ABEC4F49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449AF-4D26-D053-EF58-6D55CAE06F36}"/>
              </a:ext>
            </a:extLst>
          </p:cNvPr>
          <p:cNvSpPr>
            <a:spLocks noGrp="1"/>
          </p:cNvSpPr>
          <p:nvPr>
            <p:ph type="title"/>
          </p:nvPr>
        </p:nvSpPr>
        <p:spPr>
          <a:xfrm>
            <a:off x="442750" y="361124"/>
            <a:ext cx="4435871" cy="715508"/>
          </a:xfrm>
        </p:spPr>
        <p:txBody>
          <a:bodyPr anchor="b">
            <a:normAutofit/>
          </a:bodyPr>
          <a:lstStyle/>
          <a:p>
            <a:r>
              <a:rPr lang="en-US" cap="none" spc="0" dirty="0">
                <a:latin typeface="Arial" panose="020B0604020202020204" pitchFamily="34" charset="0"/>
                <a:cs typeface="Arial" panose="020B0604020202020204" pitchFamily="34" charset="0"/>
              </a:rPr>
              <a:t>Correlation</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B93AE42-37A8-115A-B16E-E094EFDC6754}"/>
              </a:ext>
            </a:extLst>
          </p:cNvPr>
          <p:cNvSpPr>
            <a:spLocks noGrp="1"/>
          </p:cNvSpPr>
          <p:nvPr>
            <p:ph idx="1"/>
          </p:nvPr>
        </p:nvSpPr>
        <p:spPr>
          <a:xfrm>
            <a:off x="442750" y="1353647"/>
            <a:ext cx="5904486" cy="4899669"/>
          </a:xfrm>
        </p:spPr>
        <p:txBody>
          <a:bodyPr>
            <a:normAutofit fontScale="92500"/>
          </a:bodyPr>
          <a:lstStyle/>
          <a:p>
            <a:pPr>
              <a:lnSpc>
                <a:spcPct val="150000"/>
              </a:lnSpc>
            </a:pPr>
            <a:r>
              <a:rPr lang="en-US" sz="1400" b="1" dirty="0">
                <a:latin typeface="Arial" panose="020B0604020202020204" pitchFamily="34" charset="0"/>
                <a:cs typeface="Arial" panose="020B0604020202020204" pitchFamily="34" charset="0"/>
              </a:rPr>
              <a:t>Unit Cost &amp; Unit Price: </a:t>
            </a:r>
          </a:p>
          <a:p>
            <a:pPr marL="0" indent="0">
              <a:lnSpc>
                <a:spcPct val="150000"/>
              </a:lnSpc>
              <a:buNone/>
            </a:pPr>
            <a:r>
              <a:rPr lang="en-IN" sz="1400" dirty="0">
                <a:latin typeface="Arial" panose="020B0604020202020204" pitchFamily="34" charset="0"/>
                <a:cs typeface="Arial" panose="020B0604020202020204" pitchFamily="34" charset="0"/>
              </a:rPr>
              <a:t>The R-squared value shows a strong positive linear relationship between unit cost and unit price and an extremely low p-value indicates that this relationship is statistically significant. Therefore, as the unit cost increases the unit price is also set higher to maintain the profit margins.</a:t>
            </a:r>
          </a:p>
          <a:p>
            <a:pPr>
              <a:lnSpc>
                <a:spcPct val="150000"/>
              </a:lnSpc>
            </a:pPr>
            <a:r>
              <a:rPr lang="en-IN" sz="1400" b="1" dirty="0">
                <a:latin typeface="Arial" panose="020B0604020202020204" pitchFamily="34" charset="0"/>
                <a:cs typeface="Arial" panose="020B0604020202020204" pitchFamily="34" charset="0"/>
              </a:rPr>
              <a:t>Total Cost &amp; Total Revenue:</a:t>
            </a:r>
          </a:p>
          <a:p>
            <a:pPr marL="0" indent="0">
              <a:lnSpc>
                <a:spcPct val="150000"/>
              </a:lnSpc>
              <a:buNone/>
            </a:pPr>
            <a:r>
              <a:rPr lang="en-IN" sz="1400" dirty="0">
                <a:latin typeface="Arial" panose="020B0604020202020204" pitchFamily="34" charset="0"/>
                <a:cs typeface="Arial" panose="020B0604020202020204" pitchFamily="34" charset="0"/>
              </a:rPr>
              <a:t>The R-squared value shows a strong correlation between total cost and total revenue which indicates that as total cost increases, total revenue also tends to increase. The lower p-value determines the statistical significance. Therefore, higher sales are associated with higher costs.</a:t>
            </a:r>
          </a:p>
          <a:p>
            <a:pPr>
              <a:lnSpc>
                <a:spcPct val="150000"/>
              </a:lnSpc>
            </a:pPr>
            <a:r>
              <a:rPr lang="en-IN" sz="1400" b="1" dirty="0">
                <a:latin typeface="Arial" panose="020B0604020202020204" pitchFamily="34" charset="0"/>
                <a:cs typeface="Arial" panose="020B0604020202020204" pitchFamily="34" charset="0"/>
              </a:rPr>
              <a:t>Total Revenue &amp; Total Profit:</a:t>
            </a:r>
          </a:p>
          <a:p>
            <a:pPr marL="0" indent="0">
              <a:lnSpc>
                <a:spcPct val="150000"/>
              </a:lnSpc>
              <a:buNone/>
            </a:pPr>
            <a:r>
              <a:rPr lang="en-IN" sz="1400" dirty="0">
                <a:latin typeface="Arial" panose="020B0604020202020204" pitchFamily="34" charset="0"/>
                <a:cs typeface="Arial" panose="020B0604020202020204" pitchFamily="34" charset="0"/>
              </a:rPr>
              <a:t>The R-squared value shows a strong positive relationship between total revenue and total profit and the lower p-value determines the statistical significance. Therefore, as the revenue increases profit also tends to increase.</a:t>
            </a:r>
          </a:p>
        </p:txBody>
      </p:sp>
      <p:pic>
        <p:nvPicPr>
          <p:cNvPr id="9" name="Picture 8" descr="A graph with green dots&#10;&#10;Description automatically generated">
            <a:extLst>
              <a:ext uri="{FF2B5EF4-FFF2-40B4-BE49-F238E27FC236}">
                <a16:creationId xmlns:a16="http://schemas.microsoft.com/office/drawing/2014/main" id="{778CC13B-B40A-47F1-9006-2EA809A6A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53" y="1490836"/>
            <a:ext cx="2446292" cy="3426219"/>
          </a:xfrm>
          <a:prstGeom prst="rect">
            <a:avLst/>
          </a:prstGeom>
        </p:spPr>
      </p:pic>
      <p:pic>
        <p:nvPicPr>
          <p:cNvPr id="5" name="Picture 4" descr="A graph with dots and numbers&#10;&#10;Description automatically generated">
            <a:extLst>
              <a:ext uri="{FF2B5EF4-FFF2-40B4-BE49-F238E27FC236}">
                <a16:creationId xmlns:a16="http://schemas.microsoft.com/office/drawing/2014/main" id="{1AF11D19-6257-4339-9BFB-C91906896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54" y="385300"/>
            <a:ext cx="1950389" cy="2602301"/>
          </a:xfrm>
          <a:prstGeom prst="rect">
            <a:avLst/>
          </a:prstGeom>
        </p:spPr>
      </p:pic>
      <p:pic>
        <p:nvPicPr>
          <p:cNvPr id="7" name="Picture 6" descr="A graph with green dots and a line&#10;&#10;Description automatically generated">
            <a:extLst>
              <a:ext uri="{FF2B5EF4-FFF2-40B4-BE49-F238E27FC236}">
                <a16:creationId xmlns:a16="http://schemas.microsoft.com/office/drawing/2014/main" id="{D309EE14-2474-4B46-A68B-126AA0C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6815" y="3400974"/>
            <a:ext cx="2175066" cy="2593969"/>
          </a:xfrm>
          <a:prstGeom prst="rect">
            <a:avLst/>
          </a:prstGeom>
        </p:spPr>
      </p:pic>
      <p:sp>
        <p:nvSpPr>
          <p:cNvPr id="16" name="Rectangle 15">
            <a:extLst>
              <a:ext uri="{FF2B5EF4-FFF2-40B4-BE49-F238E27FC236}">
                <a16:creationId xmlns:a16="http://schemas.microsoft.com/office/drawing/2014/main" id="{560FFA2A-46D2-403F-B3FA-8A3C0D199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999A2A-4571-41E8-982E-658141C0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1341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5CAD6-C763-8111-E0A9-D716E4633EB7}"/>
              </a:ext>
            </a:extLst>
          </p:cNvPr>
          <p:cNvSpPr>
            <a:spLocks noGrp="1"/>
          </p:cNvSpPr>
          <p:nvPr>
            <p:ph type="title"/>
          </p:nvPr>
        </p:nvSpPr>
        <p:spPr>
          <a:xfrm>
            <a:off x="660399" y="372599"/>
            <a:ext cx="10374517" cy="971512"/>
          </a:xfrm>
        </p:spPr>
        <p:txBody>
          <a:bodyPr anchor="ctr">
            <a:normAutofit/>
          </a:bodyPr>
          <a:lstStyle/>
          <a:p>
            <a:r>
              <a:rPr lang="en-US" cap="none" spc="0" dirty="0">
                <a:solidFill>
                  <a:schemeClr val="bg1"/>
                </a:solidFill>
                <a:latin typeface="Arial" panose="020B0604020202020204" pitchFamily="34" charset="0"/>
                <a:cs typeface="Arial" panose="020B0604020202020204" pitchFamily="34" charset="0"/>
              </a:rPr>
              <a:t>Strategic Recommendations</a:t>
            </a:r>
            <a:endParaRPr lang="en-IN" cap="none" spc="0" dirty="0">
              <a:solidFill>
                <a:schemeClr val="bg1"/>
              </a:solidFill>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E2CD6B4C-4B35-492F-6D81-C7EA81B0C5AD}"/>
              </a:ext>
            </a:extLst>
          </p:cNvPr>
          <p:cNvGraphicFramePr>
            <a:graphicFrameLocks noGrp="1"/>
          </p:cNvGraphicFramePr>
          <p:nvPr>
            <p:ph idx="1"/>
            <p:extLst>
              <p:ext uri="{D42A27DB-BD31-4B8C-83A1-F6EECF244321}">
                <p14:modId xmlns:p14="http://schemas.microsoft.com/office/powerpoint/2010/main" val="815173323"/>
              </p:ext>
            </p:extLst>
          </p:nvPr>
        </p:nvGraphicFramePr>
        <p:xfrm>
          <a:off x="579474" y="1900482"/>
          <a:ext cx="11033029" cy="4574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8131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7543907A-3C34-4DE8-B126-99FC7B27B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4AA7FE-02D8-4A32-8A5D-F26FBEEE1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C111FC-6A33-43DC-B98B-D3D341F4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108" y="125102"/>
            <a:ext cx="6346209" cy="6095999"/>
          </a:xfrm>
          <a:prstGeom prst="rect">
            <a:avLst/>
          </a:prstGeom>
          <a:gradFill>
            <a:gsLst>
              <a:gs pos="0">
                <a:schemeClr val="accent5">
                  <a:lumMod val="60000"/>
                  <a:lumOff val="40000"/>
                  <a:alpha val="0"/>
                </a:schemeClr>
              </a:gs>
              <a:gs pos="99000">
                <a:schemeClr val="accent2">
                  <a:alpha val="8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3DE73B-0A74-4051-8584-9A228FCC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821771" y="2583775"/>
            <a:ext cx="2435410"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79E83F3-34D7-4570-A7FD-15F66C3A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AE5F75-0EE5-BE68-466E-BEB63B47F3A5}"/>
              </a:ext>
            </a:extLst>
          </p:cNvPr>
          <p:cNvSpPr>
            <a:spLocks noGrp="1"/>
          </p:cNvSpPr>
          <p:nvPr>
            <p:ph type="title"/>
          </p:nvPr>
        </p:nvSpPr>
        <p:spPr>
          <a:xfrm>
            <a:off x="779578" y="931026"/>
            <a:ext cx="4711846" cy="3117280"/>
          </a:xfrm>
        </p:spPr>
        <p:txBody>
          <a:bodyPr vert="horz" lIns="0" tIns="0" rIns="0" bIns="0" rtlCol="0" anchor="b">
            <a:normAutofit/>
          </a:bodyPr>
          <a:lstStyle/>
          <a:p>
            <a:pPr>
              <a:lnSpc>
                <a:spcPct val="150000"/>
              </a:lnSpc>
            </a:pPr>
            <a:r>
              <a:rPr lang="en-US" sz="4000" spc="0" dirty="0">
                <a:solidFill>
                  <a:schemeClr val="bg1"/>
                </a:solidFill>
                <a:latin typeface="Arial" panose="020B0604020202020204" pitchFamily="34" charset="0"/>
                <a:cs typeface="Arial" panose="020B0604020202020204" pitchFamily="34" charset="0"/>
              </a:rPr>
              <a:t>Dashboard Designs</a:t>
            </a:r>
          </a:p>
        </p:txBody>
      </p:sp>
      <p:pic>
        <p:nvPicPr>
          <p:cNvPr id="6" name="Picture 5" descr="A screenshot of a computer&#10;&#10;Description automatically generated">
            <a:extLst>
              <a:ext uri="{FF2B5EF4-FFF2-40B4-BE49-F238E27FC236}">
                <a16:creationId xmlns:a16="http://schemas.microsoft.com/office/drawing/2014/main" id="{3EF76C55-67DB-48A8-2035-ADE061CA9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211" y="171977"/>
            <a:ext cx="4299829" cy="2063918"/>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0229C5B4-92B4-0912-F4CE-50F349923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086" y="2368195"/>
            <a:ext cx="4420014" cy="212160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FDBF762-F13E-72B2-C411-2B1A500FD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6210" y="4622102"/>
            <a:ext cx="4299829" cy="2063918"/>
          </a:xfrm>
          <a:prstGeom prst="rect">
            <a:avLst/>
          </a:prstGeom>
        </p:spPr>
      </p:pic>
    </p:spTree>
    <p:extLst>
      <p:ext uri="{BB962C8B-B14F-4D97-AF65-F5344CB8AC3E}">
        <p14:creationId xmlns:p14="http://schemas.microsoft.com/office/powerpoint/2010/main" val="15138108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72340470-D275-5FEA-DA4E-FC6F5FB1A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784" y="138968"/>
            <a:ext cx="5686524" cy="2722220"/>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3E048DD7-6B95-D55D-62C2-EA904676E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05" y="138968"/>
            <a:ext cx="5952072" cy="2864272"/>
          </a:xfrm>
          <a:prstGeom prst="rect">
            <a:avLst/>
          </a:prstGeom>
        </p:spPr>
      </p:pic>
      <p:pic>
        <p:nvPicPr>
          <p:cNvPr id="7" name="Picture 6">
            <a:extLst>
              <a:ext uri="{FF2B5EF4-FFF2-40B4-BE49-F238E27FC236}">
                <a16:creationId xmlns:a16="http://schemas.microsoft.com/office/drawing/2014/main" id="{A2BF13FE-B72C-E2AD-34AB-86EADDCE4AF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18846" y="3174790"/>
            <a:ext cx="6554308" cy="3120283"/>
          </a:xfrm>
          <a:prstGeom prst="rect">
            <a:avLst/>
          </a:prstGeom>
        </p:spPr>
      </p:pic>
    </p:spTree>
    <p:extLst>
      <p:ext uri="{BB962C8B-B14F-4D97-AF65-F5344CB8AC3E}">
        <p14:creationId xmlns:p14="http://schemas.microsoft.com/office/powerpoint/2010/main" val="28458065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7B9C71-D067-5FBC-4524-AB351326373E}"/>
              </a:ext>
            </a:extLst>
          </p:cNvPr>
          <p:cNvSpPr>
            <a:spLocks noGrp="1"/>
          </p:cNvSpPr>
          <p:nvPr>
            <p:ph type="ctrTitle"/>
          </p:nvPr>
        </p:nvSpPr>
        <p:spPr>
          <a:xfrm>
            <a:off x="1304169" y="974880"/>
            <a:ext cx="6951109" cy="2078037"/>
          </a:xfrm>
        </p:spPr>
        <p:txBody>
          <a:bodyPr>
            <a:normAutofit/>
          </a:bodyPr>
          <a:lstStyle/>
          <a:p>
            <a:r>
              <a:rPr lang="en-US" sz="7200" dirty="0">
                <a:solidFill>
                  <a:schemeClr val="bg1"/>
                </a:solidFill>
                <a:latin typeface="Arial" panose="020B0604020202020204" pitchFamily="34" charset="0"/>
                <a:cs typeface="Arial" panose="020B0604020202020204" pitchFamily="34" charset="0"/>
              </a:rPr>
              <a:t>Thank you</a:t>
            </a:r>
            <a:endParaRPr lang="en-IN" sz="7200"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2D2D3D3-62A0-F4B0-C031-5033308A6582}"/>
              </a:ext>
            </a:extLst>
          </p:cNvPr>
          <p:cNvSpPr>
            <a:spLocks noGrp="1"/>
          </p:cNvSpPr>
          <p:nvPr>
            <p:ph type="subTitle" idx="1"/>
          </p:nvPr>
        </p:nvSpPr>
        <p:spPr>
          <a:xfrm>
            <a:off x="908314" y="4488388"/>
            <a:ext cx="7626997" cy="1194050"/>
          </a:xfrm>
        </p:spPr>
        <p:txBody>
          <a:bodyPr>
            <a:normAutofit/>
          </a:bodyPr>
          <a:lstStyle/>
          <a:p>
            <a:pPr>
              <a:lnSpc>
                <a:spcPct val="140000"/>
              </a:lnSpc>
            </a:pPr>
            <a:r>
              <a:rPr lang="en-US" sz="1400" b="1" cap="none" spc="0" dirty="0">
                <a:solidFill>
                  <a:schemeClr val="bg1"/>
                </a:solidFill>
                <a:latin typeface="Arial" panose="020B0604020202020204" pitchFamily="34" charset="0"/>
                <a:cs typeface="Arial" panose="020B0604020202020204" pitchFamily="34" charset="0"/>
              </a:rPr>
              <a:t>Project Link</a:t>
            </a:r>
          </a:p>
          <a:p>
            <a:pPr>
              <a:lnSpc>
                <a:spcPct val="140000"/>
              </a:lnSpc>
            </a:pPr>
            <a:r>
              <a:rPr lang="en-IN" sz="1400" cap="none" spc="0"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Https://public.Tableau.Com/views/amazon_sales_analysis_17220832197120/sales_overview?:Language=en-us&amp;publish=yes&amp;:sid=&amp;:redirect=auth&amp;:display_count=n&amp;:origin=viz_share_lin</a:t>
            </a:r>
            <a:r>
              <a:rPr lang="en-IN" sz="1100" cap="none" spc="0"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k</a:t>
            </a:r>
            <a:endParaRPr lang="en-IN" sz="1100" cap="none" spc="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6171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DB95-79BE-D91E-76E6-42D88FC49763}"/>
              </a:ext>
            </a:extLst>
          </p:cNvPr>
          <p:cNvSpPr>
            <a:spLocks noGrp="1"/>
          </p:cNvSpPr>
          <p:nvPr>
            <p:ph type="title"/>
          </p:nvPr>
        </p:nvSpPr>
        <p:spPr>
          <a:xfrm>
            <a:off x="634181" y="456319"/>
            <a:ext cx="6356554" cy="885788"/>
          </a:xfrm>
        </p:spPr>
        <p:txBody>
          <a:bodyPr>
            <a:normAutofit/>
          </a:bodyPr>
          <a:lstStyle/>
          <a:p>
            <a:r>
              <a:rPr lang="en-US" cap="none" spc="0" dirty="0">
                <a:latin typeface="Arial" panose="020B0604020202020204" pitchFamily="34" charset="0"/>
                <a:cs typeface="Arial" panose="020B0604020202020204" pitchFamily="34" charset="0"/>
              </a:rPr>
              <a:t>Problem Statement</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4E524FB-F029-3582-FCAE-1EE40E302318}"/>
              </a:ext>
            </a:extLst>
          </p:cNvPr>
          <p:cNvSpPr>
            <a:spLocks noGrp="1"/>
          </p:cNvSpPr>
          <p:nvPr>
            <p:ph idx="1"/>
          </p:nvPr>
        </p:nvSpPr>
        <p:spPr>
          <a:xfrm>
            <a:off x="634181" y="1685743"/>
            <a:ext cx="5825613" cy="2170955"/>
          </a:xfrm>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Sales management has gained importance in meeting increasing competition and the need for improved distribution methods to reduce costs and increase profits. Sales management today is the most important function in a commercial and business enterprise. The task is to analyze the sales data and find solutions that help the company increase its sales by reducing costs and increasing profits.</a:t>
            </a:r>
            <a:endParaRPr lang="en-IN" sz="14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F2304773-826F-7931-CE51-CD2FF762A133}"/>
              </a:ext>
            </a:extLst>
          </p:cNvPr>
          <p:cNvSpPr txBox="1">
            <a:spLocks/>
          </p:cNvSpPr>
          <p:nvPr/>
        </p:nvSpPr>
        <p:spPr>
          <a:xfrm>
            <a:off x="634181" y="3959935"/>
            <a:ext cx="6356554" cy="885788"/>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cap="none" spc="0" dirty="0">
                <a:latin typeface="Arial" panose="020B0604020202020204" pitchFamily="34" charset="0"/>
                <a:cs typeface="Arial" panose="020B0604020202020204" pitchFamily="34" charset="0"/>
              </a:rPr>
              <a:t>Software Used</a:t>
            </a:r>
            <a:endParaRPr lang="en-IN" cap="none" spc="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9641E5E8-31E5-FE9F-6BA8-B70A6E4B320E}"/>
              </a:ext>
            </a:extLst>
          </p:cNvPr>
          <p:cNvSpPr txBox="1">
            <a:spLocks/>
          </p:cNvSpPr>
          <p:nvPr/>
        </p:nvSpPr>
        <p:spPr>
          <a:xfrm>
            <a:off x="634181" y="5124763"/>
            <a:ext cx="3201267" cy="88578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latin typeface="Arial" panose="020B0604020202020204" pitchFamily="34" charset="0"/>
                <a:cs typeface="Arial" panose="020B0604020202020204" pitchFamily="34" charset="0"/>
              </a:rPr>
              <a:t>Tableau Public</a:t>
            </a:r>
            <a:endParaRPr lang="en-IN" sz="3200" dirty="0">
              <a:latin typeface="Arial" panose="020B0604020202020204" pitchFamily="34" charset="0"/>
              <a:cs typeface="Arial" panose="020B0604020202020204" pitchFamily="34" charset="0"/>
            </a:endParaRPr>
          </a:p>
        </p:txBody>
      </p:sp>
      <p:pic>
        <p:nvPicPr>
          <p:cNvPr id="7" name="Picture 6" descr="A logo with blue and orange crosses&#10;&#10;Description automatically generated">
            <a:extLst>
              <a:ext uri="{FF2B5EF4-FFF2-40B4-BE49-F238E27FC236}">
                <a16:creationId xmlns:a16="http://schemas.microsoft.com/office/drawing/2014/main" id="{7A9443A2-9D46-7A0D-CF43-FEE817B7B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208" y="4009326"/>
            <a:ext cx="2379253" cy="2379253"/>
          </a:xfrm>
          <a:prstGeom prst="rect">
            <a:avLst/>
          </a:prstGeom>
        </p:spPr>
      </p:pic>
      <p:pic>
        <p:nvPicPr>
          <p:cNvPr id="3076" name="Picture 4" descr="People analyzing growth charts">
            <a:extLst>
              <a:ext uri="{FF2B5EF4-FFF2-40B4-BE49-F238E27FC236}">
                <a16:creationId xmlns:a16="http://schemas.microsoft.com/office/drawing/2014/main" id="{4376DD38-32FA-EB4D-49F1-1B451831E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456" y="950839"/>
            <a:ext cx="3852509" cy="256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4974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AA78-3742-3E6B-193D-76F38D351240}"/>
              </a:ext>
            </a:extLst>
          </p:cNvPr>
          <p:cNvSpPr>
            <a:spLocks noGrp="1"/>
          </p:cNvSpPr>
          <p:nvPr>
            <p:ph type="title"/>
          </p:nvPr>
        </p:nvSpPr>
        <p:spPr>
          <a:xfrm>
            <a:off x="678426" y="323579"/>
            <a:ext cx="10241280" cy="826795"/>
          </a:xfrm>
        </p:spPr>
        <p:txBody>
          <a:bodyPr/>
          <a:lstStyle/>
          <a:p>
            <a:r>
              <a:rPr lang="en-US" cap="none" spc="0" dirty="0">
                <a:latin typeface="Arial" panose="020B0604020202020204" pitchFamily="34" charset="0"/>
                <a:cs typeface="Arial" panose="020B0604020202020204" pitchFamily="34" charset="0"/>
              </a:rPr>
              <a:t>Dataset</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1D4A71-1758-3889-5F57-9E32D7C770BE}"/>
              </a:ext>
            </a:extLst>
          </p:cNvPr>
          <p:cNvSpPr>
            <a:spLocks noGrp="1"/>
          </p:cNvSpPr>
          <p:nvPr>
            <p:ph idx="1"/>
          </p:nvPr>
        </p:nvSpPr>
        <p:spPr>
          <a:xfrm>
            <a:off x="678425" y="1504335"/>
            <a:ext cx="11223523" cy="4897350"/>
          </a:xfrm>
        </p:spPr>
        <p:txBody>
          <a:bodyPr>
            <a:normAutofit fontScale="77500" lnSpcReduction="20000"/>
          </a:bodyPr>
          <a:lstStyle/>
          <a:p>
            <a:r>
              <a:rPr lang="en-US" sz="1600" dirty="0">
                <a:latin typeface="Arial" panose="020B0604020202020204" pitchFamily="34" charset="0"/>
                <a:cs typeface="Arial" panose="020B0604020202020204" pitchFamily="34" charset="0"/>
              </a:rPr>
              <a:t>The dataset contains a total of 100 records.</a:t>
            </a:r>
          </a:p>
          <a:p>
            <a:r>
              <a:rPr lang="en-US" sz="1600" dirty="0">
                <a:latin typeface="Arial" panose="020B0604020202020204" pitchFamily="34" charset="0"/>
                <a:cs typeface="Arial" panose="020B0604020202020204" pitchFamily="34" charset="0"/>
              </a:rPr>
              <a:t>Dataset Columns:</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Region:</a:t>
            </a:r>
            <a:r>
              <a:rPr lang="en-IN" sz="1600" dirty="0">
                <a:latin typeface="Arial" panose="020B0604020202020204" pitchFamily="34" charset="0"/>
                <a:cs typeface="Arial" panose="020B0604020202020204" pitchFamily="34" charset="0"/>
              </a:rPr>
              <a:t> Geographical region where the sale took place.</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Country:</a:t>
            </a:r>
            <a:r>
              <a:rPr lang="en-IN" sz="1600" dirty="0">
                <a:latin typeface="Arial" panose="020B0604020202020204" pitchFamily="34" charset="0"/>
                <a:cs typeface="Arial" panose="020B0604020202020204" pitchFamily="34" charset="0"/>
              </a:rPr>
              <a:t> Specific country within the region where the sales took place.</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Item Type: </a:t>
            </a:r>
            <a:r>
              <a:rPr lang="en-IN" sz="1600" dirty="0">
                <a:latin typeface="Arial" panose="020B0604020202020204" pitchFamily="34" charset="0"/>
                <a:cs typeface="Arial" panose="020B0604020202020204" pitchFamily="34" charset="0"/>
              </a:rPr>
              <a:t>Types of items sold (Baby Food, Vegetables, Cereals, etc.)</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Sales Channel: </a:t>
            </a:r>
            <a:r>
              <a:rPr lang="en-IN" sz="1600" dirty="0">
                <a:latin typeface="Arial" panose="020B0604020202020204" pitchFamily="34" charset="0"/>
                <a:cs typeface="Arial" panose="020B0604020202020204" pitchFamily="34" charset="0"/>
              </a:rPr>
              <a:t>Method of sale (Online / Offline)</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Order Priority: </a:t>
            </a:r>
            <a:r>
              <a:rPr lang="en-IN" sz="1600" dirty="0">
                <a:latin typeface="Arial" panose="020B0604020202020204" pitchFamily="34" charset="0"/>
                <a:cs typeface="Arial" panose="020B0604020202020204" pitchFamily="34" charset="0"/>
              </a:rPr>
              <a:t>Priority of the order (High, Medium, Low)</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Order Date: </a:t>
            </a:r>
            <a:r>
              <a:rPr lang="en-IN" sz="1600" dirty="0">
                <a:latin typeface="Arial" panose="020B0604020202020204" pitchFamily="34" charset="0"/>
                <a:cs typeface="Arial" panose="020B0604020202020204" pitchFamily="34" charset="0"/>
              </a:rPr>
              <a:t>Date when the order took place</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Order ID: </a:t>
            </a:r>
            <a:r>
              <a:rPr lang="en-IN" sz="1600" dirty="0">
                <a:latin typeface="Arial" panose="020B0604020202020204" pitchFamily="34" charset="0"/>
                <a:cs typeface="Arial" panose="020B0604020202020204" pitchFamily="34" charset="0"/>
              </a:rPr>
              <a:t>Unique identifier of each order</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Units Sold: </a:t>
            </a:r>
            <a:r>
              <a:rPr lang="en-IN" sz="1600" dirty="0">
                <a:latin typeface="Arial" panose="020B0604020202020204" pitchFamily="34" charset="0"/>
                <a:cs typeface="Arial" panose="020B0604020202020204" pitchFamily="34" charset="0"/>
              </a:rPr>
              <a:t>Number of units sold in each order</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Unit Price: </a:t>
            </a:r>
            <a:r>
              <a:rPr lang="en-IN" sz="1600" dirty="0">
                <a:latin typeface="Arial" panose="020B0604020202020204" pitchFamily="34" charset="0"/>
                <a:cs typeface="Arial" panose="020B0604020202020204" pitchFamily="34" charset="0"/>
              </a:rPr>
              <a:t>Price per unit of the items sold</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Unit Cost: </a:t>
            </a:r>
            <a:r>
              <a:rPr lang="en-IN" sz="1600" dirty="0">
                <a:latin typeface="Arial" panose="020B0604020202020204" pitchFamily="34" charset="0"/>
                <a:cs typeface="Arial" panose="020B0604020202020204" pitchFamily="34" charset="0"/>
              </a:rPr>
              <a:t>Cost incurred per unit for an item</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Total Revenue: </a:t>
            </a:r>
            <a:r>
              <a:rPr lang="en-IN" sz="1600" dirty="0">
                <a:latin typeface="Arial" panose="020B0604020202020204" pitchFamily="34" charset="0"/>
                <a:cs typeface="Arial" panose="020B0604020202020204" pitchFamily="34" charset="0"/>
              </a:rPr>
              <a:t>Total Revenue generated from the order</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Total Cost:</a:t>
            </a:r>
            <a:r>
              <a:rPr lang="en-IN" sz="1600" dirty="0">
                <a:latin typeface="Arial" panose="020B0604020202020204" pitchFamily="34" charset="0"/>
                <a:cs typeface="Arial" panose="020B0604020202020204" pitchFamily="34" charset="0"/>
              </a:rPr>
              <a:t> Total Cost incurred for the order</a:t>
            </a:r>
          </a:p>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Total Profit: </a:t>
            </a:r>
            <a:r>
              <a:rPr lang="en-IN" sz="1600" dirty="0">
                <a:latin typeface="Arial" panose="020B0604020202020204" pitchFamily="34" charset="0"/>
                <a:cs typeface="Arial" panose="020B0604020202020204" pitchFamily="34" charset="0"/>
              </a:rPr>
              <a:t>Profit earned from the order</a:t>
            </a:r>
          </a:p>
        </p:txBody>
      </p:sp>
      <p:pic>
        <p:nvPicPr>
          <p:cNvPr id="2052" name="Picture 4" descr="24 Open Datasets for Your Data Science/ML Projects - Geekflare">
            <a:extLst>
              <a:ext uri="{FF2B5EF4-FFF2-40B4-BE49-F238E27FC236}">
                <a16:creationId xmlns:a16="http://schemas.microsoft.com/office/drawing/2014/main" id="{2BE870B0-9BF3-F340-23EF-B1DF98E12D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70" r="26301"/>
          <a:stretch/>
        </p:blipFill>
        <p:spPr bwMode="auto">
          <a:xfrm>
            <a:off x="6639232" y="1804355"/>
            <a:ext cx="4874343" cy="324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597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55DB8-13DC-7B13-F348-80D86F64D700}"/>
              </a:ext>
            </a:extLst>
          </p:cNvPr>
          <p:cNvSpPr>
            <a:spLocks noGrp="1"/>
          </p:cNvSpPr>
          <p:nvPr>
            <p:ph type="title"/>
          </p:nvPr>
        </p:nvSpPr>
        <p:spPr>
          <a:xfrm>
            <a:off x="554459" y="501446"/>
            <a:ext cx="5268036" cy="1047136"/>
          </a:xfrm>
        </p:spPr>
        <p:txBody>
          <a:bodyPr anchor="b">
            <a:normAutofit/>
          </a:bodyPr>
          <a:lstStyle/>
          <a:p>
            <a:r>
              <a:rPr lang="en-US" cap="none" spc="0" dirty="0">
                <a:latin typeface="Arial" panose="020B0604020202020204" pitchFamily="34" charset="0"/>
                <a:cs typeface="Arial" panose="020B0604020202020204" pitchFamily="34" charset="0"/>
              </a:rPr>
              <a:t>Data Cleaning</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00732D-F689-A439-61AD-A4953FDE7012}"/>
              </a:ext>
            </a:extLst>
          </p:cNvPr>
          <p:cNvSpPr>
            <a:spLocks noGrp="1"/>
          </p:cNvSpPr>
          <p:nvPr>
            <p:ph idx="1"/>
          </p:nvPr>
        </p:nvSpPr>
        <p:spPr>
          <a:xfrm>
            <a:off x="554459" y="2050028"/>
            <a:ext cx="5890586" cy="4034383"/>
          </a:xfrm>
        </p:spPr>
        <p:txBody>
          <a:bodyPr anchor="t">
            <a:normAutofit/>
          </a:bodyPr>
          <a:lstStyle/>
          <a:p>
            <a:pPr marL="0" indent="0">
              <a:lnSpc>
                <a:spcPct val="150000"/>
              </a:lnSpc>
              <a:buNone/>
            </a:pPr>
            <a:r>
              <a:rPr lang="en-US" sz="1400" dirty="0">
                <a:latin typeface="Arial" panose="020B0604020202020204" pitchFamily="34" charset="0"/>
                <a:cs typeface="Arial" panose="020B0604020202020204" pitchFamily="34" charset="0"/>
              </a:rPr>
              <a:t>The data cleaning process was done using MS Excel. To make the dataset accurate, consistent, and ready for analysis, the steps taken are:</a:t>
            </a:r>
          </a:p>
          <a:p>
            <a:pPr>
              <a:lnSpc>
                <a:spcPct val="150000"/>
              </a:lnSpc>
            </a:pPr>
            <a:r>
              <a:rPr lang="en-IN" sz="1400" dirty="0">
                <a:latin typeface="Arial" panose="020B0604020202020204" pitchFamily="34" charset="0"/>
                <a:cs typeface="Arial" panose="020B0604020202020204" pitchFamily="34" charset="0"/>
              </a:rPr>
              <a:t>To maintain data integrity and accuracy in analysis, we have ensured that all the duplicate records are removed, and all the records are unique.</a:t>
            </a:r>
          </a:p>
          <a:p>
            <a:pPr>
              <a:lnSpc>
                <a:spcPct val="150000"/>
              </a:lnSpc>
            </a:pPr>
            <a:r>
              <a:rPr lang="en-IN" sz="1400" dirty="0">
                <a:latin typeface="Arial" panose="020B0604020202020204" pitchFamily="34" charset="0"/>
                <a:cs typeface="Arial" panose="020B0604020202020204" pitchFamily="34" charset="0"/>
              </a:rPr>
              <a:t>Converted the date columns to a consistent dd/mm/yyyy format to maintain data uniformity and easy analysis.</a:t>
            </a:r>
          </a:p>
          <a:p>
            <a:pPr>
              <a:lnSpc>
                <a:spcPct val="150000"/>
              </a:lnSpc>
            </a:pPr>
            <a:r>
              <a:rPr lang="en-IN" sz="1400" dirty="0">
                <a:latin typeface="Arial" panose="020B0604020202020204" pitchFamily="34" charset="0"/>
                <a:cs typeface="Arial" panose="020B0604020202020204" pitchFamily="34" charset="0"/>
              </a:rPr>
              <a:t>Changed the order priority column values from abbreviations (H, M, L) to easy-to-read labels to ensure better readability and understanding (High, Medium, Low).</a:t>
            </a:r>
          </a:p>
          <a:p>
            <a:pPr marL="0" indent="0">
              <a:lnSpc>
                <a:spcPct val="110000"/>
              </a:lnSpc>
              <a:buNone/>
            </a:pPr>
            <a:endParaRPr lang="en-IN" sz="1200" dirty="0"/>
          </a:p>
          <a:p>
            <a:pPr marL="0" indent="0">
              <a:lnSpc>
                <a:spcPct val="110000"/>
              </a:lnSpc>
              <a:buNone/>
            </a:pPr>
            <a:endParaRPr lang="en-IN" sz="1200" dirty="0"/>
          </a:p>
          <a:p>
            <a:pPr>
              <a:lnSpc>
                <a:spcPct val="110000"/>
              </a:lnSpc>
            </a:pPr>
            <a:endParaRPr lang="en-IN" sz="1200" dirty="0"/>
          </a:p>
        </p:txBody>
      </p:sp>
      <p:pic>
        <p:nvPicPr>
          <p:cNvPr id="1026" name="Picture 2" descr="Data Cleaning Vector Art, Icons, and Graphics for Free Download">
            <a:extLst>
              <a:ext uri="{FF2B5EF4-FFF2-40B4-BE49-F238E27FC236}">
                <a16:creationId xmlns:a16="http://schemas.microsoft.com/office/drawing/2014/main" id="{21923819-15A4-FC01-D7E7-67C14A10BF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 b="17739"/>
          <a:stretch/>
        </p:blipFill>
        <p:spPr bwMode="auto">
          <a:xfrm>
            <a:off x="7194094" y="1440917"/>
            <a:ext cx="4443447" cy="3655349"/>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8518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B163F-389E-C747-26C6-A1019D84DE35}"/>
              </a:ext>
            </a:extLst>
          </p:cNvPr>
          <p:cNvSpPr>
            <a:spLocks noGrp="1"/>
          </p:cNvSpPr>
          <p:nvPr>
            <p:ph type="title"/>
          </p:nvPr>
        </p:nvSpPr>
        <p:spPr>
          <a:xfrm>
            <a:off x="575187" y="390507"/>
            <a:ext cx="7388942" cy="936848"/>
          </a:xfrm>
        </p:spPr>
        <p:txBody>
          <a:bodyPr anchor="b">
            <a:noAutofit/>
          </a:bodyPr>
          <a:lstStyle/>
          <a:p>
            <a:r>
              <a:rPr lang="en-US" cap="none" spc="0" dirty="0">
                <a:latin typeface="Arial" panose="020B0604020202020204" pitchFamily="34" charset="0"/>
                <a:cs typeface="Arial" panose="020B0604020202020204" pitchFamily="34" charset="0"/>
              </a:rPr>
              <a:t>Key Performance Indicator (KPI)</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272555-E922-BDFB-5CB0-26049C48855F}"/>
              </a:ext>
            </a:extLst>
          </p:cNvPr>
          <p:cNvSpPr>
            <a:spLocks noGrp="1"/>
          </p:cNvSpPr>
          <p:nvPr>
            <p:ph idx="1"/>
          </p:nvPr>
        </p:nvSpPr>
        <p:spPr>
          <a:xfrm>
            <a:off x="575187" y="1887145"/>
            <a:ext cx="7256207" cy="4074436"/>
          </a:xfrm>
        </p:spPr>
        <p:txBody>
          <a:bodyPr anchor="t">
            <a:normAutofit/>
          </a:bodyPr>
          <a:lstStyle/>
          <a:p>
            <a:pPr>
              <a:lnSpc>
                <a:spcPct val="150000"/>
              </a:lnSpc>
            </a:pPr>
            <a:r>
              <a:rPr lang="en-US" sz="1600" b="1" dirty="0">
                <a:latin typeface="Arial" panose="020B0604020202020204" pitchFamily="34" charset="0"/>
                <a:cs typeface="Arial" panose="020B0604020202020204" pitchFamily="34" charset="0"/>
              </a:rPr>
              <a:t>Total Orders: </a:t>
            </a:r>
            <a:r>
              <a:rPr lang="en-US" sz="1600" dirty="0">
                <a:latin typeface="Arial" panose="020B0604020202020204" pitchFamily="34" charset="0"/>
                <a:cs typeface="Arial" panose="020B0604020202020204" pitchFamily="34" charset="0"/>
              </a:rPr>
              <a:t>The total number of orders placed during the analyzed period indicates the number of transactions and overall customer demand.</a:t>
            </a:r>
          </a:p>
          <a:p>
            <a:pPr>
              <a:lnSpc>
                <a:spcPct val="150000"/>
              </a:lnSpc>
            </a:pPr>
            <a:r>
              <a:rPr lang="en-US" sz="1600" b="1" dirty="0">
                <a:latin typeface="Arial" panose="020B0604020202020204" pitchFamily="34" charset="0"/>
                <a:cs typeface="Arial" panose="020B0604020202020204" pitchFamily="34" charset="0"/>
              </a:rPr>
              <a:t>Units Sold: </a:t>
            </a:r>
            <a:r>
              <a:rPr lang="en-US" sz="1600" dirty="0">
                <a:latin typeface="Arial" panose="020B0604020202020204" pitchFamily="34" charset="0"/>
                <a:cs typeface="Arial" panose="020B0604020202020204" pitchFamily="34" charset="0"/>
              </a:rPr>
              <a:t>The total number of individual items sold across all orders which helps to reflect the scale of product movement and sales volume.</a:t>
            </a:r>
          </a:p>
          <a:p>
            <a:pPr>
              <a:lnSpc>
                <a:spcPct val="150000"/>
              </a:lnSpc>
            </a:pPr>
            <a:r>
              <a:rPr lang="en-US" sz="1600" b="1" dirty="0">
                <a:latin typeface="Arial" panose="020B0604020202020204" pitchFamily="34" charset="0"/>
                <a:cs typeface="Arial" panose="020B0604020202020204" pitchFamily="34" charset="0"/>
              </a:rPr>
              <a:t>Total Revenue: </a:t>
            </a:r>
            <a:r>
              <a:rPr lang="en-US" sz="1600" dirty="0">
                <a:latin typeface="Arial" panose="020B0604020202020204" pitchFamily="34" charset="0"/>
                <a:cs typeface="Arial" panose="020B0604020202020204" pitchFamily="34" charset="0"/>
              </a:rPr>
              <a:t>The total income generated from all the orders. It helps to measure the financial performance and the business’s ability to generate income.</a:t>
            </a:r>
          </a:p>
          <a:p>
            <a:pPr>
              <a:lnSpc>
                <a:spcPct val="150000"/>
              </a:lnSpc>
            </a:pPr>
            <a:r>
              <a:rPr lang="en-US" sz="1600" b="1" dirty="0">
                <a:latin typeface="Arial" panose="020B0604020202020204" pitchFamily="34" charset="0"/>
                <a:cs typeface="Arial" panose="020B0604020202020204" pitchFamily="34" charset="0"/>
              </a:rPr>
              <a:t>Total Profit: </a:t>
            </a:r>
            <a:r>
              <a:rPr lang="en-US" sz="1600" dirty="0">
                <a:latin typeface="Arial" panose="020B0604020202020204" pitchFamily="34" charset="0"/>
                <a:cs typeface="Arial" panose="020B0604020202020204" pitchFamily="34" charset="0"/>
              </a:rPr>
              <a:t>The total profit earned from all the orders which gives insight into the business’s profitability and financial health.</a:t>
            </a:r>
            <a:endParaRPr lang="en-US" sz="1600" b="1" dirty="0">
              <a:latin typeface="Arial" panose="020B0604020202020204" pitchFamily="34" charset="0"/>
              <a:cs typeface="Arial" panose="020B0604020202020204" pitchFamily="34" charset="0"/>
            </a:endParaRPr>
          </a:p>
          <a:p>
            <a:endParaRPr lang="en-US" sz="1500" b="1" dirty="0"/>
          </a:p>
          <a:p>
            <a:pPr marL="0" indent="0">
              <a:buNone/>
            </a:pPr>
            <a:endParaRPr lang="en-IN" sz="1500" dirty="0"/>
          </a:p>
        </p:txBody>
      </p:sp>
      <p:pic>
        <p:nvPicPr>
          <p:cNvPr id="5" name="Picture 4" descr="A screenshot of a graph&#10;&#10;Description automatically generated">
            <a:extLst>
              <a:ext uri="{FF2B5EF4-FFF2-40B4-BE49-F238E27FC236}">
                <a16:creationId xmlns:a16="http://schemas.microsoft.com/office/drawing/2014/main" id="{6019C2D4-E24B-087A-F803-7B84719C2C43}"/>
              </a:ext>
            </a:extLst>
          </p:cNvPr>
          <p:cNvPicPr>
            <a:picLocks noChangeAspect="1"/>
          </p:cNvPicPr>
          <p:nvPr/>
        </p:nvPicPr>
        <p:blipFill rotWithShape="1">
          <a:blip r:embed="rId2">
            <a:extLst>
              <a:ext uri="{28A0092B-C50C-407E-A947-70E740481C1C}">
                <a14:useLocalDpi xmlns:a14="http://schemas.microsoft.com/office/drawing/2010/main" val="0"/>
              </a:ext>
            </a:extLst>
          </a:blip>
          <a:srcRect l="3355" t="1631" r="3701" b="1088"/>
          <a:stretch/>
        </p:blipFill>
        <p:spPr>
          <a:xfrm>
            <a:off x="8539316" y="796413"/>
            <a:ext cx="2344994" cy="5265174"/>
          </a:xfrm>
          <a:prstGeom prst="rect">
            <a:avLst/>
          </a:prstGeom>
        </p:spPr>
      </p:pic>
      <p:sp>
        <p:nvSpPr>
          <p:cNvPr id="12"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831677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53F8DC-E65E-42A4-ABA3-AB41274F3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7ADB7-9309-2D67-E982-7DBE354EC320}"/>
              </a:ext>
            </a:extLst>
          </p:cNvPr>
          <p:cNvSpPr>
            <a:spLocks noGrp="1"/>
          </p:cNvSpPr>
          <p:nvPr>
            <p:ph type="title"/>
          </p:nvPr>
        </p:nvSpPr>
        <p:spPr>
          <a:xfrm>
            <a:off x="571857" y="265470"/>
            <a:ext cx="5524143" cy="914401"/>
          </a:xfrm>
        </p:spPr>
        <p:txBody>
          <a:bodyPr anchor="b">
            <a:normAutofit/>
          </a:bodyPr>
          <a:lstStyle/>
          <a:p>
            <a:r>
              <a:rPr lang="en-US" cap="none" spc="0" dirty="0">
                <a:latin typeface="Arial" panose="020B0604020202020204" pitchFamily="34" charset="0"/>
                <a:cs typeface="Arial" panose="020B0604020202020204" pitchFamily="34" charset="0"/>
              </a:rPr>
              <a:t>Sales Trends Over Time</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29C2989-0F2D-5AF1-55FB-423C9C2E66E2}"/>
              </a:ext>
            </a:extLst>
          </p:cNvPr>
          <p:cNvSpPr>
            <a:spLocks noGrp="1"/>
          </p:cNvSpPr>
          <p:nvPr>
            <p:ph idx="1"/>
          </p:nvPr>
        </p:nvSpPr>
        <p:spPr>
          <a:xfrm>
            <a:off x="571857" y="1603052"/>
            <a:ext cx="5524143" cy="4296302"/>
          </a:xfrm>
        </p:spPr>
        <p:txBody>
          <a:bodyPr>
            <a:normAutofit/>
          </a:bodyPr>
          <a:lstStyle/>
          <a:p>
            <a:pPr>
              <a:lnSpc>
                <a:spcPct val="100000"/>
              </a:lnSpc>
            </a:pPr>
            <a:r>
              <a:rPr lang="en-US" sz="1400" dirty="0">
                <a:latin typeface="Arial" panose="020B0604020202020204" pitchFamily="34" charset="0"/>
                <a:cs typeface="Arial" panose="020B0604020202020204" pitchFamily="34" charset="0"/>
              </a:rPr>
              <a:t>The year 2012 has found to be the highest revenue of a total of 3,18,98,614 and aligning with this strong yearly performance February month has also been with the highest revenue of a total of 2,47,40,518.</a:t>
            </a:r>
          </a:p>
          <a:p>
            <a:pPr>
              <a:lnSpc>
                <a:spcPct val="100000"/>
              </a:lnSpc>
            </a:pPr>
            <a:r>
              <a:rPr lang="en-US" sz="1400" dirty="0">
                <a:latin typeface="Arial" panose="020B0604020202020204" pitchFamily="34" charset="0"/>
                <a:cs typeface="Arial" panose="020B0604020202020204" pitchFamily="34" charset="0"/>
              </a:rPr>
              <a:t>There was a noticeable decline in both yearly and monthly revenue after 2012. This can be due to a shift in market dynamics or internal factors affecting sales.</a:t>
            </a:r>
          </a:p>
          <a:p>
            <a:pPr>
              <a:lnSpc>
                <a:spcPct val="100000"/>
              </a:lnSpc>
            </a:pPr>
            <a:r>
              <a:rPr lang="en-US" sz="1400" dirty="0">
                <a:latin typeface="Arial" panose="020B0604020202020204" pitchFamily="34" charset="0"/>
                <a:cs typeface="Arial" panose="020B0604020202020204" pitchFamily="34" charset="0"/>
              </a:rPr>
              <a:t>Monthly sales reached a high point in February and again towards the month of November which can indicate seasonal buying patterns which are mostly tied to holidays and promotional periods.</a:t>
            </a:r>
          </a:p>
          <a:p>
            <a:pPr>
              <a:lnSpc>
                <a:spcPct val="100000"/>
              </a:lnSpc>
            </a:pPr>
            <a:r>
              <a:rPr lang="en-US" sz="1400" dirty="0">
                <a:latin typeface="Arial" panose="020B0604020202020204" pitchFamily="34" charset="0"/>
                <a:cs typeface="Arial" panose="020B0604020202020204" pitchFamily="34" charset="0"/>
              </a:rPr>
              <a:t>From the year 2015 to 2017, we can see the revenue has been consistent but lower performance which concludes that there is a need for strategic interventions required to boost growth.</a:t>
            </a:r>
          </a:p>
          <a:p>
            <a:pPr>
              <a:lnSpc>
                <a:spcPct val="100000"/>
              </a:lnSpc>
            </a:pPr>
            <a:r>
              <a:rPr lang="en-US" sz="1400" dirty="0">
                <a:latin typeface="Arial" panose="020B0604020202020204" pitchFamily="34" charset="0"/>
                <a:cs typeface="Arial" panose="020B0604020202020204" pitchFamily="34" charset="0"/>
              </a:rPr>
              <a:t>Lowest revenue is in the month of August with total revenue of 11,28,165 which can be due to off-season, or we need to have better marketing strategies.</a:t>
            </a:r>
          </a:p>
          <a:p>
            <a:pPr>
              <a:lnSpc>
                <a:spcPct val="110000"/>
              </a:lnSpc>
            </a:pPr>
            <a:endParaRPr lang="en-IN" sz="1200" dirty="0"/>
          </a:p>
        </p:txBody>
      </p:sp>
      <p:pic>
        <p:nvPicPr>
          <p:cNvPr id="7" name="Picture 6" descr="A graph showing the growth of the year&#10;&#10;Description automatically generated">
            <a:extLst>
              <a:ext uri="{FF2B5EF4-FFF2-40B4-BE49-F238E27FC236}">
                <a16:creationId xmlns:a16="http://schemas.microsoft.com/office/drawing/2014/main" id="{748475CC-480E-CC02-16C6-12038C8DC0EC}"/>
              </a:ext>
            </a:extLst>
          </p:cNvPr>
          <p:cNvPicPr>
            <a:picLocks noChangeAspect="1"/>
          </p:cNvPicPr>
          <p:nvPr/>
        </p:nvPicPr>
        <p:blipFill rotWithShape="1">
          <a:blip r:embed="rId2">
            <a:extLst>
              <a:ext uri="{28A0092B-C50C-407E-A947-70E740481C1C}">
                <a14:useLocalDpi xmlns:a14="http://schemas.microsoft.com/office/drawing/2010/main" val="0"/>
              </a:ext>
            </a:extLst>
          </a:blip>
          <a:srcRect t="5421" r="1717" b="1115"/>
          <a:stretch/>
        </p:blipFill>
        <p:spPr>
          <a:xfrm>
            <a:off x="6846501" y="1401097"/>
            <a:ext cx="5020333" cy="2004001"/>
          </a:xfrm>
          <a:prstGeom prst="rect">
            <a:avLst/>
          </a:prstGeom>
        </p:spPr>
      </p:pic>
      <p:pic>
        <p:nvPicPr>
          <p:cNvPr id="5" name="Picture 4" descr="A graph with a line&#10;&#10;Description automatically generated">
            <a:extLst>
              <a:ext uri="{FF2B5EF4-FFF2-40B4-BE49-F238E27FC236}">
                <a16:creationId xmlns:a16="http://schemas.microsoft.com/office/drawing/2014/main" id="{954EB1BB-364F-241A-764B-EE7A7BEAA8AC}"/>
              </a:ext>
            </a:extLst>
          </p:cNvPr>
          <p:cNvPicPr>
            <a:picLocks noChangeAspect="1"/>
          </p:cNvPicPr>
          <p:nvPr/>
        </p:nvPicPr>
        <p:blipFill rotWithShape="1">
          <a:blip r:embed="rId3">
            <a:extLst>
              <a:ext uri="{28A0092B-C50C-407E-A947-70E740481C1C}">
                <a14:useLocalDpi xmlns:a14="http://schemas.microsoft.com/office/drawing/2010/main" val="0"/>
              </a:ext>
            </a:extLst>
          </a:blip>
          <a:srcRect t="-984" b="985"/>
          <a:stretch/>
        </p:blipFill>
        <p:spPr>
          <a:xfrm>
            <a:off x="6934200" y="4028095"/>
            <a:ext cx="5020333" cy="2004001"/>
          </a:xfrm>
          <a:prstGeom prst="rect">
            <a:avLst/>
          </a:prstGeom>
        </p:spPr>
      </p:pic>
      <p:sp>
        <p:nvSpPr>
          <p:cNvPr id="14" name="Rectangle 13">
            <a:extLst>
              <a:ext uri="{FF2B5EF4-FFF2-40B4-BE49-F238E27FC236}">
                <a16:creationId xmlns:a16="http://schemas.microsoft.com/office/drawing/2014/main" id="{3808F57C-E98A-4053-BD3D-4D04986CB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D8121B-71ED-41BD-AA7C-9E5609999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3799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80CF4-B985-0DB6-E06A-18348BCAFAC4}"/>
              </a:ext>
            </a:extLst>
          </p:cNvPr>
          <p:cNvSpPr>
            <a:spLocks noGrp="1"/>
          </p:cNvSpPr>
          <p:nvPr>
            <p:ph type="title"/>
          </p:nvPr>
        </p:nvSpPr>
        <p:spPr>
          <a:xfrm>
            <a:off x="337468" y="394456"/>
            <a:ext cx="6771253" cy="888418"/>
          </a:xfrm>
        </p:spPr>
        <p:txBody>
          <a:bodyPr anchor="b">
            <a:normAutofit/>
          </a:bodyPr>
          <a:lstStyle/>
          <a:p>
            <a:pPr>
              <a:lnSpc>
                <a:spcPct val="90000"/>
              </a:lnSpc>
            </a:pPr>
            <a:r>
              <a:rPr lang="en-US" cap="none" spc="0" dirty="0">
                <a:latin typeface="Arial" panose="020B0604020202020204" pitchFamily="34" charset="0"/>
                <a:cs typeface="Arial" panose="020B0604020202020204" pitchFamily="34" charset="0"/>
              </a:rPr>
              <a:t>Product Performance Analysis</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5BAF0D-FC5A-47C8-862B-C0F8BFEAD360}"/>
              </a:ext>
            </a:extLst>
          </p:cNvPr>
          <p:cNvSpPr>
            <a:spLocks noGrp="1"/>
          </p:cNvSpPr>
          <p:nvPr>
            <p:ph idx="1"/>
          </p:nvPr>
        </p:nvSpPr>
        <p:spPr>
          <a:xfrm>
            <a:off x="337467" y="1677330"/>
            <a:ext cx="5758533" cy="4502244"/>
          </a:xfrm>
        </p:spPr>
        <p:txBody>
          <a:bodyPr anchor="t">
            <a:normAutofit/>
          </a:bodyPr>
          <a:lstStyle/>
          <a:p>
            <a:pPr marL="0" indent="0">
              <a:lnSpc>
                <a:spcPct val="150000"/>
              </a:lnSpc>
              <a:buNone/>
            </a:pPr>
            <a:r>
              <a:rPr lang="en-US" sz="1600" dirty="0">
                <a:latin typeface="Arial" panose="020B0604020202020204" pitchFamily="34" charset="0"/>
                <a:cs typeface="Arial" panose="020B0604020202020204" pitchFamily="34" charset="0"/>
              </a:rPr>
              <a:t>Some of the best-performing products that have the maximum units sold and generated maximum revenue and profits are:</a:t>
            </a:r>
          </a:p>
          <a:p>
            <a:pPr>
              <a:lnSpc>
                <a:spcPct val="150000"/>
              </a:lnSpc>
            </a:pPr>
            <a:r>
              <a:rPr lang="en-IN" sz="1600" b="1" dirty="0">
                <a:latin typeface="Arial" panose="020B0604020202020204" pitchFamily="34" charset="0"/>
                <a:cs typeface="Arial" panose="020B0604020202020204" pitchFamily="34" charset="0"/>
              </a:rPr>
              <a:t>Cosmetics: </a:t>
            </a:r>
            <a:r>
              <a:rPr lang="en-IN" sz="1600" dirty="0">
                <a:latin typeface="Arial" panose="020B0604020202020204" pitchFamily="34" charset="0"/>
                <a:cs typeface="Arial" panose="020B0604020202020204" pitchFamily="34" charset="0"/>
              </a:rPr>
              <a:t>A total of 83,718 units were sold out of which the total revenue generated was 3,66,01,510 and a total profit was 1,45,56,049.</a:t>
            </a:r>
          </a:p>
          <a:p>
            <a:pPr>
              <a:lnSpc>
                <a:spcPct val="150000"/>
              </a:lnSpc>
            </a:pPr>
            <a:r>
              <a:rPr lang="en-IN" sz="1600" b="1" dirty="0">
                <a:latin typeface="Arial" panose="020B0604020202020204" pitchFamily="34" charset="0"/>
                <a:cs typeface="Arial" panose="020B0604020202020204" pitchFamily="34" charset="0"/>
              </a:rPr>
              <a:t>Office Supplies: </a:t>
            </a:r>
            <a:r>
              <a:rPr lang="en-IN" sz="1600" dirty="0">
                <a:latin typeface="Arial" panose="020B0604020202020204" pitchFamily="34" charset="0"/>
                <a:cs typeface="Arial" panose="020B0604020202020204" pitchFamily="34" charset="0"/>
              </a:rPr>
              <a:t>46,967 total units were sold out of which total revenue generated was 3,05,85,380 and the total profit made was 59,29,584.</a:t>
            </a:r>
          </a:p>
          <a:p>
            <a:pPr>
              <a:lnSpc>
                <a:spcPct val="150000"/>
              </a:lnSpc>
            </a:pPr>
            <a:r>
              <a:rPr lang="en-IN" sz="1600" b="1" dirty="0">
                <a:latin typeface="Arial" panose="020B0604020202020204" pitchFamily="34" charset="0"/>
                <a:cs typeface="Arial" panose="020B0604020202020204" pitchFamily="34" charset="0"/>
              </a:rPr>
              <a:t>Household:</a:t>
            </a:r>
            <a:r>
              <a:rPr lang="en-IN" sz="1600" dirty="0">
                <a:latin typeface="Arial" panose="020B0604020202020204" pitchFamily="34" charset="0"/>
                <a:cs typeface="Arial" panose="020B0604020202020204" pitchFamily="34" charset="0"/>
              </a:rPr>
              <a:t> A total of 44,727 units were sold out of which total revenue generated was 2,98,89,712 and the total profit made was 74,12,606</a:t>
            </a:r>
          </a:p>
          <a:p>
            <a:pPr marL="0" indent="0">
              <a:lnSpc>
                <a:spcPct val="150000"/>
              </a:lnSpc>
              <a:buNone/>
            </a:pPr>
            <a:endParaRPr lang="en-IN" sz="1500" b="1" dirty="0">
              <a:latin typeface="Arial" panose="020B0604020202020204" pitchFamily="34" charset="0"/>
              <a:cs typeface="Arial" panose="020B0604020202020204" pitchFamily="34" charset="0"/>
            </a:endParaRPr>
          </a:p>
        </p:txBody>
      </p:sp>
      <p:pic>
        <p:nvPicPr>
          <p:cNvPr id="5" name="Picture 4" descr="A graph with different colored bars&#10;&#10;Description automatically generated with medium confidence">
            <a:extLst>
              <a:ext uri="{FF2B5EF4-FFF2-40B4-BE49-F238E27FC236}">
                <a16:creationId xmlns:a16="http://schemas.microsoft.com/office/drawing/2014/main" id="{FE4C8703-8BA3-1E49-4E1B-F3BBB1248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367" y="2222553"/>
            <a:ext cx="5246166" cy="2688660"/>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7957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CE60-BEF7-0C8A-9A91-8C45622DEFB2}"/>
              </a:ext>
            </a:extLst>
          </p:cNvPr>
          <p:cNvSpPr>
            <a:spLocks noGrp="1"/>
          </p:cNvSpPr>
          <p:nvPr>
            <p:ph type="title"/>
          </p:nvPr>
        </p:nvSpPr>
        <p:spPr>
          <a:xfrm>
            <a:off x="442451" y="426819"/>
            <a:ext cx="6091084" cy="856292"/>
          </a:xfrm>
        </p:spPr>
        <p:txBody>
          <a:bodyPr/>
          <a:lstStyle/>
          <a:p>
            <a:r>
              <a:rPr lang="en-US" cap="none" spc="0" dirty="0">
                <a:latin typeface="Arial" panose="020B0604020202020204" pitchFamily="34" charset="0"/>
                <a:cs typeface="Arial" panose="020B0604020202020204" pitchFamily="34" charset="0"/>
              </a:rPr>
              <a:t>Sales Channel Analysis</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58822B-020A-E1C3-1C41-08A30BC514FD}"/>
              </a:ext>
            </a:extLst>
          </p:cNvPr>
          <p:cNvSpPr>
            <a:spLocks noGrp="1"/>
          </p:cNvSpPr>
          <p:nvPr>
            <p:ph idx="1"/>
          </p:nvPr>
        </p:nvSpPr>
        <p:spPr>
          <a:xfrm>
            <a:off x="442451" y="1696066"/>
            <a:ext cx="5309420" cy="4228068"/>
          </a:xfrm>
        </p:spPr>
        <p:txBody>
          <a:bodyPr>
            <a:normAutofit fontScale="92500"/>
          </a:bodyPr>
          <a:lstStyle/>
          <a:p>
            <a:pPr>
              <a:lnSpc>
                <a:spcPct val="150000"/>
              </a:lnSpc>
            </a:pPr>
            <a:r>
              <a:rPr lang="en-US" sz="1600" dirty="0">
                <a:latin typeface="Arial" panose="020B0604020202020204" pitchFamily="34" charset="0"/>
                <a:cs typeface="Arial" panose="020B0604020202020204" pitchFamily="34" charset="0"/>
              </a:rPr>
              <a:t>54% of units were sold through the offline sales channels whereas 46% were sold through the online sales channels.</a:t>
            </a:r>
          </a:p>
          <a:p>
            <a:pPr>
              <a:lnSpc>
                <a:spcPct val="150000"/>
              </a:lnSpc>
            </a:pPr>
            <a:r>
              <a:rPr lang="en-US" sz="1600" dirty="0">
                <a:latin typeface="Arial" panose="020B0604020202020204" pitchFamily="34" charset="0"/>
                <a:cs typeface="Arial" panose="020B0604020202020204" pitchFamily="34" charset="0"/>
              </a:rPr>
              <a:t>In terms of unit sales, even though online sales are significant offline sales hold a majority which reflects the importance of physical stores and direct sales methods.</a:t>
            </a:r>
          </a:p>
          <a:p>
            <a:pPr>
              <a:lnSpc>
                <a:spcPct val="150000"/>
              </a:lnSpc>
            </a:pPr>
            <a:r>
              <a:rPr lang="en-US" sz="1600" dirty="0">
                <a:latin typeface="Arial" panose="020B0604020202020204" pitchFamily="34" charset="0"/>
                <a:cs typeface="Arial" panose="020B0604020202020204" pitchFamily="34" charset="0"/>
              </a:rPr>
              <a:t>The offline sales channel generates more total revenue and profit as compared to the online sales channel.</a:t>
            </a:r>
          </a:p>
          <a:p>
            <a:pPr>
              <a:lnSpc>
                <a:spcPct val="150000"/>
              </a:lnSpc>
            </a:pPr>
            <a:r>
              <a:rPr lang="en-US" sz="1600" dirty="0">
                <a:latin typeface="Arial" panose="020B0604020202020204" pitchFamily="34" charset="0"/>
                <a:cs typeface="Arial" panose="020B0604020202020204" pitchFamily="34" charset="0"/>
              </a:rPr>
              <a:t>Offline sales channels remain more profitable despite the growth of e-commerce which can be due to higher-priced items, bulk purchases, or more effective sales strategies in physical locations.</a:t>
            </a:r>
            <a:endParaRPr lang="en-IN" sz="1600" dirty="0">
              <a:latin typeface="Arial" panose="020B0604020202020204" pitchFamily="34" charset="0"/>
              <a:cs typeface="Arial" panose="020B0604020202020204" pitchFamily="34" charset="0"/>
            </a:endParaRPr>
          </a:p>
        </p:txBody>
      </p:sp>
      <p:pic>
        <p:nvPicPr>
          <p:cNvPr id="5" name="Picture 4" descr="A pie chart with numbers and a red circle&#10;&#10;Description automatically generated">
            <a:extLst>
              <a:ext uri="{FF2B5EF4-FFF2-40B4-BE49-F238E27FC236}">
                <a16:creationId xmlns:a16="http://schemas.microsoft.com/office/drawing/2014/main" id="{FF9CB99C-9029-99FA-00F8-00C13DF17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179" y="3030793"/>
            <a:ext cx="2744860" cy="282431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209795A1-7A2B-1FF0-B263-A645E6468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9348" y="426818"/>
            <a:ext cx="3021053" cy="3633011"/>
          </a:xfrm>
          <a:prstGeom prst="rect">
            <a:avLst/>
          </a:prstGeom>
        </p:spPr>
      </p:pic>
    </p:spTree>
    <p:extLst>
      <p:ext uri="{BB962C8B-B14F-4D97-AF65-F5344CB8AC3E}">
        <p14:creationId xmlns:p14="http://schemas.microsoft.com/office/powerpoint/2010/main" val="1294278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53F8DC-E65E-42A4-ABA3-AB41274F3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25D35-AB68-4330-2C00-A1D67CF66E22}"/>
              </a:ext>
            </a:extLst>
          </p:cNvPr>
          <p:cNvSpPr>
            <a:spLocks noGrp="1"/>
          </p:cNvSpPr>
          <p:nvPr>
            <p:ph type="title"/>
          </p:nvPr>
        </p:nvSpPr>
        <p:spPr>
          <a:xfrm>
            <a:off x="547807" y="403189"/>
            <a:ext cx="6071952" cy="879921"/>
          </a:xfrm>
        </p:spPr>
        <p:txBody>
          <a:bodyPr anchor="b">
            <a:normAutofit/>
          </a:bodyPr>
          <a:lstStyle/>
          <a:p>
            <a:r>
              <a:rPr lang="en-US" cap="none" spc="0" dirty="0">
                <a:latin typeface="Arial" panose="020B0604020202020204" pitchFamily="34" charset="0"/>
                <a:cs typeface="Arial" panose="020B0604020202020204" pitchFamily="34" charset="0"/>
              </a:rPr>
              <a:t>Regional Sales Distribution</a:t>
            </a:r>
            <a:endParaRPr lang="en-IN" cap="none" spc="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D8E831-BD58-113F-BC09-B8364D3C211A}"/>
              </a:ext>
            </a:extLst>
          </p:cNvPr>
          <p:cNvSpPr>
            <a:spLocks noGrp="1"/>
          </p:cNvSpPr>
          <p:nvPr>
            <p:ph idx="1"/>
          </p:nvPr>
        </p:nvSpPr>
        <p:spPr>
          <a:xfrm>
            <a:off x="547807" y="1686300"/>
            <a:ext cx="5661264" cy="4301546"/>
          </a:xfrm>
        </p:spPr>
        <p:txBody>
          <a:bodyPr>
            <a:normAutofit fontScale="92500" lnSpcReduction="10000"/>
          </a:bodyPr>
          <a:lstStyle/>
          <a:p>
            <a:pPr>
              <a:lnSpc>
                <a:spcPct val="150000"/>
              </a:lnSpc>
            </a:pPr>
            <a:r>
              <a:rPr lang="en-US" sz="1600" dirty="0">
                <a:latin typeface="Arial" panose="020B0604020202020204" pitchFamily="34" charset="0"/>
                <a:cs typeface="Arial" panose="020B0604020202020204" pitchFamily="34" charset="0"/>
              </a:rPr>
              <a:t>Sub-Saharan Africa is been the top-performing region where 1,82,870 units are sold generating a total revenue of 3,96,72,031.</a:t>
            </a:r>
          </a:p>
          <a:p>
            <a:pPr>
              <a:lnSpc>
                <a:spcPct val="150000"/>
              </a:lnSpc>
            </a:pPr>
            <a:r>
              <a:rPr lang="en-US" sz="1600" dirty="0">
                <a:latin typeface="Arial" panose="020B0604020202020204" pitchFamily="34" charset="0"/>
                <a:cs typeface="Arial" panose="020B0604020202020204" pitchFamily="34" charset="0"/>
              </a:rPr>
              <a:t>Within this region, Djibouti is been the top-performing country which sold a total of 23,198 units and generated a total revenue of 60,52,891.</a:t>
            </a:r>
          </a:p>
          <a:p>
            <a:pPr>
              <a:lnSpc>
                <a:spcPct val="150000"/>
              </a:lnSpc>
            </a:pPr>
            <a:r>
              <a:rPr lang="en-US" sz="1600" dirty="0">
                <a:latin typeface="Arial" panose="020B0604020202020204" pitchFamily="34" charset="0"/>
                <a:cs typeface="Arial" panose="020B0604020202020204" pitchFamily="34" charset="0"/>
              </a:rPr>
              <a:t>With the strong performance in this region, there is potential growth and investment.</a:t>
            </a:r>
          </a:p>
          <a:p>
            <a:pPr>
              <a:lnSpc>
                <a:spcPct val="150000"/>
              </a:lnSpc>
            </a:pPr>
            <a:r>
              <a:rPr lang="en-US" sz="1600" dirty="0">
                <a:latin typeface="Arial" panose="020B0604020202020204" pitchFamily="34" charset="0"/>
                <a:cs typeface="Arial" panose="020B0604020202020204" pitchFamily="34" charset="0"/>
              </a:rPr>
              <a:t> The North American region has sold the lowest units and generated the lowest revenue which indicates that there is a need to analyze market conditions, competition, or strategies that may impact the performance in this region.</a:t>
            </a:r>
            <a:endParaRPr lang="en-IN" sz="1600" dirty="0">
              <a:latin typeface="Arial" panose="020B0604020202020204" pitchFamily="34" charset="0"/>
              <a:cs typeface="Arial" panose="020B0604020202020204" pitchFamily="34" charset="0"/>
            </a:endParaRPr>
          </a:p>
        </p:txBody>
      </p:sp>
      <p:pic>
        <p:nvPicPr>
          <p:cNvPr id="5" name="Picture 4" descr="A map of africa with red and orange countries/regions&#10;&#10;Description automatically generated">
            <a:extLst>
              <a:ext uri="{FF2B5EF4-FFF2-40B4-BE49-F238E27FC236}">
                <a16:creationId xmlns:a16="http://schemas.microsoft.com/office/drawing/2014/main" id="{DC178AB1-CBAC-AA59-9518-7DC4B660D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363" y="352962"/>
            <a:ext cx="2534344" cy="3197911"/>
          </a:xfrm>
          <a:prstGeom prst="rect">
            <a:avLst/>
          </a:prstGeom>
        </p:spPr>
      </p:pic>
      <p:pic>
        <p:nvPicPr>
          <p:cNvPr id="7" name="Picture 6" descr="A graph of different colored squares&#10;&#10;Description automatically generated">
            <a:extLst>
              <a:ext uri="{FF2B5EF4-FFF2-40B4-BE49-F238E27FC236}">
                <a16:creationId xmlns:a16="http://schemas.microsoft.com/office/drawing/2014/main" id="{EB58E98E-BE8C-4853-9D8C-93763C97E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687" y="3821301"/>
            <a:ext cx="4665697" cy="2472819"/>
          </a:xfrm>
          <a:prstGeom prst="rect">
            <a:avLst/>
          </a:prstGeom>
        </p:spPr>
      </p:pic>
      <p:sp>
        <p:nvSpPr>
          <p:cNvPr id="14" name="Rectangle 13">
            <a:extLst>
              <a:ext uri="{FF2B5EF4-FFF2-40B4-BE49-F238E27FC236}">
                <a16:creationId xmlns:a16="http://schemas.microsoft.com/office/drawing/2014/main" id="{3808F57C-E98A-4053-BD3D-4D04986CB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D8121B-71ED-41BD-AA7C-9E5609999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2378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GradientRise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TM04033929[[fn=Slate]]</Template>
  <TotalTime>627</TotalTime>
  <Words>1358</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Tw Cen MT</vt:lpstr>
      <vt:lpstr>Wingdings</vt:lpstr>
      <vt:lpstr>GradientRiseVTI</vt:lpstr>
      <vt:lpstr>Analyzing Amazon Sales Data</vt:lpstr>
      <vt:lpstr>Problem Statement</vt:lpstr>
      <vt:lpstr>Dataset</vt:lpstr>
      <vt:lpstr>Data Cleaning</vt:lpstr>
      <vt:lpstr>Key Performance Indicator (KPI)</vt:lpstr>
      <vt:lpstr>Sales Trends Over Time</vt:lpstr>
      <vt:lpstr>Product Performance Analysis</vt:lpstr>
      <vt:lpstr>Sales Channel Analysis</vt:lpstr>
      <vt:lpstr>Regional Sales Distribution</vt:lpstr>
      <vt:lpstr>Order Priority Analysis</vt:lpstr>
      <vt:lpstr>Correlation</vt:lpstr>
      <vt:lpstr>Strategic Recommendations</vt:lpstr>
      <vt:lpstr>Dashboard Designs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A207</dc:creator>
  <cp:lastModifiedBy>A207</cp:lastModifiedBy>
  <cp:revision>31</cp:revision>
  <dcterms:created xsi:type="dcterms:W3CDTF">2024-08-12T12:06:37Z</dcterms:created>
  <dcterms:modified xsi:type="dcterms:W3CDTF">2024-08-20T15:07:25Z</dcterms:modified>
</cp:coreProperties>
</file>