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5"/>
  </p:notesMasterIdLst>
  <p:sldIdLst>
    <p:sldId id="256" r:id="rId2"/>
    <p:sldId id="257" r:id="rId3"/>
    <p:sldId id="258" r:id="rId4"/>
    <p:sldId id="263" r:id="rId5"/>
    <p:sldId id="259" r:id="rId6"/>
    <p:sldId id="260" r:id="rId7"/>
    <p:sldId id="261" r:id="rId8"/>
    <p:sldId id="262" r:id="rId9"/>
    <p:sldId id="264" r:id="rId10"/>
    <p:sldId id="265"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FEAE1-EB4E-469B-B92C-39BF0331E1F1}"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F7044-522A-42A3-B83F-619D154E488A}" type="slidenum">
              <a:rPr lang="en-IN" smtClean="0"/>
              <a:t>‹#›</a:t>
            </a:fld>
            <a:endParaRPr lang="en-IN"/>
          </a:p>
        </p:txBody>
      </p:sp>
    </p:spTree>
    <p:extLst>
      <p:ext uri="{BB962C8B-B14F-4D97-AF65-F5344CB8AC3E}">
        <p14:creationId xmlns:p14="http://schemas.microsoft.com/office/powerpoint/2010/main" val="114129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FF7044-522A-42A3-B83F-619D154E488A}" type="slidenum">
              <a:rPr lang="en-IN" smtClean="0"/>
              <a:t>13</a:t>
            </a:fld>
            <a:endParaRPr lang="en-IN"/>
          </a:p>
        </p:txBody>
      </p:sp>
    </p:spTree>
    <p:extLst>
      <p:ext uri="{BB962C8B-B14F-4D97-AF65-F5344CB8AC3E}">
        <p14:creationId xmlns:p14="http://schemas.microsoft.com/office/powerpoint/2010/main" val="61402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444479B-705B-4489-957E-7E8A228BDFA0}" type="datetime1">
              <a:rPr lang="en-US" smtClean="0"/>
              <a:t>8/20/2024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0C12960-6E85-460F-B6E3-5B82CB31AF3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60456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8/20/2024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019622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8/20/2024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209714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8/20/2024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4430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8/20/2024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54780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8/20/2024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980102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8/20/2024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901189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8/20/2024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85051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8/20/2024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9652408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8/20/2024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349472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8/20/2024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492659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DA38F49-B3E2-4BF0-BEC7-C30D34ABBB8D}" type="datetime1">
              <a:rPr lang="en-US" smtClean="0"/>
              <a:t>8/20/2024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32891718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public.tableau.com/views/Employee_Attrition_Analysis_17220799199530/Overview?:language=enUS&amp;publish=yes&amp;:sid=&amp;:redirect=auth&amp;:display_count=n&amp;:origin=viz_shar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dots and lines&#10;&#10;Description automatically generated">
            <a:extLst>
              <a:ext uri="{FF2B5EF4-FFF2-40B4-BE49-F238E27FC236}">
                <a16:creationId xmlns:a16="http://schemas.microsoft.com/office/drawing/2014/main" id="{8F2B1F50-20DA-D2C5-2894-24BF953BFEA1}"/>
              </a:ext>
            </a:extLst>
          </p:cNvPr>
          <p:cNvPicPr>
            <a:picLocks noChangeAspect="1"/>
          </p:cNvPicPr>
          <p:nvPr/>
        </p:nvPicPr>
        <p:blipFill>
          <a:blip r:embed="rId2">
            <a:alphaModFix amt="40000"/>
          </a:blip>
          <a:srcRect b="5858"/>
          <a:stretch/>
        </p:blipFill>
        <p:spPr>
          <a:xfrm>
            <a:off x="20" y="10"/>
            <a:ext cx="12191979" cy="6857990"/>
          </a:xfrm>
          <a:prstGeom prst="rect">
            <a:avLst/>
          </a:prstGeom>
        </p:spPr>
      </p:pic>
      <p:sp>
        <p:nvSpPr>
          <p:cNvPr id="2" name="Title 1">
            <a:extLst>
              <a:ext uri="{FF2B5EF4-FFF2-40B4-BE49-F238E27FC236}">
                <a16:creationId xmlns:a16="http://schemas.microsoft.com/office/drawing/2014/main" id="{852058DF-1BC9-6240-AED9-F0117A4B3BA7}"/>
              </a:ext>
            </a:extLst>
          </p:cNvPr>
          <p:cNvSpPr>
            <a:spLocks noGrp="1"/>
          </p:cNvSpPr>
          <p:nvPr>
            <p:ph type="ctrTitle"/>
          </p:nvPr>
        </p:nvSpPr>
        <p:spPr>
          <a:xfrm>
            <a:off x="1261872" y="758952"/>
            <a:ext cx="9418320" cy="2957642"/>
          </a:xfrm>
        </p:spPr>
        <p:txBody>
          <a:bodyPr>
            <a:normAutofit/>
          </a:bodyPr>
          <a:lstStyle/>
          <a:p>
            <a:r>
              <a:rPr lang="en-US" dirty="0"/>
              <a:t>Employee Attrition Analysis</a:t>
            </a:r>
            <a:endParaRPr lang="en-IN" dirty="0"/>
          </a:p>
        </p:txBody>
      </p:sp>
      <p:sp>
        <p:nvSpPr>
          <p:cNvPr id="3" name="Subtitle 2">
            <a:extLst>
              <a:ext uri="{FF2B5EF4-FFF2-40B4-BE49-F238E27FC236}">
                <a16:creationId xmlns:a16="http://schemas.microsoft.com/office/drawing/2014/main" id="{679B0C0D-2F38-187A-E426-FE956A7AFCF3}"/>
              </a:ext>
            </a:extLst>
          </p:cNvPr>
          <p:cNvSpPr>
            <a:spLocks noGrp="1"/>
          </p:cNvSpPr>
          <p:nvPr>
            <p:ph type="subTitle" idx="1"/>
          </p:nvPr>
        </p:nvSpPr>
        <p:spPr>
          <a:xfrm>
            <a:off x="1261872" y="4048432"/>
            <a:ext cx="9418320" cy="1691640"/>
          </a:xfrm>
        </p:spPr>
        <p:txBody>
          <a:bodyPr>
            <a:normAutofit/>
          </a:bodyPr>
          <a:lstStyle/>
          <a:p>
            <a:endParaRPr lang="en-US" dirty="0">
              <a:solidFill>
                <a:schemeClr val="tx1"/>
              </a:solidFill>
            </a:endParaRPr>
          </a:p>
          <a:p>
            <a:r>
              <a:rPr lang="en-US" dirty="0">
                <a:solidFill>
                  <a:schemeClr val="tx1"/>
                </a:solidFill>
              </a:rPr>
              <a:t>Made by</a:t>
            </a:r>
          </a:p>
          <a:p>
            <a:r>
              <a:rPr lang="en-US" dirty="0">
                <a:solidFill>
                  <a:schemeClr val="tx1"/>
                </a:solidFill>
              </a:rPr>
              <a:t>Prachi Mehta</a:t>
            </a:r>
            <a:endParaRPr lang="en-IN" dirty="0">
              <a:solidFill>
                <a:schemeClr val="tx1"/>
              </a:solidFill>
            </a:endParaRPr>
          </a:p>
        </p:txBody>
      </p:sp>
    </p:spTree>
    <p:extLst>
      <p:ext uri="{BB962C8B-B14F-4D97-AF65-F5344CB8AC3E}">
        <p14:creationId xmlns:p14="http://schemas.microsoft.com/office/powerpoint/2010/main" val="28034137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D0DE-289B-479E-C756-2AB1681507AA}"/>
              </a:ext>
            </a:extLst>
          </p:cNvPr>
          <p:cNvSpPr>
            <a:spLocks noGrp="1"/>
          </p:cNvSpPr>
          <p:nvPr>
            <p:ph type="title"/>
          </p:nvPr>
        </p:nvSpPr>
        <p:spPr>
          <a:xfrm>
            <a:off x="450711" y="306767"/>
            <a:ext cx="6091428" cy="1325562"/>
          </a:xfrm>
        </p:spPr>
        <p:txBody>
          <a:bodyPr>
            <a:normAutofit/>
          </a:bodyPr>
          <a:lstStyle/>
          <a:p>
            <a:r>
              <a:rPr lang="en-US" dirty="0"/>
              <a:t>Recommendations</a:t>
            </a:r>
            <a:endParaRPr lang="en-IN" dirty="0"/>
          </a:p>
        </p:txBody>
      </p:sp>
      <p:sp>
        <p:nvSpPr>
          <p:cNvPr id="3" name="Content Placeholder 2">
            <a:extLst>
              <a:ext uri="{FF2B5EF4-FFF2-40B4-BE49-F238E27FC236}">
                <a16:creationId xmlns:a16="http://schemas.microsoft.com/office/drawing/2014/main" id="{A5E3FA98-77C3-DD5C-8E9D-59E55C13E9EF}"/>
              </a:ext>
            </a:extLst>
          </p:cNvPr>
          <p:cNvSpPr>
            <a:spLocks noGrp="1"/>
          </p:cNvSpPr>
          <p:nvPr>
            <p:ph idx="1"/>
          </p:nvPr>
        </p:nvSpPr>
        <p:spPr>
          <a:xfrm>
            <a:off x="450711" y="1990990"/>
            <a:ext cx="6091428" cy="4424557"/>
          </a:xfrm>
        </p:spPr>
        <p:txBody>
          <a:bodyPr>
            <a:normAutofit/>
          </a:bodyPr>
          <a:lstStyle/>
          <a:p>
            <a:pPr>
              <a:lnSpc>
                <a:spcPct val="100000"/>
              </a:lnSpc>
            </a:pPr>
            <a:r>
              <a:rPr lang="en-US" sz="1500" dirty="0">
                <a:latin typeface="Arial" panose="020B0604020202020204" pitchFamily="34" charset="0"/>
                <a:cs typeface="Arial" panose="020B0604020202020204" pitchFamily="34" charset="0"/>
              </a:rPr>
              <a:t>Implement career development and mentorship programs to enhance the retention of younger employees between the age group of 18-25 years.</a:t>
            </a:r>
          </a:p>
          <a:p>
            <a:pPr>
              <a:lnSpc>
                <a:spcPct val="100000"/>
              </a:lnSpc>
            </a:pPr>
            <a:r>
              <a:rPr lang="en-US" sz="1500" dirty="0">
                <a:latin typeface="Arial" panose="020B0604020202020204" pitchFamily="34" charset="0"/>
                <a:cs typeface="Arial" panose="020B0604020202020204" pitchFamily="34" charset="0"/>
              </a:rPr>
              <a:t>Increase compensation for lower-income employees by reviewing and adjusting for employees who are earning between 10k to 20k.</a:t>
            </a:r>
          </a:p>
          <a:p>
            <a:pPr>
              <a:lnSpc>
                <a:spcPct val="100000"/>
              </a:lnSpc>
            </a:pPr>
            <a:r>
              <a:rPr lang="en-US" sz="1500" dirty="0">
                <a:latin typeface="Arial" panose="020B0604020202020204" pitchFamily="34" charset="0"/>
                <a:cs typeface="Arial" panose="020B0604020202020204" pitchFamily="34" charset="0"/>
              </a:rPr>
              <a:t>Increase job satisfaction by regularly assessing and addressing job satisfaction factors by focusing on engagement and recognition.</a:t>
            </a:r>
          </a:p>
          <a:p>
            <a:pPr>
              <a:lnSpc>
                <a:spcPct val="100000"/>
              </a:lnSpc>
            </a:pPr>
            <a:r>
              <a:rPr lang="en-US" sz="1500" dirty="0">
                <a:latin typeface="Arial" panose="020B0604020202020204" pitchFamily="34" charset="0"/>
                <a:cs typeface="Arial" panose="020B0604020202020204" pitchFamily="34" charset="0"/>
              </a:rPr>
              <a:t>Supporting early-career employees by providing clear growth opportunities and onboarding support to employees who have been in the company for 0-10 years.</a:t>
            </a:r>
          </a:p>
          <a:p>
            <a:pPr>
              <a:lnSpc>
                <a:spcPct val="100000"/>
              </a:lnSpc>
            </a:pPr>
            <a:r>
              <a:rPr lang="en-US" sz="1500" dirty="0">
                <a:latin typeface="Arial" panose="020B0604020202020204" pitchFamily="34" charset="0"/>
                <a:cs typeface="Arial" panose="020B0604020202020204" pitchFamily="34" charset="0"/>
              </a:rPr>
              <a:t>To reduce the travel burden, we can offer flexible travel policies or support programs to employees who travel frequently for work.</a:t>
            </a:r>
            <a:endParaRPr lang="en-IN" sz="1500" dirty="0">
              <a:latin typeface="Arial" panose="020B0604020202020204" pitchFamily="34" charset="0"/>
              <a:cs typeface="Arial" panose="020B0604020202020204" pitchFamily="34" charset="0"/>
            </a:endParaRPr>
          </a:p>
        </p:txBody>
      </p:sp>
      <p:pic>
        <p:nvPicPr>
          <p:cNvPr id="5" name="Picture 4" descr="Light bulb on yellow background with sketched light beams and cord">
            <a:extLst>
              <a:ext uri="{FF2B5EF4-FFF2-40B4-BE49-F238E27FC236}">
                <a16:creationId xmlns:a16="http://schemas.microsoft.com/office/drawing/2014/main" id="{849C576B-F1E1-41C4-F229-240C5912CD18}"/>
              </a:ext>
            </a:extLst>
          </p:cNvPr>
          <p:cNvPicPr>
            <a:picLocks noChangeAspect="1"/>
          </p:cNvPicPr>
          <p:nvPr/>
        </p:nvPicPr>
        <p:blipFill>
          <a:blip r:embed="rId2"/>
          <a:srcRect l="56188" r="11930"/>
          <a:stretch/>
        </p:blipFill>
        <p:spPr>
          <a:xfrm>
            <a:off x="7737169" y="10"/>
            <a:ext cx="3555205" cy="6857990"/>
          </a:xfrm>
          <a:prstGeom prst="rect">
            <a:avLst/>
          </a:prstGeom>
        </p:spPr>
      </p:pic>
    </p:spTree>
    <p:extLst>
      <p:ext uri="{BB962C8B-B14F-4D97-AF65-F5344CB8AC3E}">
        <p14:creationId xmlns:p14="http://schemas.microsoft.com/office/powerpoint/2010/main" val="3986863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BC921DF-9345-4B9D-A324-FA2A21AFF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5464CD1-4701-0387-5384-E947120FC04C}"/>
              </a:ext>
            </a:extLst>
          </p:cNvPr>
          <p:cNvSpPr>
            <a:spLocks noGrp="1"/>
          </p:cNvSpPr>
          <p:nvPr>
            <p:ph type="title"/>
          </p:nvPr>
        </p:nvSpPr>
        <p:spPr>
          <a:xfrm>
            <a:off x="969398" y="758952"/>
            <a:ext cx="3738617" cy="4041648"/>
          </a:xfrm>
        </p:spPr>
        <p:txBody>
          <a:bodyPr vert="horz" lIns="91440" tIns="45720" rIns="91440" bIns="45720" rtlCol="0" anchor="b">
            <a:normAutofit/>
          </a:bodyPr>
          <a:lstStyle/>
          <a:p>
            <a:pPr>
              <a:lnSpc>
                <a:spcPct val="85000"/>
              </a:lnSpc>
            </a:pPr>
            <a:r>
              <a:rPr lang="en-US" sz="5400" kern="1200" spc="-50" baseline="0" dirty="0">
                <a:solidFill>
                  <a:schemeClr val="tx1"/>
                </a:solidFill>
                <a:latin typeface="+mj-lt"/>
                <a:ea typeface="+mj-ea"/>
                <a:cs typeface="+mj-cs"/>
              </a:rPr>
              <a:t>Dashboard Designs</a:t>
            </a:r>
          </a:p>
        </p:txBody>
      </p:sp>
      <p:sp>
        <p:nvSpPr>
          <p:cNvPr id="15" name="Rectangle 14">
            <a:extLst>
              <a:ext uri="{FF2B5EF4-FFF2-40B4-BE49-F238E27FC236}">
                <a16:creationId xmlns:a16="http://schemas.microsoft.com/office/drawing/2014/main" id="{923954F6-B06F-4543-BFD3-31E45F2F0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783" y="0"/>
            <a:ext cx="608735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lose-up of a chart&#10;&#10;Description automatically generated">
            <a:extLst>
              <a:ext uri="{FF2B5EF4-FFF2-40B4-BE49-F238E27FC236}">
                <a16:creationId xmlns:a16="http://schemas.microsoft.com/office/drawing/2014/main" id="{E66C9C96-7709-39D8-CA5C-2BF2FFE72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490" y="2277766"/>
            <a:ext cx="4417280" cy="2087164"/>
          </a:xfrm>
          <a:prstGeom prst="rect">
            <a:avLst/>
          </a:prstGeom>
        </p:spPr>
      </p:pic>
      <p:pic>
        <p:nvPicPr>
          <p:cNvPr id="4" name="Picture 3" descr="A screenshot of a graph&#10;&#10;Description automatically generated">
            <a:extLst>
              <a:ext uri="{FF2B5EF4-FFF2-40B4-BE49-F238E27FC236}">
                <a16:creationId xmlns:a16="http://schemas.microsoft.com/office/drawing/2014/main" id="{227A0BC3-0D36-DCCC-3B84-3C54C4CAE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392" y="4522403"/>
            <a:ext cx="4417280" cy="212029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70B5D41-632B-3834-2B86-A5F92887B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9392" y="123027"/>
            <a:ext cx="4210802" cy="2031712"/>
          </a:xfrm>
          <a:prstGeom prst="rect">
            <a:avLst/>
          </a:prstGeom>
        </p:spPr>
      </p:pic>
    </p:spTree>
    <p:extLst>
      <p:ext uri="{BB962C8B-B14F-4D97-AF65-F5344CB8AC3E}">
        <p14:creationId xmlns:p14="http://schemas.microsoft.com/office/powerpoint/2010/main" val="22786614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69DD87-3EBE-44CA-9654-8AE0466B2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360DC778-ACD5-F807-24DA-1749330E95E5}"/>
              </a:ext>
            </a:extLst>
          </p:cNvPr>
          <p:cNvPicPr>
            <a:picLocks noChangeAspect="1"/>
          </p:cNvPicPr>
          <p:nvPr/>
        </p:nvPicPr>
        <p:blipFill>
          <a:blip r:embed="rId2">
            <a:extLst>
              <a:ext uri="{28A0092B-C50C-407E-A947-70E740481C1C}">
                <a14:useLocalDpi xmlns:a14="http://schemas.microsoft.com/office/drawing/2010/main" val="0"/>
              </a:ext>
            </a:extLst>
          </a:blip>
          <a:srcRect t="530" r="2" b="2"/>
          <a:stretch/>
        </p:blipFill>
        <p:spPr>
          <a:xfrm>
            <a:off x="192526" y="550518"/>
            <a:ext cx="5799477" cy="2783429"/>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73CC9F4F-7949-AF2D-2104-ED7E816D1452}"/>
              </a:ext>
            </a:extLst>
          </p:cNvPr>
          <p:cNvPicPr>
            <a:picLocks noChangeAspect="1"/>
          </p:cNvPicPr>
          <p:nvPr/>
        </p:nvPicPr>
        <p:blipFill rotWithShape="1">
          <a:blip r:embed="rId3">
            <a:extLst>
              <a:ext uri="{28A0092B-C50C-407E-A947-70E740481C1C}">
                <a14:useLocalDpi xmlns:a14="http://schemas.microsoft.com/office/drawing/2010/main" val="0"/>
              </a:ext>
            </a:extLst>
          </a:blip>
          <a:srcRect l="405" t="-2" r="1" b="3"/>
          <a:stretch/>
        </p:blipFill>
        <p:spPr>
          <a:xfrm>
            <a:off x="6183006" y="550517"/>
            <a:ext cx="5805562" cy="2783429"/>
          </a:xfrm>
          <a:prstGeom prst="rect">
            <a:avLst/>
          </a:prstGeom>
        </p:spPr>
      </p:pic>
      <p:pic>
        <p:nvPicPr>
          <p:cNvPr id="9" name="Picture 8" descr="A close-up of a graph&#10;&#10;Description automatically generated">
            <a:extLst>
              <a:ext uri="{FF2B5EF4-FFF2-40B4-BE49-F238E27FC236}">
                <a16:creationId xmlns:a16="http://schemas.microsoft.com/office/drawing/2014/main" id="{1E8E26A4-CD0C-2B06-14D7-26B77E96B815}"/>
              </a:ext>
            </a:extLst>
          </p:cNvPr>
          <p:cNvPicPr>
            <a:picLocks noChangeAspect="1"/>
          </p:cNvPicPr>
          <p:nvPr/>
        </p:nvPicPr>
        <p:blipFill rotWithShape="1">
          <a:blip r:embed="rId4">
            <a:extLst>
              <a:ext uri="{28A0092B-C50C-407E-A947-70E740481C1C}">
                <a14:useLocalDpi xmlns:a14="http://schemas.microsoft.com/office/drawing/2010/main" val="0"/>
              </a:ext>
            </a:extLst>
          </a:blip>
          <a:srcRect l="247" t="-2" r="-1" b="3"/>
          <a:stretch/>
        </p:blipFill>
        <p:spPr>
          <a:xfrm>
            <a:off x="192526" y="3514856"/>
            <a:ext cx="5803665" cy="2792626"/>
          </a:xfrm>
          <a:prstGeom prst="rect">
            <a:avLst/>
          </a:prstGeom>
        </p:spPr>
      </p:pic>
      <p:pic>
        <p:nvPicPr>
          <p:cNvPr id="5" name="Picture 4" descr="A screenshot of a graph&#10;&#10;Description automatically generated">
            <a:extLst>
              <a:ext uri="{FF2B5EF4-FFF2-40B4-BE49-F238E27FC236}">
                <a16:creationId xmlns:a16="http://schemas.microsoft.com/office/drawing/2014/main" id="{64C10DCA-310D-D716-26CB-ADF053B7A298}"/>
              </a:ext>
            </a:extLst>
          </p:cNvPr>
          <p:cNvPicPr>
            <a:picLocks noChangeAspect="1"/>
          </p:cNvPicPr>
          <p:nvPr/>
        </p:nvPicPr>
        <p:blipFill>
          <a:blip r:embed="rId5">
            <a:extLst>
              <a:ext uri="{28A0092B-C50C-407E-A947-70E740481C1C}">
                <a14:useLocalDpi xmlns:a14="http://schemas.microsoft.com/office/drawing/2010/main" val="0"/>
              </a:ext>
            </a:extLst>
          </a:blip>
          <a:srcRect t="53" r="-3" b="102"/>
          <a:stretch/>
        </p:blipFill>
        <p:spPr>
          <a:xfrm>
            <a:off x="6195810" y="3514855"/>
            <a:ext cx="5796945" cy="2792626"/>
          </a:xfrm>
          <a:prstGeom prst="rect">
            <a:avLst/>
          </a:prstGeom>
        </p:spPr>
      </p:pic>
    </p:spTree>
    <p:extLst>
      <p:ext uri="{BB962C8B-B14F-4D97-AF65-F5344CB8AC3E}">
        <p14:creationId xmlns:p14="http://schemas.microsoft.com/office/powerpoint/2010/main" val="8994150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oup of people standing together&#10;&#10;Description automatically generated">
            <a:extLst>
              <a:ext uri="{FF2B5EF4-FFF2-40B4-BE49-F238E27FC236}">
                <a16:creationId xmlns:a16="http://schemas.microsoft.com/office/drawing/2014/main" id="{D801A1C4-8D91-2DD4-09BA-EAE2C34437BB}"/>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19028" b="2089"/>
          <a:stretch/>
        </p:blipFill>
        <p:spPr>
          <a:xfrm>
            <a:off x="20" y="10"/>
            <a:ext cx="11292820" cy="6857990"/>
          </a:xfrm>
          <a:prstGeom prst="rect">
            <a:avLst/>
          </a:prstGeom>
        </p:spPr>
      </p:pic>
      <p:sp>
        <p:nvSpPr>
          <p:cNvPr id="9" name="Title 8">
            <a:extLst>
              <a:ext uri="{FF2B5EF4-FFF2-40B4-BE49-F238E27FC236}">
                <a16:creationId xmlns:a16="http://schemas.microsoft.com/office/drawing/2014/main" id="{532FDA8E-51AE-9D89-2223-CAD378EC5C0C}"/>
              </a:ext>
            </a:extLst>
          </p:cNvPr>
          <p:cNvSpPr>
            <a:spLocks noGrp="1"/>
          </p:cNvSpPr>
          <p:nvPr>
            <p:ph type="title"/>
          </p:nvPr>
        </p:nvSpPr>
        <p:spPr>
          <a:xfrm>
            <a:off x="1431036" y="542719"/>
            <a:ext cx="9692640" cy="2318467"/>
          </a:xfrm>
        </p:spPr>
        <p:txBody>
          <a:bodyPr vert="horz" lIns="91440" tIns="45720" rIns="91440" bIns="45720" rtlCol="0" anchor="b">
            <a:normAutofit/>
          </a:bodyPr>
          <a:lstStyle/>
          <a:p>
            <a:pPr algn="ctr"/>
            <a:r>
              <a:rPr lang="en-US" sz="6600" dirty="0">
                <a:solidFill>
                  <a:schemeClr val="bg1"/>
                </a:solidFill>
              </a:rPr>
              <a:t>Thank You</a:t>
            </a:r>
          </a:p>
        </p:txBody>
      </p:sp>
      <p:sp>
        <p:nvSpPr>
          <p:cNvPr id="3" name="Content Placeholder 2">
            <a:extLst>
              <a:ext uri="{FF2B5EF4-FFF2-40B4-BE49-F238E27FC236}">
                <a16:creationId xmlns:a16="http://schemas.microsoft.com/office/drawing/2014/main" id="{AACADD38-43E3-CE01-3078-FC75A39B1BEA}"/>
              </a:ext>
            </a:extLst>
          </p:cNvPr>
          <p:cNvSpPr>
            <a:spLocks noGrp="1"/>
          </p:cNvSpPr>
          <p:nvPr>
            <p:ph idx="4294967295"/>
          </p:nvPr>
        </p:nvSpPr>
        <p:spPr>
          <a:xfrm>
            <a:off x="2433484" y="4368394"/>
            <a:ext cx="8690192" cy="1787557"/>
          </a:xfrm>
        </p:spPr>
        <p:txBody>
          <a:bodyPr vert="horz" lIns="91440" tIns="45720" rIns="91440" bIns="45720" rtlCol="0">
            <a:normAutofit/>
          </a:bodyPr>
          <a:lstStyle/>
          <a:p>
            <a:pPr marL="0" algn="ctr">
              <a:buNone/>
            </a:pPr>
            <a:r>
              <a:rPr lang="en-US" b="1" dirty="0">
                <a:solidFill>
                  <a:schemeClr val="bg1"/>
                </a:solidFill>
              </a:rPr>
              <a:t>Project Link</a:t>
            </a:r>
          </a:p>
          <a:p>
            <a:pPr marL="0" algn="ctr">
              <a:lnSpc>
                <a:spcPct val="150000"/>
              </a:lnSpc>
              <a:buNone/>
            </a:pPr>
            <a:r>
              <a:rPr lang="en-US" sz="1600" dirty="0">
                <a:solidFill>
                  <a:schemeClr val="bg1"/>
                </a:solidFill>
                <a:hlinkClick r:id="rId4">
                  <a:extLst>
                    <a:ext uri="{A12FA001-AC4F-418D-AE19-62706E023703}">
                      <ahyp:hlinkClr xmlns:ahyp="http://schemas.microsoft.com/office/drawing/2018/hyperlinkcolor" val="tx"/>
                    </a:ext>
                  </a:extLst>
                </a:hlinkClick>
              </a:rPr>
              <a:t>https://public.tableau.com/views/Employee_Attrition_Analysis_17220799199530/Overview?:language=enUS&amp;publish=yes&amp;:sid=&amp;:redirect=auth&amp;:display_count=n&amp;:origin=viz_share_link</a:t>
            </a:r>
            <a:endParaRPr lang="en-US" sz="1600" dirty="0">
              <a:solidFill>
                <a:schemeClr val="bg1"/>
              </a:solidFill>
            </a:endParaRPr>
          </a:p>
        </p:txBody>
      </p:sp>
    </p:spTree>
    <p:extLst>
      <p:ext uri="{BB962C8B-B14F-4D97-AF65-F5344CB8AC3E}">
        <p14:creationId xmlns:p14="http://schemas.microsoft.com/office/powerpoint/2010/main" val="24485718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D8E0-E7CA-07BA-A1C7-F5B5F5AD482E}"/>
              </a:ext>
            </a:extLst>
          </p:cNvPr>
          <p:cNvSpPr>
            <a:spLocks noGrp="1"/>
          </p:cNvSpPr>
          <p:nvPr>
            <p:ph type="title"/>
          </p:nvPr>
        </p:nvSpPr>
        <p:spPr>
          <a:xfrm>
            <a:off x="650536" y="457201"/>
            <a:ext cx="5779761" cy="825909"/>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426C5E8-07A4-4D52-DA54-C0420EEA439E}"/>
              </a:ext>
            </a:extLst>
          </p:cNvPr>
          <p:cNvSpPr>
            <a:spLocks noGrp="1"/>
          </p:cNvSpPr>
          <p:nvPr>
            <p:ph idx="1"/>
          </p:nvPr>
        </p:nvSpPr>
        <p:spPr>
          <a:xfrm>
            <a:off x="650536" y="1548735"/>
            <a:ext cx="5779761" cy="1843546"/>
          </a:xfrm>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XYZ company which was established a few years back is facing around a 15% attrition rate for a couple of years. And it's majorly affecting the company in many aspects. The task is to understand why employees are leaving the company and then provide solutions that can reduce the attrition rate and help the company succeed.</a:t>
            </a:r>
            <a:endParaRPr lang="en-IN" sz="14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AFB39C31-6899-09D5-10DA-21AC737B1A99}"/>
              </a:ext>
            </a:extLst>
          </p:cNvPr>
          <p:cNvSpPr txBox="1">
            <a:spLocks/>
          </p:cNvSpPr>
          <p:nvPr/>
        </p:nvSpPr>
        <p:spPr>
          <a:xfrm>
            <a:off x="650536" y="4134462"/>
            <a:ext cx="5779761" cy="8259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Software Used:</a:t>
            </a:r>
            <a:endParaRPr lang="en-IN" dirty="0"/>
          </a:p>
        </p:txBody>
      </p:sp>
      <p:sp>
        <p:nvSpPr>
          <p:cNvPr id="5" name="Content Placeholder 2">
            <a:extLst>
              <a:ext uri="{FF2B5EF4-FFF2-40B4-BE49-F238E27FC236}">
                <a16:creationId xmlns:a16="http://schemas.microsoft.com/office/drawing/2014/main" id="{41974664-CFAA-C921-56D4-15172F0C8A89}"/>
              </a:ext>
            </a:extLst>
          </p:cNvPr>
          <p:cNvSpPr txBox="1">
            <a:spLocks/>
          </p:cNvSpPr>
          <p:nvPr/>
        </p:nvSpPr>
        <p:spPr>
          <a:xfrm>
            <a:off x="650536" y="5225996"/>
            <a:ext cx="5445464" cy="8259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50000"/>
              </a:lnSpc>
              <a:buFont typeface="Arial" pitchFamily="34" charset="0"/>
              <a:buNone/>
            </a:pPr>
            <a:r>
              <a:rPr lang="en-US" sz="2400" dirty="0">
                <a:latin typeface="Arial" panose="020B0604020202020204" pitchFamily="34" charset="0"/>
                <a:cs typeface="Arial" panose="020B0604020202020204" pitchFamily="34" charset="0"/>
              </a:rPr>
              <a:t>Tableau Public</a:t>
            </a:r>
            <a:endParaRPr lang="en-IN" sz="2400" dirty="0">
              <a:latin typeface="Arial" panose="020B0604020202020204" pitchFamily="34" charset="0"/>
              <a:cs typeface="Arial" panose="020B0604020202020204" pitchFamily="34" charset="0"/>
            </a:endParaRPr>
          </a:p>
        </p:txBody>
      </p:sp>
      <p:pic>
        <p:nvPicPr>
          <p:cNvPr id="7" name="Picture 6" descr="A logo with blue and orange crosses&#10;&#10;Description automatically generated">
            <a:extLst>
              <a:ext uri="{FF2B5EF4-FFF2-40B4-BE49-F238E27FC236}">
                <a16:creationId xmlns:a16="http://schemas.microsoft.com/office/drawing/2014/main" id="{694F765D-8A8F-42A1-954E-0379485AC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572" y="4671694"/>
            <a:ext cx="2181153" cy="1626020"/>
          </a:xfrm>
          <a:prstGeom prst="rect">
            <a:avLst/>
          </a:prstGeom>
        </p:spPr>
      </p:pic>
      <p:pic>
        <p:nvPicPr>
          <p:cNvPr id="8" name="Picture 7" descr="A red figure running in a line of white people&#10;&#10;Description automatically generated">
            <a:extLst>
              <a:ext uri="{FF2B5EF4-FFF2-40B4-BE49-F238E27FC236}">
                <a16:creationId xmlns:a16="http://schemas.microsoft.com/office/drawing/2014/main" id="{0CAF37C8-F4E8-CDA7-E9C1-AF0FAE79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925" y="1141911"/>
            <a:ext cx="3980869" cy="2448234"/>
          </a:xfrm>
          <a:prstGeom prst="rect">
            <a:avLst/>
          </a:prstGeom>
        </p:spPr>
      </p:pic>
    </p:spTree>
    <p:extLst>
      <p:ext uri="{BB962C8B-B14F-4D97-AF65-F5344CB8AC3E}">
        <p14:creationId xmlns:p14="http://schemas.microsoft.com/office/powerpoint/2010/main" val="3813656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189C-7658-2CD8-7ECE-2905C72A29A1}"/>
              </a:ext>
            </a:extLst>
          </p:cNvPr>
          <p:cNvSpPr>
            <a:spLocks noGrp="1"/>
          </p:cNvSpPr>
          <p:nvPr>
            <p:ph type="title"/>
          </p:nvPr>
        </p:nvSpPr>
        <p:spPr>
          <a:xfrm>
            <a:off x="421214" y="306766"/>
            <a:ext cx="9692640" cy="1094331"/>
          </a:xfrm>
        </p:spPr>
        <p:txBody>
          <a:bodyPr>
            <a:normAutofit/>
          </a:bodyPr>
          <a:lstStyle/>
          <a:p>
            <a:r>
              <a:rPr lang="en-US" dirty="0"/>
              <a:t>Dataset</a:t>
            </a:r>
            <a:endParaRPr lang="en-IN" dirty="0"/>
          </a:p>
        </p:txBody>
      </p:sp>
      <p:sp>
        <p:nvSpPr>
          <p:cNvPr id="3" name="Content Placeholder 2">
            <a:extLst>
              <a:ext uri="{FF2B5EF4-FFF2-40B4-BE49-F238E27FC236}">
                <a16:creationId xmlns:a16="http://schemas.microsoft.com/office/drawing/2014/main" id="{565FA5DC-75C8-EDA3-5B96-E1CF111F1FD2}"/>
              </a:ext>
            </a:extLst>
          </p:cNvPr>
          <p:cNvSpPr>
            <a:spLocks noGrp="1"/>
          </p:cNvSpPr>
          <p:nvPr>
            <p:ph idx="1"/>
          </p:nvPr>
        </p:nvSpPr>
        <p:spPr>
          <a:xfrm>
            <a:off x="421214" y="1755058"/>
            <a:ext cx="5649579" cy="4796175"/>
          </a:xfrm>
        </p:spPr>
        <p:txBody>
          <a:bodyPr>
            <a:noAutofit/>
          </a:bodyPr>
          <a:lstStyle/>
          <a:p>
            <a:pPr>
              <a:lnSpc>
                <a:spcPct val="100000"/>
              </a:lnSpc>
            </a:pPr>
            <a:r>
              <a:rPr lang="en-US" sz="1400" b="1" dirty="0">
                <a:latin typeface="Arial" panose="020B0604020202020204" pitchFamily="34" charset="0"/>
                <a:cs typeface="Arial" panose="020B0604020202020204" pitchFamily="34" charset="0"/>
              </a:rPr>
              <a:t>Total Records:</a:t>
            </a:r>
            <a:r>
              <a:rPr lang="en-US" sz="1400" dirty="0">
                <a:latin typeface="Arial" panose="020B0604020202020204" pitchFamily="34" charset="0"/>
                <a:cs typeface="Arial" panose="020B0604020202020204" pitchFamily="34" charset="0"/>
              </a:rPr>
              <a:t> The dataset contains information on a total of 4,410 employees.</a:t>
            </a:r>
          </a:p>
          <a:p>
            <a:pPr>
              <a:lnSpc>
                <a:spcPct val="100000"/>
              </a:lnSpc>
            </a:pPr>
            <a:r>
              <a:rPr lang="en-US" sz="1400" b="1" dirty="0">
                <a:latin typeface="Arial" panose="020B0604020202020204" pitchFamily="34" charset="0"/>
                <a:cs typeface="Arial" panose="020B0604020202020204" pitchFamily="34" charset="0"/>
              </a:rPr>
              <a:t>Key Variables:</a:t>
            </a:r>
          </a:p>
          <a:p>
            <a:pPr>
              <a:lnSpc>
                <a:spcPct val="100000"/>
              </a:lnSpc>
              <a:buFont typeface="Wingdings" panose="05000000000000000000" pitchFamily="2" charset="2"/>
              <a:buChar char="Ø"/>
            </a:pPr>
            <a:r>
              <a:rPr lang="en-IN" sz="1400" dirty="0">
                <a:latin typeface="Arial" panose="020B0604020202020204" pitchFamily="34" charset="0"/>
                <a:cs typeface="Arial" panose="020B0604020202020204" pitchFamily="34" charset="0"/>
              </a:rPr>
              <a:t>Demographics – Age, Gender, Marital Status</a:t>
            </a:r>
          </a:p>
          <a:p>
            <a:pPr>
              <a:lnSpc>
                <a:spcPct val="100000"/>
              </a:lnSpc>
              <a:buFont typeface="Wingdings" panose="05000000000000000000" pitchFamily="2" charset="2"/>
              <a:buChar char="Ø"/>
            </a:pPr>
            <a:r>
              <a:rPr lang="en-IN" sz="1400" dirty="0">
                <a:latin typeface="Arial" panose="020B0604020202020204" pitchFamily="34" charset="0"/>
                <a:cs typeface="Arial" panose="020B0604020202020204" pitchFamily="34" charset="0"/>
              </a:rPr>
              <a:t>Job Details – Job Role, Department, Years at Company, Years Since Last Promotion, Performance Rating</a:t>
            </a:r>
          </a:p>
          <a:p>
            <a:pPr>
              <a:lnSpc>
                <a:spcPct val="100000"/>
              </a:lnSpc>
              <a:buFont typeface="Wingdings" panose="05000000000000000000" pitchFamily="2" charset="2"/>
              <a:buChar char="Ø"/>
            </a:pPr>
            <a:r>
              <a:rPr lang="en-IN" sz="1400" dirty="0">
                <a:latin typeface="Arial" panose="020B0604020202020204" pitchFamily="34" charset="0"/>
                <a:cs typeface="Arial" panose="020B0604020202020204" pitchFamily="34" charset="0"/>
              </a:rPr>
              <a:t>Compensation – Monthly Salary, Percent Salary Hike, Stock Option Level</a:t>
            </a:r>
          </a:p>
          <a:p>
            <a:pPr>
              <a:lnSpc>
                <a:spcPct val="100000"/>
              </a:lnSpc>
              <a:buFont typeface="Wingdings" panose="05000000000000000000" pitchFamily="2" charset="2"/>
              <a:buChar char="Ø"/>
            </a:pPr>
            <a:r>
              <a:rPr lang="en-IN" sz="1400" dirty="0">
                <a:latin typeface="Arial" panose="020B0604020202020204" pitchFamily="34" charset="0"/>
                <a:cs typeface="Arial" panose="020B0604020202020204" pitchFamily="34" charset="0"/>
              </a:rPr>
              <a:t>Engagement – Job Satisfaction, Work-Life Balance, Environment Satisfaction</a:t>
            </a:r>
          </a:p>
          <a:p>
            <a:pPr>
              <a:lnSpc>
                <a:spcPct val="100000"/>
              </a:lnSpc>
              <a:buFont typeface="Wingdings" panose="05000000000000000000" pitchFamily="2" charset="2"/>
              <a:buChar char="Ø"/>
            </a:pPr>
            <a:r>
              <a:rPr lang="en-IN" sz="1400" dirty="0">
                <a:latin typeface="Arial" panose="020B0604020202020204" pitchFamily="34" charset="0"/>
                <a:cs typeface="Arial" panose="020B0604020202020204" pitchFamily="34" charset="0"/>
              </a:rPr>
              <a:t>Attrition – Attrition Status (Yes/No)</a:t>
            </a:r>
          </a:p>
          <a:p>
            <a:pPr marL="0" indent="0">
              <a:lnSpc>
                <a:spcPct val="100000"/>
              </a:lnSpc>
              <a:buNone/>
            </a:pPr>
            <a:r>
              <a:rPr lang="en-IN" sz="1400" dirty="0">
                <a:latin typeface="Arial" panose="020B0604020202020204" pitchFamily="34" charset="0"/>
                <a:cs typeface="Arial" panose="020B0604020202020204" pitchFamily="34" charset="0"/>
              </a:rPr>
              <a:t>The dataset helps to analyze the patterns and factors contributing to employee attrition within the organization.</a:t>
            </a:r>
          </a:p>
        </p:txBody>
      </p:sp>
      <p:pic>
        <p:nvPicPr>
          <p:cNvPr id="1026" name="Picture 2" descr="Datasets">
            <a:extLst>
              <a:ext uri="{FF2B5EF4-FFF2-40B4-BE49-F238E27FC236}">
                <a16:creationId xmlns:a16="http://schemas.microsoft.com/office/drawing/2014/main" id="{7D008851-AF54-5C6C-DDE6-4AAFD485B3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0" r="-2500" b="-2"/>
          <a:stretch/>
        </p:blipFill>
        <p:spPr bwMode="auto">
          <a:xfrm>
            <a:off x="7138219" y="1933575"/>
            <a:ext cx="3805083" cy="363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7918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997A-32AE-743D-B9F1-873E357D599A}"/>
              </a:ext>
            </a:extLst>
          </p:cNvPr>
          <p:cNvSpPr>
            <a:spLocks noGrp="1"/>
          </p:cNvSpPr>
          <p:nvPr>
            <p:ph type="title"/>
          </p:nvPr>
        </p:nvSpPr>
        <p:spPr>
          <a:xfrm>
            <a:off x="3937994" y="365760"/>
            <a:ext cx="6977857" cy="976343"/>
          </a:xfrm>
        </p:spPr>
        <p:txBody>
          <a:bodyPr>
            <a:normAutofit/>
          </a:bodyPr>
          <a:lstStyle/>
          <a:p>
            <a:r>
              <a:rPr lang="en-US" dirty="0"/>
              <a:t>Data Cleaning</a:t>
            </a:r>
            <a:endParaRPr lang="en-IN" dirty="0"/>
          </a:p>
        </p:txBody>
      </p:sp>
      <p:pic>
        <p:nvPicPr>
          <p:cNvPr id="5" name="Picture 4">
            <a:extLst>
              <a:ext uri="{FF2B5EF4-FFF2-40B4-BE49-F238E27FC236}">
                <a16:creationId xmlns:a16="http://schemas.microsoft.com/office/drawing/2014/main" id="{ECEFC1CB-F639-6E96-EC1B-DE9454DDE38D}"/>
              </a:ext>
            </a:extLst>
          </p:cNvPr>
          <p:cNvPicPr>
            <a:picLocks noChangeAspect="1"/>
          </p:cNvPicPr>
          <p:nvPr/>
        </p:nvPicPr>
        <p:blipFill>
          <a:blip r:embed="rId2">
            <a:extLst>
              <a:ext uri="{28A0092B-C50C-407E-A947-70E740481C1C}">
                <a14:useLocalDpi xmlns:a14="http://schemas.microsoft.com/office/drawing/2010/main" val="0"/>
              </a:ext>
            </a:extLst>
          </a:blip>
          <a:srcRect l="10464" r="53766" b="1"/>
          <a:stretch/>
        </p:blipFill>
        <p:spPr>
          <a:xfrm>
            <a:off x="20" y="10"/>
            <a:ext cx="3555185" cy="6857990"/>
          </a:xfrm>
          <a:prstGeom prst="rect">
            <a:avLst/>
          </a:prstGeom>
        </p:spPr>
      </p:pic>
      <p:sp>
        <p:nvSpPr>
          <p:cNvPr id="3" name="Content Placeholder 2">
            <a:extLst>
              <a:ext uri="{FF2B5EF4-FFF2-40B4-BE49-F238E27FC236}">
                <a16:creationId xmlns:a16="http://schemas.microsoft.com/office/drawing/2014/main" id="{3371F235-4584-D5CD-D1E1-2475EE065A20}"/>
              </a:ext>
            </a:extLst>
          </p:cNvPr>
          <p:cNvSpPr>
            <a:spLocks noGrp="1"/>
          </p:cNvSpPr>
          <p:nvPr>
            <p:ph idx="1"/>
          </p:nvPr>
        </p:nvSpPr>
        <p:spPr>
          <a:xfrm>
            <a:off x="3937994" y="1755018"/>
            <a:ext cx="6977857" cy="4737221"/>
          </a:xfrm>
        </p:spPr>
        <p:txBody>
          <a:bodyPr>
            <a:normAutofit/>
          </a:bodyPr>
          <a:lstStyle/>
          <a:p>
            <a:pPr marL="0" indent="0">
              <a:lnSpc>
                <a:spcPct val="100000"/>
              </a:lnSpc>
              <a:buNone/>
            </a:pPr>
            <a:r>
              <a:rPr lang="en-US" sz="1400" dirty="0">
                <a:latin typeface="Arial" panose="020B0604020202020204" pitchFamily="34" charset="0"/>
                <a:cs typeface="Arial" panose="020B0604020202020204" pitchFamily="34" charset="0"/>
              </a:rPr>
              <a:t>The data cleaning process is been done using MS Excel. The steps taken for data cleaning are:</a:t>
            </a:r>
          </a:p>
          <a:p>
            <a:pPr>
              <a:lnSpc>
                <a:spcPct val="100000"/>
              </a:lnSpc>
            </a:pPr>
            <a:r>
              <a:rPr lang="en-US" sz="1400" dirty="0">
                <a:latin typeface="Arial" panose="020B0604020202020204" pitchFamily="34" charset="0"/>
                <a:cs typeface="Arial" panose="020B0604020202020204" pitchFamily="34" charset="0"/>
              </a:rPr>
              <a:t>The first step taken to ensure the reliability and accuracy of the dataset was to identify and remove the duplicates to ensure each record is unique.</a:t>
            </a:r>
          </a:p>
          <a:p>
            <a:pPr>
              <a:lnSpc>
                <a:spcPct val="100000"/>
              </a:lnSpc>
            </a:pPr>
            <a:r>
              <a:rPr lang="en-US" sz="1400" dirty="0">
                <a:latin typeface="Arial" panose="020B0604020202020204" pitchFamily="34" charset="0"/>
                <a:cs typeface="Arial" panose="020B0604020202020204" pitchFamily="34" charset="0"/>
              </a:rPr>
              <a:t>Removed the unwanted columns like Over18 and StandardHours as they contained the same value for the entire dataset and therefore did not add any analytical value.</a:t>
            </a:r>
          </a:p>
          <a:p>
            <a:pPr>
              <a:lnSpc>
                <a:spcPct val="100000"/>
              </a:lnSpc>
            </a:pPr>
            <a:r>
              <a:rPr lang="en-US" sz="1400" dirty="0">
                <a:latin typeface="Arial" panose="020B0604020202020204" pitchFamily="34" charset="0"/>
                <a:cs typeface="Arial" panose="020B0604020202020204" pitchFamily="34" charset="0"/>
              </a:rPr>
              <a:t>To handle the missing values, calculated the median values for relevant columns and filled the missing data to ensure consistency without impacting the results.</a:t>
            </a:r>
          </a:p>
          <a:p>
            <a:pPr>
              <a:lnSpc>
                <a:spcPct val="100000"/>
              </a:lnSpc>
            </a:pPr>
            <a:r>
              <a:rPr lang="en-US" sz="1400" dirty="0">
                <a:latin typeface="Arial" panose="020B0604020202020204" pitchFamily="34" charset="0"/>
                <a:cs typeface="Arial" panose="020B0604020202020204" pitchFamily="34" charset="0"/>
              </a:rPr>
              <a:t>Created new columns to replace the numeric codes with meaningful labels to enhance the readability and analysis. For eg – transformed the education column from numeric values to descriptive labels.</a:t>
            </a:r>
          </a:p>
          <a:p>
            <a:pPr>
              <a:lnSpc>
                <a:spcPct val="100000"/>
              </a:lnSpc>
            </a:pPr>
            <a:r>
              <a:rPr lang="en-US" sz="1400" dirty="0">
                <a:latin typeface="Arial" panose="020B0604020202020204" pitchFamily="34" charset="0"/>
                <a:cs typeface="Arial" panose="020B0604020202020204" pitchFamily="34" charset="0"/>
              </a:rPr>
              <a:t>Created new columns to categorize the data such as grouping age into age groups, monthly income into income ranges, etc. to get more insightful analysis</a:t>
            </a:r>
          </a:p>
          <a:p>
            <a:endParaRPr lang="en-IN" sz="1400" dirty="0"/>
          </a:p>
        </p:txBody>
      </p:sp>
    </p:spTree>
    <p:extLst>
      <p:ext uri="{BB962C8B-B14F-4D97-AF65-F5344CB8AC3E}">
        <p14:creationId xmlns:p14="http://schemas.microsoft.com/office/powerpoint/2010/main" val="29751088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1698-81C6-F166-ABED-53927776551C}"/>
              </a:ext>
            </a:extLst>
          </p:cNvPr>
          <p:cNvSpPr>
            <a:spLocks noGrp="1"/>
          </p:cNvSpPr>
          <p:nvPr>
            <p:ph type="title"/>
          </p:nvPr>
        </p:nvSpPr>
        <p:spPr>
          <a:xfrm>
            <a:off x="435962" y="351012"/>
            <a:ext cx="9692640" cy="946846"/>
          </a:xfrm>
        </p:spPr>
        <p:txBody>
          <a:bodyPr>
            <a:normAutofit/>
          </a:bodyPr>
          <a:lstStyle/>
          <a:p>
            <a:r>
              <a:rPr lang="en-US" dirty="0"/>
              <a:t>Overall Attrition Rate</a:t>
            </a:r>
            <a:endParaRPr lang="en-IN" dirty="0"/>
          </a:p>
        </p:txBody>
      </p:sp>
      <p:sp>
        <p:nvSpPr>
          <p:cNvPr id="3" name="Content Placeholder 2">
            <a:extLst>
              <a:ext uri="{FF2B5EF4-FFF2-40B4-BE49-F238E27FC236}">
                <a16:creationId xmlns:a16="http://schemas.microsoft.com/office/drawing/2014/main" id="{13B346D0-174F-3EAB-4F99-456A6BA25B1D}"/>
              </a:ext>
            </a:extLst>
          </p:cNvPr>
          <p:cNvSpPr>
            <a:spLocks noGrp="1"/>
          </p:cNvSpPr>
          <p:nvPr>
            <p:ph idx="1"/>
          </p:nvPr>
        </p:nvSpPr>
        <p:spPr>
          <a:xfrm>
            <a:off x="435962" y="1700261"/>
            <a:ext cx="5649579" cy="4246562"/>
          </a:xfrm>
        </p:spPr>
        <p:txBody>
          <a:bodyPr>
            <a:normAutofit/>
          </a:bodyPr>
          <a:lstStyle/>
          <a:p>
            <a:pPr>
              <a:lnSpc>
                <a:spcPct val="150000"/>
              </a:lnSpc>
            </a:pPr>
            <a:r>
              <a:rPr lang="en-US" sz="1600" dirty="0">
                <a:latin typeface="Arial" panose="020B0604020202020204" pitchFamily="34" charset="0"/>
                <a:cs typeface="Arial" panose="020B0604020202020204" pitchFamily="34" charset="0"/>
              </a:rPr>
              <a:t>Out of a total of 4,410 employees, 711 employees left the organization which has resulted in an overall attrition rate of 16%.</a:t>
            </a:r>
          </a:p>
          <a:p>
            <a:pPr>
              <a:lnSpc>
                <a:spcPct val="150000"/>
              </a:lnSpc>
            </a:pPr>
            <a:r>
              <a:rPr lang="en-US" sz="1600" dirty="0">
                <a:latin typeface="Arial" panose="020B0604020202020204" pitchFamily="34" charset="0"/>
                <a:cs typeface="Arial" panose="020B0604020202020204" pitchFamily="34" charset="0"/>
              </a:rPr>
              <a:t>This means that 16% of the workforce or 711 employees have left the organization during the period leaving 3,699 as active employees.</a:t>
            </a:r>
          </a:p>
          <a:p>
            <a:pPr>
              <a:lnSpc>
                <a:spcPct val="150000"/>
              </a:lnSpc>
            </a:pPr>
            <a:r>
              <a:rPr lang="en-US" sz="1600" dirty="0">
                <a:latin typeface="Arial" panose="020B0604020202020204" pitchFamily="34" charset="0"/>
                <a:cs typeface="Arial" panose="020B0604020202020204" pitchFamily="34" charset="0"/>
              </a:rPr>
              <a:t> A 16% attrition rate indicates that the organization may face challenges related to employee retention that can impact productivity, morale, and operational continuity.</a:t>
            </a:r>
            <a:endParaRPr lang="en-IN" sz="1600" dirty="0">
              <a:latin typeface="Arial" panose="020B0604020202020204" pitchFamily="34" charset="0"/>
              <a:cs typeface="Arial" panose="020B0604020202020204" pitchFamily="34" charset="0"/>
            </a:endParaRPr>
          </a:p>
        </p:txBody>
      </p:sp>
      <p:pic>
        <p:nvPicPr>
          <p:cNvPr id="5" name="Picture 4" descr="A pie chart with numbers and a purple circle&#10;&#10;Description automatically generated">
            <a:extLst>
              <a:ext uri="{FF2B5EF4-FFF2-40B4-BE49-F238E27FC236}">
                <a16:creationId xmlns:a16="http://schemas.microsoft.com/office/drawing/2014/main" id="{91C32EAA-3B58-2E53-B4F4-2BB604A6CE13}"/>
              </a:ext>
            </a:extLst>
          </p:cNvPr>
          <p:cNvPicPr>
            <a:picLocks noChangeAspect="1"/>
          </p:cNvPicPr>
          <p:nvPr/>
        </p:nvPicPr>
        <p:blipFill rotWithShape="1">
          <a:blip r:embed="rId2">
            <a:extLst>
              <a:ext uri="{28A0092B-C50C-407E-A947-70E740481C1C}">
                <a14:useLocalDpi xmlns:a14="http://schemas.microsoft.com/office/drawing/2010/main" val="0"/>
              </a:ext>
            </a:extLst>
          </a:blip>
          <a:srcRect l="7879" t="-2" r="7253" b="5"/>
          <a:stretch/>
        </p:blipFill>
        <p:spPr>
          <a:xfrm>
            <a:off x="6854125" y="1786653"/>
            <a:ext cx="4236662" cy="4393483"/>
          </a:xfrm>
          <a:prstGeom prst="rect">
            <a:avLst/>
          </a:prstGeom>
        </p:spPr>
      </p:pic>
    </p:spTree>
    <p:extLst>
      <p:ext uri="{BB962C8B-B14F-4D97-AF65-F5344CB8AC3E}">
        <p14:creationId xmlns:p14="http://schemas.microsoft.com/office/powerpoint/2010/main" val="29353686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1F58-A0D4-0428-B8C6-E8BF3032BDC3}"/>
              </a:ext>
            </a:extLst>
          </p:cNvPr>
          <p:cNvSpPr>
            <a:spLocks noGrp="1"/>
          </p:cNvSpPr>
          <p:nvPr>
            <p:ph type="title"/>
          </p:nvPr>
        </p:nvSpPr>
        <p:spPr>
          <a:xfrm>
            <a:off x="4653439" y="365760"/>
            <a:ext cx="6262411" cy="1256564"/>
          </a:xfrm>
        </p:spPr>
        <p:txBody>
          <a:bodyPr>
            <a:normAutofit fontScale="90000"/>
          </a:bodyPr>
          <a:lstStyle/>
          <a:p>
            <a:r>
              <a:rPr lang="en-US" dirty="0"/>
              <a:t>Attrition  by Demographics</a:t>
            </a:r>
            <a:endParaRPr lang="en-IN" dirty="0"/>
          </a:p>
        </p:txBody>
      </p:sp>
      <p:sp>
        <p:nvSpPr>
          <p:cNvPr id="14" name="Rectangle 13">
            <a:extLst>
              <a:ext uri="{FF2B5EF4-FFF2-40B4-BE49-F238E27FC236}">
                <a16:creationId xmlns:a16="http://schemas.microsoft.com/office/drawing/2014/main" id="{35CCACBE-974C-42C6-8234-869C6086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40590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336B471-D292-AB17-964F-817C833311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0844" y="322365"/>
            <a:ext cx="2040571" cy="1879261"/>
          </a:xfrm>
          <a:prstGeom prst="rect">
            <a:avLst/>
          </a:prstGeom>
        </p:spPr>
      </p:pic>
      <p:sp>
        <p:nvSpPr>
          <p:cNvPr id="3" name="Content Placeholder 2">
            <a:extLst>
              <a:ext uri="{FF2B5EF4-FFF2-40B4-BE49-F238E27FC236}">
                <a16:creationId xmlns:a16="http://schemas.microsoft.com/office/drawing/2014/main" id="{B785C606-6EF5-22B7-32D5-6E6A043552A2}"/>
              </a:ext>
            </a:extLst>
          </p:cNvPr>
          <p:cNvSpPr>
            <a:spLocks noGrp="1"/>
          </p:cNvSpPr>
          <p:nvPr>
            <p:ph idx="1"/>
          </p:nvPr>
        </p:nvSpPr>
        <p:spPr>
          <a:xfrm>
            <a:off x="4653439" y="2005781"/>
            <a:ext cx="6262411" cy="4367587"/>
          </a:xfrm>
        </p:spPr>
        <p:txBody>
          <a:bodyPr>
            <a:normAutofit fontScale="85000" lnSpcReduction="20000"/>
          </a:bodyPr>
          <a:lstStyle/>
          <a:p>
            <a:pPr>
              <a:lnSpc>
                <a:spcPct val="150000"/>
              </a:lnSpc>
            </a:pPr>
            <a:r>
              <a:rPr lang="en-US" sz="1600" b="1" dirty="0">
                <a:latin typeface="Arial" panose="020B0604020202020204" pitchFamily="34" charset="0"/>
                <a:cs typeface="Arial" panose="020B0604020202020204" pitchFamily="34" charset="0"/>
              </a:rPr>
              <a:t>Age Group:</a:t>
            </a:r>
            <a:endParaRPr lang="en-IN" sz="1600" b="1" dirty="0">
              <a:latin typeface="Arial" panose="020B0604020202020204" pitchFamily="34" charset="0"/>
              <a:cs typeface="Arial" panose="020B0604020202020204" pitchFamily="34" charset="0"/>
            </a:endParaRPr>
          </a:p>
          <a:p>
            <a:pPr marL="0" indent="0">
              <a:lnSpc>
                <a:spcPct val="150000"/>
              </a:lnSpc>
              <a:buNone/>
            </a:pPr>
            <a:r>
              <a:rPr lang="en-IN" sz="1600" dirty="0">
                <a:latin typeface="Arial" panose="020B0604020202020204" pitchFamily="34" charset="0"/>
                <a:cs typeface="Arial" panose="020B0604020202020204" pitchFamily="34" charset="0"/>
              </a:rPr>
              <a:t>The highest attrition of 36% was found between the age group of 18-25 years which are early-career employees due to challenges faced in job satisfaction or growth opportunities.</a:t>
            </a:r>
          </a:p>
          <a:p>
            <a:pPr>
              <a:lnSpc>
                <a:spcPct val="150000"/>
              </a:lnSpc>
            </a:pPr>
            <a:r>
              <a:rPr lang="en-US" sz="1600" b="1" dirty="0">
                <a:latin typeface="Arial" panose="020B0604020202020204" pitchFamily="34" charset="0"/>
                <a:cs typeface="Arial" panose="020B0604020202020204" pitchFamily="34" charset="0"/>
              </a:rPr>
              <a:t>Marital Status:</a:t>
            </a:r>
          </a:p>
          <a:p>
            <a:pPr marL="0" indent="0">
              <a:lnSpc>
                <a:spcPct val="150000"/>
              </a:lnSpc>
              <a:buNone/>
            </a:pPr>
            <a:r>
              <a:rPr lang="en-IN" sz="1600" dirty="0">
                <a:latin typeface="Arial" panose="020B0604020202020204" pitchFamily="34" charset="0"/>
                <a:cs typeface="Arial" panose="020B0604020202020204" pitchFamily="34" charset="0"/>
              </a:rPr>
              <a:t>The majority of employees who left the organization were single. As single employees have fewer personal and family responsibilities, they are more likely to explore new career opportunities.</a:t>
            </a:r>
          </a:p>
          <a:p>
            <a:pPr>
              <a:lnSpc>
                <a:spcPct val="150000"/>
              </a:lnSpc>
            </a:pPr>
            <a:r>
              <a:rPr lang="en-IN" sz="1600" b="1" dirty="0">
                <a:latin typeface="Arial" panose="020B0604020202020204" pitchFamily="34" charset="0"/>
                <a:cs typeface="Arial" panose="020B0604020202020204" pitchFamily="34" charset="0"/>
              </a:rPr>
              <a:t>Gender:</a:t>
            </a:r>
          </a:p>
          <a:p>
            <a:pPr marL="0" indent="0">
              <a:lnSpc>
                <a:spcPct val="150000"/>
              </a:lnSpc>
              <a:buNone/>
            </a:pPr>
            <a:r>
              <a:rPr lang="en-IN" sz="1600" dirty="0">
                <a:latin typeface="Arial" panose="020B0604020202020204" pitchFamily="34" charset="0"/>
                <a:cs typeface="Arial" panose="020B0604020202020204" pitchFamily="34" charset="0"/>
              </a:rPr>
              <a:t>Male employees tend to leave the organization as compared to female employees.</a:t>
            </a:r>
          </a:p>
          <a:p>
            <a:endParaRPr lang="en-US" sz="17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2AA5D9-E5D6-4EF0-B4E7-8075514DAD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2045" y="2515469"/>
            <a:ext cx="2398168" cy="1832943"/>
          </a:xfrm>
          <a:prstGeom prst="rect">
            <a:avLst/>
          </a:prstGeom>
        </p:spPr>
      </p:pic>
      <p:pic>
        <p:nvPicPr>
          <p:cNvPr id="7" name="Picture 6">
            <a:extLst>
              <a:ext uri="{FF2B5EF4-FFF2-40B4-BE49-F238E27FC236}">
                <a16:creationId xmlns:a16="http://schemas.microsoft.com/office/drawing/2014/main" id="{24414069-1594-021F-9D3E-76F76C9F482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51797" y="4670514"/>
            <a:ext cx="2138665" cy="1854051"/>
          </a:xfrm>
          <a:prstGeom prst="rect">
            <a:avLst/>
          </a:prstGeom>
        </p:spPr>
      </p:pic>
    </p:spTree>
    <p:extLst>
      <p:ext uri="{BB962C8B-B14F-4D97-AF65-F5344CB8AC3E}">
        <p14:creationId xmlns:p14="http://schemas.microsoft.com/office/powerpoint/2010/main" val="12926221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36DB-F01A-38F3-1AE4-CE9A2833A826}"/>
              </a:ext>
            </a:extLst>
          </p:cNvPr>
          <p:cNvSpPr>
            <a:spLocks noGrp="1"/>
          </p:cNvSpPr>
          <p:nvPr>
            <p:ph type="title"/>
          </p:nvPr>
        </p:nvSpPr>
        <p:spPr>
          <a:xfrm>
            <a:off x="480208" y="381247"/>
            <a:ext cx="4954920" cy="1375796"/>
          </a:xfrm>
        </p:spPr>
        <p:txBody>
          <a:bodyPr>
            <a:normAutofit/>
          </a:bodyPr>
          <a:lstStyle/>
          <a:p>
            <a:pPr>
              <a:lnSpc>
                <a:spcPct val="100000"/>
              </a:lnSpc>
            </a:pPr>
            <a:r>
              <a:rPr lang="en-US" sz="4100" dirty="0"/>
              <a:t>Attrition by Job Role &amp; Department</a:t>
            </a:r>
            <a:endParaRPr lang="en-IN" sz="4100" dirty="0"/>
          </a:p>
        </p:txBody>
      </p:sp>
      <p:sp>
        <p:nvSpPr>
          <p:cNvPr id="3" name="Content Placeholder 2">
            <a:extLst>
              <a:ext uri="{FF2B5EF4-FFF2-40B4-BE49-F238E27FC236}">
                <a16:creationId xmlns:a16="http://schemas.microsoft.com/office/drawing/2014/main" id="{64A3FE19-6D97-8CE8-4783-6E85EAB76968}"/>
              </a:ext>
            </a:extLst>
          </p:cNvPr>
          <p:cNvSpPr>
            <a:spLocks noGrp="1"/>
          </p:cNvSpPr>
          <p:nvPr>
            <p:ph idx="1"/>
          </p:nvPr>
        </p:nvSpPr>
        <p:spPr>
          <a:xfrm>
            <a:off x="480208" y="2184974"/>
            <a:ext cx="4954920" cy="4291779"/>
          </a:xfrm>
        </p:spPr>
        <p:txBody>
          <a:bodyPr>
            <a:normAutofit lnSpcReduction="10000"/>
          </a:bodyPr>
          <a:lstStyle/>
          <a:p>
            <a:pPr>
              <a:lnSpc>
                <a:spcPct val="150000"/>
              </a:lnSpc>
            </a:pPr>
            <a:r>
              <a:rPr lang="en-US" sz="1400" dirty="0">
                <a:latin typeface="Arial" panose="020B0604020202020204" pitchFamily="34" charset="0"/>
                <a:cs typeface="Arial" panose="020B0604020202020204" pitchFamily="34" charset="0"/>
              </a:rPr>
              <a:t>Based on my analysis, the highest attrition rates are found to be in the human resources department (30%) and research director role (24%) which needs immediate attention to understand and address the underlying issues.</a:t>
            </a:r>
          </a:p>
          <a:p>
            <a:pPr>
              <a:lnSpc>
                <a:spcPct val="150000"/>
              </a:lnSpc>
            </a:pPr>
            <a:r>
              <a:rPr lang="en-IN" sz="1400" dirty="0">
                <a:latin typeface="Arial" panose="020B0604020202020204" pitchFamily="34" charset="0"/>
                <a:cs typeface="Arial" panose="020B0604020202020204" pitchFamily="34" charset="0"/>
              </a:rPr>
              <a:t>The sales department and sales executive role shows a consistent attrition rate of 15-17%.</a:t>
            </a:r>
          </a:p>
          <a:p>
            <a:pPr>
              <a:lnSpc>
                <a:spcPct val="150000"/>
              </a:lnSpc>
            </a:pPr>
            <a:r>
              <a:rPr lang="en-IN" sz="1400" dirty="0">
                <a:latin typeface="Arial" panose="020B0604020202020204" pitchFamily="34" charset="0"/>
                <a:cs typeface="Arial" panose="020B0604020202020204" pitchFamily="34" charset="0"/>
              </a:rPr>
              <a:t> The Research &amp; Development department faces an attrition rate of 16% whereas research scientist and laboratory technician roles also face the same turnover.</a:t>
            </a:r>
          </a:p>
          <a:p>
            <a:pPr>
              <a:lnSpc>
                <a:spcPct val="150000"/>
              </a:lnSpc>
            </a:pPr>
            <a:r>
              <a:rPr lang="en-IN" sz="1400" dirty="0">
                <a:latin typeface="Arial" panose="020B0604020202020204" pitchFamily="34" charset="0"/>
                <a:cs typeface="Arial" panose="020B0604020202020204" pitchFamily="34" charset="0"/>
              </a:rPr>
              <a:t>We need to plan targeted retention strategies, particularly for senior research roles and HR personnel.</a:t>
            </a:r>
          </a:p>
        </p:txBody>
      </p:sp>
      <p:pic>
        <p:nvPicPr>
          <p:cNvPr id="7" name="Picture 6">
            <a:extLst>
              <a:ext uri="{FF2B5EF4-FFF2-40B4-BE49-F238E27FC236}">
                <a16:creationId xmlns:a16="http://schemas.microsoft.com/office/drawing/2014/main" id="{D747586C-46F8-B5B7-859D-61C1F05C04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154868" y="391140"/>
            <a:ext cx="2812745" cy="3027967"/>
          </a:xfrm>
          <a:prstGeom prst="rect">
            <a:avLst/>
          </a:prstGeom>
        </p:spPr>
      </p:pic>
      <p:pic>
        <p:nvPicPr>
          <p:cNvPr id="5" name="Picture 4">
            <a:extLst>
              <a:ext uri="{FF2B5EF4-FFF2-40B4-BE49-F238E27FC236}">
                <a16:creationId xmlns:a16="http://schemas.microsoft.com/office/drawing/2014/main" id="{4F5A95C3-09CE-9992-9CEB-1182DEB325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58650" y="3596510"/>
            <a:ext cx="3003259" cy="3032774"/>
          </a:xfrm>
          <a:prstGeom prst="rect">
            <a:avLst/>
          </a:prstGeom>
        </p:spPr>
      </p:pic>
    </p:spTree>
    <p:extLst>
      <p:ext uri="{BB962C8B-B14F-4D97-AF65-F5344CB8AC3E}">
        <p14:creationId xmlns:p14="http://schemas.microsoft.com/office/powerpoint/2010/main" val="15083494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D571-1C99-2A2E-9E0D-2646E6B12E5A}"/>
              </a:ext>
            </a:extLst>
          </p:cNvPr>
          <p:cNvSpPr>
            <a:spLocks noGrp="1"/>
          </p:cNvSpPr>
          <p:nvPr>
            <p:ph type="title"/>
          </p:nvPr>
        </p:nvSpPr>
        <p:spPr>
          <a:xfrm>
            <a:off x="6439440" y="456637"/>
            <a:ext cx="4534047" cy="1165686"/>
          </a:xfrm>
        </p:spPr>
        <p:txBody>
          <a:bodyPr>
            <a:normAutofit/>
          </a:bodyPr>
          <a:lstStyle/>
          <a:p>
            <a:pPr>
              <a:lnSpc>
                <a:spcPct val="100000"/>
              </a:lnSpc>
            </a:pPr>
            <a:r>
              <a:rPr lang="en-US" sz="3400" dirty="0"/>
              <a:t>Attrition by Years Since Last Promoted</a:t>
            </a:r>
            <a:endParaRPr lang="en-IN" sz="3400" dirty="0"/>
          </a:p>
        </p:txBody>
      </p:sp>
      <p:pic>
        <p:nvPicPr>
          <p:cNvPr id="5" name="Picture 4">
            <a:extLst>
              <a:ext uri="{FF2B5EF4-FFF2-40B4-BE49-F238E27FC236}">
                <a16:creationId xmlns:a16="http://schemas.microsoft.com/office/drawing/2014/main" id="{D33D32F6-55EE-33E3-0894-F951BA54DB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192" y="1952139"/>
            <a:ext cx="5451627" cy="2920963"/>
          </a:xfrm>
          <a:prstGeom prst="rect">
            <a:avLst/>
          </a:prstGeom>
        </p:spPr>
      </p:pic>
      <p:sp>
        <p:nvSpPr>
          <p:cNvPr id="3" name="Content Placeholder 2">
            <a:extLst>
              <a:ext uri="{FF2B5EF4-FFF2-40B4-BE49-F238E27FC236}">
                <a16:creationId xmlns:a16="http://schemas.microsoft.com/office/drawing/2014/main" id="{EFB7DAEE-4BBF-D4DD-BC5F-A20D729995D6}"/>
              </a:ext>
            </a:extLst>
          </p:cNvPr>
          <p:cNvSpPr>
            <a:spLocks noGrp="1"/>
          </p:cNvSpPr>
          <p:nvPr>
            <p:ph idx="1"/>
          </p:nvPr>
        </p:nvSpPr>
        <p:spPr>
          <a:xfrm>
            <a:off x="6439440" y="1971200"/>
            <a:ext cx="4572002" cy="4488596"/>
          </a:xfrm>
        </p:spPr>
        <p:txBody>
          <a:bodyPr>
            <a:normAutofit fontScale="92500" lnSpcReduction="10000"/>
          </a:bodyPr>
          <a:lstStyle/>
          <a:p>
            <a:pPr>
              <a:lnSpc>
                <a:spcPct val="150000"/>
              </a:lnSpc>
            </a:pPr>
            <a:r>
              <a:rPr lang="en-US" sz="1500" dirty="0">
                <a:latin typeface="Arial" panose="020B0604020202020204" pitchFamily="34" charset="0"/>
                <a:cs typeface="Arial" panose="020B0604020202020204" pitchFamily="34" charset="0"/>
              </a:rPr>
              <a:t>A moderate attrition rate of 16% was shown for the employees who have been promoted within the last 0-5 years which remains consistent with the overall company rate.</a:t>
            </a:r>
          </a:p>
          <a:p>
            <a:pPr>
              <a:lnSpc>
                <a:spcPct val="150000"/>
              </a:lnSpc>
            </a:pPr>
            <a:r>
              <a:rPr lang="en-US" sz="1500" dirty="0">
                <a:latin typeface="Arial" panose="020B0604020202020204" pitchFamily="34" charset="0"/>
                <a:cs typeface="Arial" panose="020B0604020202020204" pitchFamily="34" charset="0"/>
              </a:rPr>
              <a:t> A higher attrition rate of 18% was shown for the employees who have gone 6-10 years since their last promotion which may be due to stagnation or lack of career advancement.</a:t>
            </a:r>
          </a:p>
          <a:p>
            <a:pPr>
              <a:lnSpc>
                <a:spcPct val="150000"/>
              </a:lnSpc>
            </a:pPr>
            <a:r>
              <a:rPr lang="en-US" sz="1500" dirty="0">
                <a:latin typeface="Arial" panose="020B0604020202020204" pitchFamily="34" charset="0"/>
                <a:cs typeface="Arial" panose="020B0604020202020204" pitchFamily="34" charset="0"/>
              </a:rPr>
              <a:t>The employees who have gone 10+ years since their last promotion showed the lowest attrition rate of 12% which interprets that employees are more committed towards their work despite the fewer promotions.</a:t>
            </a:r>
          </a:p>
          <a:p>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5271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0447-ED48-5F8C-8289-CB98473D389F}"/>
              </a:ext>
            </a:extLst>
          </p:cNvPr>
          <p:cNvSpPr>
            <a:spLocks noGrp="1"/>
          </p:cNvSpPr>
          <p:nvPr>
            <p:ph type="title"/>
          </p:nvPr>
        </p:nvSpPr>
        <p:spPr>
          <a:xfrm>
            <a:off x="583446" y="321516"/>
            <a:ext cx="9692640" cy="932098"/>
          </a:xfrm>
        </p:spPr>
        <p:txBody>
          <a:bodyPr/>
          <a:lstStyle/>
          <a:p>
            <a:r>
              <a:rPr lang="en-US" dirty="0"/>
              <a:t>Correlation Analysis</a:t>
            </a:r>
            <a:endParaRPr lang="en-IN" dirty="0"/>
          </a:p>
        </p:txBody>
      </p:sp>
      <p:sp>
        <p:nvSpPr>
          <p:cNvPr id="3" name="Content Placeholder 2">
            <a:extLst>
              <a:ext uri="{FF2B5EF4-FFF2-40B4-BE49-F238E27FC236}">
                <a16:creationId xmlns:a16="http://schemas.microsoft.com/office/drawing/2014/main" id="{72229690-3106-3068-9ABF-FBBE810FE615}"/>
              </a:ext>
            </a:extLst>
          </p:cNvPr>
          <p:cNvSpPr>
            <a:spLocks noGrp="1"/>
          </p:cNvSpPr>
          <p:nvPr>
            <p:ph idx="1"/>
          </p:nvPr>
        </p:nvSpPr>
        <p:spPr>
          <a:xfrm>
            <a:off x="583446" y="1578077"/>
            <a:ext cx="9563445" cy="4737182"/>
          </a:xfrm>
        </p:spPr>
        <p:txBody>
          <a:bodyPr>
            <a:normAutofit lnSpcReduction="10000"/>
          </a:bodyPr>
          <a:lstStyle/>
          <a:p>
            <a:pPr>
              <a:lnSpc>
                <a:spcPct val="150000"/>
              </a:lnSpc>
            </a:pPr>
            <a:r>
              <a:rPr lang="en-US" sz="1600" dirty="0">
                <a:latin typeface="Arial" panose="020B0604020202020204" pitchFamily="34" charset="0"/>
                <a:cs typeface="Arial" panose="020B0604020202020204" pitchFamily="34" charset="0"/>
              </a:rPr>
              <a:t> Younger employees between the age group of 18-25 years are more likely to leave the company than those above 25 years, who are less likely to leave.</a:t>
            </a:r>
          </a:p>
          <a:p>
            <a:pPr>
              <a:lnSpc>
                <a:spcPct val="150000"/>
              </a:lnSpc>
            </a:pPr>
            <a:r>
              <a:rPr lang="en-US" sz="1600" dirty="0">
                <a:latin typeface="Arial" panose="020B0604020202020204" pitchFamily="34" charset="0"/>
                <a:cs typeface="Arial" panose="020B0604020202020204" pitchFamily="34" charset="0"/>
              </a:rPr>
              <a:t>Employees who earn a monthly income between 10k to 20k are more likely to leave as compared to those whose salary is high and are less likely to leave the organization.</a:t>
            </a:r>
          </a:p>
          <a:p>
            <a:pPr>
              <a:lnSpc>
                <a:spcPct val="150000"/>
              </a:lnSpc>
            </a:pPr>
            <a:r>
              <a:rPr lang="en-US" sz="1600" dirty="0">
                <a:latin typeface="Arial" panose="020B0604020202020204" pitchFamily="34" charset="0"/>
                <a:cs typeface="Arial" panose="020B0604020202020204" pitchFamily="34" charset="0"/>
              </a:rPr>
              <a:t>Higher job satisfaction results in lower attrition whereas dissatisfaction increases the chances of leaving.</a:t>
            </a:r>
          </a:p>
          <a:p>
            <a:pPr>
              <a:lnSpc>
                <a:spcPct val="150000"/>
              </a:lnSpc>
            </a:pPr>
            <a:r>
              <a:rPr lang="en-IN" sz="1600" dirty="0">
                <a:latin typeface="Arial" panose="020B0604020202020204" pitchFamily="34" charset="0"/>
                <a:cs typeface="Arial" panose="020B0604020202020204" pitchFamily="34" charset="0"/>
              </a:rPr>
              <a:t>Early-career employees who have been with the company for 0-10 years are more likely to leave the organization as compared to those who have been more than 10 years are more likely to stay in the organization.</a:t>
            </a:r>
          </a:p>
          <a:p>
            <a:pPr>
              <a:lnSpc>
                <a:spcPct val="150000"/>
              </a:lnSpc>
            </a:pPr>
            <a:r>
              <a:rPr lang="en-IN" sz="1600" dirty="0">
                <a:latin typeface="Arial" panose="020B0604020202020204" pitchFamily="34" charset="0"/>
                <a:cs typeface="Arial" panose="020B0604020202020204" pitchFamily="34" charset="0"/>
              </a:rPr>
              <a:t>Employees who travel frequently are more likely to leave the organization probably due to work-life balance challenges and job dissatisfaction.</a:t>
            </a:r>
          </a:p>
        </p:txBody>
      </p:sp>
    </p:spTree>
    <p:extLst>
      <p:ext uri="{BB962C8B-B14F-4D97-AF65-F5344CB8AC3E}">
        <p14:creationId xmlns:p14="http://schemas.microsoft.com/office/powerpoint/2010/main" val="1039449275"/>
      </p:ext>
    </p:extLst>
  </p:cSld>
  <p:clrMapOvr>
    <a:masterClrMapping/>
  </p:clrMapOvr>
  <p:transition>
    <p:fade/>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870</TotalTime>
  <Words>998</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Century Schoolbook</vt:lpstr>
      <vt:lpstr>Wingdings</vt:lpstr>
      <vt:lpstr>Wingdings 2</vt:lpstr>
      <vt:lpstr>View</vt:lpstr>
      <vt:lpstr>Employee Attrition Analysis</vt:lpstr>
      <vt:lpstr>Problem Statement</vt:lpstr>
      <vt:lpstr>Dataset</vt:lpstr>
      <vt:lpstr>Data Cleaning</vt:lpstr>
      <vt:lpstr>Overall Attrition Rate</vt:lpstr>
      <vt:lpstr>Attrition  by Demographics</vt:lpstr>
      <vt:lpstr>Attrition by Job Role &amp; Department</vt:lpstr>
      <vt:lpstr>Attrition by Years Since Last Promoted</vt:lpstr>
      <vt:lpstr>Correlation Analysis</vt:lpstr>
      <vt:lpstr>Recommendations</vt:lpstr>
      <vt:lpstr>Dashboard Designs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A207</dc:creator>
  <cp:lastModifiedBy>A207</cp:lastModifiedBy>
  <cp:revision>22</cp:revision>
  <dcterms:created xsi:type="dcterms:W3CDTF">2024-08-09T11:53:48Z</dcterms:created>
  <dcterms:modified xsi:type="dcterms:W3CDTF">2024-08-20T14:45:58Z</dcterms:modified>
</cp:coreProperties>
</file>