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9693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428F-56C7-966E-AFC3-58CE07EB8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98A39-62C9-8633-EF21-2BB9CBD50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8B8E9-B9E1-C5B1-FCFD-52A223CE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A34D1-8DDB-DCAE-045E-9DDF6A3C9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A887B-C99A-3DF0-7739-38FE39F4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55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CB70-BDE8-4981-DF49-5260AACF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96242-D668-C992-62FF-890057219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3AA06-96B4-15B3-475F-11550A7EE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BD3FF-A1BB-8302-3103-B724C644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71545-26DB-C739-6ED0-BC175F74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19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6E5115-0BEC-8821-E958-E484BB92F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99AF6-1B3A-C563-FD69-D88EF3AC4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6A7EA-3AA7-40B8-BB14-23362761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05331-4158-503F-7194-AE4B8628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C9B7B-0253-17B0-C691-727C5B80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11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64AB9-BF2F-69A0-6D97-C7CCAEB06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137FE-9AF9-328E-B26D-27F804FE8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6DC7C-6DF0-A95B-B414-FD65B1D7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1BD77-73C3-9CF3-6DA4-25E6DCB1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6A5D8-647D-6A7D-4383-FB0288FE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56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8344-C788-F8D7-3A0F-1B6232EB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FCCB1-1268-85C5-8FDF-0CA9069E2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46464-A7E9-42B6-60B5-10DD8AAA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6CEDF-4A79-5FD4-DB24-DFC5DBE5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1588-6697-B73D-9EC2-10EFD6E5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45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B9A8-DFDF-0514-6D28-65DB24D2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0FF9B-C95D-C44A-9F73-F4DC08216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7AF78-F7AA-5598-DBC4-846D8FB2C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D9B34-1017-A872-7717-F536254C9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B1F08-689C-4998-D0FF-EB7DA392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A756F-8D2A-1F07-85E7-FD49B331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41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A6B1-AC9E-597B-70FD-025396850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587D3-C877-E34D-51FB-419E16590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E9967-0204-B895-AF4E-F327E5934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D886A-51A4-982D-B3F9-347998050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574C6-9613-E3B8-2827-6408FA68E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B268C-A36C-1447-FDCF-D717501C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B0A2EB-BCEB-D899-25AD-A1B74F4F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08D321-DF70-8CBB-58D2-76856C52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6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5622-FFC7-4193-FD44-B327646E0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487437-4189-D7FC-B8F9-074BAA45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08845-23EC-1406-37E0-6424FE68E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43407-EA46-481D-E26A-746F98C5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42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8B58E-1F8F-635F-164E-51CA2A1A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85A7-AFAE-C7F3-B948-07C87DDC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DEB40-C16E-AAA5-739F-413819B6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56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ED46-8003-310A-F2E3-07796A2D5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402C3-49FE-BA8B-16D4-49228EEA3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D6963-53E3-9820-F420-B8FC665BF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C3EE6-DC7E-F690-6AEF-8C9D13DD5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9E0AA-162A-1FB8-8629-9DD28FC0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15BCC-E9F5-B599-FF30-CA62CAA4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62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1CFA-3BF5-93DC-1F03-8E1D07A22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85E2D4-1142-9B3C-A5EB-E8F6E7E2B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0F2D4-AC09-CB08-6AB6-C898F2FAB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3E661-47B4-D010-C98D-28CAB31A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907CB-649C-F20F-930F-84A0AB96E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B2206-D93C-7F39-585D-96B5AFBB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21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466F18-37B6-8254-E5C9-6CD04CFC9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22B4D-C523-DE60-4FC0-C9E100292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DC1D0-7247-05E5-327A-34A35591B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DC4764-F656-4735-9820-9886F8DF1D6A}" type="datetime1">
              <a:rPr lang="en-US" smtClean="0"/>
              <a:t>8/20/2024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FBAAD-66A9-28C2-9C4E-8A00729CC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BD540-9C0C-6E9D-13B8-B5C92D7BA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7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HeartDiseaseDiagnosisAnalysis/Demographics?:language=en-US&amp;:sid=&amp;:redirect=auth&amp;:display_count=n&amp;:origin=viz_share_lin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governortomwolf/49628500797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heart with brain and wires&#10;&#10;Description automatically generated with medium confidence">
            <a:extLst>
              <a:ext uri="{FF2B5EF4-FFF2-40B4-BE49-F238E27FC236}">
                <a16:creationId xmlns:a16="http://schemas.microsoft.com/office/drawing/2014/main" id="{26439139-DC03-1F92-31A5-C120DD58D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5C142-47BA-EC78-6B26-F013CB7D8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Heart Disease </a:t>
            </a:r>
            <a:br>
              <a:rPr lang="en-US" sz="4800" dirty="0"/>
            </a:br>
            <a:r>
              <a:rPr lang="en-US" sz="4800" dirty="0"/>
              <a:t>Diagnosis Analysis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A4C84-38B8-9297-C98A-66F650D4B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MADE BY:</a:t>
            </a:r>
          </a:p>
          <a:p>
            <a:pPr algn="l"/>
            <a:r>
              <a:rPr lang="en-US" sz="2000"/>
              <a:t>Prachi Mehta</a:t>
            </a:r>
            <a:endParaRPr lang="en-IN" sz="20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51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CB287-0F89-DB08-EEF9-E7538BB86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365125"/>
            <a:ext cx="5251316" cy="12871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76AC-026A-E703-1D92-999326C68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8950" y="1692523"/>
            <a:ext cx="5251316" cy="385014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Regular health checkups for those in high-risk groups.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Adapt to healthier lifestyle practices to manage cholesterol and blood pressure levels.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Get proper sleep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Manage stress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Quit all the bad habits that can affect health (smoking, drinking, etc.)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Maintain a healthy diet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Patients with high or borderline high cholesterol levels should be closely monitored and undergo further diagnostic testing to assess the overall cardiovascular risk.</a:t>
            </a:r>
          </a:p>
        </p:txBody>
      </p:sp>
      <p:pic>
        <p:nvPicPr>
          <p:cNvPr id="8" name="Picture 7" descr="A person and person standing next to a heart&#10;&#10;Description automatically generated">
            <a:extLst>
              <a:ext uri="{FF2B5EF4-FFF2-40B4-BE49-F238E27FC236}">
                <a16:creationId xmlns:a16="http://schemas.microsoft.com/office/drawing/2014/main" id="{D2885672-334B-2FEE-2B03-72E7BAC6D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7" r="19543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DE2A5-34E2-63B9-B8C9-6B9C84D1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C68AC1EC-23E2-4F0E-A5A4-674EC8DB954E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22537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2C07043-C0BF-B30D-E1D2-E097D9AC6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0" y="2862471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Dashboard Designs</a:t>
            </a:r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D35544C-833E-E3B7-2429-CEB85599F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840" y="136385"/>
            <a:ext cx="4822343" cy="2278556"/>
          </a:xfrm>
          <a:prstGeom prst="rect">
            <a:avLst/>
          </a:prstGeom>
        </p:spPr>
      </p:pic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4E7DFD97-78DD-979F-07A4-F90197336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032" y="2455797"/>
            <a:ext cx="4598478" cy="2161284"/>
          </a:xfrm>
          <a:prstGeom prst="rect">
            <a:avLst/>
          </a:prstGeom>
        </p:spPr>
      </p:pic>
      <p:pic>
        <p:nvPicPr>
          <p:cNvPr id="13" name="Picture 1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91F17B0-B676-BB21-B0A0-6D53FE665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208" y="4645929"/>
            <a:ext cx="4416352" cy="207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8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169DD87-3EBE-44CA-9654-8AE0466B2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A screenshot of a medical report&#10;&#10;Description automatically generated">
            <a:extLst>
              <a:ext uri="{FF2B5EF4-FFF2-40B4-BE49-F238E27FC236}">
                <a16:creationId xmlns:a16="http://schemas.microsoft.com/office/drawing/2014/main" id="{598F0B92-7365-FB2E-529F-6DD5452F34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0" t="2" r="-2" b="-5"/>
          <a:stretch/>
        </p:blipFill>
        <p:spPr>
          <a:xfrm>
            <a:off x="4188" y="550516"/>
            <a:ext cx="5992003" cy="2783429"/>
          </a:xfrm>
          <a:prstGeom prst="rect">
            <a:avLst/>
          </a:prstGeom>
        </p:spPr>
      </p:pic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B360E94-D8F0-CD0D-7A86-52F576BBF0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2" r="-2252" b="5"/>
          <a:stretch/>
        </p:blipFill>
        <p:spPr>
          <a:xfrm>
            <a:off x="6191622" y="550517"/>
            <a:ext cx="5992003" cy="2783429"/>
          </a:xfrm>
          <a:prstGeom prst="rect">
            <a:avLst/>
          </a:prstGeom>
        </p:spPr>
      </p:pic>
      <p:pic>
        <p:nvPicPr>
          <p:cNvPr id="10" name="Picture 9" descr="A screenshot of a medical information&#10;&#10;Description automatically generated">
            <a:extLst>
              <a:ext uri="{FF2B5EF4-FFF2-40B4-BE49-F238E27FC236}">
                <a16:creationId xmlns:a16="http://schemas.microsoft.com/office/drawing/2014/main" id="{7862D206-DFC1-5EF1-128E-0A78B40B83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" r="-777" b="-5"/>
          <a:stretch/>
        </p:blipFill>
        <p:spPr>
          <a:xfrm>
            <a:off x="108185" y="3514855"/>
            <a:ext cx="5987815" cy="2792626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3C7AD125-E740-4580-B017-5EA99234D0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" r="-777" b="-5"/>
          <a:stretch/>
        </p:blipFill>
        <p:spPr>
          <a:xfrm>
            <a:off x="6195810" y="3514855"/>
            <a:ext cx="5987815" cy="279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38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2CA752-7BBC-22DC-5016-06EEB06A1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2367890"/>
            <a:ext cx="6714699" cy="1629783"/>
          </a:xfrm>
        </p:spPr>
        <p:txBody>
          <a:bodyPr>
            <a:normAutofit/>
          </a:bodyPr>
          <a:lstStyle/>
          <a:p>
            <a:pPr algn="l"/>
            <a:r>
              <a:rPr lang="en-US" sz="7200" dirty="0">
                <a:solidFill>
                  <a:srgbClr val="FFFFFF"/>
                </a:solidFill>
              </a:rPr>
              <a:t>Thank You</a:t>
            </a:r>
            <a:endParaRPr lang="en-IN" sz="7200" dirty="0">
              <a:solidFill>
                <a:srgbClr val="FFFFFF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F6A3E-D185-0278-4DAC-398EED2F4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 sz="1500" b="1">
                <a:solidFill>
                  <a:srgbClr val="FFFFFF"/>
                </a:solidFill>
              </a:rPr>
              <a:t>Project link</a:t>
            </a:r>
          </a:p>
          <a:p>
            <a:pPr algn="l"/>
            <a:r>
              <a:rPr lang="en-IN" sz="1500">
                <a:solidFill>
                  <a:srgbClr val="FFFF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https://public.tableau.com/views/HeartDiseaseDiagnosisAnalysis/Demographics?:language=en-US&amp;:sid=&amp;:redirect=auth&amp;:display_count=n&amp;:origin=viz_share_link</a:t>
            </a:r>
            <a:endParaRPr lang="en-IN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841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D93C-16ED-ADAE-4479-73E7ADDF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07" y="510777"/>
            <a:ext cx="5901651" cy="798103"/>
          </a:xfrm>
        </p:spPr>
        <p:txBody>
          <a:bodyPr anchor="b">
            <a:normAutofit/>
          </a:bodyPr>
          <a:lstStyle/>
          <a:p>
            <a:r>
              <a:rPr lang="en-US" sz="3200" b="1" dirty="0"/>
              <a:t>Problem Statement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5CA85-5E1D-29BC-FD3F-682B76F66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5407" y="1606357"/>
            <a:ext cx="4977453" cy="207952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Health is real wealth in the pandemic time, we all realized the brute effects of COVID-19 on all irrespective of status. The task is to analyze the health and medical data for better future preparation.</a:t>
            </a:r>
            <a:endParaRPr lang="en-IN" sz="1800" dirty="0"/>
          </a:p>
        </p:txBody>
      </p:sp>
      <p:pic>
        <p:nvPicPr>
          <p:cNvPr id="11" name="Picture 10" descr="A person in a protective suit holding a tube&#10;&#10;Description automatically generated">
            <a:extLst>
              <a:ext uri="{FF2B5EF4-FFF2-40B4-BE49-F238E27FC236}">
                <a16:creationId xmlns:a16="http://schemas.microsoft.com/office/drawing/2014/main" id="{955F8A56-E49C-AA67-53BD-BDE7098A1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53507" y="460165"/>
            <a:ext cx="4055305" cy="270777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EAADB81-5B9A-C106-C35E-9FD71D4295A7}"/>
              </a:ext>
            </a:extLst>
          </p:cNvPr>
          <p:cNvSpPr txBox="1">
            <a:spLocks/>
          </p:cNvSpPr>
          <p:nvPr/>
        </p:nvSpPr>
        <p:spPr>
          <a:xfrm>
            <a:off x="425859" y="3685879"/>
            <a:ext cx="5455950" cy="7981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Software Used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C8121A0-FB2C-11C3-751B-1F8F8AC34D8D}"/>
              </a:ext>
            </a:extLst>
          </p:cNvPr>
          <p:cNvSpPr txBox="1">
            <a:spLocks/>
          </p:cNvSpPr>
          <p:nvPr/>
        </p:nvSpPr>
        <p:spPr>
          <a:xfrm>
            <a:off x="425408" y="4764515"/>
            <a:ext cx="4704532" cy="97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/>
                </a:solidFill>
              </a:rPr>
              <a:t>Tableau Public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10" name="Picture 9" descr="A logo with blue and orange crosses&#10;&#10;Description automatically generated">
            <a:extLst>
              <a:ext uri="{FF2B5EF4-FFF2-40B4-BE49-F238E27FC236}">
                <a16:creationId xmlns:a16="http://schemas.microsoft.com/office/drawing/2014/main" id="{D9DA71AD-B7EF-92BF-01D2-FAAD819E7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062" y="3785518"/>
            <a:ext cx="27429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6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F5ACF-B76E-4C25-F239-7253AA87B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35" y="136525"/>
            <a:ext cx="10449784" cy="866365"/>
          </a:xfrm>
        </p:spPr>
        <p:txBody>
          <a:bodyPr>
            <a:normAutofit/>
          </a:bodyPr>
          <a:lstStyle/>
          <a:p>
            <a:r>
              <a:rPr lang="en-US" sz="3200" b="1" dirty="0"/>
              <a:t>Dataset Columns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EDC58-A052-8ED3-6662-4778E75E2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35" y="1135179"/>
            <a:ext cx="5910434" cy="5117485"/>
          </a:xfrm>
        </p:spPr>
        <p:txBody>
          <a:bodyPr>
            <a:normAutofit/>
          </a:bodyPr>
          <a:lstStyle/>
          <a:p>
            <a:r>
              <a:rPr lang="en-US" sz="1600" dirty="0"/>
              <a:t>Age </a:t>
            </a:r>
          </a:p>
          <a:p>
            <a:r>
              <a:rPr lang="en-US" sz="1600" dirty="0"/>
              <a:t>Sex (Male/Female)</a:t>
            </a:r>
          </a:p>
          <a:p>
            <a:r>
              <a:rPr lang="en-US" sz="1600" dirty="0"/>
              <a:t>CP (Chest Pain)</a:t>
            </a:r>
          </a:p>
          <a:p>
            <a:r>
              <a:rPr lang="en-US" sz="1600" dirty="0"/>
              <a:t>Trestbps (Resting Blood Pressure)</a:t>
            </a:r>
          </a:p>
          <a:p>
            <a:r>
              <a:rPr lang="en-US" sz="1600" dirty="0"/>
              <a:t>Chol (Serum Cholesterol)</a:t>
            </a:r>
          </a:p>
          <a:p>
            <a:r>
              <a:rPr lang="en-US" sz="1600" dirty="0"/>
              <a:t>Fbs (Fasting Blood Sugar) (&gt;120mg/dL)</a:t>
            </a:r>
          </a:p>
          <a:p>
            <a:r>
              <a:rPr lang="en-US" sz="1600" dirty="0"/>
              <a:t>Restecg (Resting Electrocardiographic)</a:t>
            </a:r>
          </a:p>
          <a:p>
            <a:r>
              <a:rPr lang="en-US" sz="1600" dirty="0"/>
              <a:t>Thalach (Maximum Heart Rate)</a:t>
            </a:r>
          </a:p>
          <a:p>
            <a:r>
              <a:rPr lang="en-US" sz="1600" dirty="0"/>
              <a:t>Exang (Exercise Induced Angina)</a:t>
            </a:r>
          </a:p>
          <a:p>
            <a:r>
              <a:rPr lang="en-US" sz="1600" dirty="0"/>
              <a:t>Oldpeak (ST depression induced by exercise relative to rest)</a:t>
            </a:r>
          </a:p>
          <a:p>
            <a:r>
              <a:rPr lang="en-US" sz="1600" dirty="0"/>
              <a:t>Slope (the slope of the peak exercise ST segment)</a:t>
            </a:r>
          </a:p>
          <a:p>
            <a:r>
              <a:rPr lang="en-US" sz="1600" dirty="0"/>
              <a:t>CA (number of major vessels (0-3) colored by fluoroscopy)</a:t>
            </a:r>
          </a:p>
          <a:p>
            <a:r>
              <a:rPr lang="en-US" sz="1600" dirty="0"/>
              <a:t>Thal (Thalassemia)</a:t>
            </a:r>
          </a:p>
          <a:p>
            <a:r>
              <a:rPr lang="en-US" sz="1600" dirty="0"/>
              <a:t>Target (heart disease/ no heart disease)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9" name="Picture 8" descr="A computer screen with icons on it&#10;&#10;Description automatically generated">
            <a:extLst>
              <a:ext uri="{FF2B5EF4-FFF2-40B4-BE49-F238E27FC236}">
                <a16:creationId xmlns:a16="http://schemas.microsoft.com/office/drawing/2014/main" id="{9C59FAF8-10E7-5B20-D443-7E54EBEA76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1" r="21532"/>
          <a:stretch/>
        </p:blipFill>
        <p:spPr>
          <a:xfrm>
            <a:off x="7018118" y="1135179"/>
            <a:ext cx="4933088" cy="458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48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6C842-0BBE-C329-E519-096F3463F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1" y="365126"/>
            <a:ext cx="10515600" cy="1055712"/>
          </a:xfrm>
        </p:spPr>
        <p:txBody>
          <a:bodyPr anchor="b">
            <a:normAutofit/>
          </a:bodyPr>
          <a:lstStyle/>
          <a:p>
            <a:r>
              <a:rPr lang="en-US" b="1" dirty="0"/>
              <a:t>Data Cleaning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D648C-784D-4B4A-1209-9212556D3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2511" y="1795216"/>
            <a:ext cx="5181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Data cleaning is an important step that helps to prepare a dataset for analysis. The data cleaning for this project has been done using MS Excel. Some of the data-cleaning steps taken are: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>
              <a:lnSpc>
                <a:spcPct val="100000"/>
              </a:lnSpc>
            </a:pPr>
            <a:r>
              <a:rPr lang="en-IN" sz="1600" dirty="0"/>
              <a:t>Identified and removed duplicate records to ensure each patient’s data is unique.</a:t>
            </a:r>
          </a:p>
          <a:p>
            <a:pPr>
              <a:lnSpc>
                <a:spcPct val="100000"/>
              </a:lnSpc>
            </a:pPr>
            <a:r>
              <a:rPr lang="en-IN" sz="1600" dirty="0"/>
              <a:t>Made sure that each column has an appropriate data type.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cs typeface="Arial" panose="020B0604020202020204" pitchFamily="34" charset="0"/>
              </a:rPr>
              <a:t>Created new columns to replace the numeric codes with meaningful labels to enhance the readability and analysis. For eg – restecg, cp etc.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cs typeface="Arial" panose="020B0604020202020204" pitchFamily="34" charset="0"/>
              </a:rPr>
              <a:t>Created new columns to categorize the data such as grouping age into age groups.</a:t>
            </a:r>
            <a:endParaRPr lang="en-IN" sz="1700" dirty="0"/>
          </a:p>
        </p:txBody>
      </p:sp>
      <p:pic>
        <p:nvPicPr>
          <p:cNvPr id="1026" name="Picture 2" descr="What is Data Cleaning and Why is It Important? - Validity">
            <a:extLst>
              <a:ext uri="{FF2B5EF4-FFF2-40B4-BE49-F238E27FC236}">
                <a16:creationId xmlns:a16="http://schemas.microsoft.com/office/drawing/2014/main" id="{D651A19D-0ED2-0268-BD12-FDE9FD164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7891" y="1795216"/>
            <a:ext cx="4985785" cy="3956972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409478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4959-70F4-B2FD-2B22-3D35A936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0" y="497844"/>
            <a:ext cx="10482692" cy="819491"/>
          </a:xfrm>
        </p:spPr>
        <p:txBody>
          <a:bodyPr anchor="b">
            <a:normAutofit/>
          </a:bodyPr>
          <a:lstStyle/>
          <a:p>
            <a:r>
              <a:rPr lang="en-US" sz="3200" b="1" dirty="0"/>
              <a:t>Patients Demographics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8F69D-7F1E-0461-4945-E7ACA79B7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7210" y="1637730"/>
            <a:ext cx="10529458" cy="1755691"/>
          </a:xfrm>
        </p:spPr>
        <p:txBody>
          <a:bodyPr>
            <a:normAutofit/>
          </a:bodyPr>
          <a:lstStyle/>
          <a:p>
            <a:r>
              <a:rPr lang="en-US" sz="1800" dirty="0"/>
              <a:t>The maximum number of patients is between the age group of 50-59.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IN" sz="1800" dirty="0"/>
              <a:t>The total number of male patients is more than female.</a:t>
            </a:r>
          </a:p>
        </p:txBody>
      </p:sp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A41D06E5-675E-AF2D-2228-885B69D84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11" y="3464578"/>
            <a:ext cx="5097545" cy="2694682"/>
          </a:xfrm>
          <a:prstGeom prst="rect">
            <a:avLst/>
          </a:prstGeom>
        </p:spPr>
      </p:pic>
      <p:pic>
        <p:nvPicPr>
          <p:cNvPr id="11" name="Picture 10" descr="A graph with numbers and a bar&#10;&#10;Description automatically generated with medium confidence">
            <a:extLst>
              <a:ext uri="{FF2B5EF4-FFF2-40B4-BE49-F238E27FC236}">
                <a16:creationId xmlns:a16="http://schemas.microsoft.com/office/drawing/2014/main" id="{F0FCDBF0-FFB2-E9B1-2721-BB4ECDACF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07" y="3464578"/>
            <a:ext cx="5028851" cy="269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04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2EC8-5CBF-DD88-4545-A72B8CB2B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857" y="440842"/>
            <a:ext cx="10449784" cy="795106"/>
          </a:xfrm>
        </p:spPr>
        <p:txBody>
          <a:bodyPr anchor="b">
            <a:normAutofit/>
          </a:bodyPr>
          <a:lstStyle/>
          <a:p>
            <a:r>
              <a:rPr lang="en-US" sz="3200" b="1" dirty="0"/>
              <a:t>Heart Disease Distribution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8F35B-530D-ADA2-8A3E-467951CD7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28391" y="2159175"/>
            <a:ext cx="4985785" cy="391096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64 patients are most affected by heart disease whose age group is between 50-59 and between the age group of 40-49, a total of 50 patients are affected by heart disease.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As per gender, male patients are more likely to get affected by heart disease as compared to females.</a:t>
            </a:r>
            <a:endParaRPr lang="en-IN" sz="1600" dirty="0"/>
          </a:p>
        </p:txBody>
      </p:sp>
      <p:pic>
        <p:nvPicPr>
          <p:cNvPr id="8" name="Picture 7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F3381165-C2FE-F639-0C79-9CE9BE467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8" y="1776606"/>
            <a:ext cx="4243333" cy="2227749"/>
          </a:xfrm>
          <a:prstGeom prst="rect">
            <a:avLst/>
          </a:prstGeom>
          <a:noFill/>
        </p:spPr>
      </p:pic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E597D1DA-1919-DF41-B5BF-4797A755E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10296"/>
            <a:ext cx="4243333" cy="215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96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1B016-1161-60AD-31BC-D5D4E6A75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80" y="510064"/>
            <a:ext cx="5830232" cy="868596"/>
          </a:xfrm>
        </p:spPr>
        <p:txBody>
          <a:bodyPr>
            <a:normAutofit/>
          </a:bodyPr>
          <a:lstStyle/>
          <a:p>
            <a:r>
              <a:rPr lang="en-US" sz="3200" b="1" dirty="0"/>
              <a:t>Clinical Measurements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23F47-9A47-F5FC-6116-3EE316C7A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80" y="1521607"/>
            <a:ext cx="5218176" cy="336313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106 patients have cholesterol levels between 220-263 which can be considered a portion of our patient population is either at borderline or having high cholesterol levels.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37 patients have a resting blood pressure of 120 which means they are in the elevated stage (prehypertension), 36 patients have a resting blood pressure of 130 which means they are at hypertension stage 1, and 32 patients have a resting blood pressure as 140 which means they are in hypertension stage 2.</a:t>
            </a:r>
            <a:endParaRPr lang="en-IN" sz="1600" dirty="0"/>
          </a:p>
        </p:txBody>
      </p:sp>
      <p:pic>
        <p:nvPicPr>
          <p:cNvPr id="8" name="Picture 7" descr="A graph with numbers and a black background&#10;&#10;Description automatically generated">
            <a:extLst>
              <a:ext uri="{FF2B5EF4-FFF2-40B4-BE49-F238E27FC236}">
                <a16:creationId xmlns:a16="http://schemas.microsoft.com/office/drawing/2014/main" id="{AAAE6B58-2AF5-6E3E-09F9-E5E7BA1CB4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09"/>
          <a:stretch/>
        </p:blipFill>
        <p:spPr>
          <a:xfrm>
            <a:off x="7577062" y="944362"/>
            <a:ext cx="3951501" cy="2775578"/>
          </a:xfrm>
          <a:prstGeom prst="rect">
            <a:avLst/>
          </a:prstGeom>
        </p:spPr>
      </p:pic>
      <p:pic>
        <p:nvPicPr>
          <p:cNvPr id="10" name="Picture 9" descr="A graph showing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28FCDF6B-A28A-19D8-4F80-05AF82453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667" y="4184784"/>
            <a:ext cx="5249866" cy="235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04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A0C59-62DC-17B3-095E-739A15E4B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19" y="524379"/>
            <a:ext cx="6134126" cy="760108"/>
          </a:xfrm>
        </p:spPr>
        <p:txBody>
          <a:bodyPr>
            <a:normAutofit/>
          </a:bodyPr>
          <a:lstStyle/>
          <a:p>
            <a:r>
              <a:rPr lang="en-US" sz="3200" b="1" dirty="0"/>
              <a:t>Analysis of Key Indicators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70610-DF5E-52DE-2F55-AA87E4C62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19" y="1498036"/>
            <a:ext cx="5600468" cy="449647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Patients without exercise-induced angina (No) have a median heart rate of 162 bpm showing a higher median heart rate with less variability. Therefore, it can be concluded that patients without angina maintain a relatively stable and higher heart rate.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>
              <a:lnSpc>
                <a:spcPct val="100000"/>
              </a:lnSpc>
            </a:pPr>
            <a:r>
              <a:rPr lang="en-IN" sz="1600" dirty="0"/>
              <a:t>Patients with exercise-induced angina (Yes) have a median heart rate of 153 bpm which shows a lower median heart rate with more variability which can indicate a diverse response because of varying severity of angina or underlying heart conditions.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600" dirty="0"/>
          </a:p>
          <a:p>
            <a:pPr>
              <a:lnSpc>
                <a:spcPct val="100000"/>
              </a:lnSpc>
            </a:pPr>
            <a:r>
              <a:rPr lang="en-IN" sz="1600" dirty="0"/>
              <a:t>98 patients have ST depression levels between 0.0-0.4 which means that patients might be in the early stages of ischemia (reduced blood flow) which may need early intervention to prevent progression to more severe forms of heart disease.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909AD23-47DE-1AB8-994D-173E2124DB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051" b="-1340"/>
          <a:stretch/>
        </p:blipFill>
        <p:spPr>
          <a:xfrm>
            <a:off x="7132320" y="937610"/>
            <a:ext cx="4297679" cy="2491390"/>
          </a:xfrm>
          <a:prstGeom prst="rect">
            <a:avLst/>
          </a:prstGeom>
        </p:spPr>
      </p:pic>
      <p:pic>
        <p:nvPicPr>
          <p:cNvPr id="10" name="Picture 9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FA36AC19-6B28-94E6-B6C0-9F15DF325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0" y="3828160"/>
            <a:ext cx="4623661" cy="249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94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840E3-4E4F-ED2B-F4DA-9E7EB89B0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28" y="365125"/>
            <a:ext cx="5251316" cy="1287135"/>
          </a:xfrm>
        </p:spPr>
        <p:txBody>
          <a:bodyPr>
            <a:normAutofit/>
          </a:bodyPr>
          <a:lstStyle/>
          <a:p>
            <a:r>
              <a:rPr lang="en-US" b="1" dirty="0"/>
              <a:t>Key Findings</a:t>
            </a:r>
            <a:endParaRPr lang="en-IN" b="1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BFCE38D-B541-96C5-BD6F-6B973FBDC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8" y="1760561"/>
            <a:ext cx="5021093" cy="4732314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The most affected age group is between 50-59.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Males are most affected compared to females.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The patients affected have either borderline or high cholesterol levels which increases the risk of developing heart disease.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The patients affected are either at risk of developing hypertension or have already elevated blood pressure that can lead to serious health issues.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Patients with exercise-induced angina have lower and more variable heart rates which would require a need for individualized clinical attention.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The ST Depression levels indicate early ischemic changes that may not have severe symptoms but can still lead to underlying cardiovascular stress.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Majority of patients are found to have ST-T Wave abnormalities in their ECG which can lead to potential cardiac issues.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Moderate Thalassemia is found among patients which can impact their cardiovascular health.</a:t>
            </a:r>
          </a:p>
          <a:p>
            <a:endParaRPr lang="en-US" sz="1100" dirty="0"/>
          </a:p>
          <a:p>
            <a:endParaRPr lang="en-IN" sz="1100" dirty="0"/>
          </a:p>
        </p:txBody>
      </p:sp>
      <p:pic>
        <p:nvPicPr>
          <p:cNvPr id="8" name="Picture 7" descr="Stethoscope">
            <a:extLst>
              <a:ext uri="{FF2B5EF4-FFF2-40B4-BE49-F238E27FC236}">
                <a16:creationId xmlns:a16="http://schemas.microsoft.com/office/drawing/2014/main" id="{87C8A7CF-C129-0862-4426-28FEF138ED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754" r="14208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45670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</TotalTime>
  <Words>813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Office Theme</vt:lpstr>
      <vt:lpstr>Heart Disease  Diagnosis Analysis</vt:lpstr>
      <vt:lpstr>Problem Statement</vt:lpstr>
      <vt:lpstr>Dataset Columns</vt:lpstr>
      <vt:lpstr>Data Cleaning </vt:lpstr>
      <vt:lpstr>Patients Demographics</vt:lpstr>
      <vt:lpstr>Heart Disease Distribution</vt:lpstr>
      <vt:lpstr>Clinical Measurements</vt:lpstr>
      <vt:lpstr>Analysis of Key Indicators</vt:lpstr>
      <vt:lpstr>Key Findings</vt:lpstr>
      <vt:lpstr>Recommendations</vt:lpstr>
      <vt:lpstr>Dashboard Designs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A207</dc:creator>
  <cp:lastModifiedBy>A207</cp:lastModifiedBy>
  <cp:revision>22</cp:revision>
  <dcterms:created xsi:type="dcterms:W3CDTF">2024-08-07T12:13:54Z</dcterms:created>
  <dcterms:modified xsi:type="dcterms:W3CDTF">2024-08-20T13:33:46Z</dcterms:modified>
</cp:coreProperties>
</file>