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3" r:id="rId4"/>
  </p:sldMasterIdLst>
  <p:sldIdLst>
    <p:sldId id="257" r:id="rId5"/>
    <p:sldId id="268" r:id="rId6"/>
    <p:sldId id="258" r:id="rId7"/>
    <p:sldId id="259" r:id="rId8"/>
    <p:sldId id="260" r:id="rId9"/>
    <p:sldId id="263" r:id="rId10"/>
    <p:sldId id="262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3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9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2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497495-0637-405E-AE64-5CC7506D51F5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9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7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8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3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9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5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apps.austincc.edu/workshops/www/login.ph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apps.austincc.edu/workshops/www/login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BLACKBOARD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994" y="1432223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AUSTIN COMMUNITY COLLEGE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706" y="3429000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2800-1A76-439A-A479-E42480EB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8266"/>
          </a:xfrm>
        </p:spPr>
        <p:txBody>
          <a:bodyPr>
            <a:normAutofit/>
          </a:bodyPr>
          <a:lstStyle/>
          <a:p>
            <a:r>
              <a:rPr lang="en-US" sz="3600" dirty="0"/>
              <a:t>Creating a new content area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BA3E37-D07B-4106-9007-0A302BF6F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376" y="2127380"/>
            <a:ext cx="5523722" cy="33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3390-ED41-4BFB-92A5-EE6E6D76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8307"/>
          </a:xfrm>
        </p:spPr>
        <p:txBody>
          <a:bodyPr>
            <a:normAutofit/>
          </a:bodyPr>
          <a:lstStyle/>
          <a:p>
            <a:r>
              <a:rPr lang="en-US" sz="3600" dirty="0"/>
              <a:t>Creating a new menu item - </a:t>
            </a:r>
            <a:r>
              <a:rPr lang="en-US" sz="3600" dirty="0" err="1"/>
              <a:t>cont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0A0427-2CDF-478E-AAE9-35D1B4FC3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337" y="2817845"/>
            <a:ext cx="4458714" cy="28085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EC810A-1FBF-482A-9F4C-5AA9197088F4}"/>
              </a:ext>
            </a:extLst>
          </p:cNvPr>
          <p:cNvCxnSpPr/>
          <p:nvPr/>
        </p:nvCxnSpPr>
        <p:spPr>
          <a:xfrm>
            <a:off x="3470988" y="3219061"/>
            <a:ext cx="2118049" cy="625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6313BB-DC72-4EDC-8264-D6163C184262}"/>
              </a:ext>
            </a:extLst>
          </p:cNvPr>
          <p:cNvCxnSpPr/>
          <p:nvPr/>
        </p:nvCxnSpPr>
        <p:spPr>
          <a:xfrm>
            <a:off x="2037184" y="3797559"/>
            <a:ext cx="2118049" cy="625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A3C781-532B-4F5A-91F1-68574E5F350E}"/>
              </a:ext>
            </a:extLst>
          </p:cNvPr>
          <p:cNvCxnSpPr>
            <a:cxnSpLocks/>
          </p:cNvCxnSpPr>
          <p:nvPr/>
        </p:nvCxnSpPr>
        <p:spPr>
          <a:xfrm flipH="1">
            <a:off x="7847045" y="3610947"/>
            <a:ext cx="1480457" cy="1539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8A44D5-F433-416D-A66A-0F65950037BC}"/>
              </a:ext>
            </a:extLst>
          </p:cNvPr>
          <p:cNvSpPr txBox="1"/>
          <p:nvPr/>
        </p:nvSpPr>
        <p:spPr>
          <a:xfrm>
            <a:off x="1296955" y="1352939"/>
            <a:ext cx="429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list of types of menu items opens.  We select “Content Area”</a:t>
            </a:r>
          </a:p>
        </p:txBody>
      </p:sp>
    </p:spTree>
    <p:extLst>
      <p:ext uri="{BB962C8B-B14F-4D97-AF65-F5344CB8AC3E}">
        <p14:creationId xmlns:p14="http://schemas.microsoft.com/office/powerpoint/2010/main" val="35872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15F4-D9BC-4807-B65E-D73EE803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19017"/>
          </a:xfrm>
        </p:spPr>
        <p:txBody>
          <a:bodyPr>
            <a:normAutofit/>
          </a:bodyPr>
          <a:lstStyle/>
          <a:p>
            <a:r>
              <a:rPr lang="en-US" sz="3600" dirty="0"/>
              <a:t>New Menu Item is now listed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836930-BE06-4F14-B886-BE8550ED8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650" y="1782050"/>
            <a:ext cx="4002832" cy="36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DC68-AA14-43C1-A967-F79FCE5F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299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By clicking on the new menu item – its content area opens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CC9AC3-8AB3-4E3A-85CB-892128001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463" y="1576873"/>
            <a:ext cx="9721424" cy="45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32D3-CEEE-4178-87D2-F31E5625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select the “Build Content” option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B6F8DB-4425-4211-886D-C2780EC04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577" y="2537927"/>
            <a:ext cx="8966718" cy="222609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75CACC-0BFB-407D-B2DB-FF67743D591D}"/>
              </a:ext>
            </a:extLst>
          </p:cNvPr>
          <p:cNvCxnSpPr/>
          <p:nvPr/>
        </p:nvCxnSpPr>
        <p:spPr>
          <a:xfrm flipV="1">
            <a:off x="1707502" y="4133461"/>
            <a:ext cx="653143" cy="1380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9FAB-D214-4F0A-9484-FE0A75D8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“Item” from the menu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DDBB08-366C-42E2-B4F0-19B0DE138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617" y="2997299"/>
            <a:ext cx="8612155" cy="3533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7F9A01-D496-4F21-8AB7-98D062463FB9}"/>
              </a:ext>
            </a:extLst>
          </p:cNvPr>
          <p:cNvSpPr txBox="1"/>
          <p:nvPr/>
        </p:nvSpPr>
        <p:spPr>
          <a:xfrm>
            <a:off x="1175657" y="1978090"/>
            <a:ext cx="892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then enter the name of the item:  “Handouts” and create instructions in the text area for our students telling them these handouts are for the class</a:t>
            </a:r>
          </a:p>
        </p:txBody>
      </p:sp>
    </p:spTree>
    <p:extLst>
      <p:ext uri="{BB962C8B-B14F-4D97-AF65-F5344CB8AC3E}">
        <p14:creationId xmlns:p14="http://schemas.microsoft.com/office/powerpoint/2010/main" val="35513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B38A40-FDC3-4495-8C23-A9CDBC1E4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277" y="1771650"/>
            <a:ext cx="9554547" cy="3314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B1CD8C-08D3-4701-A49B-D3E27F3C86FA}"/>
              </a:ext>
            </a:extLst>
          </p:cNvPr>
          <p:cNvSpPr txBox="1"/>
          <p:nvPr/>
        </p:nvSpPr>
        <p:spPr>
          <a:xfrm>
            <a:off x="1203649" y="550506"/>
            <a:ext cx="570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new menu item now looks like this.</a:t>
            </a:r>
          </a:p>
          <a:p>
            <a:endParaRPr lang="en-US" dirty="0"/>
          </a:p>
          <a:p>
            <a:r>
              <a:rPr lang="en-US" dirty="0"/>
              <a:t>Below the “text” area is the “attachment area”</a:t>
            </a:r>
          </a:p>
        </p:txBody>
      </p:sp>
    </p:spTree>
    <p:extLst>
      <p:ext uri="{BB962C8B-B14F-4D97-AF65-F5344CB8AC3E}">
        <p14:creationId xmlns:p14="http://schemas.microsoft.com/office/powerpoint/2010/main" val="18028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F65F-E6AF-4C9C-877D-21FB3D06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2992"/>
          </a:xfrm>
        </p:spPr>
        <p:txBody>
          <a:bodyPr>
            <a:normAutofit/>
          </a:bodyPr>
          <a:lstStyle/>
          <a:p>
            <a:r>
              <a:rPr lang="en-US" sz="3600" dirty="0"/>
              <a:t>Attaching handouts/files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89F7A9-AF4B-40D0-872D-FD80C5C5A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04" y="1287624"/>
            <a:ext cx="11000791" cy="48845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FA9DAB-D039-48A5-9B5C-87166864C7BC}"/>
              </a:ext>
            </a:extLst>
          </p:cNvPr>
          <p:cNvCxnSpPr>
            <a:cxnSpLocks/>
          </p:cNvCxnSpPr>
          <p:nvPr/>
        </p:nvCxnSpPr>
        <p:spPr>
          <a:xfrm flipH="1">
            <a:off x="3713584" y="1940767"/>
            <a:ext cx="1477347" cy="970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2EB267-7BFA-4501-AE35-6AAE107232AE}"/>
              </a:ext>
            </a:extLst>
          </p:cNvPr>
          <p:cNvCxnSpPr>
            <a:cxnSpLocks/>
          </p:cNvCxnSpPr>
          <p:nvPr/>
        </p:nvCxnSpPr>
        <p:spPr>
          <a:xfrm>
            <a:off x="5190931" y="1940767"/>
            <a:ext cx="0" cy="970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5BEA3-ABFF-4E97-A3EB-72ED6EEB24D2}"/>
              </a:ext>
            </a:extLst>
          </p:cNvPr>
          <p:cNvCxnSpPr>
            <a:cxnSpLocks/>
          </p:cNvCxnSpPr>
          <p:nvPr/>
        </p:nvCxnSpPr>
        <p:spPr>
          <a:xfrm>
            <a:off x="5190931" y="1940767"/>
            <a:ext cx="1163216" cy="970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2B0D64-F382-494B-9131-6CF583974C8E}"/>
              </a:ext>
            </a:extLst>
          </p:cNvPr>
          <p:cNvSpPr txBox="1"/>
          <p:nvPr/>
        </p:nvSpPr>
        <p:spPr>
          <a:xfrm>
            <a:off x="3713582" y="1520890"/>
            <a:ext cx="355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location on your computer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7965C13-66A9-4DF3-91FB-910ECC88DA13}"/>
              </a:ext>
            </a:extLst>
          </p:cNvPr>
          <p:cNvSpPr/>
          <p:nvPr/>
        </p:nvSpPr>
        <p:spPr>
          <a:xfrm>
            <a:off x="7109927" y="4338735"/>
            <a:ext cx="363880" cy="133427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55263-197C-404E-830F-8125C87534CF}"/>
              </a:ext>
            </a:extLst>
          </p:cNvPr>
          <p:cNvSpPr txBox="1"/>
          <p:nvPr/>
        </p:nvSpPr>
        <p:spPr>
          <a:xfrm>
            <a:off x="7576457" y="4749282"/>
            <a:ext cx="36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Additional options to consider</a:t>
            </a:r>
          </a:p>
        </p:txBody>
      </p:sp>
    </p:spTree>
    <p:extLst>
      <p:ext uri="{BB962C8B-B14F-4D97-AF65-F5344CB8AC3E}">
        <p14:creationId xmlns:p14="http://schemas.microsoft.com/office/powerpoint/2010/main" val="27595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990D-3907-46B1-8902-0788A27E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19017"/>
          </a:xfrm>
        </p:spPr>
        <p:txBody>
          <a:bodyPr>
            <a:normAutofit/>
          </a:bodyPr>
          <a:lstStyle/>
          <a:p>
            <a:r>
              <a:rPr lang="en-US" sz="3600" dirty="0"/>
              <a:t>Creating Assignment Information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B6B181-AE0B-4705-8BC0-CFD86FA81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9" y="1371600"/>
            <a:ext cx="10378812" cy="48006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00D931E-7CED-4503-A114-F482C8813456}"/>
              </a:ext>
            </a:extLst>
          </p:cNvPr>
          <p:cNvSpPr/>
          <p:nvPr/>
        </p:nvSpPr>
        <p:spPr>
          <a:xfrm>
            <a:off x="3750906" y="1073020"/>
            <a:ext cx="1707502" cy="835415"/>
          </a:xfrm>
          <a:custGeom>
            <a:avLst/>
            <a:gdLst>
              <a:gd name="connsiteX0" fmla="*/ 821094 w 1707502"/>
              <a:gd name="connsiteY0" fmla="*/ 37323 h 835415"/>
              <a:gd name="connsiteX1" fmla="*/ 765110 w 1707502"/>
              <a:gd name="connsiteY1" fmla="*/ 27992 h 835415"/>
              <a:gd name="connsiteX2" fmla="*/ 681135 w 1707502"/>
              <a:gd name="connsiteY2" fmla="*/ 9331 h 835415"/>
              <a:gd name="connsiteX3" fmla="*/ 513184 w 1707502"/>
              <a:gd name="connsiteY3" fmla="*/ 0 h 835415"/>
              <a:gd name="connsiteX4" fmla="*/ 233265 w 1707502"/>
              <a:gd name="connsiteY4" fmla="*/ 9331 h 835415"/>
              <a:gd name="connsiteX5" fmla="*/ 186612 w 1707502"/>
              <a:gd name="connsiteY5" fmla="*/ 18662 h 835415"/>
              <a:gd name="connsiteX6" fmla="*/ 149290 w 1707502"/>
              <a:gd name="connsiteY6" fmla="*/ 46653 h 835415"/>
              <a:gd name="connsiteX7" fmla="*/ 102637 w 1707502"/>
              <a:gd name="connsiteY7" fmla="*/ 74645 h 835415"/>
              <a:gd name="connsiteX8" fmla="*/ 65314 w 1707502"/>
              <a:gd name="connsiteY8" fmla="*/ 111968 h 835415"/>
              <a:gd name="connsiteX9" fmla="*/ 27992 w 1707502"/>
              <a:gd name="connsiteY9" fmla="*/ 186613 h 835415"/>
              <a:gd name="connsiteX10" fmla="*/ 18661 w 1707502"/>
              <a:gd name="connsiteY10" fmla="*/ 251927 h 835415"/>
              <a:gd name="connsiteX11" fmla="*/ 9331 w 1707502"/>
              <a:gd name="connsiteY11" fmla="*/ 289249 h 835415"/>
              <a:gd name="connsiteX12" fmla="*/ 0 w 1707502"/>
              <a:gd name="connsiteY12" fmla="*/ 354564 h 835415"/>
              <a:gd name="connsiteX13" fmla="*/ 9331 w 1707502"/>
              <a:gd name="connsiteY13" fmla="*/ 391886 h 835415"/>
              <a:gd name="connsiteX14" fmla="*/ 37323 w 1707502"/>
              <a:gd name="connsiteY14" fmla="*/ 494523 h 835415"/>
              <a:gd name="connsiteX15" fmla="*/ 167951 w 1707502"/>
              <a:gd name="connsiteY15" fmla="*/ 662474 h 835415"/>
              <a:gd name="connsiteX16" fmla="*/ 195943 w 1707502"/>
              <a:gd name="connsiteY16" fmla="*/ 681135 h 835415"/>
              <a:gd name="connsiteX17" fmla="*/ 233265 w 1707502"/>
              <a:gd name="connsiteY17" fmla="*/ 709127 h 835415"/>
              <a:gd name="connsiteX18" fmla="*/ 251927 w 1707502"/>
              <a:gd name="connsiteY18" fmla="*/ 727788 h 835415"/>
              <a:gd name="connsiteX19" fmla="*/ 335902 w 1707502"/>
              <a:gd name="connsiteY19" fmla="*/ 755780 h 835415"/>
              <a:gd name="connsiteX20" fmla="*/ 466531 w 1707502"/>
              <a:gd name="connsiteY20" fmla="*/ 802433 h 835415"/>
              <a:gd name="connsiteX21" fmla="*/ 606490 w 1707502"/>
              <a:gd name="connsiteY21" fmla="*/ 821094 h 835415"/>
              <a:gd name="connsiteX22" fmla="*/ 662474 w 1707502"/>
              <a:gd name="connsiteY22" fmla="*/ 830425 h 835415"/>
              <a:gd name="connsiteX23" fmla="*/ 1408923 w 1707502"/>
              <a:gd name="connsiteY23" fmla="*/ 793102 h 835415"/>
              <a:gd name="connsiteX24" fmla="*/ 1474237 w 1707502"/>
              <a:gd name="connsiteY24" fmla="*/ 774441 h 835415"/>
              <a:gd name="connsiteX25" fmla="*/ 1511559 w 1707502"/>
              <a:gd name="connsiteY25" fmla="*/ 765111 h 835415"/>
              <a:gd name="connsiteX26" fmla="*/ 1576874 w 1707502"/>
              <a:gd name="connsiteY26" fmla="*/ 737119 h 835415"/>
              <a:gd name="connsiteX27" fmla="*/ 1604865 w 1707502"/>
              <a:gd name="connsiteY27" fmla="*/ 718458 h 835415"/>
              <a:gd name="connsiteX28" fmla="*/ 1670180 w 1707502"/>
              <a:gd name="connsiteY28" fmla="*/ 634482 h 835415"/>
              <a:gd name="connsiteX29" fmla="*/ 1688841 w 1707502"/>
              <a:gd name="connsiteY29" fmla="*/ 559837 h 835415"/>
              <a:gd name="connsiteX30" fmla="*/ 1707502 w 1707502"/>
              <a:gd name="connsiteY30" fmla="*/ 494523 h 835415"/>
              <a:gd name="connsiteX31" fmla="*/ 1670180 w 1707502"/>
              <a:gd name="connsiteY31" fmla="*/ 345233 h 835415"/>
              <a:gd name="connsiteX32" fmla="*/ 1642188 w 1707502"/>
              <a:gd name="connsiteY32" fmla="*/ 279919 h 835415"/>
              <a:gd name="connsiteX33" fmla="*/ 1586204 w 1707502"/>
              <a:gd name="connsiteY33" fmla="*/ 214604 h 835415"/>
              <a:gd name="connsiteX34" fmla="*/ 1558212 w 1707502"/>
              <a:gd name="connsiteY34" fmla="*/ 177282 h 835415"/>
              <a:gd name="connsiteX35" fmla="*/ 1502229 w 1707502"/>
              <a:gd name="connsiteY35" fmla="*/ 139960 h 835415"/>
              <a:gd name="connsiteX36" fmla="*/ 1446245 w 1707502"/>
              <a:gd name="connsiteY36" fmla="*/ 102637 h 835415"/>
              <a:gd name="connsiteX37" fmla="*/ 1418253 w 1707502"/>
              <a:gd name="connsiteY37" fmla="*/ 93307 h 835415"/>
              <a:gd name="connsiteX38" fmla="*/ 1371600 w 1707502"/>
              <a:gd name="connsiteY38" fmla="*/ 74645 h 835415"/>
              <a:gd name="connsiteX39" fmla="*/ 1278294 w 1707502"/>
              <a:gd name="connsiteY39" fmla="*/ 55984 h 835415"/>
              <a:gd name="connsiteX40" fmla="*/ 1250302 w 1707502"/>
              <a:gd name="connsiteY40" fmla="*/ 46653 h 835415"/>
              <a:gd name="connsiteX41" fmla="*/ 961053 w 1707502"/>
              <a:gd name="connsiteY41" fmla="*/ 18662 h 835415"/>
              <a:gd name="connsiteX42" fmla="*/ 653143 w 1707502"/>
              <a:gd name="connsiteY42" fmla="*/ 9331 h 83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707502" h="835415">
                <a:moveTo>
                  <a:pt x="821094" y="37323"/>
                </a:moveTo>
                <a:cubicBezTo>
                  <a:pt x="802433" y="34213"/>
                  <a:pt x="783661" y="31702"/>
                  <a:pt x="765110" y="27992"/>
                </a:cubicBezTo>
                <a:cubicBezTo>
                  <a:pt x="736989" y="22368"/>
                  <a:pt x="709956" y="11837"/>
                  <a:pt x="681135" y="9331"/>
                </a:cubicBezTo>
                <a:cubicBezTo>
                  <a:pt x="625276" y="4473"/>
                  <a:pt x="569168" y="3110"/>
                  <a:pt x="513184" y="0"/>
                </a:cubicBezTo>
                <a:cubicBezTo>
                  <a:pt x="419878" y="3110"/>
                  <a:pt x="326471" y="4005"/>
                  <a:pt x="233265" y="9331"/>
                </a:cubicBezTo>
                <a:cubicBezTo>
                  <a:pt x="217432" y="10236"/>
                  <a:pt x="201104" y="12221"/>
                  <a:pt x="186612" y="18662"/>
                </a:cubicBezTo>
                <a:cubicBezTo>
                  <a:pt x="172402" y="24978"/>
                  <a:pt x="162229" y="38027"/>
                  <a:pt x="149290" y="46653"/>
                </a:cubicBezTo>
                <a:cubicBezTo>
                  <a:pt x="134200" y="56713"/>
                  <a:pt x="116952" y="63511"/>
                  <a:pt x="102637" y="74645"/>
                </a:cubicBezTo>
                <a:cubicBezTo>
                  <a:pt x="88749" y="85447"/>
                  <a:pt x="65314" y="111968"/>
                  <a:pt x="65314" y="111968"/>
                </a:cubicBezTo>
                <a:cubicBezTo>
                  <a:pt x="52873" y="136850"/>
                  <a:pt x="31926" y="159074"/>
                  <a:pt x="27992" y="186613"/>
                </a:cubicBezTo>
                <a:cubicBezTo>
                  <a:pt x="24882" y="208384"/>
                  <a:pt x="22595" y="230289"/>
                  <a:pt x="18661" y="251927"/>
                </a:cubicBezTo>
                <a:cubicBezTo>
                  <a:pt x="16367" y="264544"/>
                  <a:pt x="11625" y="276632"/>
                  <a:pt x="9331" y="289249"/>
                </a:cubicBezTo>
                <a:cubicBezTo>
                  <a:pt x="5397" y="310887"/>
                  <a:pt x="3110" y="332792"/>
                  <a:pt x="0" y="354564"/>
                </a:cubicBezTo>
                <a:cubicBezTo>
                  <a:pt x="3110" y="367005"/>
                  <a:pt x="6549" y="379368"/>
                  <a:pt x="9331" y="391886"/>
                </a:cubicBezTo>
                <a:cubicBezTo>
                  <a:pt x="16923" y="426051"/>
                  <a:pt x="20586" y="462909"/>
                  <a:pt x="37323" y="494523"/>
                </a:cubicBezTo>
                <a:cubicBezTo>
                  <a:pt x="64148" y="545192"/>
                  <a:pt x="115736" y="627664"/>
                  <a:pt x="167951" y="662474"/>
                </a:cubicBezTo>
                <a:cubicBezTo>
                  <a:pt x="177282" y="668694"/>
                  <a:pt x="186818" y="674617"/>
                  <a:pt x="195943" y="681135"/>
                </a:cubicBezTo>
                <a:cubicBezTo>
                  <a:pt x="208597" y="690174"/>
                  <a:pt x="221318" y="699172"/>
                  <a:pt x="233265" y="709127"/>
                </a:cubicBezTo>
                <a:cubicBezTo>
                  <a:pt x="240023" y="714759"/>
                  <a:pt x="243918" y="724148"/>
                  <a:pt x="251927" y="727788"/>
                </a:cubicBezTo>
                <a:cubicBezTo>
                  <a:pt x="278788" y="739998"/>
                  <a:pt x="308115" y="745856"/>
                  <a:pt x="335902" y="755780"/>
                </a:cubicBezTo>
                <a:cubicBezTo>
                  <a:pt x="403255" y="779835"/>
                  <a:pt x="378462" y="778948"/>
                  <a:pt x="466531" y="802433"/>
                </a:cubicBezTo>
                <a:cubicBezTo>
                  <a:pt x="498987" y="811088"/>
                  <a:pt x="580095" y="817575"/>
                  <a:pt x="606490" y="821094"/>
                </a:cubicBezTo>
                <a:cubicBezTo>
                  <a:pt x="625243" y="823594"/>
                  <a:pt x="643813" y="827315"/>
                  <a:pt x="662474" y="830425"/>
                </a:cubicBezTo>
                <a:cubicBezTo>
                  <a:pt x="860806" y="827374"/>
                  <a:pt x="1177941" y="859096"/>
                  <a:pt x="1408923" y="793102"/>
                </a:cubicBezTo>
                <a:lnTo>
                  <a:pt x="1474237" y="774441"/>
                </a:lnTo>
                <a:cubicBezTo>
                  <a:pt x="1486609" y="771067"/>
                  <a:pt x="1499508" y="769493"/>
                  <a:pt x="1511559" y="765111"/>
                </a:cubicBezTo>
                <a:cubicBezTo>
                  <a:pt x="1533820" y="757016"/>
                  <a:pt x="1555688" y="747712"/>
                  <a:pt x="1576874" y="737119"/>
                </a:cubicBezTo>
                <a:cubicBezTo>
                  <a:pt x="1586904" y="732104"/>
                  <a:pt x="1597322" y="726756"/>
                  <a:pt x="1604865" y="718458"/>
                </a:cubicBezTo>
                <a:cubicBezTo>
                  <a:pt x="1628719" y="692218"/>
                  <a:pt x="1670180" y="634482"/>
                  <a:pt x="1670180" y="634482"/>
                </a:cubicBezTo>
                <a:cubicBezTo>
                  <a:pt x="1689146" y="539645"/>
                  <a:pt x="1669715" y="626776"/>
                  <a:pt x="1688841" y="559837"/>
                </a:cubicBezTo>
                <a:cubicBezTo>
                  <a:pt x="1712282" y="477799"/>
                  <a:pt x="1685125" y="561659"/>
                  <a:pt x="1707502" y="494523"/>
                </a:cubicBezTo>
                <a:cubicBezTo>
                  <a:pt x="1681990" y="354204"/>
                  <a:pt x="1703612" y="434385"/>
                  <a:pt x="1670180" y="345233"/>
                </a:cubicBezTo>
                <a:cubicBezTo>
                  <a:pt x="1659517" y="316799"/>
                  <a:pt x="1660910" y="308002"/>
                  <a:pt x="1642188" y="279919"/>
                </a:cubicBezTo>
                <a:cubicBezTo>
                  <a:pt x="1585646" y="195107"/>
                  <a:pt x="1625009" y="261170"/>
                  <a:pt x="1586204" y="214604"/>
                </a:cubicBezTo>
                <a:cubicBezTo>
                  <a:pt x="1576249" y="202657"/>
                  <a:pt x="1569835" y="187613"/>
                  <a:pt x="1558212" y="177282"/>
                </a:cubicBezTo>
                <a:cubicBezTo>
                  <a:pt x="1541449" y="162382"/>
                  <a:pt x="1520890" y="152401"/>
                  <a:pt x="1502229" y="139960"/>
                </a:cubicBezTo>
                <a:cubicBezTo>
                  <a:pt x="1483568" y="127519"/>
                  <a:pt x="1467522" y="109729"/>
                  <a:pt x="1446245" y="102637"/>
                </a:cubicBezTo>
                <a:cubicBezTo>
                  <a:pt x="1436914" y="99527"/>
                  <a:pt x="1427462" y="96760"/>
                  <a:pt x="1418253" y="93307"/>
                </a:cubicBezTo>
                <a:cubicBezTo>
                  <a:pt x="1402570" y="87426"/>
                  <a:pt x="1387490" y="79942"/>
                  <a:pt x="1371600" y="74645"/>
                </a:cubicBezTo>
                <a:cubicBezTo>
                  <a:pt x="1334429" y="62255"/>
                  <a:pt x="1319626" y="65169"/>
                  <a:pt x="1278294" y="55984"/>
                </a:cubicBezTo>
                <a:cubicBezTo>
                  <a:pt x="1268693" y="53850"/>
                  <a:pt x="1259946" y="48582"/>
                  <a:pt x="1250302" y="46653"/>
                </a:cubicBezTo>
                <a:cubicBezTo>
                  <a:pt x="1118495" y="20291"/>
                  <a:pt x="1115859" y="26809"/>
                  <a:pt x="961053" y="18662"/>
                </a:cubicBezTo>
                <a:cubicBezTo>
                  <a:pt x="829006" y="-7749"/>
                  <a:pt x="930259" y="9331"/>
                  <a:pt x="653143" y="9331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BA27-7D21-49C1-B89F-4DD63719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72364"/>
          </a:xfrm>
        </p:spPr>
        <p:txBody>
          <a:bodyPr>
            <a:normAutofit/>
          </a:bodyPr>
          <a:lstStyle/>
          <a:p>
            <a:r>
              <a:rPr lang="en-US" sz="3600" dirty="0"/>
              <a:t>Enter due date and availability dates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0DBF7B-D477-4C93-BB7F-C8A9F2667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294" y="1328234"/>
            <a:ext cx="9638522" cy="484396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39F999-6ED9-41C2-9D11-0879E66D6504}"/>
              </a:ext>
            </a:extLst>
          </p:cNvPr>
          <p:cNvCxnSpPr/>
          <p:nvPr/>
        </p:nvCxnSpPr>
        <p:spPr>
          <a:xfrm flipH="1">
            <a:off x="5253135" y="1399592"/>
            <a:ext cx="1446245" cy="382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EF38B1-E2CF-41D8-A53A-0F8815CB4881}"/>
              </a:ext>
            </a:extLst>
          </p:cNvPr>
          <p:cNvCxnSpPr/>
          <p:nvPr/>
        </p:nvCxnSpPr>
        <p:spPr>
          <a:xfrm flipH="1">
            <a:off x="3688702" y="1399592"/>
            <a:ext cx="1446245" cy="382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9B7FEB-E22C-4F8C-A2D2-E0CDD88FD75E}"/>
              </a:ext>
            </a:extLst>
          </p:cNvPr>
          <p:cNvCxnSpPr/>
          <p:nvPr/>
        </p:nvCxnSpPr>
        <p:spPr>
          <a:xfrm flipH="1">
            <a:off x="3962400" y="2438400"/>
            <a:ext cx="1446245" cy="382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6791E2-7D9C-4EAE-BF4F-B16D6AC3C985}"/>
              </a:ext>
            </a:extLst>
          </p:cNvPr>
          <p:cNvCxnSpPr/>
          <p:nvPr/>
        </p:nvCxnSpPr>
        <p:spPr>
          <a:xfrm flipH="1">
            <a:off x="3937518" y="2701035"/>
            <a:ext cx="1446245" cy="382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037F46-8F9A-403F-8C39-A93AB5FB252E}"/>
              </a:ext>
            </a:extLst>
          </p:cNvPr>
          <p:cNvCxnSpPr/>
          <p:nvPr/>
        </p:nvCxnSpPr>
        <p:spPr>
          <a:xfrm flipH="1">
            <a:off x="3937518" y="3346047"/>
            <a:ext cx="1446245" cy="382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C1C277-5E4A-48D1-AF88-21EC763E5018}"/>
              </a:ext>
            </a:extLst>
          </p:cNvPr>
          <p:cNvCxnSpPr/>
          <p:nvPr/>
        </p:nvCxnSpPr>
        <p:spPr>
          <a:xfrm flipH="1">
            <a:off x="3461657" y="4693299"/>
            <a:ext cx="1446245" cy="382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DBFD-7B57-475E-8370-364C711D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9727"/>
          </a:xfrm>
        </p:spPr>
        <p:txBody>
          <a:bodyPr>
            <a:noAutofit/>
          </a:bodyPr>
          <a:lstStyle/>
          <a:p>
            <a:r>
              <a:rPr lang="en-US" sz="3600" dirty="0"/>
              <a:t>NOTE ADDITIONAL TRAINING AVAILABLE: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E4825-B0FF-470F-9A35-D2AA6A0357C4}"/>
              </a:ext>
            </a:extLst>
          </p:cNvPr>
          <p:cNvSpPr txBox="1"/>
          <p:nvPr/>
        </p:nvSpPr>
        <p:spPr>
          <a:xfrm>
            <a:off x="1375719" y="1688757"/>
            <a:ext cx="70680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Workshops are available at:  </a:t>
            </a:r>
            <a:r>
              <a:rPr lang="en-US" dirty="0">
                <a:hlinkClick r:id="rId2"/>
              </a:rPr>
              <a:t>https://eapps.austincc.edu/workshops/www/login.php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Log in with your </a:t>
            </a:r>
            <a:r>
              <a:rPr lang="en-US" dirty="0" err="1"/>
              <a:t>ACCeID</a:t>
            </a:r>
            <a:r>
              <a:rPr lang="en-US" dirty="0"/>
              <a:t> and search for “Blackboard”</a:t>
            </a:r>
          </a:p>
          <a:p>
            <a:r>
              <a:rPr lang="en-US" dirty="0"/>
              <a:t>You will find these workshops</a:t>
            </a:r>
          </a:p>
          <a:p>
            <a:endParaRPr lang="en-US" dirty="0"/>
          </a:p>
          <a:p>
            <a:r>
              <a:rPr lang="en-US" dirty="0"/>
              <a:t>Blackboard 1: Building a Course Site – 2 </a:t>
            </a:r>
            <a:r>
              <a:rPr lang="en-US" dirty="0" err="1"/>
              <a:t>hrs</a:t>
            </a:r>
            <a:endParaRPr lang="en-US" dirty="0"/>
          </a:p>
          <a:p>
            <a:r>
              <a:rPr lang="en-US" dirty="0"/>
              <a:t>Blackboard 2: Assignments and Assessments – 2 </a:t>
            </a:r>
            <a:r>
              <a:rPr lang="en-US" dirty="0" err="1"/>
              <a:t>hrs</a:t>
            </a:r>
            <a:endParaRPr lang="en-US" dirty="0"/>
          </a:p>
          <a:p>
            <a:r>
              <a:rPr lang="en-US" dirty="0"/>
              <a:t>Blackboard 3: Grade Center – 2 </a:t>
            </a:r>
            <a:r>
              <a:rPr lang="en-US" dirty="0" err="1"/>
              <a:t>hrs</a:t>
            </a:r>
            <a:endParaRPr lang="en-US" dirty="0"/>
          </a:p>
          <a:p>
            <a:r>
              <a:rPr lang="en-US" dirty="0"/>
              <a:t>Blackboard 4: Interactive Tools – 2hrs</a:t>
            </a:r>
          </a:p>
          <a:p>
            <a:r>
              <a:rPr lang="en-US" dirty="0"/>
              <a:t>Blackboard </a:t>
            </a:r>
            <a:r>
              <a:rPr lang="en-US" dirty="0" err="1"/>
              <a:t>Collaborat</a:t>
            </a:r>
            <a:r>
              <a:rPr lang="en-US" dirty="0"/>
              <a:t> Ultra Training – 1.5 </a:t>
            </a:r>
            <a:r>
              <a:rPr lang="en-US" dirty="0" err="1"/>
              <a:t>hrs</a:t>
            </a:r>
            <a:endParaRPr lang="en-US" dirty="0"/>
          </a:p>
          <a:p>
            <a:endParaRPr lang="en-US" dirty="0"/>
          </a:p>
          <a:p>
            <a:r>
              <a:rPr lang="en-US" dirty="0"/>
              <a:t>Total of 9.5 </a:t>
            </a:r>
            <a:r>
              <a:rPr lang="en-US" dirty="0" err="1"/>
              <a:t>hrs</a:t>
            </a:r>
            <a:r>
              <a:rPr lang="en-US" dirty="0"/>
              <a:t> online and self-paced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766C4B-8B73-430C-AD8D-72BE02D4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75924"/>
            <a:ext cx="10058400" cy="46962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4252-3CDF-4E7F-98A1-89A5A90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9058"/>
          </a:xfrm>
        </p:spPr>
        <p:txBody>
          <a:bodyPr>
            <a:noAutofit/>
          </a:bodyPr>
          <a:lstStyle/>
          <a:p>
            <a:r>
              <a:rPr lang="en-US" sz="3600" dirty="0"/>
              <a:t>You must submit to save the content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7F64BE-F8C2-494C-AF4E-93B150631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223537"/>
            <a:ext cx="10058399" cy="405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D66C76-B828-4C29-95A9-92394D090704}"/>
              </a:ext>
            </a:extLst>
          </p:cNvPr>
          <p:cNvSpPr txBox="1"/>
          <p:nvPr/>
        </p:nvSpPr>
        <p:spPr>
          <a:xfrm>
            <a:off x="5215812" y="3429000"/>
            <a:ext cx="459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Box is located at the right bottom of the screen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E3F718-D421-4223-9F1F-87F6E17DBF83}"/>
              </a:ext>
            </a:extLst>
          </p:cNvPr>
          <p:cNvCxnSpPr/>
          <p:nvPr/>
        </p:nvCxnSpPr>
        <p:spPr>
          <a:xfrm>
            <a:off x="6746033" y="4075331"/>
            <a:ext cx="2174032" cy="1439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CF97-1C31-4C56-85CC-FD4D123B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Editing content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1C6D9D-F434-408E-9DD8-4C15B3847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831" y="1768151"/>
            <a:ext cx="6254683" cy="332169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11D031-3995-4E8A-B2DC-2E8BE545C279}"/>
              </a:ext>
            </a:extLst>
          </p:cNvPr>
          <p:cNvCxnSpPr>
            <a:cxnSpLocks/>
          </p:cNvCxnSpPr>
          <p:nvPr/>
        </p:nvCxnSpPr>
        <p:spPr>
          <a:xfrm>
            <a:off x="3247053" y="2514144"/>
            <a:ext cx="2453951" cy="16753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997989E-8313-415B-A178-BD666068D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77" y="3937809"/>
            <a:ext cx="3495675" cy="27146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6C6923-821B-43DF-ACA7-8C01D7DC897D}"/>
              </a:ext>
            </a:extLst>
          </p:cNvPr>
          <p:cNvCxnSpPr>
            <a:cxnSpLocks/>
          </p:cNvCxnSpPr>
          <p:nvPr/>
        </p:nvCxnSpPr>
        <p:spPr>
          <a:xfrm flipH="1">
            <a:off x="8820540" y="3517641"/>
            <a:ext cx="687354" cy="1062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DE33-14D4-44D2-90D2-6E8E0F56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FFA18-86C5-43F0-B1FB-94053C73E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more about how Blackboard works – explore</a:t>
            </a:r>
          </a:p>
          <a:p>
            <a:r>
              <a:rPr lang="en-US" dirty="0"/>
              <a:t>I recommend you also attend the online training available at:  </a:t>
            </a:r>
            <a:r>
              <a:rPr lang="en-US" dirty="0">
                <a:hlinkClick r:id="rId2"/>
              </a:rPr>
              <a:t>https://eapps.austincc.edu/workshops/www/login.php</a:t>
            </a:r>
            <a:endParaRPr lang="en-US" dirty="0"/>
          </a:p>
          <a:p>
            <a:r>
              <a:rPr lang="en-US" dirty="0"/>
              <a:t>You may also consider attending the additional sessions for the Basic Blackboard training now being offered</a:t>
            </a:r>
          </a:p>
          <a:p>
            <a:r>
              <a:rPr lang="en-US" dirty="0"/>
              <a:t>In order to present your classes online, you will need to attend the Basic Collaboration training being offered  </a:t>
            </a:r>
          </a:p>
        </p:txBody>
      </p:sp>
    </p:spTree>
    <p:extLst>
      <p:ext uri="{BB962C8B-B14F-4D97-AF65-F5344CB8AC3E}">
        <p14:creationId xmlns:p14="http://schemas.microsoft.com/office/powerpoint/2010/main" val="29337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DBFD-7B57-475E-8370-364C711D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9727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to blackboard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FA3D3C-5DD6-44CF-9862-A2C158EFAF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820" y="1465263"/>
            <a:ext cx="7371184" cy="47069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848A86-DAE9-468E-8CEC-FEB000003E09}"/>
              </a:ext>
            </a:extLst>
          </p:cNvPr>
          <p:cNvCxnSpPr/>
          <p:nvPr/>
        </p:nvCxnSpPr>
        <p:spPr>
          <a:xfrm flipH="1">
            <a:off x="5206482" y="2444620"/>
            <a:ext cx="3284375" cy="223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3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B80E-B89A-4878-BC3D-494DF10A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04413"/>
          </a:xfrm>
        </p:spPr>
        <p:txBody>
          <a:bodyPr>
            <a:noAutofit/>
          </a:bodyPr>
          <a:lstStyle/>
          <a:p>
            <a:r>
              <a:rPr lang="en-US" sz="3600" dirty="0"/>
              <a:t>Sign in using your </a:t>
            </a:r>
            <a:r>
              <a:rPr lang="en-US" sz="3600" dirty="0" err="1"/>
              <a:t>acEid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2F19FA-275C-4E17-945A-BDB3279BD7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033" y="1306513"/>
            <a:ext cx="9700283" cy="48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7607-220A-4EB3-A38C-9EB15A69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512064"/>
            <a:ext cx="10058400" cy="523634"/>
          </a:xfrm>
        </p:spPr>
        <p:txBody>
          <a:bodyPr>
            <a:noAutofit/>
          </a:bodyPr>
          <a:lstStyle/>
          <a:p>
            <a:r>
              <a:rPr lang="en-US" sz="3600" dirty="0"/>
              <a:t>Your course listings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813DBB-AD58-459F-BABA-4C313BDD6B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98" y="1306286"/>
            <a:ext cx="11056775" cy="49265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BA2987-244F-49AD-9C59-2A9C3D926CBE}"/>
              </a:ext>
            </a:extLst>
          </p:cNvPr>
          <p:cNvCxnSpPr>
            <a:cxnSpLocks/>
          </p:cNvCxnSpPr>
          <p:nvPr/>
        </p:nvCxnSpPr>
        <p:spPr>
          <a:xfrm>
            <a:off x="7109927" y="2668555"/>
            <a:ext cx="587828" cy="1194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2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7607-220A-4EB3-A38C-9EB15A69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512064"/>
            <a:ext cx="10058400" cy="523634"/>
          </a:xfrm>
        </p:spPr>
        <p:txBody>
          <a:bodyPr>
            <a:noAutofit/>
          </a:bodyPr>
          <a:lstStyle/>
          <a:p>
            <a:r>
              <a:rPr lang="en-US" sz="3600" dirty="0"/>
              <a:t>Your current courses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813DBB-AD58-459F-BABA-4C313BDD6B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98" y="1306286"/>
            <a:ext cx="11056775" cy="49265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BA2987-244F-49AD-9C59-2A9C3D926CBE}"/>
              </a:ext>
            </a:extLst>
          </p:cNvPr>
          <p:cNvCxnSpPr>
            <a:cxnSpLocks/>
          </p:cNvCxnSpPr>
          <p:nvPr/>
        </p:nvCxnSpPr>
        <p:spPr>
          <a:xfrm>
            <a:off x="8285584" y="914400"/>
            <a:ext cx="587828" cy="1194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2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7607-220A-4EB3-A38C-9EB15A69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512064"/>
            <a:ext cx="10058400" cy="523634"/>
          </a:xfrm>
        </p:spPr>
        <p:txBody>
          <a:bodyPr>
            <a:noAutofit/>
          </a:bodyPr>
          <a:lstStyle/>
          <a:p>
            <a:r>
              <a:rPr lang="en-US" sz="3600" dirty="0"/>
              <a:t>Select the course to work 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DE63DAA-11F3-4BB0-93E7-534FE59E5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76" y="1511561"/>
            <a:ext cx="11290040" cy="444604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99432C-10A9-4D89-A039-85DEF8424493}"/>
              </a:ext>
            </a:extLst>
          </p:cNvPr>
          <p:cNvCxnSpPr/>
          <p:nvPr/>
        </p:nvCxnSpPr>
        <p:spPr>
          <a:xfrm>
            <a:off x="1763485" y="2761861"/>
            <a:ext cx="1306286" cy="270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4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886A-EABB-4A63-B424-163A7B66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19017"/>
          </a:xfrm>
        </p:spPr>
        <p:txBody>
          <a:bodyPr>
            <a:normAutofit/>
          </a:bodyPr>
          <a:lstStyle/>
          <a:p>
            <a:r>
              <a:rPr lang="en-US" sz="3600" dirty="0"/>
              <a:t>Menu bar FOR INTERACTIVE TOOLS opens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D77E85-E987-4DAC-9162-900E8081A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59" y="1279744"/>
            <a:ext cx="10058400" cy="50936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4B768A-E55B-40C4-B606-C23996202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2081212"/>
            <a:ext cx="3396148" cy="43293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AB0D86-4532-469D-BE99-0F199D047CF5}"/>
              </a:ext>
            </a:extLst>
          </p:cNvPr>
          <p:cNvCxnSpPr/>
          <p:nvPr/>
        </p:nvCxnSpPr>
        <p:spPr>
          <a:xfrm flipV="1">
            <a:off x="3004457" y="2799184"/>
            <a:ext cx="1856792" cy="475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9227EA-2863-434B-BF61-7D030799381B}"/>
              </a:ext>
            </a:extLst>
          </p:cNvPr>
          <p:cNvCxnSpPr/>
          <p:nvPr/>
        </p:nvCxnSpPr>
        <p:spPr>
          <a:xfrm flipV="1">
            <a:off x="3093195" y="5703489"/>
            <a:ext cx="1856792" cy="475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F0696E-9425-43D2-A5AC-CFC9797723A9}"/>
              </a:ext>
            </a:extLst>
          </p:cNvPr>
          <p:cNvCxnSpPr/>
          <p:nvPr/>
        </p:nvCxnSpPr>
        <p:spPr>
          <a:xfrm flipV="1">
            <a:off x="3093195" y="4318624"/>
            <a:ext cx="1856792" cy="475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5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2FE9-8A60-45E4-9F7C-7D1F7715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97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Adding a menu item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91CE05-1B95-40CE-B145-D493A1DBE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201" y="1978090"/>
            <a:ext cx="4884691" cy="36016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0CD480-8093-48DF-A67F-3CFFFF3C9915}"/>
              </a:ext>
            </a:extLst>
          </p:cNvPr>
          <p:cNvCxnSpPr/>
          <p:nvPr/>
        </p:nvCxnSpPr>
        <p:spPr>
          <a:xfrm>
            <a:off x="783771" y="1875453"/>
            <a:ext cx="2332653" cy="513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321</Words>
  <Application>Microsoft Office PowerPoint</Application>
  <PresentationFormat>Widescreen</PresentationFormat>
  <Paragraphs>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Rockwell</vt:lpstr>
      <vt:lpstr>Rockwell Condensed</vt:lpstr>
      <vt:lpstr>Wingdings</vt:lpstr>
      <vt:lpstr>Wood Type</vt:lpstr>
      <vt:lpstr>BASIC BLACKBOARD</vt:lpstr>
      <vt:lpstr>NOTE ADDITIONAL TRAINING AVAILABLE:</vt:lpstr>
      <vt:lpstr>Getting to blackboard</vt:lpstr>
      <vt:lpstr>Sign in using your acEid</vt:lpstr>
      <vt:lpstr>Your course listings</vt:lpstr>
      <vt:lpstr>Your current courses</vt:lpstr>
      <vt:lpstr>Select the course to work on</vt:lpstr>
      <vt:lpstr>Menu bar FOR INTERACTIVE TOOLS opens</vt:lpstr>
      <vt:lpstr>Adding a menu item</vt:lpstr>
      <vt:lpstr>Creating a new content area</vt:lpstr>
      <vt:lpstr>Creating a new menu item - cont</vt:lpstr>
      <vt:lpstr>New Menu Item is now listed</vt:lpstr>
      <vt:lpstr>By clicking on the new menu item – its content area opens</vt:lpstr>
      <vt:lpstr>We select the “Build Content” option</vt:lpstr>
      <vt:lpstr>Select “Item” from the menu</vt:lpstr>
      <vt:lpstr>PowerPoint Presentation</vt:lpstr>
      <vt:lpstr>Attaching handouts/files</vt:lpstr>
      <vt:lpstr>Creating Assignment Information</vt:lpstr>
      <vt:lpstr>Enter due date and availability dates</vt:lpstr>
      <vt:lpstr>You must submit to save the content</vt:lpstr>
      <vt:lpstr>Editing content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2020-03-18T23:37:33Z</dcterms:created>
  <dcterms:modified xsi:type="dcterms:W3CDTF">2020-03-20T18:42:45Z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