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2" r:id="rId5"/>
    <p:sldId id="258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7" r:id="rId16"/>
    <p:sldId id="266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9D9D9"/>
    <a:srgbClr val="062854"/>
    <a:srgbClr val="064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7"/>
    <p:restoredTop sz="94638"/>
  </p:normalViewPr>
  <p:slideViewPr>
    <p:cSldViewPr snapToGrid="0">
      <p:cViewPr>
        <p:scale>
          <a:sx n="112" d="100"/>
          <a:sy n="112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0DAAB-2B8B-9871-FAE0-B9AE6090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500006-4F0A-41F8-DC8C-525A3FF3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77A8-2228-C54D-C8BD-015BB320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C142A-7B3A-1F39-B89E-B15A34E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4C98A-A4DA-C993-1060-4A34FD5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76CD2-DB36-7013-0CBF-6C4A2EA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C3FA0-4D2C-BD90-BE72-E216847B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01C36-38F0-88E2-4555-8016CE6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E5303-E1A2-9C17-0A99-2846EDE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CA91A-B1D7-FDA2-FFDA-5F50F46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BB0666-907D-C6E4-74C9-BF00112B4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BE-7C2C-75D0-E2B5-1CA2435C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83519-A5F4-C499-2087-541E0C2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306FF-B1DA-3B9A-4126-E08AD7C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F5131-7A51-FE80-4FED-85866EBC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4335D-6A3C-BAE8-7CBC-0BB9169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C55E0-9C97-D003-1D81-31019FBB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D7C66-76D5-B047-2B01-EFF1EDA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6890-236A-A9BB-F6D6-D49CDE6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B268A-6A98-427E-05AC-2B736D9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37C1-8CD3-3772-3717-4D3190DF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B6061-F795-E302-4279-AB77EAD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FCC41-B751-1413-1882-F5C1DA6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6025E-1926-7D16-7015-013B466E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E1596-1677-4D6D-4AE6-BA6B4AA9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DE25-86A2-02A5-37DF-F06A53D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5E09B-35C1-1665-BCE1-91ADDA08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56D66-185E-9E45-B1DC-4F143DD4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EA34-54C9-C160-17B8-54F85F9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F06F-072F-2E97-2992-F1AD06C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745C5-D3E6-42EC-AAA7-4EBAEC8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722C4-92D5-D83B-431D-C8CF864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EBCAF-A988-FD94-1241-48C056DE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920F6-2653-3A6D-2AD5-B5CFE70B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628956-77FB-2456-1F02-6CCC34EA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8F3D-DA2B-81BD-1F4B-BFFF2F0C7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A3C310-20EF-0FEC-9A35-D360B39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5B4353-F8D1-327E-A245-93680FC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B7E13-3FCB-032C-CDB6-4B61C75F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310D6-0653-35BE-088C-6718101B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D9391C-0F0D-B595-C0FC-55718F0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97ED5-6825-24B4-5289-B5A1B5CF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6A1C-5D51-D1D0-45B1-AB81977A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37C02-61C3-CDA4-349C-27E7853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D53A8-DD1C-1F9C-9096-B5D80BC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3F1E9-A085-E877-D1BE-5F6D6CB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9A162-FC1E-5E45-6036-4C08BB7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C1DDF-A1B4-0473-E41C-6D7B278B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34949-342F-C099-5ACF-A45FCBB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F570E-F725-0A21-E693-D19A589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E9CCF-477B-2E0A-7366-C6A8BC7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EAF6B-61A7-4375-3EE1-B5E814A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3ECD-6156-1FCD-BF9E-00A9DEF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6EE5AE-92EE-DE67-6A7A-152BE7ED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245C63-5D2D-27C3-A5D9-AF57D8B3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248D40-285E-19C5-FD50-4E6AEBA2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E2B7E2-AB77-F61A-4A40-59B4D57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0E49E-3707-7B0E-EA2D-1941EA7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B49EB-7BAE-B8D2-7251-4EFF83A4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C8D1E-C286-D28F-8DF9-0CA217DE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704EB-5438-80C3-2CB5-828065139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C2B58-E75F-FCF2-F7AA-1FBA8E7E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B681-4E8E-3A70-8819-445CBB1E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5C54-A091-4171-DF45-FC17687E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04" y="1589975"/>
            <a:ext cx="9144000" cy="1501095"/>
          </a:xfrm>
        </p:spPr>
        <p:txBody>
          <a:bodyPr anchor="t">
            <a:normAutofit/>
          </a:bodyPr>
          <a:lstStyle/>
          <a:p>
            <a:pPr algn="l"/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Medium" pitchFamily="2" charset="77"/>
              </a:rPr>
              <a:t>Umsatzvorhersage einer Bäckerei-Filiale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A278CF-856F-C7B4-9E6D-FFF2C231E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04" y="6310873"/>
            <a:ext cx="9633857" cy="359229"/>
          </a:xfrm>
        </p:spPr>
        <p:txBody>
          <a:bodyPr>
            <a:normAutofit/>
          </a:bodyPr>
          <a:lstStyle/>
          <a:p>
            <a:pPr algn="l"/>
            <a:r>
              <a:rPr lang="de-DE" sz="1800" i="1" dirty="0">
                <a:solidFill>
                  <a:schemeClr val="bg1">
                    <a:lumMod val="85000"/>
                  </a:schemeClr>
                </a:solidFill>
                <a:latin typeface="Montserrat Medium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Philipp Meisinger, Olav Cornelius, Alexander Ruoff, Felix J. Wehkamp</a:t>
            </a:r>
          </a:p>
        </p:txBody>
      </p:sp>
    </p:spTree>
    <p:extLst>
      <p:ext uri="{BB962C8B-B14F-4D97-AF65-F5344CB8AC3E}">
        <p14:creationId xmlns:p14="http://schemas.microsoft.com/office/powerpoint/2010/main" val="10044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897DDB3-5A53-F7A3-C88E-78E4835FD10F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8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BCB8B56-1E5E-8EDF-898D-B0A00D72B0B9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83.57%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273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Source Code - Definition neuronales Netz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675B89B-4EB2-91BA-08F5-663BE6D4596B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9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46AEB0-0C86-6AFD-6C55-B2893984037B}"/>
              </a:ext>
            </a:extLst>
          </p:cNvPr>
          <p:cNvSpPr txBox="1">
            <a:spLocks/>
          </p:cNvSpPr>
          <p:nvPr/>
        </p:nvSpPr>
        <p:spPr>
          <a:xfrm>
            <a:off x="838200" y="2810495"/>
            <a:ext cx="10233992" cy="270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1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5B4C587-401B-0651-E340-55F285EB4C20}"/>
              </a:ext>
            </a:extLst>
          </p:cNvPr>
          <p:cNvSpPr txBox="1">
            <a:spLocks/>
          </p:cNvSpPr>
          <p:nvPr/>
        </p:nvSpPr>
        <p:spPr>
          <a:xfrm>
            <a:off x="838200" y="2057916"/>
            <a:ext cx="10233992" cy="357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model_1 = </a:t>
            </a:r>
            <a:r>
              <a:rPr lang="de-DE" sz="2800" dirty="0" err="1">
                <a:latin typeface="Montserrat Medium" pitchFamily="2" charset="77"/>
              </a:rPr>
              <a:t>Sequential</a:t>
            </a:r>
            <a:r>
              <a:rPr lang="de-DE" sz="2800" dirty="0">
                <a:latin typeface="Montserrat Medium" pitchFamily="2" charset="77"/>
              </a:rPr>
              <a:t>([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InputLayer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input_shape</a:t>
            </a:r>
            <a:r>
              <a:rPr lang="de-DE" sz="2800" dirty="0">
                <a:latin typeface="Montserrat Medium" pitchFamily="2" charset="77"/>
              </a:rPr>
              <a:t>=(</a:t>
            </a:r>
            <a:r>
              <a:rPr lang="de-DE" sz="2800" dirty="0" err="1">
                <a:latin typeface="Montserrat Medium" pitchFamily="2" charset="77"/>
              </a:rPr>
              <a:t>len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r.training_features.keys</a:t>
            </a:r>
            <a:r>
              <a:rPr lang="de-DE" sz="2800" dirty="0">
                <a:latin typeface="Montserrat Medium" pitchFamily="2" charset="77"/>
              </a:rPr>
              <a:t>()), )),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BatchNormalization</a:t>
            </a:r>
            <a:r>
              <a:rPr lang="de-DE" sz="2800" dirty="0">
                <a:latin typeface="Montserrat Medium" pitchFamily="2" charset="77"/>
              </a:rPr>
              <a:t>(),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(16,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(8,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(2)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])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30CDE5F-0EDA-F245-9D16-347B8CB4982C}"/>
              </a:ext>
            </a:extLst>
          </p:cNvPr>
          <p:cNvSpPr txBox="1">
            <a:spLocks/>
          </p:cNvSpPr>
          <p:nvPr/>
        </p:nvSpPr>
        <p:spPr>
          <a:xfrm>
            <a:off x="838200" y="5767659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Learning rate = 0.01, </a:t>
            </a:r>
            <a:r>
              <a:rPr lang="de-DE" sz="2000" dirty="0" err="1">
                <a:highlight>
                  <a:srgbClr val="FFFF00"/>
                </a:highlight>
                <a:latin typeface="Montserrat Medium" pitchFamily="2" charset="77"/>
              </a:rPr>
              <a:t>Epochs</a:t>
            </a:r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 = 750</a:t>
            </a:r>
            <a:endParaRPr lang="de-DE" sz="2000" baseline="30000" dirty="0">
              <a:highlight>
                <a:srgbClr val="FFFF00"/>
              </a:highlight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60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Loss-Funktion Trainings/Validierungsdaten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23865D-7023-822A-1262-7B126B7EEA1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10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437DAB0-18B8-691D-D186-EE56AE7F3959}"/>
              </a:ext>
            </a:extLst>
          </p:cNvPr>
          <p:cNvSpPr txBox="1">
            <a:spLocks/>
          </p:cNvSpPr>
          <p:nvPr/>
        </p:nvSpPr>
        <p:spPr>
          <a:xfrm>
            <a:off x="838200" y="5503480"/>
            <a:ext cx="10515600" cy="65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400" dirty="0">
                <a:latin typeface="Montserrat Medium" pitchFamily="2" charset="77"/>
              </a:rPr>
              <a:t>model_1.compile(</a:t>
            </a:r>
            <a:r>
              <a:rPr lang="de-DE" sz="2400" dirty="0" err="1">
                <a:latin typeface="Montserrat Medium" pitchFamily="2" charset="77"/>
              </a:rPr>
              <a:t>loss</a:t>
            </a:r>
            <a:r>
              <a:rPr lang="de-DE" sz="2400" dirty="0">
                <a:latin typeface="Montserrat Medium" pitchFamily="2" charset="77"/>
              </a:rPr>
              <a:t>="</a:t>
            </a:r>
            <a:r>
              <a:rPr lang="de-DE" sz="2400" dirty="0" err="1">
                <a:latin typeface="Montserrat Medium" pitchFamily="2" charset="77"/>
              </a:rPr>
              <a:t>mse</a:t>
            </a:r>
            <a:r>
              <a:rPr lang="de-DE" sz="2400" dirty="0">
                <a:latin typeface="Montserrat Medium" pitchFamily="2" charset="77"/>
              </a:rPr>
              <a:t>", </a:t>
            </a:r>
            <a:r>
              <a:rPr lang="de-DE" sz="2400" dirty="0" err="1">
                <a:latin typeface="Montserrat Medium" pitchFamily="2" charset="77"/>
              </a:rPr>
              <a:t>optimizer</a:t>
            </a:r>
            <a:r>
              <a:rPr lang="de-DE" sz="2400" dirty="0">
                <a:latin typeface="Montserrat Medium" pitchFamily="2" charset="77"/>
              </a:rPr>
              <a:t>=Adam(</a:t>
            </a:r>
            <a:r>
              <a:rPr lang="de-DE" sz="2400" dirty="0" err="1">
                <a:latin typeface="Montserrat Medium" pitchFamily="2" charset="77"/>
              </a:rPr>
              <a:t>learning_rate</a:t>
            </a:r>
            <a:r>
              <a:rPr lang="de-DE" sz="2400" dirty="0">
                <a:latin typeface="Montserrat Medium" pitchFamily="2" charset="77"/>
              </a:rPr>
              <a:t>=0.01))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731625-1B36-10BF-ED0A-F14BDFF4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3" y="1872200"/>
            <a:ext cx="6519530" cy="38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19.60%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32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Vergleich - Modelle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6351104" y="2861605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19.60%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FB528A-87BD-A222-7D17-B86598EA537C}"/>
              </a:ext>
            </a:extLst>
          </p:cNvPr>
          <p:cNvSpPr txBox="1">
            <a:spLocks/>
          </p:cNvSpPr>
          <p:nvPr/>
        </p:nvSpPr>
        <p:spPr>
          <a:xfrm>
            <a:off x="838200" y="2734643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Linear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3DF65A-186A-E859-56A1-0156E613BC79}"/>
              </a:ext>
            </a:extLst>
          </p:cNvPr>
          <p:cNvSpPr txBox="1">
            <a:spLocks/>
          </p:cNvSpPr>
          <p:nvPr/>
        </p:nvSpPr>
        <p:spPr>
          <a:xfrm>
            <a:off x="6443872" y="2743788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Neuronal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5179A26-09E2-DE55-D316-0F4D5FBAA898}"/>
              </a:ext>
            </a:extLst>
          </p:cNvPr>
          <p:cNvSpPr txBox="1">
            <a:spLocks/>
          </p:cNvSpPr>
          <p:nvPr/>
        </p:nvSpPr>
        <p:spPr>
          <a:xfrm>
            <a:off x="823296" y="2908750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83.57%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056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Fehler/Probleme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3BBBEE-CA1D-D9CB-21EB-A54957673FA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9445487" cy="380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Datenaufbereitung hat sehr lange gedauert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In Teilen Schwierigkeiten bei der Kommunikation im Team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Teilweise technische Schwierigkeiten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Steile Lernkurve im Kurs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07428A6-F04C-BD52-49D0-AD5DE1A1E4C4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943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Montserrat Medium" pitchFamily="2" charset="77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2029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5799"/>
            <a:ext cx="12192000" cy="3868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</a:br>
            <a:b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</a:b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Einführung + Variablen</a:t>
            </a:r>
            <a:r>
              <a:rPr lang="de-DE" sz="2800" dirty="0">
                <a:solidFill>
                  <a:schemeClr val="bg1"/>
                </a:solidFill>
                <a:latin typeface="Montserrat Medium" pitchFamily="2" charset="77"/>
              </a:rPr>
              <a:t> + </a:t>
            </a: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Konfidenzintervalle (zu variablen) [Felix]</a:t>
            </a:r>
            <a:b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</a:b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Lineares Modell (Gleichung, r^2, </a:t>
            </a:r>
            <a:r>
              <a:rPr lang="de-DE" sz="2800" dirty="0" err="1">
                <a:solidFill>
                  <a:schemeClr val="bg1"/>
                </a:solidFill>
                <a:effectLst/>
                <a:latin typeface="Montserrat Medium" pitchFamily="2" charset="77"/>
              </a:rPr>
              <a:t>mape</a:t>
            </a: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) [Olav]</a:t>
            </a:r>
            <a:b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</a:b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Neuronales Netz (Code, Loss </a:t>
            </a:r>
            <a:r>
              <a:rPr lang="de-DE" sz="2800" dirty="0" err="1">
                <a:solidFill>
                  <a:schemeClr val="bg1"/>
                </a:solidFill>
                <a:effectLst/>
                <a:latin typeface="Montserrat Medium" pitchFamily="2" charset="77"/>
              </a:rPr>
              <a:t>fkt</a:t>
            </a: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., </a:t>
            </a:r>
            <a:r>
              <a:rPr lang="de-DE" sz="2800" dirty="0" err="1">
                <a:solidFill>
                  <a:schemeClr val="bg1"/>
                </a:solidFill>
                <a:effectLst/>
                <a:latin typeface="Montserrat Medium" pitchFamily="2" charset="77"/>
              </a:rPr>
              <a:t>Mape</a:t>
            </a: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) [Philipp]</a:t>
            </a:r>
            <a:b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</a:br>
            <a:r>
              <a:rPr lang="de-DE" sz="2800" dirty="0">
                <a:solidFill>
                  <a:schemeClr val="bg1"/>
                </a:solidFill>
                <a:effectLst/>
                <a:latin typeface="Montserrat Medium" pitchFamily="2" charset="77"/>
              </a:rPr>
              <a:t>Vergleich Modelle + Fazit + Abschluss [Alex]</a:t>
            </a:r>
          </a:p>
        </p:txBody>
      </p:sp>
    </p:spTree>
    <p:extLst>
      <p:ext uri="{BB962C8B-B14F-4D97-AF65-F5344CB8AC3E}">
        <p14:creationId xmlns:p14="http://schemas.microsoft.com/office/powerpoint/2010/main" val="17404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42973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4482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B4044BF7-996D-1464-8AE7-A19F1B2F96A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45806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tx1"/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tx1"/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tx1"/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tx1"/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9930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792D30B2-8F5A-16F6-982F-276AE566859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20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/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9930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792D30B2-8F5A-16F6-982F-276AE566859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3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56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991"/>
            <a:ext cx="7772400" cy="479668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58095F-C7E8-8374-2765-FBF1D9FDFEF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4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871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1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2117AF8-75C3-9A98-EA0A-CD0DBAB1C64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5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057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05370D5-1E1A-7B44-1595-8E1581D1FD20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6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48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Modellgleichung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DB3EEE5-6857-D1E7-943F-FFBB9AEC2A2C}"/>
              </a:ext>
            </a:extLst>
          </p:cNvPr>
          <p:cNvSpPr txBox="1">
            <a:spLocks/>
          </p:cNvSpPr>
          <p:nvPr/>
        </p:nvSpPr>
        <p:spPr>
          <a:xfrm>
            <a:off x="838200" y="2810495"/>
            <a:ext cx="10727453" cy="178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1700" dirty="0">
                <a:latin typeface="Montserrat Medium" pitchFamily="2" charset="77"/>
              </a:rPr>
              <a:t>mod_lr_12 &lt;- lm(Umsatz ~ Datum + Datum * Temperatur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(Warengruppe)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(Wochentag)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</a:t>
            </a:r>
            <a:r>
              <a:rPr lang="de-DE" sz="1700" dirty="0" err="1">
                <a:latin typeface="Montserrat Medium" pitchFamily="2" charset="77"/>
              </a:rPr>
              <a:t>FerienSH</a:t>
            </a:r>
            <a:r>
              <a:rPr lang="de-DE" sz="1700" dirty="0">
                <a:latin typeface="Montserrat Medium" pitchFamily="2" charset="77"/>
              </a:rPr>
              <a:t>) + Temperatur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</a:t>
            </a:r>
            <a:r>
              <a:rPr lang="de-DE" sz="1700" dirty="0" err="1">
                <a:latin typeface="Montserrat Medium" pitchFamily="2" charset="77"/>
              </a:rPr>
              <a:t>KielerWoche</a:t>
            </a:r>
            <a:r>
              <a:rPr lang="de-DE" sz="1700" dirty="0">
                <a:latin typeface="Montserrat Medium" pitchFamily="2" charset="77"/>
              </a:rPr>
              <a:t>) + </a:t>
            </a:r>
            <a:r>
              <a:rPr lang="de-DE" sz="1700" dirty="0" err="1">
                <a:latin typeface="Montserrat Medium" pitchFamily="2" charset="77"/>
              </a:rPr>
              <a:t>Bewoelkung</a:t>
            </a:r>
            <a:r>
              <a:rPr lang="de-DE" sz="1700" dirty="0">
                <a:latin typeface="Montserrat Medium" pitchFamily="2" charset="77"/>
              </a:rPr>
              <a:t> + Windgeschwindigkeit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(Monat) + </a:t>
            </a:r>
            <a:r>
              <a:rPr lang="de-DE" sz="1700" dirty="0" err="1">
                <a:latin typeface="Montserrat Medium" pitchFamily="2" charset="77"/>
              </a:rPr>
              <a:t>as.factor</a:t>
            </a:r>
            <a:r>
              <a:rPr lang="de-DE" sz="1700" dirty="0">
                <a:latin typeface="Montserrat Medium" pitchFamily="2" charset="77"/>
              </a:rPr>
              <a:t>(Monat) * Temperatur, </a:t>
            </a:r>
            <a:r>
              <a:rPr lang="de-DE" sz="1700" dirty="0" err="1">
                <a:latin typeface="Montserrat Medium" pitchFamily="2" charset="77"/>
              </a:rPr>
              <a:t>df</a:t>
            </a:r>
            <a:r>
              <a:rPr lang="de-DE" sz="1700" dirty="0">
                <a:latin typeface="Montserrat Medium" pitchFamily="2" charset="77"/>
              </a:rPr>
              <a:t>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483322D-0BAB-FA69-8039-3DCFF7DBEBB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6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5036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err="1">
                <a:latin typeface="Montserrat SemiBold" pitchFamily="2" charset="77"/>
              </a:rPr>
              <a:t>adjusted</a:t>
            </a:r>
            <a:r>
              <a:rPr lang="de-DE" sz="2000" b="1" dirty="0">
                <a:latin typeface="Montserrat SemiBold" pitchFamily="2" charset="77"/>
              </a:rPr>
              <a:t> r</a:t>
            </a:r>
            <a:r>
              <a:rPr lang="de-DE" sz="2000" b="1" baseline="30000" dirty="0">
                <a:latin typeface="Montserrat SemiBold" pitchFamily="2" charset="77"/>
              </a:rPr>
              <a:t>2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81E0DC3-8D6C-EA5A-94F4-0083806E5B7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7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C6A6CE7-D813-F75F-7AD5-BCAB773706B0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latin typeface="Montserrat Medium" pitchFamily="2" charset="77"/>
              </a:rPr>
              <a:t>69.56%</a:t>
            </a:r>
            <a:endParaRPr lang="de-DE" sz="32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0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Macintosh PowerPoint</Application>
  <PresentationFormat>Breitbild</PresentationFormat>
  <Paragraphs>201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Montserrat Medium</vt:lpstr>
      <vt:lpstr>Montserrat SemiBold</vt:lpstr>
      <vt:lpstr>Office</vt:lpstr>
      <vt:lpstr>Umsatzvorhersage einer Bäckerei-Filiale</vt:lpstr>
      <vt:lpstr>Variablen</vt:lpstr>
      <vt:lpstr>Variablen</vt:lpstr>
      <vt:lpstr>Variablen</vt:lpstr>
      <vt:lpstr>Konfidenzintervalle</vt:lpstr>
      <vt:lpstr>Konfidenzintervalle</vt:lpstr>
      <vt:lpstr>Konfidenzintervalle</vt:lpstr>
      <vt:lpstr>Optimierung – lineares Modell</vt:lpstr>
      <vt:lpstr>Optimierung – lineares Modell</vt:lpstr>
      <vt:lpstr>Optimierung – lineares Modell</vt:lpstr>
      <vt:lpstr>Optimierung – neuronales Netz</vt:lpstr>
      <vt:lpstr>Optimierung – neuronales Netz</vt:lpstr>
      <vt:lpstr>Optimierung – neuronales Netz</vt:lpstr>
      <vt:lpstr>Vergleich - Modelle</vt:lpstr>
      <vt:lpstr>Fehler/Probleme</vt:lpstr>
      <vt:lpstr>Vielen Dank für Eure Aufmerksamkeit!</vt:lpstr>
      <vt:lpstr>  Einführung + Variablen + Konfidenzintervalle (zu variablen) [Felix] Lineares Modell (Gleichung, r^2, mape) [Olav] Neuronales Netz (Code, Loss fkt., Mape) [Philipp] Vergleich Modelle + Fazit + Abschluss [Alex]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Umsatzvorhersage einer Bäckerei-Filiale</dc:title>
  <dc:creator>p14246</dc:creator>
  <cp:lastModifiedBy>p14246</cp:lastModifiedBy>
  <cp:revision>50</cp:revision>
  <dcterms:created xsi:type="dcterms:W3CDTF">2023-06-13T16:07:50Z</dcterms:created>
  <dcterms:modified xsi:type="dcterms:W3CDTF">2023-06-19T18:02:14Z</dcterms:modified>
</cp:coreProperties>
</file>