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vml" ContentType="application/vnd.openxmlformats-officedocument.vmlDrawing"/>
  <Default Extension="xls" ContentType="application/vnd.ms-exce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0" d="100"/>
          <a:sy n="40" d="100"/>
        </p:scale>
        <p:origin x="48" y="7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5/23/2019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Excel_97-2003_Worksheet.xls"/><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514D-756C-48CE-8725-48D71B873812}"/>
              </a:ext>
            </a:extLst>
          </p:cNvPr>
          <p:cNvSpPr>
            <a:spLocks noGrp="1"/>
          </p:cNvSpPr>
          <p:nvPr>
            <p:ph type="ctrTitle"/>
          </p:nvPr>
        </p:nvSpPr>
        <p:spPr/>
        <p:txBody>
          <a:bodyPr/>
          <a:lstStyle/>
          <a:p>
            <a:r>
              <a:rPr lang="en-US" dirty="0"/>
              <a:t>Retirement Units Plan</a:t>
            </a:r>
          </a:p>
        </p:txBody>
      </p:sp>
      <p:sp>
        <p:nvSpPr>
          <p:cNvPr id="3" name="Subtitle 2">
            <a:extLst>
              <a:ext uri="{FF2B5EF4-FFF2-40B4-BE49-F238E27FC236}">
                <a16:creationId xmlns:a16="http://schemas.microsoft.com/office/drawing/2014/main" id="{B5E89C24-F2C8-4998-82E5-2E3382612C5D}"/>
              </a:ext>
            </a:extLst>
          </p:cNvPr>
          <p:cNvSpPr>
            <a:spLocks noGrp="1"/>
          </p:cNvSpPr>
          <p:nvPr>
            <p:ph type="subTitle" idx="1"/>
          </p:nvPr>
        </p:nvSpPr>
        <p:spPr/>
        <p:txBody>
          <a:bodyPr/>
          <a:lstStyle/>
          <a:p>
            <a:r>
              <a:rPr lang="en-US" dirty="0">
                <a:solidFill>
                  <a:schemeClr val="tx1"/>
                </a:solidFill>
              </a:rPr>
              <a:t>Asset Driven Defined Benefit Liabilities</a:t>
            </a:r>
          </a:p>
          <a:p>
            <a:endParaRPr lang="en-US" dirty="0"/>
          </a:p>
        </p:txBody>
      </p:sp>
    </p:spTree>
    <p:extLst>
      <p:ext uri="{BB962C8B-B14F-4D97-AF65-F5344CB8AC3E}">
        <p14:creationId xmlns:p14="http://schemas.microsoft.com/office/powerpoint/2010/main" val="225482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8AA06-2458-4347-9013-A11BE139ADEA}"/>
              </a:ext>
            </a:extLst>
          </p:cNvPr>
          <p:cNvSpPr>
            <a:spLocks noGrp="1"/>
          </p:cNvSpPr>
          <p:nvPr>
            <p:ph type="title"/>
          </p:nvPr>
        </p:nvSpPr>
        <p:spPr/>
        <p:txBody>
          <a:bodyPr/>
          <a:lstStyle/>
          <a:p>
            <a:r>
              <a:rPr lang="en-US" dirty="0"/>
              <a:t>How does a Retirement Units Plan work?</a:t>
            </a:r>
          </a:p>
        </p:txBody>
      </p:sp>
      <p:sp>
        <p:nvSpPr>
          <p:cNvPr id="3" name="Content Placeholder 2">
            <a:extLst>
              <a:ext uri="{FF2B5EF4-FFF2-40B4-BE49-F238E27FC236}">
                <a16:creationId xmlns:a16="http://schemas.microsoft.com/office/drawing/2014/main" id="{43D55E1B-7D2D-475A-8E20-78F1CBB82BD3}"/>
              </a:ext>
            </a:extLst>
          </p:cNvPr>
          <p:cNvSpPr>
            <a:spLocks noGrp="1"/>
          </p:cNvSpPr>
          <p:nvPr>
            <p:ph idx="1"/>
          </p:nvPr>
        </p:nvSpPr>
        <p:spPr/>
        <p:txBody>
          <a:bodyPr>
            <a:normAutofit fontScale="77500" lnSpcReduction="20000"/>
          </a:bodyPr>
          <a:lstStyle/>
          <a:p>
            <a:pPr>
              <a:spcBef>
                <a:spcPct val="0"/>
              </a:spcBef>
              <a:buFont typeface="Wingdings" pitchFamily="2" charset="2"/>
              <a:buNone/>
            </a:pPr>
            <a:r>
              <a:rPr lang="en-US" dirty="0">
                <a:solidFill>
                  <a:schemeClr val="tx1"/>
                </a:solidFill>
              </a:rPr>
              <a:t>A variable Units is the right to an annual pension benefit equal to the</a:t>
            </a:r>
          </a:p>
          <a:p>
            <a:pPr>
              <a:spcBef>
                <a:spcPct val="0"/>
              </a:spcBef>
              <a:buFont typeface="Wingdings" pitchFamily="2" charset="2"/>
              <a:buNone/>
            </a:pPr>
            <a:r>
              <a:rPr lang="en-US" dirty="0">
                <a:solidFill>
                  <a:schemeClr val="tx1"/>
                </a:solidFill>
              </a:rPr>
              <a:t>Units value beginning at NRD</a:t>
            </a:r>
          </a:p>
          <a:p>
            <a:r>
              <a:rPr lang="en-US" sz="1800" dirty="0">
                <a:solidFill>
                  <a:schemeClr val="tx1"/>
                </a:solidFill>
              </a:rPr>
              <a:t>Participant’s 50 units would generate $500/year at retirement if the Units value remains $10</a:t>
            </a:r>
          </a:p>
          <a:p>
            <a:pPr lvl="1"/>
            <a:r>
              <a:rPr lang="en-US" dirty="0">
                <a:solidFill>
                  <a:schemeClr val="tx1"/>
                </a:solidFill>
              </a:rPr>
              <a:t>If Units value increases to $11, 50 units would generate $550/year at retirement</a:t>
            </a:r>
          </a:p>
          <a:p>
            <a:pPr lvl="1"/>
            <a:r>
              <a:rPr lang="en-US" dirty="0">
                <a:solidFill>
                  <a:schemeClr val="tx1"/>
                </a:solidFill>
              </a:rPr>
              <a:t>If Units value decreases to $9, 50 units would generate $450/year at retirement </a:t>
            </a:r>
          </a:p>
          <a:p>
            <a:r>
              <a:rPr lang="en-US" sz="1800" dirty="0">
                <a:solidFill>
                  <a:schemeClr val="tx1"/>
                </a:solidFill>
              </a:rPr>
              <a:t>If Units value increases by average 2%/ year for 25 years</a:t>
            </a:r>
          </a:p>
          <a:p>
            <a:pPr lvl="1"/>
            <a:r>
              <a:rPr lang="en-US" dirty="0">
                <a:solidFill>
                  <a:schemeClr val="tx1"/>
                </a:solidFill>
              </a:rPr>
              <a:t>Units value is $16.41 when Participant retires at age 65</a:t>
            </a:r>
          </a:p>
          <a:p>
            <a:pPr lvl="1"/>
            <a:r>
              <a:rPr lang="en-US" dirty="0">
                <a:solidFill>
                  <a:schemeClr val="tx1"/>
                </a:solidFill>
              </a:rPr>
              <a:t>50 variable units earned when age 40 then generate $820.50 annual pension income</a:t>
            </a:r>
          </a:p>
          <a:p>
            <a:r>
              <a:rPr lang="en-US" sz="1800" dirty="0">
                <a:solidFill>
                  <a:schemeClr val="tx1"/>
                </a:solidFill>
              </a:rPr>
              <a:t>Units value can continue to fluctuate during retirement</a:t>
            </a:r>
          </a:p>
          <a:p>
            <a:pPr lvl="1"/>
            <a:r>
              <a:rPr lang="en-US" dirty="0">
                <a:solidFill>
                  <a:schemeClr val="tx1"/>
                </a:solidFill>
              </a:rPr>
              <a:t>If the value falls 1% to $16.25 during first year of retirement, benefit in year 2 will decline to $812.50</a:t>
            </a:r>
          </a:p>
          <a:p>
            <a:endParaRPr lang="en-US" dirty="0"/>
          </a:p>
        </p:txBody>
      </p:sp>
    </p:spTree>
    <p:extLst>
      <p:ext uri="{BB962C8B-B14F-4D97-AF65-F5344CB8AC3E}">
        <p14:creationId xmlns:p14="http://schemas.microsoft.com/office/powerpoint/2010/main" val="1558310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2D197-C222-45BD-AC6C-6D8BB1CE14C6}"/>
              </a:ext>
            </a:extLst>
          </p:cNvPr>
          <p:cNvSpPr>
            <a:spLocks noGrp="1"/>
          </p:cNvSpPr>
          <p:nvPr>
            <p:ph type="title"/>
          </p:nvPr>
        </p:nvSpPr>
        <p:spPr>
          <a:xfrm>
            <a:off x="684212" y="5107627"/>
            <a:ext cx="8534400" cy="1507067"/>
          </a:xfrm>
        </p:spPr>
        <p:txBody>
          <a:bodyPr>
            <a:normAutofit/>
          </a:bodyPr>
          <a:lstStyle/>
          <a:p>
            <a:r>
              <a:rPr lang="en-US" dirty="0"/>
              <a:t>Example - Year-end pension income (units x year-end price)</a:t>
            </a:r>
          </a:p>
        </p:txBody>
      </p:sp>
      <p:graphicFrame>
        <p:nvGraphicFramePr>
          <p:cNvPr id="5" name="Object 3">
            <a:extLst>
              <a:ext uri="{FF2B5EF4-FFF2-40B4-BE49-F238E27FC236}">
                <a16:creationId xmlns:a16="http://schemas.microsoft.com/office/drawing/2014/main" id="{08679E82-D134-44F1-8FA9-1F3D36293AF5}"/>
              </a:ext>
            </a:extLst>
          </p:cNvPr>
          <p:cNvGraphicFramePr>
            <a:graphicFrameLocks noChangeAspect="1"/>
          </p:cNvGraphicFramePr>
          <p:nvPr>
            <p:extLst>
              <p:ext uri="{D42A27DB-BD31-4B8C-83A1-F6EECF244321}">
                <p14:modId xmlns:p14="http://schemas.microsoft.com/office/powerpoint/2010/main" val="1529851563"/>
              </p:ext>
            </p:extLst>
          </p:nvPr>
        </p:nvGraphicFramePr>
        <p:xfrm>
          <a:off x="2321605" y="597216"/>
          <a:ext cx="6773333" cy="3584575"/>
        </p:xfrm>
        <a:graphic>
          <a:graphicData uri="http://schemas.openxmlformats.org/presentationml/2006/ole">
            <mc:AlternateContent xmlns:mc="http://schemas.openxmlformats.org/markup-compatibility/2006">
              <mc:Choice xmlns:v="urn:schemas-microsoft-com:vml" Requires="v">
                <p:oleObj spid="_x0000_s1029" name="Chart" r:id="rId3" imgW="7067702" imgH="4286402" progId="Excel.Sheet.8">
                  <p:embed/>
                </p:oleObj>
              </mc:Choice>
              <mc:Fallback>
                <p:oleObj name="Chart" r:id="rId3" imgW="7067702" imgH="4286402" progId="Excel.Sheet.8">
                  <p:embed/>
                  <p:pic>
                    <p:nvPicPr>
                      <p:cNvPr id="26626" name="Object 3"/>
                      <p:cNvPicPr>
                        <a:picLocks noChangeAspect="1" noChangeArrowheads="1"/>
                      </p:cNvPicPr>
                      <p:nvPr/>
                    </p:nvPicPr>
                    <p:blipFill>
                      <a:blip r:embed="rId4">
                        <a:extLst>
                          <a:ext uri="{28A0092B-C50C-407E-A947-70E740481C1C}">
                            <a14:useLocalDpi xmlns:a14="http://schemas.microsoft.com/office/drawing/2010/main" val="0"/>
                          </a:ext>
                        </a:extLst>
                      </a:blip>
                      <a:srcRect t="16556"/>
                      <a:stretch>
                        <a:fillRect/>
                      </a:stretch>
                    </p:blipFill>
                    <p:spPr bwMode="auto">
                      <a:xfrm>
                        <a:off x="2321605" y="597216"/>
                        <a:ext cx="6773333" cy="35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Group 99">
            <a:extLst>
              <a:ext uri="{FF2B5EF4-FFF2-40B4-BE49-F238E27FC236}">
                <a16:creationId xmlns:a16="http://schemas.microsoft.com/office/drawing/2014/main" id="{84EB5B8B-F616-4D3E-886B-A4FBEC35BCF5}"/>
              </a:ext>
            </a:extLst>
          </p:cNvPr>
          <p:cNvGraphicFramePr>
            <a:graphicFrameLocks noGrp="1"/>
          </p:cNvGraphicFramePr>
          <p:nvPr>
            <p:extLst>
              <p:ext uri="{D42A27DB-BD31-4B8C-83A1-F6EECF244321}">
                <p14:modId xmlns:p14="http://schemas.microsoft.com/office/powerpoint/2010/main" val="3245968537"/>
              </p:ext>
            </p:extLst>
          </p:nvPr>
        </p:nvGraphicFramePr>
        <p:xfrm>
          <a:off x="684212" y="3900803"/>
          <a:ext cx="7740953" cy="1206824"/>
        </p:xfrm>
        <a:graphic>
          <a:graphicData uri="http://schemas.openxmlformats.org/drawingml/2006/table">
            <a:tbl>
              <a:tblPr/>
              <a:tblGrid>
                <a:gridCol w="1942798">
                  <a:extLst>
                    <a:ext uri="{9D8B030D-6E8A-4147-A177-3AD203B41FA5}">
                      <a16:colId xmlns:a16="http://schemas.microsoft.com/office/drawing/2014/main" val="20000"/>
                    </a:ext>
                  </a:extLst>
                </a:gridCol>
                <a:gridCol w="1180797">
                  <a:extLst>
                    <a:ext uri="{9D8B030D-6E8A-4147-A177-3AD203B41FA5}">
                      <a16:colId xmlns:a16="http://schemas.microsoft.com/office/drawing/2014/main" val="20001"/>
                    </a:ext>
                  </a:extLst>
                </a:gridCol>
                <a:gridCol w="1182310">
                  <a:extLst>
                    <a:ext uri="{9D8B030D-6E8A-4147-A177-3AD203B41FA5}">
                      <a16:colId xmlns:a16="http://schemas.microsoft.com/office/drawing/2014/main" val="20002"/>
                    </a:ext>
                  </a:extLst>
                </a:gridCol>
                <a:gridCol w="1182310">
                  <a:extLst>
                    <a:ext uri="{9D8B030D-6E8A-4147-A177-3AD203B41FA5}">
                      <a16:colId xmlns:a16="http://schemas.microsoft.com/office/drawing/2014/main" val="20003"/>
                    </a:ext>
                  </a:extLst>
                </a:gridCol>
                <a:gridCol w="1180798">
                  <a:extLst>
                    <a:ext uri="{9D8B030D-6E8A-4147-A177-3AD203B41FA5}">
                      <a16:colId xmlns:a16="http://schemas.microsoft.com/office/drawing/2014/main" val="20004"/>
                    </a:ext>
                  </a:extLst>
                </a:gridCol>
                <a:gridCol w="1071940">
                  <a:extLst>
                    <a:ext uri="{9D8B030D-6E8A-4147-A177-3AD203B41FA5}">
                      <a16:colId xmlns:a16="http://schemas.microsoft.com/office/drawing/2014/main" val="20005"/>
                    </a:ext>
                  </a:extLst>
                </a:gridCol>
              </a:tblGrid>
              <a:tr h="255984">
                <a:tc>
                  <a:txBody>
                    <a:bodyPr/>
                    <a:lstStyle/>
                    <a:p>
                      <a:pPr marL="0" marR="0" lvl="0" indent="0" algn="l"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1" i="0" u="none" strike="noStrike" cap="none" normalizeH="0" baseline="0" dirty="0">
                          <a:ln>
                            <a:noFill/>
                          </a:ln>
                          <a:solidFill>
                            <a:schemeClr val="tx1"/>
                          </a:solidFill>
                          <a:effectLst/>
                          <a:latin typeface="Arial" charset="0"/>
                        </a:rPr>
                        <a:t>Units earned</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0" i="0" u="none" strike="noStrike" cap="none" normalizeH="0" baseline="0" dirty="0">
                          <a:ln>
                            <a:noFill/>
                          </a:ln>
                          <a:solidFill>
                            <a:schemeClr val="tx1"/>
                          </a:solidFill>
                          <a:effectLst/>
                          <a:latin typeface="Arial" charset="0"/>
                        </a:rPr>
                        <a:t>50</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0" i="0" u="none" strike="noStrike" cap="none" normalizeH="0" baseline="0" dirty="0">
                          <a:ln>
                            <a:noFill/>
                          </a:ln>
                          <a:solidFill>
                            <a:schemeClr val="tx1"/>
                          </a:solidFill>
                          <a:effectLst/>
                          <a:latin typeface="Arial" charset="0"/>
                        </a:rPr>
                        <a:t>45</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0" i="0" u="none" strike="noStrike" cap="none" normalizeH="0" baseline="0" dirty="0">
                          <a:ln>
                            <a:noFill/>
                          </a:ln>
                          <a:solidFill>
                            <a:schemeClr val="tx1"/>
                          </a:solidFill>
                          <a:effectLst/>
                          <a:latin typeface="Arial" charset="0"/>
                        </a:rPr>
                        <a:t>48</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0" i="0" u="none" strike="noStrike" cap="none" normalizeH="0" baseline="0" dirty="0">
                          <a:ln>
                            <a:noFill/>
                          </a:ln>
                          <a:solidFill>
                            <a:schemeClr val="tx1"/>
                          </a:solidFill>
                          <a:effectLst/>
                          <a:latin typeface="Arial" charset="0"/>
                        </a:rPr>
                        <a:t>43</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0" i="0" u="none" strike="noStrike" cap="none" normalizeH="0" baseline="0" dirty="0">
                          <a:ln>
                            <a:noFill/>
                          </a:ln>
                          <a:solidFill>
                            <a:schemeClr val="tx1"/>
                          </a:solidFill>
                          <a:effectLst/>
                          <a:latin typeface="Arial" charset="0"/>
                        </a:rPr>
                        <a:t>45</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val="10000"/>
                  </a:ext>
                </a:extLst>
              </a:tr>
              <a:tr h="255984">
                <a:tc>
                  <a:txBody>
                    <a:bodyPr/>
                    <a:lstStyle/>
                    <a:p>
                      <a:pPr marL="0" marR="0" lvl="0" indent="0" algn="l"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1" i="0" u="none" strike="noStrike" cap="none" normalizeH="0" baseline="0" dirty="0">
                          <a:ln>
                            <a:noFill/>
                          </a:ln>
                          <a:solidFill>
                            <a:schemeClr val="tx1"/>
                          </a:solidFill>
                          <a:effectLst/>
                          <a:latin typeface="Arial" charset="0"/>
                        </a:rPr>
                        <a:t>Accumulated units</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0" i="0" u="none" strike="noStrike" cap="none" normalizeH="0" baseline="0" dirty="0">
                          <a:ln>
                            <a:noFill/>
                          </a:ln>
                          <a:solidFill>
                            <a:schemeClr val="tx1"/>
                          </a:solidFill>
                          <a:effectLst/>
                          <a:latin typeface="Arial" charset="0"/>
                        </a:rPr>
                        <a:t>50</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0" i="0" u="none" strike="noStrike" cap="none" normalizeH="0" baseline="0" dirty="0">
                          <a:ln>
                            <a:noFill/>
                          </a:ln>
                          <a:solidFill>
                            <a:schemeClr val="tx1"/>
                          </a:solidFill>
                          <a:effectLst/>
                          <a:latin typeface="Arial" charset="0"/>
                        </a:rPr>
                        <a:t>95</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0" i="0" u="none" strike="noStrike" cap="none" normalizeH="0" baseline="0" dirty="0">
                          <a:ln>
                            <a:noFill/>
                          </a:ln>
                          <a:solidFill>
                            <a:schemeClr val="tx1"/>
                          </a:solidFill>
                          <a:effectLst/>
                          <a:latin typeface="Arial" charset="0"/>
                        </a:rPr>
                        <a:t>143</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0" i="0" u="none" strike="noStrike" cap="none" normalizeH="0" baseline="0" dirty="0">
                          <a:ln>
                            <a:noFill/>
                          </a:ln>
                          <a:solidFill>
                            <a:schemeClr val="tx1"/>
                          </a:solidFill>
                          <a:effectLst/>
                          <a:latin typeface="Arial" charset="0"/>
                        </a:rPr>
                        <a:t>186</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0" i="0" u="none" strike="noStrike" cap="none" normalizeH="0" baseline="0" dirty="0">
                          <a:ln>
                            <a:noFill/>
                          </a:ln>
                          <a:solidFill>
                            <a:schemeClr val="tx1"/>
                          </a:solidFill>
                          <a:effectLst/>
                          <a:latin typeface="Arial" charset="0"/>
                        </a:rPr>
                        <a:t>231</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val="10001"/>
                  </a:ext>
                </a:extLst>
              </a:tr>
              <a:tr h="255984">
                <a:tc>
                  <a:txBody>
                    <a:bodyPr/>
                    <a:lstStyle/>
                    <a:p>
                      <a:pPr marL="0" marR="0" lvl="0" indent="0" algn="l"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1" i="0" u="none" strike="noStrike" cap="none" normalizeH="0" baseline="0" dirty="0">
                          <a:ln>
                            <a:noFill/>
                          </a:ln>
                          <a:solidFill>
                            <a:schemeClr val="tx1"/>
                          </a:solidFill>
                          <a:effectLst/>
                          <a:latin typeface="Arial" charset="0"/>
                        </a:rPr>
                        <a:t>End-of-year Units value</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0" i="0" u="none" strike="noStrike" cap="none" normalizeH="0" baseline="0" dirty="0">
                          <a:ln>
                            <a:noFill/>
                          </a:ln>
                          <a:solidFill>
                            <a:schemeClr val="tx1"/>
                          </a:solidFill>
                          <a:effectLst/>
                          <a:latin typeface="Arial" charset="0"/>
                        </a:rPr>
                        <a:t>$10.00</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0" i="0" u="none" strike="noStrike" cap="none" normalizeH="0" baseline="0" dirty="0">
                          <a:ln>
                            <a:noFill/>
                          </a:ln>
                          <a:solidFill>
                            <a:schemeClr val="tx1"/>
                          </a:solidFill>
                          <a:effectLst/>
                          <a:latin typeface="Arial" charset="0"/>
                        </a:rPr>
                        <a:t>$11.00</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0" i="0" u="none" strike="noStrike" cap="none" normalizeH="0" baseline="0" dirty="0">
                          <a:ln>
                            <a:noFill/>
                          </a:ln>
                          <a:solidFill>
                            <a:schemeClr val="tx1"/>
                          </a:solidFill>
                          <a:effectLst/>
                          <a:latin typeface="Arial" charset="0"/>
                        </a:rPr>
                        <a:t>$10.50</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0" i="0" u="none" strike="noStrike" cap="none" normalizeH="0" baseline="0" dirty="0">
                          <a:ln>
                            <a:noFill/>
                          </a:ln>
                          <a:solidFill>
                            <a:schemeClr val="tx1"/>
                          </a:solidFill>
                          <a:effectLst/>
                          <a:latin typeface="Arial" charset="0"/>
                        </a:rPr>
                        <a:t>$11.50</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0" i="0" u="none" strike="noStrike" cap="none" normalizeH="0" baseline="0" dirty="0">
                          <a:ln>
                            <a:noFill/>
                          </a:ln>
                          <a:solidFill>
                            <a:schemeClr val="tx1"/>
                          </a:solidFill>
                          <a:effectLst/>
                          <a:latin typeface="Arial" charset="0"/>
                        </a:rPr>
                        <a:t>$11.00</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val="10002"/>
                  </a:ext>
                </a:extLst>
              </a:tr>
              <a:tr h="255984">
                <a:tc>
                  <a:txBody>
                    <a:bodyPr/>
                    <a:lstStyle/>
                    <a:p>
                      <a:pPr marL="0" marR="0" lvl="0" indent="0" algn="l"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1" i="0" u="none" strike="noStrike" cap="none" normalizeH="0" baseline="0" dirty="0">
                          <a:ln>
                            <a:noFill/>
                          </a:ln>
                          <a:solidFill>
                            <a:schemeClr val="tx1"/>
                          </a:solidFill>
                          <a:effectLst/>
                          <a:latin typeface="Arial" charset="0"/>
                        </a:rPr>
                        <a:t>Year-end pension income</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1" i="0" u="none" strike="noStrike" cap="none" normalizeH="0" baseline="0" dirty="0">
                          <a:ln>
                            <a:noFill/>
                          </a:ln>
                          <a:solidFill>
                            <a:schemeClr val="tx1"/>
                          </a:solidFill>
                          <a:effectLst/>
                          <a:latin typeface="Arial" charset="0"/>
                        </a:rPr>
                        <a:t>$500</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1" i="0" u="none" strike="noStrike" cap="none" normalizeH="0" baseline="0" dirty="0">
                          <a:ln>
                            <a:noFill/>
                          </a:ln>
                          <a:solidFill>
                            <a:schemeClr val="tx1"/>
                          </a:solidFill>
                          <a:effectLst/>
                          <a:latin typeface="Arial" charset="0"/>
                        </a:rPr>
                        <a:t>$1,045</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1" i="0" u="none" strike="noStrike" cap="none" normalizeH="0" baseline="0" dirty="0">
                          <a:ln>
                            <a:noFill/>
                          </a:ln>
                          <a:solidFill>
                            <a:schemeClr val="tx1"/>
                          </a:solidFill>
                          <a:effectLst/>
                          <a:latin typeface="Arial" charset="0"/>
                        </a:rPr>
                        <a:t>$1,502</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1" i="0" u="none" strike="noStrike" cap="none" normalizeH="0" baseline="0" dirty="0">
                          <a:ln>
                            <a:noFill/>
                          </a:ln>
                          <a:solidFill>
                            <a:schemeClr val="tx1"/>
                          </a:solidFill>
                          <a:effectLst/>
                          <a:latin typeface="Arial" charset="0"/>
                        </a:rPr>
                        <a:t>$2,139</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39800" rtl="0" eaLnBrk="1" fontAlgn="base" latinLnBrk="0" hangingPunct="1">
                        <a:lnSpc>
                          <a:spcPct val="100000"/>
                        </a:lnSpc>
                        <a:spcBef>
                          <a:spcPct val="60000"/>
                        </a:spcBef>
                        <a:spcAft>
                          <a:spcPct val="0"/>
                        </a:spcAft>
                        <a:buClr>
                          <a:schemeClr val="tx1"/>
                        </a:buClr>
                        <a:buSzPct val="90000"/>
                        <a:buFont typeface="Wingdings" pitchFamily="2" charset="2"/>
                        <a:buNone/>
                        <a:tabLst/>
                      </a:pPr>
                      <a:r>
                        <a:rPr kumimoji="0" lang="en-US" sz="1200" b="1" i="0" u="none" strike="noStrike" cap="none" normalizeH="0" baseline="0" dirty="0">
                          <a:ln>
                            <a:noFill/>
                          </a:ln>
                          <a:solidFill>
                            <a:schemeClr val="tx1"/>
                          </a:solidFill>
                          <a:effectLst/>
                          <a:latin typeface="Arial" charset="0"/>
                        </a:rPr>
                        <a:t>$2,541</a:t>
                      </a:r>
                    </a:p>
                  </a:txBody>
                  <a:tcPr marL="87086" marR="87086" marT="36553" marB="36553" anchor="ctr" horzOverflow="overflow">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83015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C2B6B-68B7-4BD3-B819-E039E174584D}"/>
              </a:ext>
            </a:extLst>
          </p:cNvPr>
          <p:cNvSpPr>
            <a:spLocks noGrp="1"/>
          </p:cNvSpPr>
          <p:nvPr>
            <p:ph type="title"/>
          </p:nvPr>
        </p:nvSpPr>
        <p:spPr/>
        <p:txBody>
          <a:bodyPr/>
          <a:lstStyle/>
          <a:p>
            <a:r>
              <a:rPr lang="en-US" dirty="0"/>
              <a:t>Retirement Units Plan</a:t>
            </a:r>
            <a:br>
              <a:rPr lang="en-US" dirty="0"/>
            </a:br>
            <a:r>
              <a:rPr lang="en-US" dirty="0"/>
              <a:t>Units value determination</a:t>
            </a:r>
          </a:p>
        </p:txBody>
      </p:sp>
      <p:sp>
        <p:nvSpPr>
          <p:cNvPr id="3" name="Content Placeholder 2">
            <a:extLst>
              <a:ext uri="{FF2B5EF4-FFF2-40B4-BE49-F238E27FC236}">
                <a16:creationId xmlns:a16="http://schemas.microsoft.com/office/drawing/2014/main" id="{4FA49908-54A6-452C-9A34-D833511ADBEC}"/>
              </a:ext>
            </a:extLst>
          </p:cNvPr>
          <p:cNvSpPr>
            <a:spLocks noGrp="1"/>
          </p:cNvSpPr>
          <p:nvPr>
            <p:ph idx="1"/>
          </p:nvPr>
        </p:nvSpPr>
        <p:spPr/>
        <p:txBody>
          <a:bodyPr>
            <a:normAutofit fontScale="85000" lnSpcReduction="20000"/>
          </a:bodyPr>
          <a:lstStyle/>
          <a:p>
            <a:r>
              <a:rPr lang="en-US" dirty="0">
                <a:solidFill>
                  <a:schemeClr val="tx1"/>
                </a:solidFill>
              </a:rPr>
              <a:t>Initial Units value can be any value</a:t>
            </a:r>
          </a:p>
          <a:p>
            <a:r>
              <a:rPr lang="en-US" dirty="0">
                <a:solidFill>
                  <a:schemeClr val="tx1"/>
                </a:solidFill>
              </a:rPr>
              <a:t>Units value fluctuates annually based on the annual actual return of the pension fund (for the previous year) relative to an assumed return called the assumed interest rate (AIR)</a:t>
            </a:r>
          </a:p>
          <a:p>
            <a:pPr lvl="2"/>
            <a:r>
              <a:rPr lang="en-US" sz="2000" dirty="0">
                <a:solidFill>
                  <a:schemeClr val="tx1"/>
                </a:solidFill>
              </a:rPr>
              <a:t>If assets earn more than the AIR, Units values are increased </a:t>
            </a:r>
          </a:p>
          <a:p>
            <a:pPr lvl="2"/>
            <a:r>
              <a:rPr lang="en-US" sz="2000" dirty="0">
                <a:solidFill>
                  <a:schemeClr val="tx1"/>
                </a:solidFill>
              </a:rPr>
              <a:t>If assets earn less than the AIR, Units values are decreased</a:t>
            </a:r>
          </a:p>
          <a:p>
            <a:pPr lvl="2"/>
            <a:r>
              <a:rPr lang="en-US" sz="2000" dirty="0">
                <a:solidFill>
                  <a:schemeClr val="tx1"/>
                </a:solidFill>
              </a:rPr>
              <a:t>For example, if AIR is 5% and assets earn 8% (or 2%), Units values increase (or decrease) approximately 3%</a:t>
            </a:r>
          </a:p>
          <a:p>
            <a:r>
              <a:rPr lang="en-US" dirty="0">
                <a:solidFill>
                  <a:schemeClr val="tx1"/>
                </a:solidFill>
              </a:rPr>
              <a:t>RUP is equivalent to the plan sponsor funding a fixed annuity determined at an interest rate equal to the AIR</a:t>
            </a:r>
          </a:p>
          <a:p>
            <a:pPr lvl="1"/>
            <a:r>
              <a:rPr lang="en-US" sz="2000" dirty="0">
                <a:solidFill>
                  <a:schemeClr val="tx1"/>
                </a:solidFill>
              </a:rPr>
              <a:t>Investment experience above or below the assumed interest rate is passed through to the participant through a change in the Units value</a:t>
            </a:r>
          </a:p>
          <a:p>
            <a:endParaRPr lang="en-US" dirty="0"/>
          </a:p>
        </p:txBody>
      </p:sp>
    </p:spTree>
    <p:extLst>
      <p:ext uri="{BB962C8B-B14F-4D97-AF65-F5344CB8AC3E}">
        <p14:creationId xmlns:p14="http://schemas.microsoft.com/office/powerpoint/2010/main" val="1640073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0213B-6F22-4F6D-AAE2-09AEBFD16E2B}"/>
              </a:ext>
            </a:extLst>
          </p:cNvPr>
          <p:cNvSpPr>
            <a:spLocks noGrp="1"/>
          </p:cNvSpPr>
          <p:nvPr>
            <p:ph type="title"/>
          </p:nvPr>
        </p:nvSpPr>
        <p:spPr/>
        <p:txBody>
          <a:bodyPr/>
          <a:lstStyle/>
          <a:p>
            <a:r>
              <a:rPr lang="en-US" dirty="0"/>
              <a:t>Retirement Units Plan</a:t>
            </a:r>
            <a:br>
              <a:rPr lang="en-US" dirty="0"/>
            </a:br>
            <a:r>
              <a:rPr lang="en-US" dirty="0"/>
              <a:t>Assumed interest rate</a:t>
            </a:r>
          </a:p>
        </p:txBody>
      </p:sp>
      <p:sp>
        <p:nvSpPr>
          <p:cNvPr id="3" name="Content Placeholder 2">
            <a:extLst>
              <a:ext uri="{FF2B5EF4-FFF2-40B4-BE49-F238E27FC236}">
                <a16:creationId xmlns:a16="http://schemas.microsoft.com/office/drawing/2014/main" id="{4F833A93-3F8F-47C9-AF96-1CBB3015776A}"/>
              </a:ext>
            </a:extLst>
          </p:cNvPr>
          <p:cNvSpPr>
            <a:spLocks noGrp="1"/>
          </p:cNvSpPr>
          <p:nvPr>
            <p:ph idx="1"/>
          </p:nvPr>
        </p:nvSpPr>
        <p:spPr/>
        <p:txBody>
          <a:bodyPr/>
          <a:lstStyle/>
          <a:p>
            <a:r>
              <a:rPr lang="en-US" dirty="0">
                <a:solidFill>
                  <a:schemeClr val="tx1"/>
                </a:solidFill>
              </a:rPr>
              <a:t>The AIR is a plan provision, not an actuarial assumption</a:t>
            </a:r>
          </a:p>
          <a:p>
            <a:r>
              <a:rPr lang="en-US" dirty="0">
                <a:solidFill>
                  <a:schemeClr val="tx1"/>
                </a:solidFill>
              </a:rPr>
              <a:t>AIR is a critical component of plan design</a:t>
            </a:r>
          </a:p>
          <a:p>
            <a:pPr lvl="1"/>
            <a:r>
              <a:rPr lang="en-US" dirty="0">
                <a:solidFill>
                  <a:schemeClr val="tx1"/>
                </a:solidFill>
              </a:rPr>
              <a:t>Higher rate lowers plan costs, but increases the likelihood that participants’ benefits will decrease</a:t>
            </a:r>
          </a:p>
          <a:p>
            <a:pPr lvl="1"/>
            <a:r>
              <a:rPr lang="en-US" dirty="0">
                <a:solidFill>
                  <a:schemeClr val="tx1"/>
                </a:solidFill>
              </a:rPr>
              <a:t>Lower rate increases plan costs, but increases the likelihood that participants’ benefits will increase</a:t>
            </a:r>
          </a:p>
          <a:p>
            <a:pPr lvl="1"/>
            <a:r>
              <a:rPr lang="en-US" dirty="0">
                <a:solidFill>
                  <a:schemeClr val="tx1"/>
                </a:solidFill>
              </a:rPr>
              <a:t>Setting the AIR at (or a little above) a reasonable risk-free rate of return enhances certain features</a:t>
            </a:r>
          </a:p>
          <a:p>
            <a:r>
              <a:rPr lang="en-US" dirty="0">
                <a:solidFill>
                  <a:schemeClr val="tx1"/>
                </a:solidFill>
              </a:rPr>
              <a:t>Minimum permissible AIR is 5%</a:t>
            </a:r>
          </a:p>
          <a:p>
            <a:endParaRPr lang="en-US" dirty="0"/>
          </a:p>
        </p:txBody>
      </p:sp>
    </p:spTree>
    <p:extLst>
      <p:ext uri="{BB962C8B-B14F-4D97-AF65-F5344CB8AC3E}">
        <p14:creationId xmlns:p14="http://schemas.microsoft.com/office/powerpoint/2010/main" val="2086962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E3042-D85D-46A3-A1FA-BCAD113B456F}"/>
              </a:ext>
            </a:extLst>
          </p:cNvPr>
          <p:cNvSpPr>
            <a:spLocks noGrp="1"/>
          </p:cNvSpPr>
          <p:nvPr>
            <p:ph type="title"/>
          </p:nvPr>
        </p:nvSpPr>
        <p:spPr/>
        <p:txBody>
          <a:bodyPr/>
          <a:lstStyle/>
          <a:p>
            <a:r>
              <a:rPr lang="en-US" dirty="0"/>
              <a:t>Retirement Units Plan – Value</a:t>
            </a:r>
            <a:br>
              <a:rPr lang="en-US" dirty="0"/>
            </a:br>
            <a:r>
              <a:rPr lang="en-US" dirty="0"/>
              <a:t>Effect of Changing AIR</a:t>
            </a:r>
          </a:p>
        </p:txBody>
      </p:sp>
      <p:graphicFrame>
        <p:nvGraphicFramePr>
          <p:cNvPr id="4" name="Object 3">
            <a:extLst>
              <a:ext uri="{FF2B5EF4-FFF2-40B4-BE49-F238E27FC236}">
                <a16:creationId xmlns:a16="http://schemas.microsoft.com/office/drawing/2014/main" id="{FB3D1C0D-8E30-433F-9C68-C8BFCEB1C468}"/>
              </a:ext>
            </a:extLst>
          </p:cNvPr>
          <p:cNvGraphicFramePr>
            <a:graphicFrameLocks noChangeAspect="1"/>
          </p:cNvGraphicFramePr>
          <p:nvPr>
            <p:extLst>
              <p:ext uri="{D42A27DB-BD31-4B8C-83A1-F6EECF244321}">
                <p14:modId xmlns:p14="http://schemas.microsoft.com/office/powerpoint/2010/main" val="904047905"/>
              </p:ext>
            </p:extLst>
          </p:nvPr>
        </p:nvGraphicFramePr>
        <p:xfrm>
          <a:off x="497305" y="304801"/>
          <a:ext cx="8293769" cy="4022826"/>
        </p:xfrm>
        <a:graphic>
          <a:graphicData uri="http://schemas.openxmlformats.org/presentationml/2006/ole">
            <mc:AlternateContent xmlns:mc="http://schemas.openxmlformats.org/markup-compatibility/2006">
              <mc:Choice xmlns:v="urn:schemas-microsoft-com:vml" Requires="v">
                <p:oleObj spid="_x0000_s2052" name="Worksheet" r:id="rId3" imgW="7048552" imgH="4013385" progId="Excel.Sheet.8">
                  <p:embed/>
                </p:oleObj>
              </mc:Choice>
              <mc:Fallback>
                <p:oleObj name="Worksheet" r:id="rId3" imgW="7048552" imgH="4013385" progId="Excel.Sheet.8">
                  <p:embed/>
                  <p:pic>
                    <p:nvPicPr>
                      <p:cNvPr id="32771" name="Object 3"/>
                      <p:cNvPicPr>
                        <a:picLocks noChangeAspect="1" noChangeArrowheads="1"/>
                      </p:cNvPicPr>
                      <p:nvPr/>
                    </p:nvPicPr>
                    <p:blipFill>
                      <a:blip r:embed="rId4"/>
                      <a:srcRect/>
                      <a:stretch>
                        <a:fillRect/>
                      </a:stretch>
                    </p:blipFill>
                    <p:spPr bwMode="auto">
                      <a:xfrm>
                        <a:off x="497305" y="304801"/>
                        <a:ext cx="8293769" cy="402282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1993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56485-1095-43B8-9847-7109A5CB0517}"/>
              </a:ext>
            </a:extLst>
          </p:cNvPr>
          <p:cNvSpPr>
            <a:spLocks noGrp="1"/>
          </p:cNvSpPr>
          <p:nvPr>
            <p:ph type="title"/>
          </p:nvPr>
        </p:nvSpPr>
        <p:spPr/>
        <p:txBody>
          <a:bodyPr/>
          <a:lstStyle/>
          <a:p>
            <a:r>
              <a:rPr lang="en-US" dirty="0"/>
              <a:t>Retirement Units Plan </a:t>
            </a:r>
            <a:br>
              <a:rPr lang="en-US" dirty="0"/>
            </a:br>
            <a:r>
              <a:rPr lang="en-US" dirty="0">
                <a:latin typeface="Arial" charset="0"/>
              </a:rPr>
              <a:t>Portability</a:t>
            </a:r>
            <a:endParaRPr lang="en-US" dirty="0"/>
          </a:p>
        </p:txBody>
      </p:sp>
      <p:sp>
        <p:nvSpPr>
          <p:cNvPr id="3" name="Content Placeholder 2">
            <a:extLst>
              <a:ext uri="{FF2B5EF4-FFF2-40B4-BE49-F238E27FC236}">
                <a16:creationId xmlns:a16="http://schemas.microsoft.com/office/drawing/2014/main" id="{9CF448E7-F5E0-4CDB-8D6B-BCEC43C5AD12}"/>
              </a:ext>
            </a:extLst>
          </p:cNvPr>
          <p:cNvSpPr>
            <a:spLocks noGrp="1"/>
          </p:cNvSpPr>
          <p:nvPr>
            <p:ph idx="1"/>
          </p:nvPr>
        </p:nvSpPr>
        <p:spPr/>
        <p:txBody>
          <a:bodyPr>
            <a:normAutofit lnSpcReduction="10000"/>
          </a:bodyPr>
          <a:lstStyle/>
          <a:p>
            <a:pPr>
              <a:buFont typeface="Wingdings" pitchFamily="2" charset="2"/>
              <a:buNone/>
            </a:pPr>
            <a:r>
              <a:rPr lang="en-US" b="1" dirty="0">
                <a:solidFill>
                  <a:schemeClr val="tx1"/>
                </a:solidFill>
              </a:rPr>
              <a:t>Variable units continue to appreciate and can be</a:t>
            </a:r>
          </a:p>
          <a:p>
            <a:pPr>
              <a:spcBef>
                <a:spcPct val="0"/>
              </a:spcBef>
              <a:buFont typeface="Wingdings" pitchFamily="2" charset="2"/>
              <a:buNone/>
            </a:pPr>
            <a:r>
              <a:rPr lang="en-US" b="1" dirty="0">
                <a:solidFill>
                  <a:schemeClr val="tx1"/>
                </a:solidFill>
              </a:rPr>
              <a:t>reallocated or exchanged by terminated vested participants</a:t>
            </a:r>
          </a:p>
          <a:p>
            <a:r>
              <a:rPr lang="en-US" dirty="0">
                <a:solidFill>
                  <a:schemeClr val="tx1"/>
                </a:solidFill>
              </a:rPr>
              <a:t>Benefits continue to grow with investment experience, unlike traditional pension benefits</a:t>
            </a:r>
          </a:p>
          <a:p>
            <a:r>
              <a:rPr lang="en-US" dirty="0">
                <a:solidFill>
                  <a:schemeClr val="tx1"/>
                </a:solidFill>
              </a:rPr>
              <a:t>Participants are not harmed by changing employment as in a final pay plan</a:t>
            </a:r>
          </a:p>
          <a:p>
            <a:r>
              <a:rPr lang="en-US" dirty="0">
                <a:solidFill>
                  <a:schemeClr val="tx1"/>
                </a:solidFill>
              </a:rPr>
              <a:t>Benefits are not paid in lump sum or rollover, thus preventing leakage</a:t>
            </a:r>
          </a:p>
          <a:p>
            <a:r>
              <a:rPr lang="en-US" dirty="0">
                <a:solidFill>
                  <a:schemeClr val="tx1"/>
                </a:solidFill>
              </a:rPr>
              <a:t>EBRI study indicates as much as 60% of early distributions are not rolled over</a:t>
            </a:r>
          </a:p>
          <a:p>
            <a:endParaRPr lang="en-US" dirty="0"/>
          </a:p>
        </p:txBody>
      </p:sp>
    </p:spTree>
    <p:extLst>
      <p:ext uri="{BB962C8B-B14F-4D97-AF65-F5344CB8AC3E}">
        <p14:creationId xmlns:p14="http://schemas.microsoft.com/office/powerpoint/2010/main" val="421189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1C52-7D26-4EA0-B0AC-2973DB148E42}"/>
              </a:ext>
            </a:extLst>
          </p:cNvPr>
          <p:cNvSpPr>
            <a:spLocks noGrp="1"/>
          </p:cNvSpPr>
          <p:nvPr>
            <p:ph type="title"/>
          </p:nvPr>
        </p:nvSpPr>
        <p:spPr/>
        <p:txBody>
          <a:bodyPr/>
          <a:lstStyle/>
          <a:p>
            <a:r>
              <a:rPr lang="en-US" dirty="0"/>
              <a:t>Retirement Units Plan</a:t>
            </a:r>
            <a:br>
              <a:rPr lang="en-US" dirty="0"/>
            </a:br>
            <a:r>
              <a:rPr lang="en-US" dirty="0">
                <a:latin typeface="Arial" charset="0"/>
              </a:rPr>
              <a:t>Portability</a:t>
            </a:r>
            <a:endParaRPr lang="en-US" dirty="0"/>
          </a:p>
        </p:txBody>
      </p:sp>
      <p:graphicFrame>
        <p:nvGraphicFramePr>
          <p:cNvPr id="5" name="Object 3">
            <a:extLst>
              <a:ext uri="{FF2B5EF4-FFF2-40B4-BE49-F238E27FC236}">
                <a16:creationId xmlns:a16="http://schemas.microsoft.com/office/drawing/2014/main" id="{996E9F56-EAED-47C2-B5B3-55CBE3EEE999}"/>
              </a:ext>
            </a:extLst>
          </p:cNvPr>
          <p:cNvGraphicFramePr>
            <a:graphicFrameLocks noGrp="1" noChangeAspect="1"/>
          </p:cNvGraphicFramePr>
          <p:nvPr>
            <p:ph idx="1"/>
            <p:extLst>
              <p:ext uri="{D42A27DB-BD31-4B8C-83A1-F6EECF244321}">
                <p14:modId xmlns:p14="http://schemas.microsoft.com/office/powerpoint/2010/main" val="812768577"/>
              </p:ext>
            </p:extLst>
          </p:nvPr>
        </p:nvGraphicFramePr>
        <p:xfrm>
          <a:off x="684212" y="813899"/>
          <a:ext cx="7818059" cy="3673433"/>
        </p:xfrm>
        <a:graphic>
          <a:graphicData uri="http://schemas.openxmlformats.org/presentationml/2006/ole">
            <mc:AlternateContent xmlns:mc="http://schemas.openxmlformats.org/markup-compatibility/2006">
              <mc:Choice xmlns:v="urn:schemas-microsoft-com:vml" Requires="v">
                <p:oleObj spid="_x0000_s3076" name="Chart" r:id="rId3" imgW="8201025" imgH="4610100" progId="MSGraph.Chart.8">
                  <p:embed followColorScheme="full"/>
                </p:oleObj>
              </mc:Choice>
              <mc:Fallback>
                <p:oleObj name="Chart" r:id="rId3" imgW="8201025" imgH="4610100" progId="MSGraph.Chart.8">
                  <p:embed followColorScheme="full"/>
                  <p:pic>
                    <p:nvPicPr>
                      <p:cNvPr id="3482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2" y="813899"/>
                        <a:ext cx="7818059" cy="3673433"/>
                      </a:xfrm>
                      <a:prstGeom prst="rect">
                        <a:avLst/>
                      </a:prstGeom>
                      <a:noFill/>
                    </p:spPr>
                  </p:pic>
                </p:oleObj>
              </mc:Fallback>
            </mc:AlternateContent>
          </a:graphicData>
        </a:graphic>
      </p:graphicFrame>
    </p:spTree>
    <p:extLst>
      <p:ext uri="{BB962C8B-B14F-4D97-AF65-F5344CB8AC3E}">
        <p14:creationId xmlns:p14="http://schemas.microsoft.com/office/powerpoint/2010/main" val="3059276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424A-1588-4F7C-8434-154F3920E723}"/>
              </a:ext>
            </a:extLst>
          </p:cNvPr>
          <p:cNvSpPr>
            <a:spLocks noGrp="1"/>
          </p:cNvSpPr>
          <p:nvPr>
            <p:ph type="title"/>
          </p:nvPr>
        </p:nvSpPr>
        <p:spPr/>
        <p:txBody>
          <a:bodyPr>
            <a:normAutofit fontScale="90000"/>
          </a:bodyPr>
          <a:lstStyle/>
          <a:p>
            <a:r>
              <a:rPr lang="en-US" dirty="0"/>
              <a:t>Purchasing Power of Level Benefit of $1000 Per Month with 2.5% Inflation</a:t>
            </a:r>
          </a:p>
        </p:txBody>
      </p:sp>
      <p:graphicFrame>
        <p:nvGraphicFramePr>
          <p:cNvPr id="5" name="Content Placeholder 5">
            <a:extLst>
              <a:ext uri="{FF2B5EF4-FFF2-40B4-BE49-F238E27FC236}">
                <a16:creationId xmlns:a16="http://schemas.microsoft.com/office/drawing/2014/main" id="{1A7D6664-D784-4FA7-8D96-1C5D0C89C51C}"/>
              </a:ext>
            </a:extLst>
          </p:cNvPr>
          <p:cNvGraphicFramePr>
            <a:graphicFrameLocks noGrp="1"/>
          </p:cNvGraphicFramePr>
          <p:nvPr>
            <p:ph idx="1"/>
            <p:extLst>
              <p:ext uri="{D42A27DB-BD31-4B8C-83A1-F6EECF244321}">
                <p14:modId xmlns:p14="http://schemas.microsoft.com/office/powerpoint/2010/main" val="3889368034"/>
              </p:ext>
            </p:extLst>
          </p:nvPr>
        </p:nvGraphicFramePr>
        <p:xfrm>
          <a:off x="1349375" y="438150"/>
          <a:ext cx="6761163" cy="3865563"/>
        </p:xfrm>
        <a:graphic>
          <a:graphicData uri="http://schemas.openxmlformats.org/presentationml/2006/ole">
            <mc:AlternateContent xmlns:mc="http://schemas.openxmlformats.org/markup-compatibility/2006">
              <mc:Choice xmlns:v="urn:schemas-microsoft-com:vml" Requires="v">
                <p:oleObj spid="_x0000_s4099" name="Worksheet" r:id="rId3" imgW="8496248" imgH="4857958" progId="Excel.Sheet.8">
                  <p:embed/>
                </p:oleObj>
              </mc:Choice>
              <mc:Fallback>
                <p:oleObj name="Worksheet" r:id="rId3" imgW="8496248" imgH="4857958" progId="Excel.Sheet.8">
                  <p:embed/>
                  <p:pic>
                    <p:nvPicPr>
                      <p:cNvPr id="36867" name="Content Placeholder 5"/>
                      <p:cNvPicPr>
                        <a:picLocks noGrp="1" noChangeArrowheads="1"/>
                      </p:cNvPicPr>
                      <p:nvPr/>
                    </p:nvPicPr>
                    <p:blipFill>
                      <a:blip r:embed="rId4"/>
                      <a:srcRect/>
                      <a:stretch>
                        <a:fillRect/>
                      </a:stretch>
                    </p:blipFill>
                    <p:spPr bwMode="auto">
                      <a:xfrm>
                        <a:off x="1349375" y="438150"/>
                        <a:ext cx="6761163" cy="3865563"/>
                      </a:xfrm>
                      <a:prstGeom prst="rect">
                        <a:avLst/>
                      </a:prstGeom>
                      <a:noFill/>
                    </p:spPr>
                  </p:pic>
                </p:oleObj>
              </mc:Fallback>
            </mc:AlternateContent>
          </a:graphicData>
        </a:graphic>
      </p:graphicFrame>
    </p:spTree>
    <p:extLst>
      <p:ext uri="{BB962C8B-B14F-4D97-AF65-F5344CB8AC3E}">
        <p14:creationId xmlns:p14="http://schemas.microsoft.com/office/powerpoint/2010/main" val="3367594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33C4-8897-444D-9741-1059D21F6DAE}"/>
              </a:ext>
            </a:extLst>
          </p:cNvPr>
          <p:cNvSpPr>
            <a:spLocks noGrp="1"/>
          </p:cNvSpPr>
          <p:nvPr>
            <p:ph type="title"/>
          </p:nvPr>
        </p:nvSpPr>
        <p:spPr/>
        <p:txBody>
          <a:bodyPr>
            <a:normAutofit/>
          </a:bodyPr>
          <a:lstStyle/>
          <a:p>
            <a:r>
              <a:rPr lang="en-US" dirty="0"/>
              <a:t>Variable Benefit versus Purchasing Power (1961-2012)</a:t>
            </a:r>
          </a:p>
        </p:txBody>
      </p:sp>
      <p:graphicFrame>
        <p:nvGraphicFramePr>
          <p:cNvPr id="4" name="Object 3">
            <a:extLst>
              <a:ext uri="{FF2B5EF4-FFF2-40B4-BE49-F238E27FC236}">
                <a16:creationId xmlns:a16="http://schemas.microsoft.com/office/drawing/2014/main" id="{5BDB6FC7-5535-4B0D-88EA-139F1EE010C4}"/>
              </a:ext>
            </a:extLst>
          </p:cNvPr>
          <p:cNvGraphicFramePr>
            <a:graphicFrameLocks noChangeAspect="1"/>
          </p:cNvGraphicFramePr>
          <p:nvPr>
            <p:extLst>
              <p:ext uri="{D42A27DB-BD31-4B8C-83A1-F6EECF244321}">
                <p14:modId xmlns:p14="http://schemas.microsoft.com/office/powerpoint/2010/main" val="4156829310"/>
              </p:ext>
            </p:extLst>
          </p:nvPr>
        </p:nvGraphicFramePr>
        <p:xfrm>
          <a:off x="276225" y="0"/>
          <a:ext cx="8942387" cy="4487332"/>
        </p:xfrm>
        <a:graphic>
          <a:graphicData uri="http://schemas.openxmlformats.org/presentationml/2006/ole">
            <mc:AlternateContent xmlns:mc="http://schemas.openxmlformats.org/markup-compatibility/2006">
              <mc:Choice xmlns:v="urn:schemas-microsoft-com:vml" Requires="v">
                <p:oleObj spid="_x0000_s5123" name="Worksheet" r:id="rId3" imgW="7042331" imgH="4273573" progId="Excel.Sheet.8">
                  <p:embed/>
                </p:oleObj>
              </mc:Choice>
              <mc:Fallback>
                <p:oleObj name="Worksheet" r:id="rId3" imgW="7042331" imgH="4273573" progId="Excel.Sheet.8">
                  <p:embed/>
                  <p:pic>
                    <p:nvPicPr>
                      <p:cNvPr id="37891" name="Object 3"/>
                      <p:cNvPicPr>
                        <a:picLocks noChangeAspect="1" noChangeArrowheads="1"/>
                      </p:cNvPicPr>
                      <p:nvPr/>
                    </p:nvPicPr>
                    <p:blipFill>
                      <a:blip r:embed="rId4"/>
                      <a:srcRect/>
                      <a:stretch>
                        <a:fillRect/>
                      </a:stretch>
                    </p:blipFill>
                    <p:spPr bwMode="auto">
                      <a:xfrm>
                        <a:off x="276225" y="0"/>
                        <a:ext cx="8942387" cy="448733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23311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E1A4-68EC-449C-A6E4-9061891C8128}"/>
              </a:ext>
            </a:extLst>
          </p:cNvPr>
          <p:cNvSpPr>
            <a:spLocks noGrp="1"/>
          </p:cNvSpPr>
          <p:nvPr>
            <p:ph type="title"/>
          </p:nvPr>
        </p:nvSpPr>
        <p:spPr>
          <a:xfrm>
            <a:off x="684212" y="4808174"/>
            <a:ext cx="8534400" cy="1507067"/>
          </a:xfrm>
        </p:spPr>
        <p:txBody>
          <a:bodyPr>
            <a:normAutofit fontScale="90000"/>
          </a:bodyPr>
          <a:lstStyle/>
          <a:p>
            <a:r>
              <a:rPr lang="en-US" dirty="0">
                <a:latin typeface="Arial" charset="0"/>
              </a:rPr>
              <a:t>The Achilles Heel of Traditional Variable Plan*</a:t>
            </a:r>
            <a:br>
              <a:rPr lang="en-US" dirty="0">
                <a:latin typeface="Arial" charset="0"/>
              </a:rPr>
            </a:br>
            <a:br>
              <a:rPr lang="en-US" dirty="0">
                <a:latin typeface="Arial" charset="0"/>
              </a:rPr>
            </a:br>
            <a:r>
              <a:rPr lang="en-US" sz="1000" dirty="0"/>
              <a:t>*To be determined - recent Treasury regulations have left this an open question.</a:t>
            </a:r>
            <a:br>
              <a:rPr lang="en-US" sz="1000" dirty="0"/>
            </a:br>
            <a:endParaRPr lang="en-US" sz="1000" dirty="0"/>
          </a:p>
        </p:txBody>
      </p:sp>
      <p:sp>
        <p:nvSpPr>
          <p:cNvPr id="3" name="Content Placeholder 2">
            <a:extLst>
              <a:ext uri="{FF2B5EF4-FFF2-40B4-BE49-F238E27FC236}">
                <a16:creationId xmlns:a16="http://schemas.microsoft.com/office/drawing/2014/main" id="{49CFF9DB-CAB8-4A62-ABDD-623E08E9578C}"/>
              </a:ext>
            </a:extLst>
          </p:cNvPr>
          <p:cNvSpPr>
            <a:spLocks noGrp="1"/>
          </p:cNvSpPr>
          <p:nvPr>
            <p:ph idx="1"/>
          </p:nvPr>
        </p:nvSpPr>
        <p:spPr/>
        <p:txBody>
          <a:bodyPr>
            <a:normAutofit fontScale="92500"/>
          </a:bodyPr>
          <a:lstStyle/>
          <a:p>
            <a:r>
              <a:rPr lang="en-US" dirty="0">
                <a:solidFill>
                  <a:schemeClr val="tx1"/>
                </a:solidFill>
              </a:rPr>
              <a:t>Traditional Variable Plans have one investment fund that affects the benefits of all participants</a:t>
            </a:r>
          </a:p>
          <a:p>
            <a:r>
              <a:rPr lang="en-US" dirty="0">
                <a:solidFill>
                  <a:schemeClr val="tx1"/>
                </a:solidFill>
              </a:rPr>
              <a:t>Young participants may prefer aggressive investments that will grow over time – they are relatively unaffected by current volatility</a:t>
            </a:r>
          </a:p>
          <a:p>
            <a:r>
              <a:rPr lang="en-US" dirty="0">
                <a:solidFill>
                  <a:schemeClr val="tx1"/>
                </a:solidFill>
              </a:rPr>
              <a:t>Older participants and retirees may prefer stable investment to prevent volatility in the income on which they depend</a:t>
            </a:r>
          </a:p>
          <a:p>
            <a:r>
              <a:rPr lang="en-US" dirty="0">
                <a:solidFill>
                  <a:schemeClr val="tx1"/>
                </a:solidFill>
              </a:rPr>
              <a:t>Fiduciaries must invest on behalf of all participants – but there is an inherent conflict</a:t>
            </a:r>
          </a:p>
          <a:p>
            <a:r>
              <a:rPr lang="en-US" dirty="0">
                <a:solidFill>
                  <a:schemeClr val="tx1"/>
                </a:solidFill>
              </a:rPr>
              <a:t>Many sponsors are unwilling to adopt a traditional variable plan because of this conflict and the potential for volatile retiree benefits</a:t>
            </a:r>
          </a:p>
          <a:p>
            <a:endParaRPr lang="en-US" dirty="0"/>
          </a:p>
        </p:txBody>
      </p:sp>
    </p:spTree>
    <p:extLst>
      <p:ext uri="{BB962C8B-B14F-4D97-AF65-F5344CB8AC3E}">
        <p14:creationId xmlns:p14="http://schemas.microsoft.com/office/powerpoint/2010/main" val="53737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2018-CE9A-4681-8719-8CE6876D482C}"/>
              </a:ext>
            </a:extLst>
          </p:cNvPr>
          <p:cNvSpPr>
            <a:spLocks noGrp="1"/>
          </p:cNvSpPr>
          <p:nvPr>
            <p:ph type="title"/>
          </p:nvPr>
        </p:nvSpPr>
        <p:spPr/>
        <p:txBody>
          <a:bodyPr/>
          <a:lstStyle/>
          <a:p>
            <a:r>
              <a:rPr lang="en-US" dirty="0"/>
              <a:t>Problems Addressed by the Retirement Units Plan (RUP)</a:t>
            </a:r>
          </a:p>
        </p:txBody>
      </p:sp>
      <p:sp>
        <p:nvSpPr>
          <p:cNvPr id="3" name="Content Placeholder 2">
            <a:extLst>
              <a:ext uri="{FF2B5EF4-FFF2-40B4-BE49-F238E27FC236}">
                <a16:creationId xmlns:a16="http://schemas.microsoft.com/office/drawing/2014/main" id="{2AEBFD11-4339-4A00-9DBB-CA767DF65D64}"/>
              </a:ext>
            </a:extLst>
          </p:cNvPr>
          <p:cNvSpPr>
            <a:spLocks noGrp="1"/>
          </p:cNvSpPr>
          <p:nvPr>
            <p:ph idx="1"/>
          </p:nvPr>
        </p:nvSpPr>
        <p:spPr/>
        <p:txBody>
          <a:bodyPr>
            <a:normAutofit fontScale="85000" lnSpcReduction="20000"/>
          </a:bodyPr>
          <a:lstStyle/>
          <a:p>
            <a:r>
              <a:rPr lang="en-US" dirty="0">
                <a:solidFill>
                  <a:schemeClr val="tx1"/>
                </a:solidFill>
              </a:rPr>
              <a:t>Providing participants a basic retirement annuity benefit</a:t>
            </a:r>
          </a:p>
          <a:p>
            <a:r>
              <a:rPr lang="en-US" dirty="0">
                <a:solidFill>
                  <a:schemeClr val="tx1"/>
                </a:solidFill>
              </a:rPr>
              <a:t>Relieving sponsors of investment and interest rate risk stabilizing defined benefit expenses and contributions</a:t>
            </a:r>
          </a:p>
          <a:p>
            <a:r>
              <a:rPr lang="en-US" dirty="0">
                <a:solidFill>
                  <a:schemeClr val="tx1"/>
                </a:solidFill>
                <a:latin typeface="Arial" charset="0"/>
              </a:rPr>
              <a:t>Giving participants portability</a:t>
            </a:r>
            <a:r>
              <a:rPr lang="en-US" dirty="0">
                <a:solidFill>
                  <a:schemeClr val="tx1"/>
                </a:solidFill>
              </a:rPr>
              <a:t> of defined benefits</a:t>
            </a:r>
          </a:p>
          <a:p>
            <a:r>
              <a:rPr lang="en-US" dirty="0">
                <a:solidFill>
                  <a:schemeClr val="tx1"/>
                </a:solidFill>
              </a:rPr>
              <a:t>Adjusting participant’s defined benefit purchasing power (inflation)</a:t>
            </a:r>
          </a:p>
          <a:p>
            <a:r>
              <a:rPr lang="en-US" dirty="0">
                <a:solidFill>
                  <a:schemeClr val="tx1"/>
                </a:solidFill>
              </a:rPr>
              <a:t>Being considered by government plans (State of Wisconsin considering a variation of this design)</a:t>
            </a:r>
          </a:p>
          <a:p>
            <a:r>
              <a:rPr lang="en-US" dirty="0">
                <a:solidFill>
                  <a:schemeClr val="tx1"/>
                </a:solidFill>
              </a:rPr>
              <a:t>Cash balance (Hybrid Plans) plans are the fastest growing of the defined benefit pension plans and could overtake 401(k) plans within the next few years </a:t>
            </a:r>
            <a:r>
              <a:rPr lang="en-US" i="1" dirty="0">
                <a:solidFill>
                  <a:schemeClr val="tx1"/>
                </a:solidFill>
              </a:rPr>
              <a:t>(The Wall Street Journal)</a:t>
            </a:r>
          </a:p>
          <a:p>
            <a:r>
              <a:rPr lang="en-US" dirty="0">
                <a:solidFill>
                  <a:schemeClr val="tx1"/>
                </a:solidFill>
              </a:rPr>
              <a:t>Encouraging options to annuitizations (House Ways &amp; Means Committee on Options for Increased Retirement Security)</a:t>
            </a:r>
          </a:p>
          <a:p>
            <a:endParaRPr lang="en-US" dirty="0"/>
          </a:p>
        </p:txBody>
      </p:sp>
    </p:spTree>
    <p:extLst>
      <p:ext uri="{BB962C8B-B14F-4D97-AF65-F5344CB8AC3E}">
        <p14:creationId xmlns:p14="http://schemas.microsoft.com/office/powerpoint/2010/main" val="3966936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4C1D0-91F8-4C5D-A3CE-F398D75B9CD8}"/>
              </a:ext>
            </a:extLst>
          </p:cNvPr>
          <p:cNvSpPr>
            <a:spLocks noGrp="1"/>
          </p:cNvSpPr>
          <p:nvPr>
            <p:ph type="title"/>
          </p:nvPr>
        </p:nvSpPr>
        <p:spPr/>
        <p:txBody>
          <a:bodyPr/>
          <a:lstStyle/>
          <a:p>
            <a:r>
              <a:rPr lang="en-US" dirty="0"/>
              <a:t>Retirement Units Plan</a:t>
            </a:r>
            <a:br>
              <a:rPr lang="en-US" dirty="0"/>
            </a:br>
            <a:r>
              <a:rPr lang="en-US" dirty="0"/>
              <a:t>Participant choice is possible</a:t>
            </a:r>
          </a:p>
        </p:txBody>
      </p:sp>
      <p:sp>
        <p:nvSpPr>
          <p:cNvPr id="3" name="Content Placeholder 2">
            <a:extLst>
              <a:ext uri="{FF2B5EF4-FFF2-40B4-BE49-F238E27FC236}">
                <a16:creationId xmlns:a16="http://schemas.microsoft.com/office/drawing/2014/main" id="{9967DB8E-7770-443B-AE31-DD4C1C090D66}"/>
              </a:ext>
            </a:extLst>
          </p:cNvPr>
          <p:cNvSpPr>
            <a:spLocks noGrp="1"/>
          </p:cNvSpPr>
          <p:nvPr>
            <p:ph idx="1"/>
          </p:nvPr>
        </p:nvSpPr>
        <p:spPr>
          <a:xfrm>
            <a:off x="684212" y="685800"/>
            <a:ext cx="6422441" cy="3615267"/>
          </a:xfrm>
        </p:spPr>
        <p:txBody>
          <a:bodyPr/>
          <a:lstStyle/>
          <a:p>
            <a:pPr>
              <a:buFont typeface="Wingdings" pitchFamily="2" charset="2"/>
              <a:buNone/>
            </a:pPr>
            <a:r>
              <a:rPr lang="en-US" dirty="0">
                <a:solidFill>
                  <a:schemeClr val="tx1"/>
                </a:solidFill>
              </a:rPr>
              <a:t>Each Units fund represents a </a:t>
            </a:r>
          </a:p>
          <a:p>
            <a:pPr>
              <a:spcBef>
                <a:spcPct val="0"/>
              </a:spcBef>
              <a:buFont typeface="Wingdings" pitchFamily="2" charset="2"/>
              <a:buNone/>
            </a:pPr>
            <a:r>
              <a:rPr lang="en-US" dirty="0">
                <a:solidFill>
                  <a:schemeClr val="tx1"/>
                </a:solidFill>
              </a:rPr>
              <a:t>sub-account of the pension trust </a:t>
            </a:r>
          </a:p>
          <a:p>
            <a:r>
              <a:rPr lang="en-US" b="1" dirty="0">
                <a:solidFill>
                  <a:schemeClr val="tx1"/>
                </a:solidFill>
              </a:rPr>
              <a:t>Stable units:</a:t>
            </a:r>
            <a:r>
              <a:rPr lang="en-US" dirty="0">
                <a:solidFill>
                  <a:schemeClr val="tx1"/>
                </a:solidFill>
              </a:rPr>
              <a:t> High-quality short-to-intermediate term fixed income securities.</a:t>
            </a:r>
          </a:p>
          <a:p>
            <a:r>
              <a:rPr lang="en-US" b="1" dirty="0">
                <a:solidFill>
                  <a:schemeClr val="tx1"/>
                </a:solidFill>
              </a:rPr>
              <a:t>Equity units:</a:t>
            </a:r>
            <a:r>
              <a:rPr lang="en-US" dirty="0">
                <a:solidFill>
                  <a:schemeClr val="tx1"/>
                </a:solidFill>
              </a:rPr>
              <a:t> 100% equity investment, actively managed or an index fund.  </a:t>
            </a:r>
          </a:p>
          <a:p>
            <a:r>
              <a:rPr lang="en-US" b="1" dirty="0">
                <a:solidFill>
                  <a:schemeClr val="tx1"/>
                </a:solidFill>
              </a:rPr>
              <a:t>Diversified units:</a:t>
            </a:r>
            <a:r>
              <a:rPr lang="en-US" dirty="0">
                <a:solidFill>
                  <a:schemeClr val="tx1"/>
                </a:solidFill>
              </a:rPr>
              <a:t> Generally, an actively managed fund where plan sponsor selects the investment managers and asset allocation. </a:t>
            </a:r>
          </a:p>
          <a:p>
            <a:endParaRPr lang="en-US" dirty="0"/>
          </a:p>
        </p:txBody>
      </p:sp>
      <p:graphicFrame>
        <p:nvGraphicFramePr>
          <p:cNvPr id="4" name="Object 5">
            <a:extLst>
              <a:ext uri="{FF2B5EF4-FFF2-40B4-BE49-F238E27FC236}">
                <a16:creationId xmlns:a16="http://schemas.microsoft.com/office/drawing/2014/main" id="{FB77DEB6-0534-458E-918A-B3E52DEF648C}"/>
              </a:ext>
            </a:extLst>
          </p:cNvPr>
          <p:cNvGraphicFramePr>
            <a:graphicFrameLocks noChangeAspect="1"/>
          </p:cNvGraphicFramePr>
          <p:nvPr>
            <p:extLst>
              <p:ext uri="{D42A27DB-BD31-4B8C-83A1-F6EECF244321}">
                <p14:modId xmlns:p14="http://schemas.microsoft.com/office/powerpoint/2010/main" val="1819560332"/>
              </p:ext>
            </p:extLst>
          </p:nvPr>
        </p:nvGraphicFramePr>
        <p:xfrm>
          <a:off x="7530050" y="685800"/>
          <a:ext cx="3637643" cy="3195637"/>
        </p:xfrm>
        <a:graphic>
          <a:graphicData uri="http://schemas.openxmlformats.org/presentationml/2006/ole">
            <mc:AlternateContent xmlns:mc="http://schemas.openxmlformats.org/markup-compatibility/2006">
              <mc:Choice xmlns:v="urn:schemas-microsoft-com:vml" Requires="v">
                <p:oleObj spid="_x0000_s6147" name="Chart" r:id="rId3" imgW="4029075" imgH="4610100" progId="MSGraph.Chart.8">
                  <p:embed followColorScheme="full"/>
                </p:oleObj>
              </mc:Choice>
              <mc:Fallback>
                <p:oleObj name="Chart" r:id="rId3" imgW="4029075" imgH="4610100" progId="MSGraph.Chart.8">
                  <p:embed followColorScheme="full"/>
                  <p:pic>
                    <p:nvPicPr>
                      <p:cNvPr id="39940" name="Object 5"/>
                      <p:cNvPicPr>
                        <a:picLocks noChangeAspect="1" noChangeArrowheads="1"/>
                      </p:cNvPicPr>
                      <p:nvPr/>
                    </p:nvPicPr>
                    <p:blipFill>
                      <a:blip r:embed="rId4">
                        <a:extLst>
                          <a:ext uri="{28A0092B-C50C-407E-A947-70E740481C1C}">
                            <a14:useLocalDpi xmlns:a14="http://schemas.microsoft.com/office/drawing/2010/main" val="0"/>
                          </a:ext>
                        </a:extLst>
                      </a:blip>
                      <a:srcRect l="4956" t="15092" b="21089"/>
                      <a:stretch>
                        <a:fillRect/>
                      </a:stretch>
                    </p:blipFill>
                    <p:spPr bwMode="auto">
                      <a:xfrm>
                        <a:off x="7530050" y="685800"/>
                        <a:ext cx="3637643" cy="3195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15128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C319-D735-40B1-A913-6D1638831098}"/>
              </a:ext>
            </a:extLst>
          </p:cNvPr>
          <p:cNvSpPr>
            <a:spLocks noGrp="1"/>
          </p:cNvSpPr>
          <p:nvPr>
            <p:ph type="title"/>
          </p:nvPr>
        </p:nvSpPr>
        <p:spPr/>
        <p:txBody>
          <a:bodyPr/>
          <a:lstStyle/>
          <a:p>
            <a:r>
              <a:rPr lang="en-US" dirty="0"/>
              <a:t>Retirement Units Plan</a:t>
            </a:r>
            <a:br>
              <a:rPr lang="en-US" dirty="0"/>
            </a:br>
            <a:r>
              <a:rPr lang="en-US" dirty="0"/>
              <a:t>Asset Driven Liabilities</a:t>
            </a:r>
          </a:p>
        </p:txBody>
      </p:sp>
      <p:sp>
        <p:nvSpPr>
          <p:cNvPr id="3" name="Content Placeholder 2">
            <a:extLst>
              <a:ext uri="{FF2B5EF4-FFF2-40B4-BE49-F238E27FC236}">
                <a16:creationId xmlns:a16="http://schemas.microsoft.com/office/drawing/2014/main" id="{B3E3E3E3-216E-43A9-B8D2-D95F8E3BB83A}"/>
              </a:ext>
            </a:extLst>
          </p:cNvPr>
          <p:cNvSpPr>
            <a:spLocks noGrp="1"/>
          </p:cNvSpPr>
          <p:nvPr>
            <p:ph idx="1"/>
          </p:nvPr>
        </p:nvSpPr>
        <p:spPr/>
        <p:txBody>
          <a:bodyPr>
            <a:normAutofit fontScale="85000" lnSpcReduction="20000"/>
          </a:bodyPr>
          <a:lstStyle/>
          <a:p>
            <a:r>
              <a:rPr lang="en-US" dirty="0">
                <a:solidFill>
                  <a:schemeClr val="tx1"/>
                </a:solidFill>
              </a:rPr>
              <a:t>In traditional DB plans, matching assets and liabilities requires continual rebalancing of portfolio</a:t>
            </a:r>
          </a:p>
          <a:p>
            <a:r>
              <a:rPr lang="en-US" dirty="0">
                <a:solidFill>
                  <a:schemeClr val="tx1"/>
                </a:solidFill>
              </a:rPr>
              <a:t>In RUP, assets and liabilities are always matched</a:t>
            </a:r>
          </a:p>
          <a:p>
            <a:r>
              <a:rPr lang="en-US" dirty="0">
                <a:solidFill>
                  <a:schemeClr val="tx1"/>
                </a:solidFill>
              </a:rPr>
              <a:t>Benefits are portable</a:t>
            </a:r>
          </a:p>
          <a:p>
            <a:r>
              <a:rPr lang="en-US" dirty="0">
                <a:solidFill>
                  <a:schemeClr val="tx1"/>
                </a:solidFill>
              </a:rPr>
              <a:t>Design can mimic final pay benefits</a:t>
            </a:r>
          </a:p>
          <a:p>
            <a:r>
              <a:rPr lang="en-US" dirty="0">
                <a:solidFill>
                  <a:schemeClr val="tx1"/>
                </a:solidFill>
              </a:rPr>
              <a:t>Potential for purchasing power protection in retirement providing only annuities (no lump sums)</a:t>
            </a:r>
          </a:p>
          <a:p>
            <a:r>
              <a:rPr lang="en-US" dirty="0">
                <a:solidFill>
                  <a:schemeClr val="tx1"/>
                </a:solidFill>
              </a:rPr>
              <a:t>Unfunded liabilities (surpluses) are less likely</a:t>
            </a:r>
          </a:p>
          <a:p>
            <a:pPr lvl="1"/>
            <a:r>
              <a:rPr lang="en-US" dirty="0">
                <a:solidFill>
                  <a:schemeClr val="tx1"/>
                </a:solidFill>
              </a:rPr>
              <a:t>Arise from demographic experience</a:t>
            </a:r>
          </a:p>
          <a:p>
            <a:pPr lvl="1"/>
            <a:r>
              <a:rPr lang="en-US" dirty="0">
                <a:solidFill>
                  <a:schemeClr val="tx1"/>
                </a:solidFill>
              </a:rPr>
              <a:t>Usually smaller in magnitude</a:t>
            </a:r>
          </a:p>
          <a:p>
            <a:pPr lvl="1"/>
            <a:r>
              <a:rPr lang="en-US" dirty="0">
                <a:solidFill>
                  <a:schemeClr val="tx1"/>
                </a:solidFill>
              </a:rPr>
              <a:t>Offset by frequent benefit changes, for example quarterly</a:t>
            </a:r>
          </a:p>
          <a:p>
            <a:endParaRPr lang="en-US" dirty="0"/>
          </a:p>
        </p:txBody>
      </p:sp>
    </p:spTree>
    <p:extLst>
      <p:ext uri="{BB962C8B-B14F-4D97-AF65-F5344CB8AC3E}">
        <p14:creationId xmlns:p14="http://schemas.microsoft.com/office/powerpoint/2010/main" val="2738627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73A4-59F1-482D-9A1D-1320F74380A4}"/>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5AD26594-7D5E-43E4-A4C2-8350353B21DD}"/>
              </a:ext>
            </a:extLst>
          </p:cNvPr>
          <p:cNvSpPr>
            <a:spLocks noGrp="1"/>
          </p:cNvSpPr>
          <p:nvPr>
            <p:ph idx="1"/>
          </p:nvPr>
        </p:nvSpPr>
        <p:spPr/>
        <p:txBody>
          <a:bodyPr>
            <a:normAutofit fontScale="85000" lnSpcReduction="20000"/>
          </a:bodyPr>
          <a:lstStyle/>
          <a:p>
            <a:pPr>
              <a:buNone/>
            </a:pPr>
            <a:r>
              <a:rPr lang="en-US" sz="2800" b="1" dirty="0">
                <a:solidFill>
                  <a:schemeClr val="tx1"/>
                </a:solidFill>
              </a:rPr>
              <a:t>Donald </a:t>
            </a:r>
            <a:r>
              <a:rPr lang="en-US" sz="2800" b="1" dirty="0" err="1">
                <a:solidFill>
                  <a:schemeClr val="tx1"/>
                </a:solidFill>
              </a:rPr>
              <a:t>Fuerst</a:t>
            </a:r>
            <a:r>
              <a:rPr lang="en-US" sz="2800" b="1" dirty="0">
                <a:solidFill>
                  <a:schemeClr val="tx1"/>
                </a:solidFill>
              </a:rPr>
              <a:t> – </a:t>
            </a:r>
            <a:r>
              <a:rPr lang="en-US" b="1" dirty="0">
                <a:solidFill>
                  <a:schemeClr val="tx1"/>
                </a:solidFill>
              </a:rPr>
              <a:t>Senior Pension Fellow, American Academy of Actuaries.</a:t>
            </a:r>
          </a:p>
          <a:p>
            <a:pPr>
              <a:buNone/>
            </a:pPr>
            <a:endParaRPr lang="en-US" b="1" dirty="0">
              <a:solidFill>
                <a:schemeClr val="tx1"/>
              </a:solidFill>
            </a:endParaRPr>
          </a:p>
          <a:p>
            <a:r>
              <a:rPr lang="en-US" dirty="0">
                <a:solidFill>
                  <a:schemeClr val="tx1"/>
                </a:solidFill>
              </a:rPr>
              <a:t>Affordable Retirement Income Through Savings and Annuities. Prize winning paper of the Retirement 20/20 project sponsored by the Society of Actuaries, 2010.</a:t>
            </a:r>
          </a:p>
          <a:p>
            <a:r>
              <a:rPr lang="en-US" dirty="0">
                <a:solidFill>
                  <a:schemeClr val="tx1"/>
                </a:solidFill>
              </a:rPr>
              <a:t>Risk Allocation in Retirement Plans: A Better Solution, Morgan Stanley Journal of Applied Corporate Finance, Winter 2006. Awarded the John Hansen Memorial Prize for best paper on employees benefits for 2006.</a:t>
            </a:r>
          </a:p>
          <a:p>
            <a:r>
              <a:rPr lang="en-US" dirty="0">
                <a:solidFill>
                  <a:schemeClr val="tx1"/>
                </a:solidFill>
              </a:rPr>
              <a:t>A Proposal for Pension Funding Reform, Society of Actuaries, July 2005. Portions of this proposal were incorporated in the Pension Protection Act of 1996.</a:t>
            </a:r>
          </a:p>
          <a:p>
            <a:r>
              <a:rPr lang="en-US" dirty="0">
                <a:solidFill>
                  <a:schemeClr val="tx1"/>
                </a:solidFill>
              </a:rPr>
              <a:t>Defined Benefit Plans: Still A Good Solution? Mercer Perspective, April 2004</a:t>
            </a:r>
          </a:p>
          <a:p>
            <a:endParaRPr lang="en-US" dirty="0"/>
          </a:p>
        </p:txBody>
      </p:sp>
    </p:spTree>
    <p:extLst>
      <p:ext uri="{BB962C8B-B14F-4D97-AF65-F5344CB8AC3E}">
        <p14:creationId xmlns:p14="http://schemas.microsoft.com/office/powerpoint/2010/main" val="363221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769D-A2AF-4A59-A6B2-AB049777AAA5}"/>
              </a:ext>
            </a:extLst>
          </p:cNvPr>
          <p:cNvSpPr>
            <a:spLocks noGrp="1"/>
          </p:cNvSpPr>
          <p:nvPr>
            <p:ph type="title"/>
          </p:nvPr>
        </p:nvSpPr>
        <p:spPr/>
        <p:txBody>
          <a:bodyPr/>
          <a:lstStyle/>
          <a:p>
            <a:r>
              <a:rPr lang="en-US" dirty="0"/>
              <a:t>Problems Addressed by the Retirement Units Plan (RUP)</a:t>
            </a:r>
          </a:p>
        </p:txBody>
      </p:sp>
      <p:sp>
        <p:nvSpPr>
          <p:cNvPr id="3" name="Content Placeholder 2">
            <a:extLst>
              <a:ext uri="{FF2B5EF4-FFF2-40B4-BE49-F238E27FC236}">
                <a16:creationId xmlns:a16="http://schemas.microsoft.com/office/drawing/2014/main" id="{302FF3EF-9077-48B0-B64C-B3C7A0FE1571}"/>
              </a:ext>
            </a:extLst>
          </p:cNvPr>
          <p:cNvSpPr>
            <a:spLocks noGrp="1"/>
          </p:cNvSpPr>
          <p:nvPr>
            <p:ph idx="1"/>
          </p:nvPr>
        </p:nvSpPr>
        <p:spPr/>
        <p:txBody>
          <a:bodyPr>
            <a:normAutofit fontScale="70000" lnSpcReduction="20000"/>
          </a:bodyPr>
          <a:lstStyle/>
          <a:p>
            <a:r>
              <a:rPr lang="en-US" dirty="0">
                <a:solidFill>
                  <a:schemeClr val="tx1"/>
                </a:solidFill>
              </a:rPr>
              <a:t>The “Retirement Crisis” where one in two Americans report that they can't save enough</a:t>
            </a:r>
          </a:p>
          <a:p>
            <a:r>
              <a:rPr lang="en-US" dirty="0">
                <a:solidFill>
                  <a:schemeClr val="tx1"/>
                </a:solidFill>
              </a:rPr>
              <a:t>Many of the 51 million people who have 401(k) plans simply don't understand how to size them up and make smart investing choices </a:t>
            </a:r>
            <a:r>
              <a:rPr lang="en-US" i="1" dirty="0">
                <a:solidFill>
                  <a:schemeClr val="tx1"/>
                </a:solidFill>
              </a:rPr>
              <a:t>(Forbes)</a:t>
            </a:r>
            <a:endParaRPr lang="en-US" dirty="0">
              <a:solidFill>
                <a:schemeClr val="tx1"/>
              </a:solidFill>
            </a:endParaRPr>
          </a:p>
          <a:p>
            <a:r>
              <a:rPr lang="en-US" dirty="0">
                <a:solidFill>
                  <a:schemeClr val="tx1"/>
                </a:solidFill>
              </a:rPr>
              <a:t>Defined contribution plans that make the participant the sole decision maker for the four factors that determine an employee's ability to retire successfully: </a:t>
            </a:r>
          </a:p>
          <a:p>
            <a:pPr lvl="1"/>
            <a:r>
              <a:rPr lang="en-US" dirty="0">
                <a:solidFill>
                  <a:schemeClr val="tx1"/>
                </a:solidFill>
              </a:rPr>
              <a:t>contribution rate, </a:t>
            </a:r>
          </a:p>
          <a:p>
            <a:pPr lvl="1"/>
            <a:r>
              <a:rPr lang="en-US" dirty="0">
                <a:solidFill>
                  <a:schemeClr val="tx1"/>
                </a:solidFill>
              </a:rPr>
              <a:t>investment strategy/return, </a:t>
            </a:r>
          </a:p>
          <a:p>
            <a:pPr lvl="1"/>
            <a:r>
              <a:rPr lang="en-US" dirty="0">
                <a:solidFill>
                  <a:schemeClr val="tx1"/>
                </a:solidFill>
              </a:rPr>
              <a:t>time horizon, and </a:t>
            </a:r>
          </a:p>
          <a:p>
            <a:pPr lvl="1"/>
            <a:r>
              <a:rPr lang="en-US" dirty="0">
                <a:solidFill>
                  <a:schemeClr val="tx1"/>
                </a:solidFill>
              </a:rPr>
              <a:t>spending needs in retirement.</a:t>
            </a:r>
          </a:p>
          <a:p>
            <a:r>
              <a:rPr lang="en-US" dirty="0">
                <a:solidFill>
                  <a:schemeClr val="tx1"/>
                </a:solidFill>
              </a:rPr>
              <a:t>These critical elements were transitioned from sophisticated pension committees and diligent plan sponsors, to participants that in many cases lack the expertise, tools, or time to manage them effectively.</a:t>
            </a:r>
          </a:p>
          <a:p>
            <a:r>
              <a:rPr lang="en-US" dirty="0">
                <a:solidFill>
                  <a:schemeClr val="tx1"/>
                </a:solidFill>
              </a:rPr>
              <a:t>RUP education provides stepping stool to defined contribution plan education by recasting the contribution rate in the equation</a:t>
            </a:r>
          </a:p>
          <a:p>
            <a:endParaRPr lang="en-US" dirty="0">
              <a:solidFill>
                <a:schemeClr val="tx1"/>
              </a:solidFill>
            </a:endParaRPr>
          </a:p>
        </p:txBody>
      </p:sp>
    </p:spTree>
    <p:extLst>
      <p:ext uri="{BB962C8B-B14F-4D97-AF65-F5344CB8AC3E}">
        <p14:creationId xmlns:p14="http://schemas.microsoft.com/office/powerpoint/2010/main" val="3389765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8CF2-1AC4-49FE-AA33-F3E53E2A3F06}"/>
              </a:ext>
            </a:extLst>
          </p:cNvPr>
          <p:cNvSpPr>
            <a:spLocks noGrp="1"/>
          </p:cNvSpPr>
          <p:nvPr>
            <p:ph type="title"/>
          </p:nvPr>
        </p:nvSpPr>
        <p:spPr/>
        <p:txBody>
          <a:bodyPr/>
          <a:lstStyle/>
          <a:p>
            <a:r>
              <a:rPr lang="en-US" dirty="0"/>
              <a:t>RUPs have been around for years</a:t>
            </a:r>
          </a:p>
        </p:txBody>
      </p:sp>
      <p:sp>
        <p:nvSpPr>
          <p:cNvPr id="3" name="Content Placeholder 2">
            <a:extLst>
              <a:ext uri="{FF2B5EF4-FFF2-40B4-BE49-F238E27FC236}">
                <a16:creationId xmlns:a16="http://schemas.microsoft.com/office/drawing/2014/main" id="{8CC5331E-F9E7-438B-ACF3-345A8FFBCFC2}"/>
              </a:ext>
            </a:extLst>
          </p:cNvPr>
          <p:cNvSpPr>
            <a:spLocks noGrp="1"/>
          </p:cNvSpPr>
          <p:nvPr>
            <p:ph idx="1"/>
          </p:nvPr>
        </p:nvSpPr>
        <p:spPr/>
        <p:txBody>
          <a:bodyPr>
            <a:normAutofit fontScale="85000" lnSpcReduction="10000"/>
          </a:bodyPr>
          <a:lstStyle/>
          <a:p>
            <a:r>
              <a:rPr lang="en-US" dirty="0">
                <a:solidFill>
                  <a:schemeClr val="tx1"/>
                </a:solidFill>
              </a:rPr>
              <a:t>Allowed since a1953 Revenue Ruling: "which provides benefits that vary with the increase or decrease in the market value of the assets from which such benefits are payable satisfies the Internal Revenue Code 's requirement that defined benefit plans provide "definitely determinable benefits"</a:t>
            </a:r>
          </a:p>
          <a:p>
            <a:endParaRPr lang="en-US" dirty="0">
              <a:solidFill>
                <a:schemeClr val="tx1"/>
              </a:solidFill>
            </a:endParaRPr>
          </a:p>
          <a:p>
            <a:r>
              <a:rPr lang="en-US" dirty="0">
                <a:solidFill>
                  <a:schemeClr val="tx1"/>
                </a:solidFill>
              </a:rPr>
              <a:t>Existing RUPs</a:t>
            </a:r>
          </a:p>
          <a:p>
            <a:pPr lvl="1"/>
            <a:r>
              <a:rPr lang="en-US" dirty="0">
                <a:solidFill>
                  <a:schemeClr val="tx1"/>
                </a:solidFill>
              </a:rPr>
              <a:t>Aerospace Corporation in El Segundo, CA </a:t>
            </a:r>
          </a:p>
          <a:p>
            <a:pPr lvl="1"/>
            <a:r>
              <a:rPr lang="en-US" dirty="0">
                <a:solidFill>
                  <a:schemeClr val="tx1"/>
                </a:solidFill>
              </a:rPr>
              <a:t>Major League Baseball Players Association </a:t>
            </a:r>
          </a:p>
          <a:p>
            <a:pPr lvl="1"/>
            <a:r>
              <a:rPr lang="en-US" dirty="0">
                <a:solidFill>
                  <a:schemeClr val="tx1"/>
                </a:solidFill>
              </a:rPr>
              <a:t>TIAA-CREF has used this concept for years</a:t>
            </a:r>
          </a:p>
          <a:p>
            <a:pPr lvl="1"/>
            <a:r>
              <a:rPr lang="en-US" dirty="0">
                <a:solidFill>
                  <a:schemeClr val="tx1"/>
                </a:solidFill>
              </a:rPr>
              <a:t>Some universities that have variations of these plans</a:t>
            </a:r>
          </a:p>
          <a:p>
            <a:pPr>
              <a:buNone/>
            </a:pPr>
            <a:r>
              <a:rPr lang="en-US" dirty="0">
                <a:solidFill>
                  <a:schemeClr val="tx1"/>
                </a:solidFill>
              </a:rPr>
              <a:t>There are more, but we have yet to find a way to find them.</a:t>
            </a:r>
          </a:p>
        </p:txBody>
      </p:sp>
    </p:spTree>
    <p:extLst>
      <p:ext uri="{BB962C8B-B14F-4D97-AF65-F5344CB8AC3E}">
        <p14:creationId xmlns:p14="http://schemas.microsoft.com/office/powerpoint/2010/main" val="4192864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7439-5C8B-423C-BB9A-46F40A3B4637}"/>
              </a:ext>
            </a:extLst>
          </p:cNvPr>
          <p:cNvSpPr>
            <a:spLocks noGrp="1"/>
          </p:cNvSpPr>
          <p:nvPr>
            <p:ph type="title"/>
          </p:nvPr>
        </p:nvSpPr>
        <p:spPr>
          <a:xfrm>
            <a:off x="633482" y="4697223"/>
            <a:ext cx="8534400" cy="1507067"/>
          </a:xfrm>
        </p:spPr>
        <p:txBody>
          <a:bodyPr>
            <a:normAutofit fontScale="90000"/>
          </a:bodyPr>
          <a:lstStyle/>
          <a:p>
            <a:r>
              <a:rPr lang="en-US" dirty="0"/>
              <a:t>Change from DB to DC shifts three main risks from employer to employee</a:t>
            </a:r>
          </a:p>
        </p:txBody>
      </p:sp>
      <p:sp>
        <p:nvSpPr>
          <p:cNvPr id="38" name="AutoShape 2">
            <a:extLst>
              <a:ext uri="{FF2B5EF4-FFF2-40B4-BE49-F238E27FC236}">
                <a16:creationId xmlns:a16="http://schemas.microsoft.com/office/drawing/2014/main" id="{7FB73A70-5A91-4A68-B0C8-2D00770C355F}"/>
              </a:ext>
            </a:extLst>
          </p:cNvPr>
          <p:cNvSpPr>
            <a:spLocks noChangeArrowheads="1"/>
          </p:cNvSpPr>
          <p:nvPr/>
        </p:nvSpPr>
        <p:spPr bwMode="auto">
          <a:xfrm>
            <a:off x="6371175" y="3767389"/>
            <a:ext cx="1499810" cy="263525"/>
          </a:xfrm>
          <a:prstGeom prst="can">
            <a:avLst>
              <a:gd name="adj" fmla="val 50000"/>
            </a:avLst>
          </a:prstGeom>
          <a:solidFill>
            <a:schemeClr val="hlink"/>
          </a:solidFill>
          <a:ln w="38100">
            <a:solidFill>
              <a:schemeClr val="hlink"/>
            </a:solidFill>
            <a:round/>
            <a:headEnd/>
            <a:tailEnd/>
          </a:ln>
          <a:effectLst/>
        </p:spPr>
        <p:txBody>
          <a:bodyPr wrap="none" anchor="ctr"/>
          <a:lstStyle/>
          <a:p>
            <a:endParaRPr lang="en-US"/>
          </a:p>
        </p:txBody>
      </p:sp>
      <p:sp>
        <p:nvSpPr>
          <p:cNvPr id="39" name="AutoShape 3">
            <a:extLst>
              <a:ext uri="{FF2B5EF4-FFF2-40B4-BE49-F238E27FC236}">
                <a16:creationId xmlns:a16="http://schemas.microsoft.com/office/drawing/2014/main" id="{2D7E4D8D-212B-4C12-9885-FB67CEE5EDBF}"/>
              </a:ext>
            </a:extLst>
          </p:cNvPr>
          <p:cNvSpPr>
            <a:spLocks noChangeArrowheads="1"/>
          </p:cNvSpPr>
          <p:nvPr/>
        </p:nvSpPr>
        <p:spPr bwMode="auto">
          <a:xfrm>
            <a:off x="1787079" y="3767389"/>
            <a:ext cx="1499810" cy="263525"/>
          </a:xfrm>
          <a:prstGeom prst="can">
            <a:avLst>
              <a:gd name="adj" fmla="val 50000"/>
            </a:avLst>
          </a:prstGeom>
          <a:solidFill>
            <a:schemeClr val="hlink"/>
          </a:solidFill>
          <a:ln w="38100">
            <a:solidFill>
              <a:schemeClr val="hlink"/>
            </a:solidFill>
            <a:round/>
            <a:headEnd/>
            <a:tailEnd/>
          </a:ln>
          <a:effectLst/>
        </p:spPr>
        <p:txBody>
          <a:bodyPr wrap="none" anchor="ctr"/>
          <a:lstStyle/>
          <a:p>
            <a:endParaRPr lang="en-US"/>
          </a:p>
        </p:txBody>
      </p:sp>
      <p:sp>
        <p:nvSpPr>
          <p:cNvPr id="40" name="Rectangle 40">
            <a:extLst>
              <a:ext uri="{FF2B5EF4-FFF2-40B4-BE49-F238E27FC236}">
                <a16:creationId xmlns:a16="http://schemas.microsoft.com/office/drawing/2014/main" id="{0B3342BD-F3F1-4E1D-AA65-D4D561C54F48}"/>
              </a:ext>
            </a:extLst>
          </p:cNvPr>
          <p:cNvSpPr txBox="1">
            <a:spLocks noChangeArrowheads="1"/>
          </p:cNvSpPr>
          <p:nvPr/>
        </p:nvSpPr>
        <p:spPr>
          <a:xfrm>
            <a:off x="1354676" y="4078008"/>
            <a:ext cx="7799916" cy="41275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ctr">
              <a:buFont typeface="Wingdings" pitchFamily="2" charset="2"/>
              <a:buNone/>
            </a:pPr>
            <a:r>
              <a:rPr lang="en-US" i="1" dirty="0">
                <a:solidFill>
                  <a:schemeClr val="tx1"/>
                </a:solidFill>
              </a:rPr>
              <a:t>Effects on the employee are different than on the sponsor</a:t>
            </a:r>
          </a:p>
        </p:txBody>
      </p:sp>
      <p:sp>
        <p:nvSpPr>
          <p:cNvPr id="41" name="Line 6">
            <a:extLst>
              <a:ext uri="{FF2B5EF4-FFF2-40B4-BE49-F238E27FC236}">
                <a16:creationId xmlns:a16="http://schemas.microsoft.com/office/drawing/2014/main" id="{2508CDC6-8117-4EDE-A70B-5E8008F36461}"/>
              </a:ext>
            </a:extLst>
          </p:cNvPr>
          <p:cNvSpPr>
            <a:spLocks noChangeShapeType="1"/>
          </p:cNvSpPr>
          <p:nvPr/>
        </p:nvSpPr>
        <p:spPr bwMode="auto">
          <a:xfrm>
            <a:off x="9140984" y="2492626"/>
            <a:ext cx="0" cy="939800"/>
          </a:xfrm>
          <a:prstGeom prst="line">
            <a:avLst/>
          </a:prstGeom>
          <a:noFill/>
          <a:ln w="28575" cap="sq">
            <a:noFill/>
            <a:round/>
            <a:headEnd/>
            <a:tailEnd/>
          </a:ln>
          <a:effectLst/>
        </p:spPr>
        <p:txBody>
          <a:bodyPr lIns="90000" tIns="46800" rIns="90000" bIns="46800" anchor="ctr"/>
          <a:lstStyle/>
          <a:p>
            <a:endParaRPr lang="en-US"/>
          </a:p>
        </p:txBody>
      </p:sp>
      <p:sp>
        <p:nvSpPr>
          <p:cNvPr id="42" name="Line 7">
            <a:extLst>
              <a:ext uri="{FF2B5EF4-FFF2-40B4-BE49-F238E27FC236}">
                <a16:creationId xmlns:a16="http://schemas.microsoft.com/office/drawing/2014/main" id="{94E21D35-DD54-46B8-8E3C-0AB0EFA4C958}"/>
              </a:ext>
            </a:extLst>
          </p:cNvPr>
          <p:cNvSpPr>
            <a:spLocks noChangeShapeType="1"/>
          </p:cNvSpPr>
          <p:nvPr/>
        </p:nvSpPr>
        <p:spPr bwMode="auto">
          <a:xfrm>
            <a:off x="4650628" y="2062413"/>
            <a:ext cx="1242786" cy="0"/>
          </a:xfrm>
          <a:prstGeom prst="line">
            <a:avLst/>
          </a:prstGeom>
          <a:noFill/>
          <a:ln w="28575" cap="sq">
            <a:noFill/>
            <a:round/>
            <a:headEnd/>
            <a:tailEnd/>
          </a:ln>
          <a:effectLst/>
        </p:spPr>
        <p:txBody>
          <a:bodyPr lIns="90000" tIns="46800" rIns="90000" bIns="46800" anchor="ctr"/>
          <a:lstStyle/>
          <a:p>
            <a:endParaRPr lang="en-US"/>
          </a:p>
        </p:txBody>
      </p:sp>
      <p:sp>
        <p:nvSpPr>
          <p:cNvPr id="43" name="Line 8">
            <a:extLst>
              <a:ext uri="{FF2B5EF4-FFF2-40B4-BE49-F238E27FC236}">
                <a16:creationId xmlns:a16="http://schemas.microsoft.com/office/drawing/2014/main" id="{0EEC3879-7426-47D5-9C91-DD0E04EE2240}"/>
              </a:ext>
            </a:extLst>
          </p:cNvPr>
          <p:cNvSpPr>
            <a:spLocks noChangeShapeType="1"/>
          </p:cNvSpPr>
          <p:nvPr/>
        </p:nvSpPr>
        <p:spPr bwMode="auto">
          <a:xfrm>
            <a:off x="1743235" y="2492626"/>
            <a:ext cx="0" cy="939800"/>
          </a:xfrm>
          <a:prstGeom prst="line">
            <a:avLst/>
          </a:prstGeom>
          <a:noFill/>
          <a:ln w="28575" cap="sq">
            <a:noFill/>
            <a:round/>
            <a:headEnd/>
            <a:tailEnd/>
          </a:ln>
          <a:effectLst/>
        </p:spPr>
        <p:txBody>
          <a:bodyPr lIns="90000" tIns="46800" rIns="90000" bIns="46800" anchor="ctr"/>
          <a:lstStyle/>
          <a:p>
            <a:endParaRPr lang="en-US"/>
          </a:p>
        </p:txBody>
      </p:sp>
      <p:sp>
        <p:nvSpPr>
          <p:cNvPr id="44" name="Rectangle 9">
            <a:extLst>
              <a:ext uri="{FF2B5EF4-FFF2-40B4-BE49-F238E27FC236}">
                <a16:creationId xmlns:a16="http://schemas.microsoft.com/office/drawing/2014/main" id="{235E9979-856A-4770-8C32-E7A8A63454F8}"/>
              </a:ext>
            </a:extLst>
          </p:cNvPr>
          <p:cNvSpPr>
            <a:spLocks noChangeArrowheads="1"/>
          </p:cNvSpPr>
          <p:nvPr/>
        </p:nvSpPr>
        <p:spPr bwMode="auto">
          <a:xfrm>
            <a:off x="2417545" y="1457577"/>
            <a:ext cx="228297" cy="2416175"/>
          </a:xfrm>
          <a:prstGeom prst="rect">
            <a:avLst/>
          </a:prstGeom>
          <a:solidFill>
            <a:schemeClr val="hlink"/>
          </a:solidFill>
          <a:ln w="9525">
            <a:noFill/>
            <a:miter lim="800000"/>
            <a:headEnd/>
            <a:tailEnd/>
          </a:ln>
          <a:effectLst/>
        </p:spPr>
        <p:txBody>
          <a:bodyPr wrap="none" lIns="90000" tIns="46800" rIns="90000" bIns="46800" anchor="ctr"/>
          <a:lstStyle/>
          <a:p>
            <a:endParaRPr lang="en-US"/>
          </a:p>
        </p:txBody>
      </p:sp>
      <p:sp>
        <p:nvSpPr>
          <p:cNvPr id="45" name="AutoShape 11">
            <a:extLst>
              <a:ext uri="{FF2B5EF4-FFF2-40B4-BE49-F238E27FC236}">
                <a16:creationId xmlns:a16="http://schemas.microsoft.com/office/drawing/2014/main" id="{CD24F6B9-502E-4255-8FA1-D760E4A84493}"/>
              </a:ext>
            </a:extLst>
          </p:cNvPr>
          <p:cNvSpPr>
            <a:spLocks noChangeArrowheads="1"/>
          </p:cNvSpPr>
          <p:nvPr/>
        </p:nvSpPr>
        <p:spPr bwMode="auto">
          <a:xfrm>
            <a:off x="3503092" y="2592638"/>
            <a:ext cx="1336524" cy="357188"/>
          </a:xfrm>
          <a:prstGeom prst="can">
            <a:avLst>
              <a:gd name="adj" fmla="val 42704"/>
            </a:avLst>
          </a:prstGeom>
          <a:solidFill>
            <a:schemeClr val="tx2"/>
          </a:solidFill>
          <a:ln w="38100">
            <a:solidFill>
              <a:schemeClr val="bg2"/>
            </a:solidFill>
            <a:round/>
            <a:headEnd/>
            <a:tailEnd/>
          </a:ln>
          <a:effectLst/>
        </p:spPr>
        <p:txBody>
          <a:bodyPr wrap="none" anchor="ctr"/>
          <a:lstStyle/>
          <a:p>
            <a:endParaRPr lang="en-US"/>
          </a:p>
        </p:txBody>
      </p:sp>
      <p:sp>
        <p:nvSpPr>
          <p:cNvPr id="46" name="Rectangle 12">
            <a:extLst>
              <a:ext uri="{FF2B5EF4-FFF2-40B4-BE49-F238E27FC236}">
                <a16:creationId xmlns:a16="http://schemas.microsoft.com/office/drawing/2014/main" id="{AF204177-4119-4480-BE0F-FEECDF619646}"/>
              </a:ext>
            </a:extLst>
          </p:cNvPr>
          <p:cNvSpPr>
            <a:spLocks noChangeArrowheads="1"/>
          </p:cNvSpPr>
          <p:nvPr/>
        </p:nvSpPr>
        <p:spPr bwMode="auto">
          <a:xfrm>
            <a:off x="3441104" y="2679952"/>
            <a:ext cx="1398512" cy="269875"/>
          </a:xfrm>
          <a:prstGeom prst="rect">
            <a:avLst/>
          </a:prstGeom>
          <a:noFill/>
          <a:ln w="38100">
            <a:noFill/>
            <a:miter lim="800000"/>
            <a:headEnd/>
            <a:tailEnd/>
          </a:ln>
          <a:effectLst/>
        </p:spPr>
        <p:txBody>
          <a:bodyPr lIns="90000" tIns="46800" rIns="90000" bIns="46800" anchor="ctr"/>
          <a:lstStyle/>
          <a:p>
            <a:pPr defTabSz="939800">
              <a:spcBef>
                <a:spcPct val="60000"/>
              </a:spcBef>
              <a:buClr>
                <a:schemeClr val="tx1"/>
              </a:buClr>
              <a:buSzPct val="90000"/>
              <a:buFont typeface="Wingdings" pitchFamily="2" charset="2"/>
              <a:buNone/>
            </a:pPr>
            <a:r>
              <a:rPr lang="en-US">
                <a:solidFill>
                  <a:schemeClr val="bg1"/>
                </a:solidFill>
              </a:rPr>
              <a:t>Participant </a:t>
            </a:r>
          </a:p>
        </p:txBody>
      </p:sp>
      <p:sp>
        <p:nvSpPr>
          <p:cNvPr id="47" name="AutoShape 14">
            <a:extLst>
              <a:ext uri="{FF2B5EF4-FFF2-40B4-BE49-F238E27FC236}">
                <a16:creationId xmlns:a16="http://schemas.microsoft.com/office/drawing/2014/main" id="{78424AF2-CEBB-4EF1-8686-E8D5A7BE4AA3}"/>
              </a:ext>
            </a:extLst>
          </p:cNvPr>
          <p:cNvSpPr>
            <a:spLocks noChangeArrowheads="1"/>
          </p:cNvSpPr>
          <p:nvPr/>
        </p:nvSpPr>
        <p:spPr bwMode="auto">
          <a:xfrm>
            <a:off x="591164" y="3337176"/>
            <a:ext cx="1198940" cy="400050"/>
          </a:xfrm>
          <a:prstGeom prst="can">
            <a:avLst>
              <a:gd name="adj" fmla="val 42704"/>
            </a:avLst>
          </a:prstGeom>
          <a:solidFill>
            <a:schemeClr val="tx2"/>
          </a:solidFill>
          <a:ln w="38100">
            <a:solidFill>
              <a:schemeClr val="bg2"/>
            </a:solidFill>
            <a:round/>
            <a:headEnd/>
            <a:tailEnd/>
          </a:ln>
          <a:effectLst/>
        </p:spPr>
        <p:txBody>
          <a:bodyPr wrap="none" anchor="ctr"/>
          <a:lstStyle/>
          <a:p>
            <a:endParaRPr lang="en-US"/>
          </a:p>
        </p:txBody>
      </p:sp>
      <p:sp>
        <p:nvSpPr>
          <p:cNvPr id="48" name="Rectangle 15">
            <a:extLst>
              <a:ext uri="{FF2B5EF4-FFF2-40B4-BE49-F238E27FC236}">
                <a16:creationId xmlns:a16="http://schemas.microsoft.com/office/drawing/2014/main" id="{D8378CED-291A-4DF2-AAC9-33D5921F18AF}"/>
              </a:ext>
            </a:extLst>
          </p:cNvPr>
          <p:cNvSpPr>
            <a:spLocks noChangeArrowheads="1"/>
          </p:cNvSpPr>
          <p:nvPr/>
        </p:nvSpPr>
        <p:spPr bwMode="auto">
          <a:xfrm>
            <a:off x="631985" y="3495926"/>
            <a:ext cx="1136952" cy="233362"/>
          </a:xfrm>
          <a:prstGeom prst="rect">
            <a:avLst/>
          </a:prstGeom>
          <a:noFill/>
          <a:ln w="38100">
            <a:noFill/>
            <a:miter lim="800000"/>
            <a:headEnd/>
            <a:tailEnd/>
          </a:ln>
          <a:effectLst/>
        </p:spPr>
        <p:txBody>
          <a:bodyPr anchor="ctr"/>
          <a:lstStyle/>
          <a:p>
            <a:pPr defTabSz="939800">
              <a:spcBef>
                <a:spcPct val="60000"/>
              </a:spcBef>
              <a:buClr>
                <a:schemeClr val="tx1"/>
              </a:buClr>
              <a:buSzPct val="90000"/>
              <a:buFont typeface="Wingdings" pitchFamily="2" charset="2"/>
              <a:buNone/>
            </a:pPr>
            <a:r>
              <a:rPr lang="en-US">
                <a:solidFill>
                  <a:schemeClr val="bg1"/>
                </a:solidFill>
              </a:rPr>
              <a:t>Sponsor</a:t>
            </a:r>
          </a:p>
        </p:txBody>
      </p:sp>
      <p:sp>
        <p:nvSpPr>
          <p:cNvPr id="49" name="Line 17">
            <a:extLst>
              <a:ext uri="{FF2B5EF4-FFF2-40B4-BE49-F238E27FC236}">
                <a16:creationId xmlns:a16="http://schemas.microsoft.com/office/drawing/2014/main" id="{D1CDEA0D-5333-4FD4-8A99-589DD00B3C75}"/>
              </a:ext>
            </a:extLst>
          </p:cNvPr>
          <p:cNvSpPr>
            <a:spLocks noChangeShapeType="1"/>
          </p:cNvSpPr>
          <p:nvPr/>
        </p:nvSpPr>
        <p:spPr bwMode="auto">
          <a:xfrm flipV="1">
            <a:off x="635009" y="2206876"/>
            <a:ext cx="524631" cy="1160462"/>
          </a:xfrm>
          <a:prstGeom prst="line">
            <a:avLst/>
          </a:prstGeom>
          <a:noFill/>
          <a:ln w="38100">
            <a:solidFill>
              <a:srgbClr val="DEE2E7"/>
            </a:solidFill>
            <a:round/>
            <a:headEnd/>
            <a:tailEnd/>
          </a:ln>
          <a:effectLst/>
        </p:spPr>
        <p:txBody>
          <a:bodyPr wrap="none" anchor="ctr"/>
          <a:lstStyle/>
          <a:p>
            <a:endParaRPr lang="en-US"/>
          </a:p>
        </p:txBody>
      </p:sp>
      <p:sp>
        <p:nvSpPr>
          <p:cNvPr id="50" name="Line 18">
            <a:extLst>
              <a:ext uri="{FF2B5EF4-FFF2-40B4-BE49-F238E27FC236}">
                <a16:creationId xmlns:a16="http://schemas.microsoft.com/office/drawing/2014/main" id="{85939330-18F0-481C-A83C-7A2A98BD82CC}"/>
              </a:ext>
            </a:extLst>
          </p:cNvPr>
          <p:cNvSpPr>
            <a:spLocks noChangeShapeType="1"/>
          </p:cNvSpPr>
          <p:nvPr/>
        </p:nvSpPr>
        <p:spPr bwMode="auto">
          <a:xfrm>
            <a:off x="1159640" y="2198938"/>
            <a:ext cx="583595" cy="1168400"/>
          </a:xfrm>
          <a:prstGeom prst="line">
            <a:avLst/>
          </a:prstGeom>
          <a:noFill/>
          <a:ln w="38100">
            <a:solidFill>
              <a:srgbClr val="DEE2E7"/>
            </a:solidFill>
            <a:round/>
            <a:headEnd/>
            <a:tailEnd/>
          </a:ln>
          <a:effectLst/>
        </p:spPr>
        <p:txBody>
          <a:bodyPr wrap="none" anchor="ctr"/>
          <a:lstStyle/>
          <a:p>
            <a:endParaRPr lang="en-US"/>
          </a:p>
        </p:txBody>
      </p:sp>
      <p:sp>
        <p:nvSpPr>
          <p:cNvPr id="51" name="Text Box 19">
            <a:extLst>
              <a:ext uri="{FF2B5EF4-FFF2-40B4-BE49-F238E27FC236}">
                <a16:creationId xmlns:a16="http://schemas.microsoft.com/office/drawing/2014/main" id="{5A08565E-59C2-47EC-B2AC-80262D4079D9}"/>
              </a:ext>
            </a:extLst>
          </p:cNvPr>
          <p:cNvSpPr txBox="1">
            <a:spLocks noChangeArrowheads="1"/>
          </p:cNvSpPr>
          <p:nvPr/>
        </p:nvSpPr>
        <p:spPr bwMode="auto">
          <a:xfrm>
            <a:off x="530687" y="2527551"/>
            <a:ext cx="1318381" cy="304800"/>
          </a:xfrm>
          <a:prstGeom prst="rect">
            <a:avLst/>
          </a:prstGeom>
          <a:noFill/>
          <a:ln w="38100">
            <a:noFill/>
            <a:miter lim="800000"/>
            <a:headEnd/>
            <a:tailEnd/>
          </a:ln>
          <a:effectLst/>
        </p:spPr>
        <p:txBody>
          <a:bodyPr wrap="none" anchor="ctr">
            <a:spAutoFit/>
          </a:bodyPr>
          <a:lstStyle/>
          <a:p>
            <a:r>
              <a:rPr lang="en-US" sz="1400"/>
              <a:t>Longevity risk</a:t>
            </a:r>
          </a:p>
        </p:txBody>
      </p:sp>
      <p:grpSp>
        <p:nvGrpSpPr>
          <p:cNvPr id="52" name="Group 21">
            <a:extLst>
              <a:ext uri="{FF2B5EF4-FFF2-40B4-BE49-F238E27FC236}">
                <a16:creationId xmlns:a16="http://schemas.microsoft.com/office/drawing/2014/main" id="{3D12A09F-6D18-4C00-8C5C-E95CD7344E52}"/>
              </a:ext>
            </a:extLst>
          </p:cNvPr>
          <p:cNvGrpSpPr>
            <a:grpSpLocks/>
          </p:cNvGrpSpPr>
          <p:nvPr/>
        </p:nvGrpSpPr>
        <p:grpSpPr bwMode="auto">
          <a:xfrm>
            <a:off x="7889884" y="3348525"/>
            <a:ext cx="1466547" cy="434976"/>
            <a:chOff x="4938" y="2289"/>
            <a:chExt cx="970" cy="274"/>
          </a:xfrm>
        </p:grpSpPr>
        <p:sp>
          <p:nvSpPr>
            <p:cNvPr id="53" name="AutoShape 22">
              <a:extLst>
                <a:ext uri="{FF2B5EF4-FFF2-40B4-BE49-F238E27FC236}">
                  <a16:creationId xmlns:a16="http://schemas.microsoft.com/office/drawing/2014/main" id="{D77F3C6D-252F-438A-AE91-225E2686D0B7}"/>
                </a:ext>
              </a:extLst>
            </p:cNvPr>
            <p:cNvSpPr>
              <a:spLocks noChangeArrowheads="1"/>
            </p:cNvSpPr>
            <p:nvPr/>
          </p:nvSpPr>
          <p:spPr bwMode="auto">
            <a:xfrm>
              <a:off x="4964" y="2289"/>
              <a:ext cx="768" cy="249"/>
            </a:xfrm>
            <a:prstGeom prst="can">
              <a:avLst>
                <a:gd name="adj" fmla="val 42704"/>
              </a:avLst>
            </a:prstGeom>
            <a:solidFill>
              <a:schemeClr val="tx2"/>
            </a:solidFill>
            <a:ln w="38100">
              <a:solidFill>
                <a:schemeClr val="bg2"/>
              </a:solidFill>
              <a:round/>
              <a:headEnd/>
              <a:tailEnd/>
            </a:ln>
            <a:effectLst/>
          </p:spPr>
          <p:txBody>
            <a:bodyPr wrap="none" anchor="ctr"/>
            <a:lstStyle/>
            <a:p>
              <a:endParaRPr lang="en-US"/>
            </a:p>
          </p:txBody>
        </p:sp>
        <p:sp>
          <p:nvSpPr>
            <p:cNvPr id="54" name="Rectangle 23">
              <a:extLst>
                <a:ext uri="{FF2B5EF4-FFF2-40B4-BE49-F238E27FC236}">
                  <a16:creationId xmlns:a16="http://schemas.microsoft.com/office/drawing/2014/main" id="{256AA8C7-DCE7-4F26-A90E-B19A1E9C0255}"/>
                </a:ext>
              </a:extLst>
            </p:cNvPr>
            <p:cNvSpPr>
              <a:spLocks noChangeArrowheads="1"/>
            </p:cNvSpPr>
            <p:nvPr/>
          </p:nvSpPr>
          <p:spPr bwMode="auto">
            <a:xfrm>
              <a:off x="4938" y="2342"/>
              <a:ext cx="970" cy="221"/>
            </a:xfrm>
            <a:prstGeom prst="rect">
              <a:avLst/>
            </a:prstGeom>
            <a:noFill/>
            <a:ln w="38100">
              <a:noFill/>
              <a:miter lim="800000"/>
              <a:headEnd/>
              <a:tailEnd/>
            </a:ln>
            <a:effectLst/>
          </p:spPr>
          <p:txBody>
            <a:bodyPr lIns="90000" tIns="46800" rIns="90000" bIns="46800" anchor="ctr"/>
            <a:lstStyle/>
            <a:p>
              <a:pPr defTabSz="939800">
                <a:spcBef>
                  <a:spcPct val="60000"/>
                </a:spcBef>
                <a:buClr>
                  <a:schemeClr val="tx1"/>
                </a:buClr>
                <a:buSzPct val="90000"/>
                <a:buFont typeface="Wingdings" pitchFamily="2" charset="2"/>
                <a:buNone/>
              </a:pPr>
              <a:r>
                <a:rPr lang="en-US" dirty="0">
                  <a:solidFill>
                    <a:schemeClr val="bg1"/>
                  </a:solidFill>
                </a:rPr>
                <a:t>Participant</a:t>
              </a:r>
              <a:r>
                <a:rPr lang="en-US" dirty="0"/>
                <a:t> </a:t>
              </a:r>
            </a:p>
          </p:txBody>
        </p:sp>
      </p:grpSp>
      <p:grpSp>
        <p:nvGrpSpPr>
          <p:cNvPr id="55" name="Group 24">
            <a:extLst>
              <a:ext uri="{FF2B5EF4-FFF2-40B4-BE49-F238E27FC236}">
                <a16:creationId xmlns:a16="http://schemas.microsoft.com/office/drawing/2014/main" id="{B3404373-9604-4F12-B54E-BA33D83540D1}"/>
              </a:ext>
            </a:extLst>
          </p:cNvPr>
          <p:cNvGrpSpPr>
            <a:grpSpLocks/>
          </p:cNvGrpSpPr>
          <p:nvPr/>
        </p:nvGrpSpPr>
        <p:grpSpPr bwMode="auto">
          <a:xfrm>
            <a:off x="5196425" y="2552951"/>
            <a:ext cx="1161143" cy="393700"/>
            <a:chOff x="3212" y="2291"/>
            <a:chExt cx="768" cy="248"/>
          </a:xfrm>
        </p:grpSpPr>
        <p:sp>
          <p:nvSpPr>
            <p:cNvPr id="56" name="AutoShape 25">
              <a:extLst>
                <a:ext uri="{FF2B5EF4-FFF2-40B4-BE49-F238E27FC236}">
                  <a16:creationId xmlns:a16="http://schemas.microsoft.com/office/drawing/2014/main" id="{D2335990-A2EC-4843-9680-29C54BFBC117}"/>
                </a:ext>
              </a:extLst>
            </p:cNvPr>
            <p:cNvSpPr>
              <a:spLocks noChangeArrowheads="1"/>
            </p:cNvSpPr>
            <p:nvPr/>
          </p:nvSpPr>
          <p:spPr bwMode="auto">
            <a:xfrm>
              <a:off x="3212" y="2291"/>
              <a:ext cx="768" cy="248"/>
            </a:xfrm>
            <a:prstGeom prst="can">
              <a:avLst>
                <a:gd name="adj" fmla="val 42704"/>
              </a:avLst>
            </a:prstGeom>
            <a:solidFill>
              <a:schemeClr val="tx2"/>
            </a:solidFill>
            <a:ln w="38100">
              <a:solidFill>
                <a:schemeClr val="bg2"/>
              </a:solidFill>
              <a:round/>
              <a:headEnd/>
              <a:tailEnd/>
            </a:ln>
            <a:effectLst/>
          </p:spPr>
          <p:txBody>
            <a:bodyPr wrap="none" anchor="ctr"/>
            <a:lstStyle/>
            <a:p>
              <a:endParaRPr lang="en-US"/>
            </a:p>
          </p:txBody>
        </p:sp>
        <p:sp>
          <p:nvSpPr>
            <p:cNvPr id="57" name="Rectangle 26">
              <a:extLst>
                <a:ext uri="{FF2B5EF4-FFF2-40B4-BE49-F238E27FC236}">
                  <a16:creationId xmlns:a16="http://schemas.microsoft.com/office/drawing/2014/main" id="{F0F6C364-971C-43ED-B288-58503C75634B}"/>
                </a:ext>
              </a:extLst>
            </p:cNvPr>
            <p:cNvSpPr>
              <a:spLocks noChangeArrowheads="1"/>
            </p:cNvSpPr>
            <p:nvPr/>
          </p:nvSpPr>
          <p:spPr bwMode="auto">
            <a:xfrm>
              <a:off x="3238" y="2391"/>
              <a:ext cx="729" cy="144"/>
            </a:xfrm>
            <a:prstGeom prst="rect">
              <a:avLst/>
            </a:prstGeom>
            <a:noFill/>
            <a:ln w="38100">
              <a:noFill/>
              <a:miter lim="800000"/>
              <a:headEnd/>
              <a:tailEnd/>
            </a:ln>
            <a:effectLst/>
          </p:spPr>
          <p:txBody>
            <a:bodyPr anchor="ctr"/>
            <a:lstStyle/>
            <a:p>
              <a:pPr defTabSz="939800">
                <a:spcBef>
                  <a:spcPct val="60000"/>
                </a:spcBef>
                <a:buClr>
                  <a:schemeClr val="tx1"/>
                </a:buClr>
                <a:buSzPct val="90000"/>
                <a:buFont typeface="Wingdings" pitchFamily="2" charset="2"/>
                <a:buNone/>
              </a:pPr>
              <a:r>
                <a:rPr lang="en-US">
                  <a:solidFill>
                    <a:schemeClr val="bg1"/>
                  </a:solidFill>
                </a:rPr>
                <a:t>Sponsor</a:t>
              </a:r>
            </a:p>
          </p:txBody>
        </p:sp>
      </p:grpSp>
      <p:sp>
        <p:nvSpPr>
          <p:cNvPr id="58" name="Rectangle 27">
            <a:extLst>
              <a:ext uri="{FF2B5EF4-FFF2-40B4-BE49-F238E27FC236}">
                <a16:creationId xmlns:a16="http://schemas.microsoft.com/office/drawing/2014/main" id="{7497D3F5-5DDF-4C92-8D2C-990EB2FDD3F0}"/>
              </a:ext>
            </a:extLst>
          </p:cNvPr>
          <p:cNvSpPr>
            <a:spLocks noChangeArrowheads="1"/>
          </p:cNvSpPr>
          <p:nvPr/>
        </p:nvSpPr>
        <p:spPr bwMode="auto">
          <a:xfrm rot="922582">
            <a:off x="5702913" y="1559177"/>
            <a:ext cx="2862036" cy="244475"/>
          </a:xfrm>
          <a:prstGeom prst="rect">
            <a:avLst/>
          </a:prstGeom>
          <a:solidFill>
            <a:schemeClr val="hlink"/>
          </a:solidFill>
          <a:ln w="9525">
            <a:solidFill>
              <a:schemeClr val="hlink"/>
            </a:solidFill>
            <a:miter lim="800000"/>
            <a:headEnd/>
            <a:tailEnd/>
          </a:ln>
          <a:effectLst/>
        </p:spPr>
        <p:txBody>
          <a:bodyPr lIns="90000" tIns="91440" rIns="90000"/>
          <a:lstStyle/>
          <a:p>
            <a:pPr>
              <a:buClr>
                <a:schemeClr val="tx1"/>
              </a:buClr>
              <a:buSzPct val="60000"/>
              <a:buFont typeface="Wingdings" pitchFamily="2" charset="2"/>
              <a:buNone/>
            </a:pPr>
            <a:endParaRPr lang="en-US">
              <a:solidFill>
                <a:srgbClr val="F8F0E0"/>
              </a:solidFill>
              <a:latin typeface="Verdana" pitchFamily="34" charset="0"/>
            </a:endParaRPr>
          </a:p>
        </p:txBody>
      </p:sp>
      <p:sp>
        <p:nvSpPr>
          <p:cNvPr id="59" name="Line 28">
            <a:extLst>
              <a:ext uri="{FF2B5EF4-FFF2-40B4-BE49-F238E27FC236}">
                <a16:creationId xmlns:a16="http://schemas.microsoft.com/office/drawing/2014/main" id="{38C1DE5F-9AAF-417A-ACCA-C5CE5A4217DF}"/>
              </a:ext>
            </a:extLst>
          </p:cNvPr>
          <p:cNvSpPr>
            <a:spLocks noChangeShapeType="1"/>
          </p:cNvSpPr>
          <p:nvPr/>
        </p:nvSpPr>
        <p:spPr bwMode="auto">
          <a:xfrm flipV="1">
            <a:off x="7958676" y="2194176"/>
            <a:ext cx="494393" cy="1185862"/>
          </a:xfrm>
          <a:prstGeom prst="line">
            <a:avLst/>
          </a:prstGeom>
          <a:noFill/>
          <a:ln w="38100">
            <a:solidFill>
              <a:srgbClr val="DEE2E7"/>
            </a:solidFill>
            <a:round/>
            <a:headEnd/>
            <a:tailEnd/>
          </a:ln>
          <a:effectLst/>
        </p:spPr>
        <p:txBody>
          <a:bodyPr wrap="none" anchor="ctr"/>
          <a:lstStyle/>
          <a:p>
            <a:endParaRPr lang="en-US"/>
          </a:p>
        </p:txBody>
      </p:sp>
      <p:sp>
        <p:nvSpPr>
          <p:cNvPr id="60" name="Line 29">
            <a:extLst>
              <a:ext uri="{FF2B5EF4-FFF2-40B4-BE49-F238E27FC236}">
                <a16:creationId xmlns:a16="http://schemas.microsoft.com/office/drawing/2014/main" id="{E158ED9F-079D-496D-83D7-ACC572005C5A}"/>
              </a:ext>
            </a:extLst>
          </p:cNvPr>
          <p:cNvSpPr>
            <a:spLocks noChangeShapeType="1"/>
          </p:cNvSpPr>
          <p:nvPr/>
        </p:nvSpPr>
        <p:spPr bwMode="auto">
          <a:xfrm>
            <a:off x="8453069" y="2202114"/>
            <a:ext cx="607786" cy="1192213"/>
          </a:xfrm>
          <a:prstGeom prst="line">
            <a:avLst/>
          </a:prstGeom>
          <a:noFill/>
          <a:ln w="38100">
            <a:solidFill>
              <a:srgbClr val="DEE2E7"/>
            </a:solidFill>
            <a:round/>
            <a:headEnd/>
            <a:tailEnd/>
          </a:ln>
          <a:effectLst/>
        </p:spPr>
        <p:txBody>
          <a:bodyPr wrap="none" anchor="ctr"/>
          <a:lstStyle/>
          <a:p>
            <a:endParaRPr lang="en-US"/>
          </a:p>
        </p:txBody>
      </p:sp>
      <p:sp>
        <p:nvSpPr>
          <p:cNvPr id="61" name="Text Box 30">
            <a:extLst>
              <a:ext uri="{FF2B5EF4-FFF2-40B4-BE49-F238E27FC236}">
                <a16:creationId xmlns:a16="http://schemas.microsoft.com/office/drawing/2014/main" id="{824E879F-F7E2-49D3-B47F-12C832CC00CF}"/>
              </a:ext>
            </a:extLst>
          </p:cNvPr>
          <p:cNvSpPr txBox="1">
            <a:spLocks noChangeArrowheads="1"/>
          </p:cNvSpPr>
          <p:nvPr/>
        </p:nvSpPr>
        <p:spPr bwMode="auto">
          <a:xfrm>
            <a:off x="7751544" y="2730286"/>
            <a:ext cx="1467068" cy="523220"/>
          </a:xfrm>
          <a:prstGeom prst="rect">
            <a:avLst/>
          </a:prstGeom>
          <a:noFill/>
          <a:ln w="38100">
            <a:noFill/>
            <a:miter lim="800000"/>
            <a:headEnd/>
            <a:tailEnd/>
          </a:ln>
          <a:effectLst/>
        </p:spPr>
        <p:txBody>
          <a:bodyPr wrap="none" anchor="ctr">
            <a:spAutoFit/>
          </a:bodyPr>
          <a:lstStyle/>
          <a:p>
            <a:pPr>
              <a:buClr>
                <a:schemeClr val="folHlink"/>
              </a:buClr>
              <a:buSzPct val="60000"/>
              <a:buFont typeface="Wingdings" pitchFamily="2" charset="2"/>
              <a:buNone/>
            </a:pPr>
            <a:r>
              <a:rPr lang="en-US" sz="1400"/>
              <a:t>Investment risk</a:t>
            </a:r>
          </a:p>
          <a:p>
            <a:pPr>
              <a:buClr>
                <a:schemeClr val="folHlink"/>
              </a:buClr>
              <a:buSzPct val="60000"/>
              <a:buFont typeface="Wingdings" pitchFamily="2" charset="2"/>
              <a:buNone/>
            </a:pPr>
            <a:r>
              <a:rPr lang="en-US" sz="1400"/>
              <a:t>Interest rate risk</a:t>
            </a:r>
          </a:p>
        </p:txBody>
      </p:sp>
      <p:sp>
        <p:nvSpPr>
          <p:cNvPr id="62" name="Text Box 31">
            <a:extLst>
              <a:ext uri="{FF2B5EF4-FFF2-40B4-BE49-F238E27FC236}">
                <a16:creationId xmlns:a16="http://schemas.microsoft.com/office/drawing/2014/main" id="{886E1225-6FD8-410F-88AC-67562A2D5F41}"/>
              </a:ext>
            </a:extLst>
          </p:cNvPr>
          <p:cNvSpPr txBox="1">
            <a:spLocks noChangeArrowheads="1"/>
          </p:cNvSpPr>
          <p:nvPr/>
        </p:nvSpPr>
        <p:spPr bwMode="auto">
          <a:xfrm>
            <a:off x="7836211" y="2510088"/>
            <a:ext cx="1318381" cy="304800"/>
          </a:xfrm>
          <a:prstGeom prst="rect">
            <a:avLst/>
          </a:prstGeom>
          <a:noFill/>
          <a:ln w="38100">
            <a:noFill/>
            <a:miter lim="800000"/>
            <a:headEnd/>
            <a:tailEnd/>
          </a:ln>
          <a:effectLst/>
        </p:spPr>
        <p:txBody>
          <a:bodyPr wrap="none" anchor="ctr">
            <a:spAutoFit/>
          </a:bodyPr>
          <a:lstStyle/>
          <a:p>
            <a:r>
              <a:rPr lang="en-US" sz="1400"/>
              <a:t>Longevity risk</a:t>
            </a:r>
          </a:p>
        </p:txBody>
      </p:sp>
      <p:sp>
        <p:nvSpPr>
          <p:cNvPr id="63" name="Text Box 32">
            <a:extLst>
              <a:ext uri="{FF2B5EF4-FFF2-40B4-BE49-F238E27FC236}">
                <a16:creationId xmlns:a16="http://schemas.microsoft.com/office/drawing/2014/main" id="{82D58837-A2C6-44B3-9FAA-4D20613A7474}"/>
              </a:ext>
            </a:extLst>
          </p:cNvPr>
          <p:cNvSpPr txBox="1">
            <a:spLocks noChangeArrowheads="1"/>
          </p:cNvSpPr>
          <p:nvPr/>
        </p:nvSpPr>
        <p:spPr bwMode="auto">
          <a:xfrm>
            <a:off x="1383402" y="1035301"/>
            <a:ext cx="2307167" cy="371513"/>
          </a:xfrm>
          <a:prstGeom prst="rect">
            <a:avLst/>
          </a:prstGeom>
          <a:noFill/>
          <a:ln w="9525">
            <a:noFill/>
            <a:miter lim="800000"/>
            <a:headEnd/>
            <a:tailEnd/>
          </a:ln>
          <a:effectLst/>
        </p:spPr>
        <p:txBody>
          <a:bodyPr lIns="90000" tIns="46800" rIns="90000" bIns="46800">
            <a:spAutoFit/>
          </a:bodyPr>
          <a:lstStyle/>
          <a:p>
            <a:r>
              <a:rPr lang="en-US"/>
              <a:t>Defined benefit</a:t>
            </a:r>
          </a:p>
        </p:txBody>
      </p:sp>
      <p:sp>
        <p:nvSpPr>
          <p:cNvPr id="64" name="Text Box 33">
            <a:extLst>
              <a:ext uri="{FF2B5EF4-FFF2-40B4-BE49-F238E27FC236}">
                <a16:creationId xmlns:a16="http://schemas.microsoft.com/office/drawing/2014/main" id="{B04ABCB4-6137-4C72-AAE2-B5AE23251D42}"/>
              </a:ext>
            </a:extLst>
          </p:cNvPr>
          <p:cNvSpPr txBox="1">
            <a:spLocks noChangeArrowheads="1"/>
          </p:cNvSpPr>
          <p:nvPr/>
        </p:nvSpPr>
        <p:spPr bwMode="auto">
          <a:xfrm>
            <a:off x="6121711" y="978152"/>
            <a:ext cx="2626178" cy="369886"/>
          </a:xfrm>
          <a:prstGeom prst="rect">
            <a:avLst/>
          </a:prstGeom>
          <a:noFill/>
          <a:ln w="9525">
            <a:noFill/>
            <a:miter lim="800000"/>
            <a:headEnd/>
            <a:tailEnd/>
          </a:ln>
          <a:effectLst/>
        </p:spPr>
        <p:txBody>
          <a:bodyPr wrap="square" lIns="90000" tIns="46800" rIns="90000" bIns="46800">
            <a:spAutoFit/>
          </a:bodyPr>
          <a:lstStyle/>
          <a:p>
            <a:r>
              <a:rPr lang="en-US" dirty="0"/>
              <a:t>Defined contribution</a:t>
            </a:r>
          </a:p>
        </p:txBody>
      </p:sp>
      <p:sp>
        <p:nvSpPr>
          <p:cNvPr id="65" name="Rectangle 34">
            <a:extLst>
              <a:ext uri="{FF2B5EF4-FFF2-40B4-BE49-F238E27FC236}">
                <a16:creationId xmlns:a16="http://schemas.microsoft.com/office/drawing/2014/main" id="{98DA2839-14C5-497E-8F4C-9A44BAD544EB}"/>
              </a:ext>
            </a:extLst>
          </p:cNvPr>
          <p:cNvSpPr>
            <a:spLocks noChangeArrowheads="1"/>
          </p:cNvSpPr>
          <p:nvPr/>
        </p:nvSpPr>
        <p:spPr bwMode="auto">
          <a:xfrm rot="-842174">
            <a:off x="1046247" y="1568701"/>
            <a:ext cx="3069167" cy="247650"/>
          </a:xfrm>
          <a:prstGeom prst="rect">
            <a:avLst/>
          </a:prstGeom>
          <a:solidFill>
            <a:schemeClr val="hlink"/>
          </a:solidFill>
          <a:ln w="9525">
            <a:solidFill>
              <a:schemeClr val="hlink"/>
            </a:solidFill>
            <a:miter lim="800000"/>
            <a:headEnd/>
            <a:tailEnd/>
          </a:ln>
          <a:effectLst/>
        </p:spPr>
        <p:txBody>
          <a:bodyPr wrap="none" lIns="90000" tIns="46800" rIns="90000" bIns="46800" anchor="ctr"/>
          <a:lstStyle/>
          <a:p>
            <a:endParaRPr lang="en-US"/>
          </a:p>
        </p:txBody>
      </p:sp>
      <p:sp>
        <p:nvSpPr>
          <p:cNvPr id="66" name="Line 35">
            <a:extLst>
              <a:ext uri="{FF2B5EF4-FFF2-40B4-BE49-F238E27FC236}">
                <a16:creationId xmlns:a16="http://schemas.microsoft.com/office/drawing/2014/main" id="{63AE9A48-B543-46BA-80AF-BE51451848C5}"/>
              </a:ext>
            </a:extLst>
          </p:cNvPr>
          <p:cNvSpPr>
            <a:spLocks noChangeShapeType="1"/>
          </p:cNvSpPr>
          <p:nvPr/>
        </p:nvSpPr>
        <p:spPr bwMode="auto">
          <a:xfrm>
            <a:off x="4083664" y="1452813"/>
            <a:ext cx="583595" cy="1168400"/>
          </a:xfrm>
          <a:prstGeom prst="line">
            <a:avLst/>
          </a:prstGeom>
          <a:noFill/>
          <a:ln w="38100">
            <a:solidFill>
              <a:srgbClr val="DEE2E7"/>
            </a:solidFill>
            <a:round/>
            <a:headEnd/>
            <a:tailEnd/>
          </a:ln>
          <a:effectLst/>
        </p:spPr>
        <p:txBody>
          <a:bodyPr wrap="none" anchor="ctr"/>
          <a:lstStyle/>
          <a:p>
            <a:endParaRPr lang="en-US"/>
          </a:p>
        </p:txBody>
      </p:sp>
      <p:sp>
        <p:nvSpPr>
          <p:cNvPr id="67" name="Line 36">
            <a:extLst>
              <a:ext uri="{FF2B5EF4-FFF2-40B4-BE49-F238E27FC236}">
                <a16:creationId xmlns:a16="http://schemas.microsoft.com/office/drawing/2014/main" id="{2C8C155D-501E-4FBF-AA94-C3A9B48BB133}"/>
              </a:ext>
            </a:extLst>
          </p:cNvPr>
          <p:cNvSpPr>
            <a:spLocks noChangeShapeType="1"/>
          </p:cNvSpPr>
          <p:nvPr/>
        </p:nvSpPr>
        <p:spPr bwMode="auto">
          <a:xfrm flipV="1">
            <a:off x="3557521" y="1459164"/>
            <a:ext cx="524630" cy="1160463"/>
          </a:xfrm>
          <a:prstGeom prst="line">
            <a:avLst/>
          </a:prstGeom>
          <a:noFill/>
          <a:ln w="38100">
            <a:solidFill>
              <a:srgbClr val="DEE2E7"/>
            </a:solidFill>
            <a:round/>
            <a:headEnd/>
            <a:tailEnd/>
          </a:ln>
          <a:effectLst/>
        </p:spPr>
        <p:txBody>
          <a:bodyPr wrap="none" anchor="ctr"/>
          <a:lstStyle/>
          <a:p>
            <a:endParaRPr lang="en-US"/>
          </a:p>
        </p:txBody>
      </p:sp>
      <p:sp>
        <p:nvSpPr>
          <p:cNvPr id="68" name="Line 37">
            <a:extLst>
              <a:ext uri="{FF2B5EF4-FFF2-40B4-BE49-F238E27FC236}">
                <a16:creationId xmlns:a16="http://schemas.microsoft.com/office/drawing/2014/main" id="{E3D7B3DA-38C5-4F7A-9CE0-E8CF74726DB3}"/>
              </a:ext>
            </a:extLst>
          </p:cNvPr>
          <p:cNvSpPr>
            <a:spLocks noChangeShapeType="1"/>
          </p:cNvSpPr>
          <p:nvPr/>
        </p:nvSpPr>
        <p:spPr bwMode="auto">
          <a:xfrm>
            <a:off x="5748271" y="1430588"/>
            <a:ext cx="583595" cy="1168400"/>
          </a:xfrm>
          <a:prstGeom prst="line">
            <a:avLst/>
          </a:prstGeom>
          <a:noFill/>
          <a:ln w="38100">
            <a:solidFill>
              <a:srgbClr val="DEE2E7"/>
            </a:solidFill>
            <a:round/>
            <a:headEnd/>
            <a:tailEnd/>
          </a:ln>
          <a:effectLst/>
        </p:spPr>
        <p:txBody>
          <a:bodyPr wrap="none" anchor="ctr"/>
          <a:lstStyle/>
          <a:p>
            <a:endParaRPr lang="en-US"/>
          </a:p>
        </p:txBody>
      </p:sp>
      <p:sp>
        <p:nvSpPr>
          <p:cNvPr id="69" name="Line 38">
            <a:extLst>
              <a:ext uri="{FF2B5EF4-FFF2-40B4-BE49-F238E27FC236}">
                <a16:creationId xmlns:a16="http://schemas.microsoft.com/office/drawing/2014/main" id="{3D659245-FEBA-41F9-8667-458CC08E29E0}"/>
              </a:ext>
            </a:extLst>
          </p:cNvPr>
          <p:cNvSpPr>
            <a:spLocks noChangeShapeType="1"/>
          </p:cNvSpPr>
          <p:nvPr/>
        </p:nvSpPr>
        <p:spPr bwMode="auto">
          <a:xfrm flipV="1">
            <a:off x="5223640" y="1440114"/>
            <a:ext cx="524630" cy="1160463"/>
          </a:xfrm>
          <a:prstGeom prst="line">
            <a:avLst/>
          </a:prstGeom>
          <a:noFill/>
          <a:ln w="38100">
            <a:solidFill>
              <a:srgbClr val="DEE2E7"/>
            </a:solidFill>
            <a:round/>
            <a:headEnd/>
            <a:tailEnd/>
          </a:ln>
          <a:effectLst/>
        </p:spPr>
        <p:txBody>
          <a:bodyPr wrap="none" anchor="ctr"/>
          <a:lstStyle/>
          <a:p>
            <a:endParaRPr lang="en-US"/>
          </a:p>
        </p:txBody>
      </p:sp>
      <p:sp>
        <p:nvSpPr>
          <p:cNvPr id="70" name="Rectangle 39">
            <a:extLst>
              <a:ext uri="{FF2B5EF4-FFF2-40B4-BE49-F238E27FC236}">
                <a16:creationId xmlns:a16="http://schemas.microsoft.com/office/drawing/2014/main" id="{078613E9-A8AC-48CC-AE88-F9F1165D7928}"/>
              </a:ext>
            </a:extLst>
          </p:cNvPr>
          <p:cNvSpPr>
            <a:spLocks noChangeArrowheads="1"/>
          </p:cNvSpPr>
          <p:nvPr/>
        </p:nvSpPr>
        <p:spPr bwMode="auto">
          <a:xfrm>
            <a:off x="7042461" y="1406777"/>
            <a:ext cx="228298" cy="2416175"/>
          </a:xfrm>
          <a:prstGeom prst="rect">
            <a:avLst/>
          </a:prstGeom>
          <a:solidFill>
            <a:schemeClr val="hlink"/>
          </a:solidFill>
          <a:ln w="9525">
            <a:solidFill>
              <a:schemeClr val="hlink"/>
            </a:solidFill>
            <a:miter lim="800000"/>
            <a:headEnd/>
            <a:tailEnd/>
          </a:ln>
          <a:effectLst/>
        </p:spPr>
        <p:txBody>
          <a:bodyPr wrap="none" lIns="90000" tIns="46800" rIns="90000" bIns="46800" anchor="ctr"/>
          <a:lstStyle/>
          <a:p>
            <a:endParaRPr lang="en-US"/>
          </a:p>
        </p:txBody>
      </p:sp>
      <p:sp>
        <p:nvSpPr>
          <p:cNvPr id="71" name="Text Box 16">
            <a:extLst>
              <a:ext uri="{FF2B5EF4-FFF2-40B4-BE49-F238E27FC236}">
                <a16:creationId xmlns:a16="http://schemas.microsoft.com/office/drawing/2014/main" id="{AC1998C8-C8F7-4E52-8A7A-9C78EAB09F7E}"/>
              </a:ext>
            </a:extLst>
          </p:cNvPr>
          <p:cNvSpPr txBox="1">
            <a:spLocks noChangeArrowheads="1"/>
          </p:cNvSpPr>
          <p:nvPr/>
        </p:nvSpPr>
        <p:spPr bwMode="auto">
          <a:xfrm>
            <a:off x="455092" y="2762036"/>
            <a:ext cx="1467068" cy="523220"/>
          </a:xfrm>
          <a:prstGeom prst="rect">
            <a:avLst/>
          </a:prstGeom>
          <a:noFill/>
          <a:ln w="38100">
            <a:noFill/>
            <a:miter lim="800000"/>
            <a:headEnd/>
            <a:tailEnd/>
          </a:ln>
          <a:effectLst/>
        </p:spPr>
        <p:txBody>
          <a:bodyPr wrap="none" anchor="ctr">
            <a:spAutoFit/>
          </a:bodyPr>
          <a:lstStyle/>
          <a:p>
            <a:pPr>
              <a:buClr>
                <a:schemeClr val="folHlink"/>
              </a:buClr>
              <a:buSzPct val="60000"/>
              <a:buFont typeface="Wingdings" pitchFamily="2" charset="2"/>
              <a:buNone/>
            </a:pPr>
            <a:r>
              <a:rPr lang="en-US" sz="1400"/>
              <a:t>Investment risk</a:t>
            </a:r>
          </a:p>
          <a:p>
            <a:pPr>
              <a:buClr>
                <a:schemeClr val="folHlink"/>
              </a:buClr>
              <a:buSzPct val="60000"/>
              <a:buFont typeface="Wingdings" pitchFamily="2" charset="2"/>
              <a:buNone/>
            </a:pPr>
            <a:r>
              <a:rPr lang="en-US" sz="1400"/>
              <a:t>Interest rate risk</a:t>
            </a:r>
          </a:p>
        </p:txBody>
      </p:sp>
    </p:spTree>
    <p:extLst>
      <p:ext uri="{BB962C8B-B14F-4D97-AF65-F5344CB8AC3E}">
        <p14:creationId xmlns:p14="http://schemas.microsoft.com/office/powerpoint/2010/main" val="1171845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E23D-603B-4A49-B5F6-0AAA0CAFA763}"/>
              </a:ext>
            </a:extLst>
          </p:cNvPr>
          <p:cNvSpPr>
            <a:spLocks noGrp="1"/>
          </p:cNvSpPr>
          <p:nvPr>
            <p:ph type="title"/>
          </p:nvPr>
        </p:nvSpPr>
        <p:spPr/>
        <p:txBody>
          <a:bodyPr/>
          <a:lstStyle/>
          <a:p>
            <a:r>
              <a:rPr lang="en-US" dirty="0"/>
              <a:t>Risk allocation in traditional plans</a:t>
            </a:r>
          </a:p>
        </p:txBody>
      </p:sp>
      <p:sp>
        <p:nvSpPr>
          <p:cNvPr id="3" name="Content Placeholder 2">
            <a:extLst>
              <a:ext uri="{FF2B5EF4-FFF2-40B4-BE49-F238E27FC236}">
                <a16:creationId xmlns:a16="http://schemas.microsoft.com/office/drawing/2014/main" id="{AC3C9153-0513-467C-9C2F-66F035CFA67F}"/>
              </a:ext>
            </a:extLst>
          </p:cNvPr>
          <p:cNvSpPr>
            <a:spLocks noGrp="1"/>
          </p:cNvSpPr>
          <p:nvPr>
            <p:ph idx="1"/>
          </p:nvPr>
        </p:nvSpPr>
        <p:spPr/>
        <p:txBody>
          <a:bodyPr/>
          <a:lstStyle/>
          <a:p>
            <a:r>
              <a:rPr lang="en-US" dirty="0">
                <a:solidFill>
                  <a:schemeClr val="tx1"/>
                </a:solidFill>
              </a:rPr>
              <a:t>Traditional DB plans place all risks on sponsor</a:t>
            </a:r>
          </a:p>
          <a:p>
            <a:pPr lvl="1"/>
            <a:r>
              <a:rPr lang="en-US" dirty="0">
                <a:solidFill>
                  <a:schemeClr val="tx1"/>
                </a:solidFill>
              </a:rPr>
              <a:t>Most problems that plan sponsors have with DB plans are caused by investment and interest rate risk, not the longevity risk</a:t>
            </a:r>
          </a:p>
          <a:p>
            <a:r>
              <a:rPr lang="en-US" dirty="0">
                <a:solidFill>
                  <a:schemeClr val="tx1"/>
                </a:solidFill>
              </a:rPr>
              <a:t>Switching to DC </a:t>
            </a:r>
            <a:r>
              <a:rPr lang="en-US" sz="2200" dirty="0">
                <a:solidFill>
                  <a:schemeClr val="tx1"/>
                </a:solidFill>
              </a:rPr>
              <a:t>shifts all risks to the </a:t>
            </a:r>
            <a:r>
              <a:rPr lang="en-US" dirty="0">
                <a:solidFill>
                  <a:schemeClr val="tx1"/>
                </a:solidFill>
              </a:rPr>
              <a:t>employee	</a:t>
            </a:r>
          </a:p>
          <a:p>
            <a:pPr lvl="1"/>
            <a:r>
              <a:rPr lang="en-US" dirty="0">
                <a:solidFill>
                  <a:schemeClr val="tx1"/>
                </a:solidFill>
              </a:rPr>
              <a:t>Investment risk may be manageable for individual</a:t>
            </a:r>
          </a:p>
          <a:p>
            <a:pPr lvl="1"/>
            <a:r>
              <a:rPr lang="en-US" dirty="0">
                <a:solidFill>
                  <a:schemeClr val="tx1"/>
                </a:solidFill>
              </a:rPr>
              <a:t>Interest risk does not affect individual</a:t>
            </a:r>
          </a:p>
          <a:p>
            <a:pPr lvl="1"/>
            <a:r>
              <a:rPr lang="en-US" dirty="0">
                <a:solidFill>
                  <a:schemeClr val="tx1"/>
                </a:solidFill>
              </a:rPr>
              <a:t>Longevity risk is very difficult for individual to manage</a:t>
            </a:r>
          </a:p>
        </p:txBody>
      </p:sp>
    </p:spTree>
    <p:extLst>
      <p:ext uri="{BB962C8B-B14F-4D97-AF65-F5344CB8AC3E}">
        <p14:creationId xmlns:p14="http://schemas.microsoft.com/office/powerpoint/2010/main" val="590955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580ED-25F7-4F2F-8088-0DAAFEB32090}"/>
              </a:ext>
            </a:extLst>
          </p:cNvPr>
          <p:cNvSpPr>
            <a:spLocks noGrp="1"/>
          </p:cNvSpPr>
          <p:nvPr>
            <p:ph type="title"/>
          </p:nvPr>
        </p:nvSpPr>
        <p:spPr>
          <a:xfrm>
            <a:off x="2545670" y="5263623"/>
            <a:ext cx="6281959" cy="1507067"/>
          </a:xfrm>
        </p:spPr>
        <p:txBody>
          <a:bodyPr/>
          <a:lstStyle/>
          <a:p>
            <a:r>
              <a:rPr lang="en-US" dirty="0"/>
              <a:t>Retirement Units Plan –  Allocation of risk </a:t>
            </a:r>
          </a:p>
        </p:txBody>
      </p:sp>
      <p:sp>
        <p:nvSpPr>
          <p:cNvPr id="4" name="AutoShape 2">
            <a:extLst>
              <a:ext uri="{FF2B5EF4-FFF2-40B4-BE49-F238E27FC236}">
                <a16:creationId xmlns:a16="http://schemas.microsoft.com/office/drawing/2014/main" id="{C15C8442-AF1B-486B-9CCF-C8BDF8CC8224}"/>
              </a:ext>
            </a:extLst>
          </p:cNvPr>
          <p:cNvSpPr>
            <a:spLocks noChangeArrowheads="1"/>
          </p:cNvSpPr>
          <p:nvPr/>
        </p:nvSpPr>
        <p:spPr bwMode="auto">
          <a:xfrm>
            <a:off x="6091087" y="3030540"/>
            <a:ext cx="2295071" cy="739775"/>
          </a:xfrm>
          <a:prstGeom prst="can">
            <a:avLst>
              <a:gd name="adj" fmla="val 42704"/>
            </a:avLst>
          </a:prstGeom>
          <a:solidFill>
            <a:schemeClr val="tx2"/>
          </a:solidFill>
          <a:ln w="38100">
            <a:solidFill>
              <a:schemeClr val="bg2"/>
            </a:solidFill>
            <a:round/>
            <a:headEnd/>
            <a:tailEnd/>
          </a:ln>
          <a:effectLst/>
        </p:spPr>
        <p:txBody>
          <a:bodyPr wrap="none" anchor="ctr"/>
          <a:lstStyle/>
          <a:p>
            <a:endParaRPr lang="en-US"/>
          </a:p>
        </p:txBody>
      </p:sp>
      <p:sp>
        <p:nvSpPr>
          <p:cNvPr id="5" name="AutoShape 3">
            <a:extLst>
              <a:ext uri="{FF2B5EF4-FFF2-40B4-BE49-F238E27FC236}">
                <a16:creationId xmlns:a16="http://schemas.microsoft.com/office/drawing/2014/main" id="{F3659E5C-683E-4E41-A2B1-D6967FDC6DA0}"/>
              </a:ext>
            </a:extLst>
          </p:cNvPr>
          <p:cNvSpPr>
            <a:spLocks noChangeArrowheads="1"/>
          </p:cNvSpPr>
          <p:nvPr/>
        </p:nvSpPr>
        <p:spPr bwMode="auto">
          <a:xfrm>
            <a:off x="856873" y="3035302"/>
            <a:ext cx="2295071" cy="739775"/>
          </a:xfrm>
          <a:prstGeom prst="can">
            <a:avLst>
              <a:gd name="adj" fmla="val 42704"/>
            </a:avLst>
          </a:prstGeom>
          <a:solidFill>
            <a:schemeClr val="tx2"/>
          </a:solidFill>
          <a:ln w="38100">
            <a:solidFill>
              <a:schemeClr val="bg2"/>
            </a:solidFill>
            <a:round/>
            <a:headEnd/>
            <a:tailEnd/>
          </a:ln>
          <a:effectLst/>
        </p:spPr>
        <p:txBody>
          <a:bodyPr wrap="none" anchor="ctr"/>
          <a:lstStyle/>
          <a:p>
            <a:endParaRPr lang="en-US"/>
          </a:p>
        </p:txBody>
      </p:sp>
      <p:sp>
        <p:nvSpPr>
          <p:cNvPr id="6" name="AutoShape 4">
            <a:extLst>
              <a:ext uri="{FF2B5EF4-FFF2-40B4-BE49-F238E27FC236}">
                <a16:creationId xmlns:a16="http://schemas.microsoft.com/office/drawing/2014/main" id="{2BFC3546-1D86-40F0-85D9-3D8C1EA061CB}"/>
              </a:ext>
            </a:extLst>
          </p:cNvPr>
          <p:cNvSpPr>
            <a:spLocks noChangeArrowheads="1"/>
          </p:cNvSpPr>
          <p:nvPr/>
        </p:nvSpPr>
        <p:spPr bwMode="auto">
          <a:xfrm>
            <a:off x="3650872" y="4310065"/>
            <a:ext cx="1935238" cy="593725"/>
          </a:xfrm>
          <a:prstGeom prst="can">
            <a:avLst>
              <a:gd name="adj" fmla="val 50000"/>
            </a:avLst>
          </a:prstGeom>
          <a:solidFill>
            <a:schemeClr val="hlink"/>
          </a:solidFill>
          <a:ln w="38100">
            <a:solidFill>
              <a:schemeClr val="hlink"/>
            </a:solidFill>
            <a:round/>
            <a:headEnd/>
            <a:tailEnd/>
          </a:ln>
          <a:effectLst/>
        </p:spPr>
        <p:txBody>
          <a:bodyPr wrap="none" anchor="ctr"/>
          <a:lstStyle/>
          <a:p>
            <a:endParaRPr lang="en-US"/>
          </a:p>
        </p:txBody>
      </p:sp>
      <p:sp>
        <p:nvSpPr>
          <p:cNvPr id="7" name="Rectangle 5">
            <a:extLst>
              <a:ext uri="{FF2B5EF4-FFF2-40B4-BE49-F238E27FC236}">
                <a16:creationId xmlns:a16="http://schemas.microsoft.com/office/drawing/2014/main" id="{3AE0337C-F9DD-476D-A1BD-CBE6C57BA0EF}"/>
              </a:ext>
            </a:extLst>
          </p:cNvPr>
          <p:cNvSpPr>
            <a:spLocks noChangeArrowheads="1"/>
          </p:cNvSpPr>
          <p:nvPr/>
        </p:nvSpPr>
        <p:spPr bwMode="auto">
          <a:xfrm>
            <a:off x="4409848" y="347664"/>
            <a:ext cx="435429" cy="4106862"/>
          </a:xfrm>
          <a:prstGeom prst="rect">
            <a:avLst/>
          </a:prstGeom>
          <a:solidFill>
            <a:schemeClr val="hlink"/>
          </a:solidFill>
          <a:ln w="9525">
            <a:solidFill>
              <a:schemeClr val="hlink"/>
            </a:solidFill>
            <a:miter lim="800000"/>
            <a:headEnd/>
            <a:tailEnd/>
          </a:ln>
          <a:effectLst/>
        </p:spPr>
        <p:txBody>
          <a:bodyPr wrap="none" lIns="90000" tIns="46800" rIns="90000" bIns="46800" anchor="ctr"/>
          <a:lstStyle/>
          <a:p>
            <a:endParaRPr lang="en-US"/>
          </a:p>
        </p:txBody>
      </p:sp>
      <p:sp>
        <p:nvSpPr>
          <p:cNvPr id="8" name="Rectangle 7">
            <a:extLst>
              <a:ext uri="{FF2B5EF4-FFF2-40B4-BE49-F238E27FC236}">
                <a16:creationId xmlns:a16="http://schemas.microsoft.com/office/drawing/2014/main" id="{670E5987-9DF2-494F-AE86-27BE9CFE3561}"/>
              </a:ext>
            </a:extLst>
          </p:cNvPr>
          <p:cNvSpPr>
            <a:spLocks noChangeArrowheads="1"/>
          </p:cNvSpPr>
          <p:nvPr/>
        </p:nvSpPr>
        <p:spPr bwMode="auto">
          <a:xfrm>
            <a:off x="6148539" y="3351214"/>
            <a:ext cx="2177143" cy="430212"/>
          </a:xfrm>
          <a:prstGeom prst="rect">
            <a:avLst/>
          </a:prstGeom>
          <a:noFill/>
          <a:ln w="38100">
            <a:noFill/>
            <a:miter lim="800000"/>
            <a:headEnd/>
            <a:tailEnd/>
          </a:ln>
          <a:effectLst/>
        </p:spPr>
        <p:txBody>
          <a:bodyPr lIns="90000" tIns="46800" rIns="90000" bIns="46800" anchor="ctr"/>
          <a:lstStyle/>
          <a:p>
            <a:pPr algn="ctr" defTabSz="939800">
              <a:spcBef>
                <a:spcPct val="60000"/>
              </a:spcBef>
              <a:buClr>
                <a:schemeClr val="tx1"/>
              </a:buClr>
              <a:buSzPct val="90000"/>
              <a:buFont typeface="Wingdings" pitchFamily="2" charset="2"/>
              <a:buNone/>
            </a:pPr>
            <a:r>
              <a:rPr lang="en-US">
                <a:solidFill>
                  <a:schemeClr val="bg1"/>
                </a:solidFill>
              </a:rPr>
              <a:t>Participant </a:t>
            </a:r>
          </a:p>
        </p:txBody>
      </p:sp>
      <p:sp>
        <p:nvSpPr>
          <p:cNvPr id="9" name="Rectangle 8">
            <a:extLst>
              <a:ext uri="{FF2B5EF4-FFF2-40B4-BE49-F238E27FC236}">
                <a16:creationId xmlns:a16="http://schemas.microsoft.com/office/drawing/2014/main" id="{381102DA-7AF6-4D76-913E-1ECA416D546E}"/>
              </a:ext>
            </a:extLst>
          </p:cNvPr>
          <p:cNvSpPr>
            <a:spLocks noChangeArrowheads="1"/>
          </p:cNvSpPr>
          <p:nvPr/>
        </p:nvSpPr>
        <p:spPr bwMode="auto">
          <a:xfrm>
            <a:off x="935491" y="3443289"/>
            <a:ext cx="2177143" cy="254000"/>
          </a:xfrm>
          <a:prstGeom prst="rect">
            <a:avLst/>
          </a:prstGeom>
          <a:noFill/>
          <a:ln w="38100">
            <a:noFill/>
            <a:miter lim="800000"/>
            <a:headEnd/>
            <a:tailEnd/>
          </a:ln>
          <a:effectLst/>
        </p:spPr>
        <p:txBody>
          <a:bodyPr anchor="ctr"/>
          <a:lstStyle/>
          <a:p>
            <a:pPr algn="ctr" defTabSz="939800">
              <a:spcBef>
                <a:spcPct val="60000"/>
              </a:spcBef>
              <a:buClr>
                <a:schemeClr val="tx1"/>
              </a:buClr>
              <a:buSzPct val="90000"/>
              <a:buFont typeface="Wingdings" pitchFamily="2" charset="2"/>
              <a:buNone/>
            </a:pPr>
            <a:r>
              <a:rPr lang="en-US" dirty="0">
                <a:solidFill>
                  <a:schemeClr val="bg1"/>
                </a:solidFill>
              </a:rPr>
              <a:t>Sponsor*</a:t>
            </a:r>
          </a:p>
        </p:txBody>
      </p:sp>
      <p:sp>
        <p:nvSpPr>
          <p:cNvPr id="10" name="Line 9">
            <a:extLst>
              <a:ext uri="{FF2B5EF4-FFF2-40B4-BE49-F238E27FC236}">
                <a16:creationId xmlns:a16="http://schemas.microsoft.com/office/drawing/2014/main" id="{1E4050E4-5A67-44CC-B46F-EA641203EE41}"/>
              </a:ext>
            </a:extLst>
          </p:cNvPr>
          <p:cNvSpPr>
            <a:spLocks noChangeShapeType="1"/>
          </p:cNvSpPr>
          <p:nvPr/>
        </p:nvSpPr>
        <p:spPr bwMode="auto">
          <a:xfrm>
            <a:off x="4337277" y="4745039"/>
            <a:ext cx="1242786" cy="0"/>
          </a:xfrm>
          <a:prstGeom prst="line">
            <a:avLst/>
          </a:prstGeom>
          <a:noFill/>
          <a:ln w="28575" cap="sq">
            <a:noFill/>
            <a:round/>
            <a:headEnd/>
            <a:tailEnd/>
          </a:ln>
          <a:effectLst/>
        </p:spPr>
        <p:txBody>
          <a:bodyPr lIns="90000" tIns="46800" rIns="90000" bIns="46800" anchor="ctr"/>
          <a:lstStyle/>
          <a:p>
            <a:endParaRPr lang="en-US"/>
          </a:p>
        </p:txBody>
      </p:sp>
      <p:sp>
        <p:nvSpPr>
          <p:cNvPr id="11" name="Line 10">
            <a:extLst>
              <a:ext uri="{FF2B5EF4-FFF2-40B4-BE49-F238E27FC236}">
                <a16:creationId xmlns:a16="http://schemas.microsoft.com/office/drawing/2014/main" id="{89258D63-6C21-44D1-87E7-26091639C3EA}"/>
              </a:ext>
            </a:extLst>
          </p:cNvPr>
          <p:cNvSpPr>
            <a:spLocks noChangeShapeType="1"/>
          </p:cNvSpPr>
          <p:nvPr/>
        </p:nvSpPr>
        <p:spPr bwMode="auto">
          <a:xfrm>
            <a:off x="8827634" y="1676401"/>
            <a:ext cx="0" cy="939800"/>
          </a:xfrm>
          <a:prstGeom prst="line">
            <a:avLst/>
          </a:prstGeom>
          <a:noFill/>
          <a:ln w="28575" cap="sq">
            <a:noFill/>
            <a:round/>
            <a:headEnd/>
            <a:tailEnd/>
          </a:ln>
          <a:effectLst/>
        </p:spPr>
        <p:txBody>
          <a:bodyPr lIns="90000" tIns="46800" rIns="90000" bIns="46800" anchor="ctr"/>
          <a:lstStyle/>
          <a:p>
            <a:endParaRPr lang="en-US"/>
          </a:p>
        </p:txBody>
      </p:sp>
      <p:sp>
        <p:nvSpPr>
          <p:cNvPr id="12" name="Line 11">
            <a:extLst>
              <a:ext uri="{FF2B5EF4-FFF2-40B4-BE49-F238E27FC236}">
                <a16:creationId xmlns:a16="http://schemas.microsoft.com/office/drawing/2014/main" id="{D1E27372-DB3B-4EE7-9101-D68DDB196BA7}"/>
              </a:ext>
            </a:extLst>
          </p:cNvPr>
          <p:cNvSpPr>
            <a:spLocks noChangeShapeType="1"/>
          </p:cNvSpPr>
          <p:nvPr/>
        </p:nvSpPr>
        <p:spPr bwMode="auto">
          <a:xfrm>
            <a:off x="4337277" y="1246189"/>
            <a:ext cx="1242786" cy="0"/>
          </a:xfrm>
          <a:prstGeom prst="line">
            <a:avLst/>
          </a:prstGeom>
          <a:noFill/>
          <a:ln w="28575" cap="sq">
            <a:noFill/>
            <a:round/>
            <a:headEnd/>
            <a:tailEnd/>
          </a:ln>
          <a:effectLst/>
        </p:spPr>
        <p:txBody>
          <a:bodyPr lIns="90000" tIns="46800" rIns="90000" bIns="46800" anchor="ctr"/>
          <a:lstStyle/>
          <a:p>
            <a:endParaRPr lang="en-US"/>
          </a:p>
        </p:txBody>
      </p:sp>
      <p:sp>
        <p:nvSpPr>
          <p:cNvPr id="13" name="Line 12">
            <a:extLst>
              <a:ext uri="{FF2B5EF4-FFF2-40B4-BE49-F238E27FC236}">
                <a16:creationId xmlns:a16="http://schemas.microsoft.com/office/drawing/2014/main" id="{F0EB3590-E7BD-418C-9C68-4723F060E3C5}"/>
              </a:ext>
            </a:extLst>
          </p:cNvPr>
          <p:cNvSpPr>
            <a:spLocks noChangeShapeType="1"/>
          </p:cNvSpPr>
          <p:nvPr/>
        </p:nvSpPr>
        <p:spPr bwMode="auto">
          <a:xfrm>
            <a:off x="1429883" y="1676401"/>
            <a:ext cx="0" cy="939800"/>
          </a:xfrm>
          <a:prstGeom prst="line">
            <a:avLst/>
          </a:prstGeom>
          <a:noFill/>
          <a:ln w="28575" cap="sq">
            <a:noFill/>
            <a:round/>
            <a:headEnd/>
            <a:tailEnd/>
          </a:ln>
          <a:effectLst/>
        </p:spPr>
        <p:txBody>
          <a:bodyPr lIns="90000" tIns="46800" rIns="90000" bIns="46800" anchor="ctr"/>
          <a:lstStyle/>
          <a:p>
            <a:endParaRPr lang="en-US"/>
          </a:p>
        </p:txBody>
      </p:sp>
      <p:sp>
        <p:nvSpPr>
          <p:cNvPr id="14" name="Rectangle 13">
            <a:extLst>
              <a:ext uri="{FF2B5EF4-FFF2-40B4-BE49-F238E27FC236}">
                <a16:creationId xmlns:a16="http://schemas.microsoft.com/office/drawing/2014/main" id="{613A089D-896C-45D1-9F47-D2A7088F04C6}"/>
              </a:ext>
            </a:extLst>
          </p:cNvPr>
          <p:cNvSpPr>
            <a:spLocks noChangeArrowheads="1"/>
          </p:cNvSpPr>
          <p:nvPr/>
        </p:nvSpPr>
        <p:spPr bwMode="auto">
          <a:xfrm>
            <a:off x="1797277" y="863601"/>
            <a:ext cx="5659059" cy="457200"/>
          </a:xfrm>
          <a:prstGeom prst="rect">
            <a:avLst/>
          </a:prstGeom>
          <a:solidFill>
            <a:schemeClr val="hlink"/>
          </a:solidFill>
          <a:ln w="9525">
            <a:solidFill>
              <a:schemeClr val="hlink"/>
            </a:solidFill>
            <a:miter lim="800000"/>
            <a:headEnd/>
            <a:tailEnd/>
          </a:ln>
          <a:effectLst/>
        </p:spPr>
        <p:txBody>
          <a:bodyPr lIns="90000" tIns="91440" rIns="90000"/>
          <a:lstStyle/>
          <a:p>
            <a:pPr algn="ctr">
              <a:buClr>
                <a:schemeClr val="tx1"/>
              </a:buClr>
              <a:buSzPct val="60000"/>
              <a:buFont typeface="Wingdings" pitchFamily="2" charset="2"/>
              <a:buNone/>
            </a:pPr>
            <a:r>
              <a:rPr lang="en-US" sz="2000" dirty="0"/>
              <a:t>RUP shares risk</a:t>
            </a:r>
          </a:p>
        </p:txBody>
      </p:sp>
      <p:sp>
        <p:nvSpPr>
          <p:cNvPr id="15" name="Rectangle 14">
            <a:extLst>
              <a:ext uri="{FF2B5EF4-FFF2-40B4-BE49-F238E27FC236}">
                <a16:creationId xmlns:a16="http://schemas.microsoft.com/office/drawing/2014/main" id="{20C8CB83-218A-4B2A-9A5A-CF9E00CA401D}"/>
              </a:ext>
            </a:extLst>
          </p:cNvPr>
          <p:cNvSpPr>
            <a:spLocks noChangeArrowheads="1"/>
          </p:cNvSpPr>
          <p:nvPr/>
        </p:nvSpPr>
        <p:spPr bwMode="auto">
          <a:xfrm>
            <a:off x="3865563" y="638176"/>
            <a:ext cx="1527024" cy="228600"/>
          </a:xfrm>
          <a:prstGeom prst="rect">
            <a:avLst/>
          </a:prstGeom>
          <a:solidFill>
            <a:schemeClr val="hlink"/>
          </a:solidFill>
          <a:ln w="9525">
            <a:solidFill>
              <a:schemeClr val="hlink"/>
            </a:solidFill>
            <a:miter lim="800000"/>
            <a:headEnd/>
            <a:tailEnd/>
          </a:ln>
          <a:effectLst/>
        </p:spPr>
        <p:txBody>
          <a:bodyPr wrap="none" lIns="90000" tIns="46800" rIns="90000" bIns="46800" anchor="ctr"/>
          <a:lstStyle/>
          <a:p>
            <a:endParaRPr lang="en-US"/>
          </a:p>
        </p:txBody>
      </p:sp>
      <p:sp>
        <p:nvSpPr>
          <p:cNvPr id="16" name="Line 15">
            <a:extLst>
              <a:ext uri="{FF2B5EF4-FFF2-40B4-BE49-F238E27FC236}">
                <a16:creationId xmlns:a16="http://schemas.microsoft.com/office/drawing/2014/main" id="{76F289D7-C359-4264-ABEC-9DF8B18A6FEE}"/>
              </a:ext>
            </a:extLst>
          </p:cNvPr>
          <p:cNvSpPr>
            <a:spLocks noChangeShapeType="1"/>
          </p:cNvSpPr>
          <p:nvPr/>
        </p:nvSpPr>
        <p:spPr bwMode="auto">
          <a:xfrm flipV="1">
            <a:off x="6151563" y="1328739"/>
            <a:ext cx="1085548" cy="1816100"/>
          </a:xfrm>
          <a:prstGeom prst="line">
            <a:avLst/>
          </a:prstGeom>
          <a:noFill/>
          <a:ln w="38100">
            <a:solidFill>
              <a:srgbClr val="DEE2E7"/>
            </a:solidFill>
            <a:round/>
            <a:headEnd/>
            <a:tailEnd/>
          </a:ln>
          <a:effectLst/>
        </p:spPr>
        <p:txBody>
          <a:bodyPr wrap="none" anchor="ctr"/>
          <a:lstStyle/>
          <a:p>
            <a:endParaRPr lang="en-US"/>
          </a:p>
        </p:txBody>
      </p:sp>
      <p:sp>
        <p:nvSpPr>
          <p:cNvPr id="17" name="Line 16">
            <a:extLst>
              <a:ext uri="{FF2B5EF4-FFF2-40B4-BE49-F238E27FC236}">
                <a16:creationId xmlns:a16="http://schemas.microsoft.com/office/drawing/2014/main" id="{003525CE-FBC0-41C1-8DD6-977BBF2BB35E}"/>
              </a:ext>
            </a:extLst>
          </p:cNvPr>
          <p:cNvSpPr>
            <a:spLocks noChangeShapeType="1"/>
          </p:cNvSpPr>
          <p:nvPr/>
        </p:nvSpPr>
        <p:spPr bwMode="auto">
          <a:xfrm>
            <a:off x="7237111" y="1341439"/>
            <a:ext cx="1091595" cy="1803400"/>
          </a:xfrm>
          <a:prstGeom prst="line">
            <a:avLst/>
          </a:prstGeom>
          <a:noFill/>
          <a:ln w="38100">
            <a:solidFill>
              <a:srgbClr val="DEE2E7"/>
            </a:solidFill>
            <a:round/>
            <a:headEnd/>
            <a:tailEnd/>
          </a:ln>
          <a:effectLst/>
        </p:spPr>
        <p:txBody>
          <a:bodyPr wrap="none" anchor="ctr"/>
          <a:lstStyle/>
          <a:p>
            <a:endParaRPr lang="en-US"/>
          </a:p>
        </p:txBody>
      </p:sp>
      <p:sp>
        <p:nvSpPr>
          <p:cNvPr id="18" name="Line 18">
            <a:extLst>
              <a:ext uri="{FF2B5EF4-FFF2-40B4-BE49-F238E27FC236}">
                <a16:creationId xmlns:a16="http://schemas.microsoft.com/office/drawing/2014/main" id="{C31CF56C-D29B-4606-802E-86B2A8C54766}"/>
              </a:ext>
            </a:extLst>
          </p:cNvPr>
          <p:cNvSpPr>
            <a:spLocks noChangeShapeType="1"/>
          </p:cNvSpPr>
          <p:nvPr/>
        </p:nvSpPr>
        <p:spPr bwMode="auto">
          <a:xfrm flipV="1">
            <a:off x="914325" y="1328739"/>
            <a:ext cx="1085548" cy="1816100"/>
          </a:xfrm>
          <a:prstGeom prst="line">
            <a:avLst/>
          </a:prstGeom>
          <a:noFill/>
          <a:ln w="38100">
            <a:solidFill>
              <a:srgbClr val="DEE2E7"/>
            </a:solidFill>
            <a:round/>
            <a:headEnd/>
            <a:tailEnd/>
          </a:ln>
          <a:effectLst/>
        </p:spPr>
        <p:txBody>
          <a:bodyPr wrap="none" anchor="ctr"/>
          <a:lstStyle/>
          <a:p>
            <a:endParaRPr lang="en-US"/>
          </a:p>
        </p:txBody>
      </p:sp>
      <p:sp>
        <p:nvSpPr>
          <p:cNvPr id="19" name="Line 19">
            <a:extLst>
              <a:ext uri="{FF2B5EF4-FFF2-40B4-BE49-F238E27FC236}">
                <a16:creationId xmlns:a16="http://schemas.microsoft.com/office/drawing/2014/main" id="{74E3C93A-64BE-45B8-8700-5DAA2829488F}"/>
              </a:ext>
            </a:extLst>
          </p:cNvPr>
          <p:cNvSpPr>
            <a:spLocks noChangeShapeType="1"/>
          </p:cNvSpPr>
          <p:nvPr/>
        </p:nvSpPr>
        <p:spPr bwMode="auto">
          <a:xfrm>
            <a:off x="1999873" y="1341439"/>
            <a:ext cx="1091595" cy="1803400"/>
          </a:xfrm>
          <a:prstGeom prst="line">
            <a:avLst/>
          </a:prstGeom>
          <a:noFill/>
          <a:ln w="38100">
            <a:solidFill>
              <a:srgbClr val="DEE2E7"/>
            </a:solidFill>
            <a:round/>
            <a:headEnd/>
            <a:tailEnd/>
          </a:ln>
          <a:effectLst/>
        </p:spPr>
        <p:txBody>
          <a:bodyPr wrap="none" anchor="ctr"/>
          <a:lstStyle/>
          <a:p>
            <a:endParaRPr lang="en-US"/>
          </a:p>
        </p:txBody>
      </p:sp>
      <p:sp>
        <p:nvSpPr>
          <p:cNvPr id="20" name="Text Box 20">
            <a:extLst>
              <a:ext uri="{FF2B5EF4-FFF2-40B4-BE49-F238E27FC236}">
                <a16:creationId xmlns:a16="http://schemas.microsoft.com/office/drawing/2014/main" id="{A7330179-EDA8-40BE-9AAB-F3C193586303}"/>
              </a:ext>
            </a:extLst>
          </p:cNvPr>
          <p:cNvSpPr txBox="1">
            <a:spLocks noChangeArrowheads="1"/>
          </p:cNvSpPr>
          <p:nvPr/>
        </p:nvSpPr>
        <p:spPr bwMode="auto">
          <a:xfrm>
            <a:off x="1178907" y="2251077"/>
            <a:ext cx="1651000" cy="366713"/>
          </a:xfrm>
          <a:prstGeom prst="rect">
            <a:avLst/>
          </a:prstGeom>
          <a:noFill/>
          <a:ln w="38100">
            <a:noFill/>
            <a:miter lim="800000"/>
            <a:headEnd/>
            <a:tailEnd/>
          </a:ln>
          <a:effectLst/>
        </p:spPr>
        <p:txBody>
          <a:bodyPr wrap="none" anchor="ctr">
            <a:spAutoFit/>
          </a:bodyPr>
          <a:lstStyle/>
          <a:p>
            <a:r>
              <a:rPr lang="en-US"/>
              <a:t>Longevity risk</a:t>
            </a:r>
          </a:p>
        </p:txBody>
      </p:sp>
      <p:sp>
        <p:nvSpPr>
          <p:cNvPr id="21" name="Text Box 17">
            <a:extLst>
              <a:ext uri="{FF2B5EF4-FFF2-40B4-BE49-F238E27FC236}">
                <a16:creationId xmlns:a16="http://schemas.microsoft.com/office/drawing/2014/main" id="{0ADDBCA4-E47F-4975-9913-E4B779094090}"/>
              </a:ext>
            </a:extLst>
          </p:cNvPr>
          <p:cNvSpPr txBox="1">
            <a:spLocks noChangeArrowheads="1"/>
          </p:cNvSpPr>
          <p:nvPr/>
        </p:nvSpPr>
        <p:spPr bwMode="auto">
          <a:xfrm>
            <a:off x="6302753" y="2111268"/>
            <a:ext cx="1838965" cy="646331"/>
          </a:xfrm>
          <a:prstGeom prst="rect">
            <a:avLst/>
          </a:prstGeom>
          <a:noFill/>
          <a:ln w="38100">
            <a:noFill/>
            <a:miter lim="800000"/>
            <a:headEnd/>
            <a:tailEnd/>
          </a:ln>
          <a:effectLst/>
        </p:spPr>
        <p:txBody>
          <a:bodyPr wrap="none" anchor="ctr">
            <a:spAutoFit/>
          </a:bodyPr>
          <a:lstStyle/>
          <a:p>
            <a:pPr>
              <a:buClr>
                <a:schemeClr val="folHlink"/>
              </a:buClr>
              <a:buSzPct val="60000"/>
              <a:buFont typeface="Wingdings" pitchFamily="2" charset="2"/>
              <a:buNone/>
            </a:pPr>
            <a:r>
              <a:rPr lang="en-US"/>
              <a:t>Investment risk</a:t>
            </a:r>
          </a:p>
          <a:p>
            <a:pPr>
              <a:buClr>
                <a:schemeClr val="folHlink"/>
              </a:buClr>
              <a:buSzPct val="60000"/>
              <a:buFont typeface="Wingdings" pitchFamily="2" charset="2"/>
              <a:buNone/>
            </a:pPr>
            <a:r>
              <a:rPr lang="en-US"/>
              <a:t>Interest rate risk</a:t>
            </a:r>
          </a:p>
        </p:txBody>
      </p:sp>
      <p:sp>
        <p:nvSpPr>
          <p:cNvPr id="22" name="Text Box 20">
            <a:extLst>
              <a:ext uri="{FF2B5EF4-FFF2-40B4-BE49-F238E27FC236}">
                <a16:creationId xmlns:a16="http://schemas.microsoft.com/office/drawing/2014/main" id="{7F90A28C-169C-4ECC-9BD7-A4E0C72B94A2}"/>
              </a:ext>
            </a:extLst>
          </p:cNvPr>
          <p:cNvSpPr txBox="1">
            <a:spLocks noChangeArrowheads="1"/>
          </p:cNvSpPr>
          <p:nvPr/>
        </p:nvSpPr>
        <p:spPr bwMode="auto">
          <a:xfrm>
            <a:off x="684212" y="4922452"/>
            <a:ext cx="8001000" cy="646331"/>
          </a:xfrm>
          <a:prstGeom prst="rect">
            <a:avLst/>
          </a:prstGeom>
          <a:noFill/>
          <a:ln w="38100">
            <a:noFill/>
            <a:miter lim="800000"/>
            <a:headEnd/>
            <a:tailEnd/>
          </a:ln>
          <a:effectLst/>
        </p:spPr>
        <p:txBody>
          <a:bodyPr wrap="square" anchor="ctr">
            <a:spAutoFit/>
          </a:bodyPr>
          <a:lstStyle/>
          <a:p>
            <a:r>
              <a:rPr lang="en-US" dirty="0"/>
              <a:t>*Sponsor could purchase a group annuity product to free itself from  longevity risk</a:t>
            </a:r>
          </a:p>
        </p:txBody>
      </p:sp>
    </p:spTree>
    <p:extLst>
      <p:ext uri="{BB962C8B-B14F-4D97-AF65-F5344CB8AC3E}">
        <p14:creationId xmlns:p14="http://schemas.microsoft.com/office/powerpoint/2010/main" val="2898805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BC0B-3A4C-4F4A-899A-71EAF1C03C84}"/>
              </a:ext>
            </a:extLst>
          </p:cNvPr>
          <p:cNvSpPr>
            <a:spLocks noGrp="1"/>
          </p:cNvSpPr>
          <p:nvPr>
            <p:ph type="title"/>
          </p:nvPr>
        </p:nvSpPr>
        <p:spPr/>
        <p:txBody>
          <a:bodyPr/>
          <a:lstStyle/>
          <a:p>
            <a:r>
              <a:rPr lang="en-US" dirty="0"/>
              <a:t>How does a Retirement Units Plan work?</a:t>
            </a:r>
          </a:p>
        </p:txBody>
      </p:sp>
      <p:sp>
        <p:nvSpPr>
          <p:cNvPr id="3" name="Content Placeholder 2">
            <a:extLst>
              <a:ext uri="{FF2B5EF4-FFF2-40B4-BE49-F238E27FC236}">
                <a16:creationId xmlns:a16="http://schemas.microsoft.com/office/drawing/2014/main" id="{DCA8A3A6-33DF-434F-962B-2ABBFF38C201}"/>
              </a:ext>
            </a:extLst>
          </p:cNvPr>
          <p:cNvSpPr>
            <a:spLocks noGrp="1"/>
          </p:cNvSpPr>
          <p:nvPr>
            <p:ph idx="1"/>
          </p:nvPr>
        </p:nvSpPr>
        <p:spPr/>
        <p:txBody>
          <a:bodyPr>
            <a:normAutofit fontScale="92500" lnSpcReduction="10000"/>
          </a:bodyPr>
          <a:lstStyle/>
          <a:p>
            <a:r>
              <a:rPr lang="en-US" dirty="0">
                <a:solidFill>
                  <a:schemeClr val="tx1"/>
                </a:solidFill>
              </a:rPr>
              <a:t>Career accumulation plan</a:t>
            </a:r>
          </a:p>
          <a:p>
            <a:r>
              <a:rPr lang="en-US" dirty="0">
                <a:solidFill>
                  <a:schemeClr val="tx1"/>
                </a:solidFill>
              </a:rPr>
              <a:t>Benefit credit is converted to variable annuity units at year-end purchase price of the units</a:t>
            </a:r>
          </a:p>
          <a:p>
            <a:r>
              <a:rPr lang="en-US" dirty="0">
                <a:solidFill>
                  <a:schemeClr val="tx1"/>
                </a:solidFill>
              </a:rPr>
              <a:t>Units accumulate throughout an employee’s career</a:t>
            </a:r>
          </a:p>
          <a:p>
            <a:pPr lvl="1"/>
            <a:r>
              <a:rPr lang="en-US" dirty="0">
                <a:solidFill>
                  <a:schemeClr val="tx1"/>
                </a:solidFill>
              </a:rPr>
              <a:t>Each year employee participates in the plan, more benefit credits are earned that are converted to “variable units” at the end of the year</a:t>
            </a:r>
          </a:p>
          <a:p>
            <a:r>
              <a:rPr lang="en-US" dirty="0">
                <a:solidFill>
                  <a:schemeClr val="tx1"/>
                </a:solidFill>
              </a:rPr>
              <a:t>At NRD employee receives an annual retirement income based on number of “variable units” accumulated</a:t>
            </a:r>
          </a:p>
          <a:p>
            <a:r>
              <a:rPr lang="en-US" dirty="0">
                <a:solidFill>
                  <a:schemeClr val="tx1"/>
                </a:solidFill>
              </a:rPr>
              <a:t>Annual income in retirement for each Units is the Units value at the end of the previous year</a:t>
            </a:r>
          </a:p>
          <a:p>
            <a:endParaRPr lang="en-US" dirty="0"/>
          </a:p>
        </p:txBody>
      </p:sp>
    </p:spTree>
    <p:extLst>
      <p:ext uri="{BB962C8B-B14F-4D97-AF65-F5344CB8AC3E}">
        <p14:creationId xmlns:p14="http://schemas.microsoft.com/office/powerpoint/2010/main" val="18478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8A36-2D9A-41D3-A0BD-B53DC47DC66A}"/>
              </a:ext>
            </a:extLst>
          </p:cNvPr>
          <p:cNvSpPr>
            <a:spLocks noGrp="1"/>
          </p:cNvSpPr>
          <p:nvPr>
            <p:ph type="title"/>
          </p:nvPr>
        </p:nvSpPr>
        <p:spPr/>
        <p:txBody>
          <a:bodyPr>
            <a:normAutofit fontScale="90000"/>
          </a:bodyPr>
          <a:lstStyle/>
          <a:p>
            <a:r>
              <a:rPr lang="en-US" dirty="0"/>
              <a:t>How does a Retirement Units Plan work?</a:t>
            </a:r>
            <a:br>
              <a:rPr lang="en-US" dirty="0"/>
            </a:br>
            <a:endParaRPr lang="en-US" dirty="0"/>
          </a:p>
        </p:txBody>
      </p:sp>
      <p:sp>
        <p:nvSpPr>
          <p:cNvPr id="3" name="Content Placeholder 2">
            <a:extLst>
              <a:ext uri="{FF2B5EF4-FFF2-40B4-BE49-F238E27FC236}">
                <a16:creationId xmlns:a16="http://schemas.microsoft.com/office/drawing/2014/main" id="{01E7F499-5204-4F7C-A283-6018B07A8988}"/>
              </a:ext>
            </a:extLst>
          </p:cNvPr>
          <p:cNvSpPr>
            <a:spLocks noGrp="1"/>
          </p:cNvSpPr>
          <p:nvPr>
            <p:ph idx="1"/>
          </p:nvPr>
        </p:nvSpPr>
        <p:spPr/>
        <p:txBody>
          <a:bodyPr/>
          <a:lstStyle/>
          <a:p>
            <a:r>
              <a:rPr lang="en-US" dirty="0">
                <a:solidFill>
                  <a:schemeClr val="tx1"/>
                </a:solidFill>
              </a:rPr>
              <a:t>Basic benefit formula is a traditional career average formula</a:t>
            </a:r>
          </a:p>
          <a:p>
            <a:pPr lvl="1"/>
            <a:r>
              <a:rPr lang="en-US" dirty="0">
                <a:solidFill>
                  <a:schemeClr val="tx1"/>
                </a:solidFill>
              </a:rPr>
              <a:t>Example: 1% of pay</a:t>
            </a:r>
          </a:p>
          <a:p>
            <a:pPr lvl="1"/>
            <a:r>
              <a:rPr lang="en-US" dirty="0">
                <a:solidFill>
                  <a:schemeClr val="tx1"/>
                </a:solidFill>
              </a:rPr>
              <a:t>Formula is applied to actual pay each year</a:t>
            </a:r>
          </a:p>
          <a:p>
            <a:pPr lvl="1"/>
            <a:r>
              <a:rPr lang="en-US" dirty="0">
                <a:solidFill>
                  <a:schemeClr val="tx1"/>
                </a:solidFill>
              </a:rPr>
              <a:t>Benefit is annual annuity at normal retirement age</a:t>
            </a:r>
          </a:p>
          <a:p>
            <a:pPr lvl="2"/>
            <a:r>
              <a:rPr lang="en-US" dirty="0">
                <a:solidFill>
                  <a:schemeClr val="tx1"/>
                </a:solidFill>
              </a:rPr>
              <a:t>Participant earns $50,000</a:t>
            </a:r>
          </a:p>
          <a:p>
            <a:pPr lvl="2"/>
            <a:r>
              <a:rPr lang="en-US" dirty="0">
                <a:solidFill>
                  <a:schemeClr val="tx1"/>
                </a:solidFill>
              </a:rPr>
              <a:t>Participant accrues a benefit = $500/year payable at 65</a:t>
            </a:r>
          </a:p>
          <a:p>
            <a:r>
              <a:rPr lang="en-US" dirty="0">
                <a:solidFill>
                  <a:schemeClr val="tx1"/>
                </a:solidFill>
              </a:rPr>
              <a:t>The benefit is used to “buy” variable units at year-end Units value</a:t>
            </a:r>
          </a:p>
          <a:p>
            <a:pPr lvl="1"/>
            <a:r>
              <a:rPr lang="en-US" dirty="0">
                <a:solidFill>
                  <a:schemeClr val="tx1"/>
                </a:solidFill>
              </a:rPr>
              <a:t>Example: Variable Units value = $10</a:t>
            </a:r>
          </a:p>
          <a:p>
            <a:pPr lvl="1"/>
            <a:r>
              <a:rPr lang="en-US" dirty="0">
                <a:solidFill>
                  <a:schemeClr val="tx1"/>
                </a:solidFill>
              </a:rPr>
              <a:t>$500 benefit buys 50 variable units</a:t>
            </a:r>
          </a:p>
        </p:txBody>
      </p:sp>
    </p:spTree>
    <p:extLst>
      <p:ext uri="{BB962C8B-B14F-4D97-AF65-F5344CB8AC3E}">
        <p14:creationId xmlns:p14="http://schemas.microsoft.com/office/powerpoint/2010/main" val="221753173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37</TotalTime>
  <Words>1530</Words>
  <Application>Microsoft Office PowerPoint</Application>
  <PresentationFormat>Widescreen</PresentationFormat>
  <Paragraphs>166</Paragraphs>
  <Slides>22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30" baseType="lpstr">
      <vt:lpstr>Arial</vt:lpstr>
      <vt:lpstr>Century Gothic</vt:lpstr>
      <vt:lpstr>Verdana</vt:lpstr>
      <vt:lpstr>Wingdings</vt:lpstr>
      <vt:lpstr>Wingdings 3</vt:lpstr>
      <vt:lpstr>Slice</vt:lpstr>
      <vt:lpstr>Chart</vt:lpstr>
      <vt:lpstr>Microsoft Excel 97-2003 Worksheet</vt:lpstr>
      <vt:lpstr>Retirement Units Plan</vt:lpstr>
      <vt:lpstr>Problems Addressed by the Retirement Units Plan (RUP)</vt:lpstr>
      <vt:lpstr>Problems Addressed by the Retirement Units Plan (RUP)</vt:lpstr>
      <vt:lpstr>RUPs have been around for years</vt:lpstr>
      <vt:lpstr>Change from DB to DC shifts three main risks from employer to employee</vt:lpstr>
      <vt:lpstr>Risk allocation in traditional plans</vt:lpstr>
      <vt:lpstr>Retirement Units Plan –  Allocation of risk </vt:lpstr>
      <vt:lpstr>How does a Retirement Units Plan work?</vt:lpstr>
      <vt:lpstr>How does a Retirement Units Plan work? </vt:lpstr>
      <vt:lpstr>How does a Retirement Units Plan work?</vt:lpstr>
      <vt:lpstr>Example - Year-end pension income (units x year-end price)</vt:lpstr>
      <vt:lpstr>Retirement Units Plan Units value determination</vt:lpstr>
      <vt:lpstr>Retirement Units Plan Assumed interest rate</vt:lpstr>
      <vt:lpstr>Retirement Units Plan – Value Effect of Changing AIR</vt:lpstr>
      <vt:lpstr>Retirement Units Plan  Portability</vt:lpstr>
      <vt:lpstr>Retirement Units Plan Portability</vt:lpstr>
      <vt:lpstr>Purchasing Power of Level Benefit of $1000 Per Month with 2.5% Inflation</vt:lpstr>
      <vt:lpstr>Variable Benefit versus Purchasing Power (1961-2012)</vt:lpstr>
      <vt:lpstr>The Achilles Heel of Traditional Variable Plan*  *To be determined - recent Treasury regulations have left this an open question. </vt:lpstr>
      <vt:lpstr>Retirement Units Plan Participant choice is possible</vt:lpstr>
      <vt:lpstr>Retirement Units Plan Asset Driven Liabilities</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Retirement Units Plan</dc:title>
  <dc:creator>Paul Meixler</dc:creator>
  <cp:lastModifiedBy>Paul Meixler</cp:lastModifiedBy>
  <cp:revision>5</cp:revision>
  <dcterms:created xsi:type="dcterms:W3CDTF">2019-05-23T14:59:17Z</dcterms:created>
  <dcterms:modified xsi:type="dcterms:W3CDTF">2019-05-23T15:36:26Z</dcterms:modified>
</cp:coreProperties>
</file>