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40" d="100"/>
          <a:sy n="40" d="100"/>
        </p:scale>
        <p:origin x="54" y="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What programmong/statistics</a:t>
            </a:r>
            <a:r>
              <a:rPr lang="en-US" baseline="0"/>
              <a:t> languages you used for an analytics / data mining / data science work in 2013?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D8E-4024-A0CF-2B3818BF99A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D8E-4024-A0CF-2B3818BF99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Sheet1!$A$15:$A$20</c:f>
              <c:strCache>
                <c:ptCount val="6"/>
                <c:pt idx="0">
                  <c:v>Unix Shell/awk/sed</c:v>
                </c:pt>
                <c:pt idx="1">
                  <c:v>Java</c:v>
                </c:pt>
                <c:pt idx="2">
                  <c:v>SAS</c:v>
                </c:pt>
                <c:pt idx="3">
                  <c:v>SQL</c:v>
                </c:pt>
                <c:pt idx="4">
                  <c:v>Python</c:v>
                </c:pt>
                <c:pt idx="5">
                  <c:v>R</c:v>
                </c:pt>
              </c:strCache>
            </c:strRef>
          </c:cat>
          <c:val>
            <c:numRef>
              <c:f>Sheet1!$B$15:$B$20</c:f>
              <c:numCache>
                <c:formatCode>General</c:formatCode>
                <c:ptCount val="6"/>
                <c:pt idx="0">
                  <c:v>11.1</c:v>
                </c:pt>
                <c:pt idx="1">
                  <c:v>16.5</c:v>
                </c:pt>
                <c:pt idx="2">
                  <c:v>20.8</c:v>
                </c:pt>
                <c:pt idx="3">
                  <c:v>36.6</c:v>
                </c:pt>
                <c:pt idx="4">
                  <c:v>38.799999999999997</c:v>
                </c:pt>
                <c:pt idx="5">
                  <c:v>60.9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8E-4024-A0CF-2B3818BF9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2716344"/>
        <c:axId val="532716672"/>
      </c:barChart>
      <c:catAx>
        <c:axId val="532716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16672"/>
        <c:crosses val="autoZero"/>
        <c:auto val="1"/>
        <c:lblAlgn val="ctr"/>
        <c:lblOffset val="100"/>
        <c:noMultiLvlLbl val="0"/>
      </c:catAx>
      <c:valAx>
        <c:axId val="532716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16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What specific</a:t>
            </a:r>
            <a:r>
              <a:rPr lang="en-US" baseline="0" dirty="0"/>
              <a:t> programming language do you use most often?</a:t>
            </a:r>
            <a:r>
              <a:rPr lang="en-US" baseline="30000" dirty="0"/>
              <a:t>2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Language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1C-4537-A56F-F7E1368CB76C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F1C-4537-A56F-F7E1368CB7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MATLAB</c:v>
                </c:pt>
                <c:pt idx="1">
                  <c:v>C#/.NET</c:v>
                </c:pt>
                <c:pt idx="2">
                  <c:v>Javascript/Typescript</c:v>
                </c:pt>
                <c:pt idx="3">
                  <c:v>C/C++</c:v>
                </c:pt>
                <c:pt idx="4">
                  <c:v>Java</c:v>
                </c:pt>
                <c:pt idx="5">
                  <c:v>SQL</c:v>
                </c:pt>
                <c:pt idx="6">
                  <c:v>R</c:v>
                </c:pt>
                <c:pt idx="7">
                  <c:v>Python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13</c:v>
                </c:pt>
                <c:pt idx="7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1C-4537-A56F-F7E1368CB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2716344"/>
        <c:axId val="532716672"/>
      </c:barChart>
      <c:catAx>
        <c:axId val="532716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16672"/>
        <c:crosses val="autoZero"/>
        <c:auto val="1"/>
        <c:lblAlgn val="ctr"/>
        <c:lblOffset val="100"/>
        <c:noMultiLvlLbl val="0"/>
      </c:catAx>
      <c:valAx>
        <c:axId val="532716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16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marshall.usc.edu/gareth-james/ISL/" TargetMode="External"/><Relationship Id="rId2" Type="http://schemas.openxmlformats.org/officeDocument/2006/relationships/hyperlink" Target="https://www.learndatasci.com/articles/data-science-machine-learning-books-mast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4/08/four-main-languages-analytics-data-mining-data-science.html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usinessoverbroadway.com/2019/01/13/programming-languages-most-used-and-recommended-by-data-scientists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faculty.marshall.usc.edu/gareth-james/IS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B03C-1E1F-4B61-B03A-40DEC96AF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/>
              <a:t>Translating “An Introduction to Statistical Learning with Applications in R”  into Python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0DC98-DE4B-4C83-AE71-3FC70F13A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Peter Meleney</a:t>
            </a:r>
          </a:p>
          <a:p>
            <a:r>
              <a:rPr lang="en-US" dirty="0"/>
              <a:t>Human centered Data Science</a:t>
            </a:r>
          </a:p>
          <a:p>
            <a:r>
              <a:rPr lang="en-US" dirty="0"/>
              <a:t>12/5/2019</a:t>
            </a:r>
          </a:p>
        </p:txBody>
      </p:sp>
    </p:spTree>
    <p:extLst>
      <p:ext uri="{BB962C8B-B14F-4D97-AF65-F5344CB8AC3E}">
        <p14:creationId xmlns:p14="http://schemas.microsoft.com/office/powerpoint/2010/main" val="46308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67E4-DCB7-4CAA-9E71-C8B96673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1FC998-5744-4E6F-84C3-CC17E269D251}"/>
              </a:ext>
            </a:extLst>
          </p:cNvPr>
          <p:cNvSpPr txBox="1">
            <a:spLocks/>
          </p:cNvSpPr>
          <p:nvPr/>
        </p:nvSpPr>
        <p:spPr>
          <a:xfrm>
            <a:off x="646111" y="1562269"/>
            <a:ext cx="49926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91BFF9C-E358-4FFE-9D2F-8E97A3895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45" y="1145970"/>
            <a:ext cx="6908324" cy="49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C1BBE6-6D7F-4048-BD86-498AC386E6AC}"/>
              </a:ext>
            </a:extLst>
          </p:cNvPr>
          <p:cNvSpPr/>
          <p:nvPr/>
        </p:nvSpPr>
        <p:spPr>
          <a:xfrm>
            <a:off x="576994" y="6220616"/>
            <a:ext cx="6011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Data have been modified to enhance curvature of Logistic Regression Model.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681B8B5E-704A-4985-A4A2-8C12736C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86" y="2132182"/>
            <a:ext cx="4091559" cy="287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5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679E-9EC2-4804-8BE6-75AD6F9F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332-7194-46C7-A596-68CE27FB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4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F165-5FA1-4C30-BA75-A788D822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9F21F-5962-4071-A89A-506349998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863"/>
            <a:ext cx="4992688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Introduction to Statistical Learning with Applications in R (ISLR) is one of the most recommended books on data science.</a:t>
            </a:r>
            <a:r>
              <a:rPr lang="en-US" baseline="30000" dirty="0"/>
              <a:t>1</a:t>
            </a:r>
          </a:p>
          <a:p>
            <a:r>
              <a:rPr lang="en-US" dirty="0"/>
              <a:t>Written by Gareth James, Daniela Witten, Trevor Hastie, and Robert </a:t>
            </a:r>
            <a:r>
              <a:rPr lang="en-US" dirty="0" err="1"/>
              <a:t>Tibshirani</a:t>
            </a:r>
            <a:r>
              <a:rPr lang="en-US" dirty="0"/>
              <a:t>.</a:t>
            </a:r>
          </a:p>
          <a:p>
            <a:r>
              <a:rPr lang="en-US" dirty="0"/>
              <a:t>Published in 2013.</a:t>
            </a:r>
          </a:p>
          <a:p>
            <a:r>
              <a:rPr lang="en-US" dirty="0"/>
              <a:t>426 pp., 10 chapters</a:t>
            </a:r>
          </a:p>
          <a:p>
            <a:r>
              <a:rPr lang="en-US" dirty="0"/>
              <a:t>Applications are written as lab sections in the back of 8 of the 10 chapters.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762C8-1FA3-4D7B-859A-A9CF0BDC0D24}"/>
              </a:ext>
            </a:extLst>
          </p:cNvPr>
          <p:cNvSpPr txBox="1"/>
          <p:nvPr/>
        </p:nvSpPr>
        <p:spPr>
          <a:xfrm>
            <a:off x="5116024" y="5791975"/>
            <a:ext cx="70759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1 </a:t>
            </a:r>
            <a:r>
              <a:rPr lang="en-US" sz="1200" dirty="0"/>
              <a:t>Martin, Brendan. </a:t>
            </a:r>
            <a:r>
              <a:rPr lang="en-US" sz="1200" dirty="0" err="1"/>
              <a:t>LearnDataSci</a:t>
            </a:r>
            <a:r>
              <a:rPr lang="en-US" sz="1200" dirty="0"/>
              <a:t>. Most Recommended Data Science and Machine Learning </a:t>
            </a:r>
          </a:p>
          <a:p>
            <a:r>
              <a:rPr lang="en-US" sz="1200" dirty="0"/>
              <a:t>Books by Top Master’s Programs.  © 2019, Accessed November 4, 2019. </a:t>
            </a:r>
          </a:p>
          <a:p>
            <a:r>
              <a:rPr lang="en-US" sz="1200" u="sng" dirty="0">
                <a:hlinkClick r:id="rId2"/>
              </a:rPr>
              <a:t>https://www.learndatasci.com/articles/data-science-machine-learning-books-masters/</a:t>
            </a:r>
            <a:endParaRPr lang="en-US" sz="1200" u="sng" dirty="0"/>
          </a:p>
          <a:p>
            <a:endParaRPr lang="en-US" sz="1200" dirty="0"/>
          </a:p>
          <a:p>
            <a:r>
              <a:rPr lang="en-US" sz="1200" dirty="0"/>
              <a:t>Image from </a:t>
            </a:r>
            <a:r>
              <a:rPr lang="en-US" sz="1200" dirty="0">
                <a:hlinkClick r:id="rId3"/>
              </a:rPr>
              <a:t>http://faculty.marshall.usc.edu/gareth-james/ISL/</a:t>
            </a:r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32D365-3EEA-4B31-A0E7-1E7B20C8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730" y="1418095"/>
            <a:ext cx="2669104" cy="402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17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EF20-05B0-4D7E-9CB3-05EF9F62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time most data scientists used 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7AF41D-8426-411A-8CDD-64037528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US" dirty="0"/>
              <a:t>A study by KD Nuggets in 2013 found that a majority of data scientists used R.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n-US" dirty="0"/>
              <a:t>“What programming/statistics languages you used for an analytics / data mining / data science work in 2013?”</a:t>
            </a:r>
          </a:p>
          <a:p>
            <a:pPr lvl="1"/>
            <a:r>
              <a:rPr lang="en-US" dirty="0"/>
              <a:t>713 respondents.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5BF249C-3071-41F8-A7BC-64B927131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782815"/>
              </p:ext>
            </p:extLst>
          </p:nvPr>
        </p:nvGraphicFramePr>
        <p:xfrm>
          <a:off x="6095999" y="1853247"/>
          <a:ext cx="5449889" cy="4195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BDAB5FA-3D54-45C5-8411-33EC783D7D87}"/>
              </a:ext>
            </a:extLst>
          </p:cNvPr>
          <p:cNvSpPr txBox="1"/>
          <p:nvPr/>
        </p:nvSpPr>
        <p:spPr>
          <a:xfrm>
            <a:off x="1103313" y="6048728"/>
            <a:ext cx="989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3 </a:t>
            </a:r>
            <a:r>
              <a:rPr lang="en-US" sz="1200" dirty="0" err="1"/>
              <a:t>Piatetsky</a:t>
            </a:r>
            <a:r>
              <a:rPr lang="en-US" sz="1200" dirty="0"/>
              <a:t>, Gregory. August 18, 2014. Four Main Languages for Analytics, Data Mining, Data Science.  Accessed December 5, 2019</a:t>
            </a:r>
          </a:p>
          <a:p>
            <a:r>
              <a:rPr lang="en-US" sz="1200" dirty="0">
                <a:hlinkClick r:id="rId3"/>
              </a:rPr>
              <a:t>https://www.kdnuggets.com/2014/08/four-main-languages-analytics-data-mining-data-science.html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481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A7F-3C07-4C78-BC39-E3265781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2018 Most Data Scientists Use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1370D-89B5-4975-B67C-32DBB066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US" dirty="0"/>
              <a:t>A study conducted by Kaggle in October of 2018 surveyed 23,859 data scientists.</a:t>
            </a:r>
          </a:p>
          <a:p>
            <a:r>
              <a:rPr lang="en-US" dirty="0"/>
              <a:t>Question: “What specific programming language do you use most often?”</a:t>
            </a:r>
          </a:p>
          <a:p>
            <a:r>
              <a:rPr lang="en-US" dirty="0"/>
              <a:t>Python is more than 4x more popular than R.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827B7BF-B9F1-431A-9B1D-C8489B95AC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796679"/>
              </p:ext>
            </p:extLst>
          </p:nvPr>
        </p:nvGraphicFramePr>
        <p:xfrm>
          <a:off x="6095999" y="1853248"/>
          <a:ext cx="5449889" cy="4195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3F5AFCC-238C-4606-885F-0E3E03226A74}"/>
              </a:ext>
            </a:extLst>
          </p:cNvPr>
          <p:cNvSpPr txBox="1"/>
          <p:nvPr/>
        </p:nvSpPr>
        <p:spPr>
          <a:xfrm>
            <a:off x="1103313" y="6048728"/>
            <a:ext cx="9744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2 </a:t>
            </a:r>
            <a:r>
              <a:rPr lang="en-US" sz="1200" dirty="0"/>
              <a:t>Hayes, Bob. January 13, 2019.  Business Broadway. Programming Languages most used and Recommended by Data Scientists. </a:t>
            </a:r>
          </a:p>
          <a:p>
            <a:r>
              <a:rPr lang="en-US" sz="1200" dirty="0"/>
              <a:t>Accessed November 14, 2019. </a:t>
            </a:r>
          </a:p>
          <a:p>
            <a:r>
              <a:rPr lang="en-US" sz="1200" u="sng" dirty="0">
                <a:hlinkClick r:id="rId3"/>
              </a:rPr>
              <a:t>https://businessoverbroadway.com/2019/01/13/programming-languages-most-used-and-recommended-by-data-scientists/</a:t>
            </a:r>
            <a:r>
              <a:rPr lang="en-US" sz="1200" baseline="30000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686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F165-5FA1-4C30-BA75-A788D822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Translate Application Sections into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762C8-1FA3-4D7B-859A-A9CF0BDC0D24}"/>
              </a:ext>
            </a:extLst>
          </p:cNvPr>
          <p:cNvSpPr txBox="1"/>
          <p:nvPr/>
        </p:nvSpPr>
        <p:spPr>
          <a:xfrm>
            <a:off x="646111" y="6405282"/>
            <a:ext cx="4770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</a:t>
            </a:r>
            <a:r>
              <a:rPr lang="en-US" sz="1200" dirty="0">
                <a:hlinkClick r:id="rId2"/>
              </a:rPr>
              <a:t>http://faculty.marshall.usc.edu/gareth-james/ISL/</a:t>
            </a:r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32D365-3EEA-4B31-A0E7-1E7B20C8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368" y="2031524"/>
            <a:ext cx="2669104" cy="402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D1D18C-76AA-4414-863C-4AE56C2EC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542" y="2031524"/>
            <a:ext cx="4992688" cy="4195481"/>
          </a:xfrm>
        </p:spPr>
        <p:txBody>
          <a:bodyPr>
            <a:normAutofit fontScale="92500"/>
          </a:bodyPr>
          <a:lstStyle/>
          <a:p>
            <a:r>
              <a:rPr lang="en-US" dirty="0"/>
              <a:t>Total of 8 chapters with Labs at the end.</a:t>
            </a:r>
          </a:p>
          <a:p>
            <a:r>
              <a:rPr lang="en-US" dirty="0"/>
              <a:t>I will focus my efforts on 4 chapters, with the intention of completing the others after the quarter is finished:</a:t>
            </a:r>
          </a:p>
          <a:p>
            <a:pPr lvl="1"/>
            <a:r>
              <a:rPr lang="en-US" dirty="0"/>
              <a:t>Chapter 3: Linear Regression</a:t>
            </a:r>
          </a:p>
          <a:p>
            <a:pPr lvl="1"/>
            <a:r>
              <a:rPr lang="en-US" dirty="0"/>
              <a:t>Chapter 4: Logistic Regression, LDA, QDA, and KNN</a:t>
            </a:r>
          </a:p>
          <a:p>
            <a:pPr lvl="1"/>
            <a:r>
              <a:rPr lang="en-US" dirty="0"/>
              <a:t>Chapter 6: Ridge Regression and Lasso</a:t>
            </a:r>
          </a:p>
          <a:p>
            <a:pPr lvl="1"/>
            <a:r>
              <a:rPr lang="en-US" dirty="0"/>
              <a:t>Chapter 9: Support Vector Machines</a:t>
            </a:r>
          </a:p>
          <a:p>
            <a:r>
              <a:rPr lang="en-US" dirty="0"/>
              <a:t>Will make all work freely available on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6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3E93-C1B4-491C-83A3-C10932AA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  <a:br>
              <a:rPr lang="en-US" dirty="0"/>
            </a:br>
            <a:r>
              <a:rPr lang="en-US" dirty="0"/>
              <a:t>Data Exploration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13097A9-9627-4059-9356-D12C4FAA7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025" y="1289368"/>
            <a:ext cx="2848373" cy="309605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83CA44-A245-4650-BEBE-6CF409CB1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97" y="2108588"/>
            <a:ext cx="4401164" cy="359142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BA3EDBF-C1CE-4111-90A8-ECD8F8908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589" y="4899802"/>
            <a:ext cx="6011114" cy="16004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682003-E36E-46D0-A3F1-FAB7121C680F}"/>
              </a:ext>
            </a:extLst>
          </p:cNvPr>
          <p:cNvSpPr/>
          <p:nvPr/>
        </p:nvSpPr>
        <p:spPr>
          <a:xfrm>
            <a:off x="745248" y="5364480"/>
            <a:ext cx="4215261" cy="274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75C68C-F57D-4FFC-9B3D-1B4B7BD75F44}"/>
              </a:ext>
            </a:extLst>
          </p:cNvPr>
          <p:cNvSpPr/>
          <p:nvPr/>
        </p:nvSpPr>
        <p:spPr>
          <a:xfrm>
            <a:off x="745247" y="5087627"/>
            <a:ext cx="4215261" cy="274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67E4-DCB7-4CAA-9E71-C8B96673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1FC998-5744-4E6F-84C3-CC17E269D251}"/>
              </a:ext>
            </a:extLst>
          </p:cNvPr>
          <p:cNvSpPr txBox="1">
            <a:spLocks/>
          </p:cNvSpPr>
          <p:nvPr/>
        </p:nvSpPr>
        <p:spPr>
          <a:xfrm>
            <a:off x="646111" y="1562269"/>
            <a:ext cx="49926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Intercept: 25.56</a:t>
            </a:r>
          </a:p>
          <a:p>
            <a:r>
              <a:rPr lang="en-US" dirty="0" err="1"/>
              <a:t>Lstat</a:t>
            </a:r>
            <a:r>
              <a:rPr lang="en-US" dirty="0"/>
              <a:t> coefficient: -0.573</a:t>
            </a:r>
          </a:p>
          <a:p>
            <a:r>
              <a:rPr lang="en-US" dirty="0"/>
              <a:t>Clear shape to residuals</a:t>
            </a:r>
          </a:p>
          <a:p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= 0.247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32EC0A-AD0A-439F-8948-0097E07F1D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8" y="1541409"/>
            <a:ext cx="5907091" cy="424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8F987C2-5780-4BB1-9C10-6433B8961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68" y="3415517"/>
            <a:ext cx="4852504" cy="344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6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67E4-DCB7-4CAA-9E71-C8B96673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1FC998-5744-4E6F-84C3-CC17E269D251}"/>
              </a:ext>
            </a:extLst>
          </p:cNvPr>
          <p:cNvSpPr txBox="1">
            <a:spLocks/>
          </p:cNvSpPr>
          <p:nvPr/>
        </p:nvSpPr>
        <p:spPr>
          <a:xfrm>
            <a:off x="646111" y="1562269"/>
            <a:ext cx="49926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Intercept: 47.53</a:t>
            </a:r>
          </a:p>
          <a:p>
            <a:r>
              <a:rPr lang="en-US" dirty="0"/>
              <a:t>Sqrt(</a:t>
            </a:r>
            <a:r>
              <a:rPr lang="en-US" dirty="0" err="1"/>
              <a:t>lstat</a:t>
            </a:r>
            <a:r>
              <a:rPr lang="en-US" dirty="0"/>
              <a:t>) coefficient: -7.31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0.616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FA4C44CF-330C-4D1C-8F50-FCBE10980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1562269"/>
            <a:ext cx="5836518" cy="419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4E1E8BB-40A9-48E6-A2D8-0D8A31DC6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962799"/>
            <a:ext cx="4852504" cy="344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63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67E4-DCB7-4CAA-9E71-C8B96673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br>
              <a:rPr lang="en-US" dirty="0"/>
            </a:br>
            <a:r>
              <a:rPr lang="en-US" dirty="0"/>
              <a:t>Data Exploration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1FC998-5744-4E6F-84C3-CC17E269D251}"/>
              </a:ext>
            </a:extLst>
          </p:cNvPr>
          <p:cNvSpPr txBox="1">
            <a:spLocks/>
          </p:cNvSpPr>
          <p:nvPr/>
        </p:nvSpPr>
        <p:spPr>
          <a:xfrm>
            <a:off x="646111" y="1562269"/>
            <a:ext cx="49926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7C42E9-59C9-42CF-ABB0-1F88D85D4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223919"/>
            <a:ext cx="4343958" cy="3533831"/>
          </a:xfrm>
          <a:prstGeom prst="rect">
            <a:avLst/>
          </a:prstGeom>
        </p:spPr>
      </p:pic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CBC9FC5C-9A49-4ABE-97A9-D53F87941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23" y="2759366"/>
            <a:ext cx="6316840" cy="224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99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461</TotalTime>
  <Words>506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Translating “An Introduction to Statistical Learning with Applications in R”  into Python </vt:lpstr>
      <vt:lpstr>The Book</vt:lpstr>
      <vt:lpstr>At the time most data scientists used R</vt:lpstr>
      <vt:lpstr>By 2018 Most Data Scientists Use Python</vt:lpstr>
      <vt:lpstr>Solution: Translate Application Sections into Python</vt:lpstr>
      <vt:lpstr>Simple Linear Regression Data Exploration</vt:lpstr>
      <vt:lpstr>Simple Linear Regression</vt:lpstr>
      <vt:lpstr>Simple Linear Regression</vt:lpstr>
      <vt:lpstr>Logistic Regression Data Exploration</vt:lpstr>
      <vt:lpstr>Logistic Regression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Translating “An Introduction to Statistical Learning”  into Python </dc:title>
  <dc:creator>Peter Meleney</dc:creator>
  <cp:lastModifiedBy>Peter Meleney</cp:lastModifiedBy>
  <cp:revision>20</cp:revision>
  <dcterms:created xsi:type="dcterms:W3CDTF">2019-12-05T16:07:56Z</dcterms:created>
  <dcterms:modified xsi:type="dcterms:W3CDTF">2019-12-05T23:49:38Z</dcterms:modified>
</cp:coreProperties>
</file>