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GqrLGiWYyP/b24J5+n3RLjXT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What programmong/statistics</a:t>
            </a:r>
            <a:r>
              <a:rPr lang="en-US" baseline="0"/>
              <a:t> languages you used for an analytics / data mining / data science work in 2013?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D8E-4024-A0CF-2B3818BF99A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8E-4024-A0CF-2B3818BF99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Sheet1!$A$15:$A$20</c:f>
              <c:strCache>
                <c:ptCount val="6"/>
                <c:pt idx="0">
                  <c:v>Unix Shell/awk/sed</c:v>
                </c:pt>
                <c:pt idx="1">
                  <c:v>Java</c:v>
                </c:pt>
                <c:pt idx="2">
                  <c:v>SAS</c:v>
                </c:pt>
                <c:pt idx="3">
                  <c:v>SQL</c:v>
                </c:pt>
                <c:pt idx="4">
                  <c:v>Python</c:v>
                </c:pt>
                <c:pt idx="5">
                  <c:v>R</c:v>
                </c:pt>
              </c:strCache>
            </c:strRef>
          </c:cat>
          <c:val>
            <c:numRef>
              <c:f>Sheet1!$B$15:$B$20</c:f>
              <c:numCache>
                <c:formatCode>General</c:formatCode>
                <c:ptCount val="6"/>
                <c:pt idx="0">
                  <c:v>11.1</c:v>
                </c:pt>
                <c:pt idx="1">
                  <c:v>16.5</c:v>
                </c:pt>
                <c:pt idx="2">
                  <c:v>20.8</c:v>
                </c:pt>
                <c:pt idx="3">
                  <c:v>36.6</c:v>
                </c:pt>
                <c:pt idx="4">
                  <c:v>38.799999999999997</c:v>
                </c:pt>
                <c:pt idx="5">
                  <c:v>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E-4024-A0CF-2B3818BF9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716344"/>
        <c:axId val="532716672"/>
      </c:barChart>
      <c:catAx>
        <c:axId val="532716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672"/>
        <c:crosses val="autoZero"/>
        <c:auto val="1"/>
        <c:lblAlgn val="ctr"/>
        <c:lblOffset val="100"/>
        <c:noMultiLvlLbl val="0"/>
      </c:catAx>
      <c:valAx>
        <c:axId val="53271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What specific</a:t>
            </a:r>
            <a:r>
              <a:rPr lang="en-US" baseline="0" dirty="0"/>
              <a:t> programming language do you use most often?</a:t>
            </a:r>
            <a:r>
              <a:rPr lang="en-US" baseline="30000" dirty="0"/>
              <a:t>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Language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1C-4537-A56F-F7E1368CB76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F1C-4537-A56F-F7E1368CB7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MATLAB</c:v>
                </c:pt>
                <c:pt idx="1">
                  <c:v>C#/.NET</c:v>
                </c:pt>
                <c:pt idx="2">
                  <c:v>Javascript/Typescript</c:v>
                </c:pt>
                <c:pt idx="3">
                  <c:v>C/C++</c:v>
                </c:pt>
                <c:pt idx="4">
                  <c:v>Java</c:v>
                </c:pt>
                <c:pt idx="5">
                  <c:v>SQL</c:v>
                </c:pt>
                <c:pt idx="6">
                  <c:v>R</c:v>
                </c:pt>
                <c:pt idx="7">
                  <c:v>Python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13</c:v>
                </c:pt>
                <c:pt idx="7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C-4537-A56F-F7E1368CB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716344"/>
        <c:axId val="532716672"/>
      </c:barChart>
      <c:catAx>
        <c:axId val="532716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672"/>
        <c:crosses val="autoZero"/>
        <c:auto val="1"/>
        <c:lblAlgn val="ctr"/>
        <c:lblOffset val="100"/>
        <c:noMultiLvlLbl val="0"/>
      </c:catAx>
      <c:valAx>
        <c:axId val="53271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d1e8bf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d1e8b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earndatasci.com/articles/data-science-machine-learning-books-masters/" TargetMode="External"/><Relationship Id="rId4" Type="http://schemas.openxmlformats.org/officeDocument/2006/relationships/hyperlink" Target="http://faculty.marshall.usc.edu/gareth-james/ISL/" TargetMode="External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hyperlink" Target="https://www.kdnuggets.com/2014/08/four-main-languages-analytics-data-mining-data-scienc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Relationship Id="rId4" Type="http://schemas.openxmlformats.org/officeDocument/2006/relationships/hyperlink" Target="https://businessoverbroadway.com/2019/01/13/programming-languages-most-used-and-recommended-by-data-scientis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aculty.marshall.usc.edu/gareth-james/ISL/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/>
              <a:t>Translating “An Introduction to Statistical Learning with Applications in R”  into Python</a:t>
            </a:r>
            <a:br>
              <a:rPr lang="en-US" sz="4800"/>
            </a:br>
            <a:endParaRPr sz="48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PETER MELENEY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HUMAN CENTERED DATA SCIENCE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12/5/2019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Logistic Regression</a:t>
            </a:r>
            <a:br>
              <a:rPr lang="en-US"/>
            </a:b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46111" y="1562269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145" y="1145970"/>
            <a:ext cx="6908324" cy="4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/>
          <p:nvPr/>
        </p:nvSpPr>
        <p:spPr>
          <a:xfrm>
            <a:off x="576994" y="6220616"/>
            <a:ext cx="60115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have been modified to enhance curvature of Logistic Regression Model.</a:t>
            </a:r>
            <a:endParaRPr/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586" y="2132182"/>
            <a:ext cx="4091559" cy="287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d1e8bf99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29" name="Google Shape;229;g75d1e8bf99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The Book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1335863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 Introduction to Statistical Learning with Applications in R (ISLR) is one of the most recommended books on data science.</a:t>
            </a:r>
            <a:r>
              <a:rPr baseline="30000" lang="en-US"/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Written by Gareth James, Daniela Witten, Trevor Hastie, and Robert Tibshirani.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Published in 2013.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426 pp., 10 chapters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Applications are written as lab sections in the back of 8 of the 10 chapters.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5116024" y="5791975"/>
            <a:ext cx="70759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Martin, Brendan. LearnDataSci. Most Recommended Data Science and Machine Learning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Books by Top Master’s Programs.  © 2019, Accessed November 4, 2019.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https://www.learndatasci.com/articles/data-science-machine-learning-books-masters/</a:t>
            </a:r>
            <a:endParaRPr sz="1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from </a:t>
            </a:r>
            <a:r>
              <a:rPr lang="en-US" sz="1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http://faculty.marshall.usc.edu/gareth-james/ISL/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1730" y="1418095"/>
            <a:ext cx="2669104" cy="402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At the time most data scientists used R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103313" y="2052918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study by KD Nuggets in 2013 found that a majority of data scientists used R.</a:t>
            </a:r>
            <a:r>
              <a:rPr baseline="30000" lang="en-US"/>
              <a:t>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“What programming/statistics languages you used for an analytics / data mining / data science work in 2013?”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713 respondents.</a:t>
            </a:r>
            <a:endParaRPr/>
          </a:p>
        </p:txBody>
      </p:sp>
      <p:graphicFrame>
        <p:nvGraphicFramePr>
          <p:cNvPr id="163" name="Google Shape;163;p3"/>
          <p:cNvGraphicFramePr/>
          <p:nvPr/>
        </p:nvGraphicFramePr>
        <p:xfrm>
          <a:off x="6095999" y="1853247"/>
          <a:ext cx="5449889" cy="4195481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64" name="Google Shape;164;p3"/>
          <p:cNvSpPr txBox="1"/>
          <p:nvPr/>
        </p:nvSpPr>
        <p:spPr>
          <a:xfrm>
            <a:off x="1103313" y="6048728"/>
            <a:ext cx="989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</a:t>
            </a: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Piatetsky, Gregory. August 18, 2014. Four Main Languages for Analytics, Data Mining, Data Science.  Accessed December 5, 2019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https://www.kdnuggets.com/2014/08/four-main-languages-analytics-data-mining-data-science.html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By 2018 Most Data Scientists Use Python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1103313" y="2052918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study conducted by Kaggle in October of 2018 surveyed 23,859 data scientists.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Question: “What specific programming language do you use most often?”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Python is more than 4x more popular than R.</a:t>
            </a:r>
            <a:endParaRPr/>
          </a:p>
        </p:txBody>
      </p:sp>
      <p:graphicFrame>
        <p:nvGraphicFramePr>
          <p:cNvPr id="171" name="Google Shape;171;p4"/>
          <p:cNvGraphicFramePr/>
          <p:nvPr/>
        </p:nvGraphicFramePr>
        <p:xfrm>
          <a:off x="6095999" y="1853248"/>
          <a:ext cx="5449889" cy="419548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72" name="Google Shape;172;p4"/>
          <p:cNvSpPr txBox="1"/>
          <p:nvPr/>
        </p:nvSpPr>
        <p:spPr>
          <a:xfrm>
            <a:off x="1103313" y="6048728"/>
            <a:ext cx="9744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</a:t>
            </a: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Hayes, Bob. January 13, 2019.  Business Broadway. Programming Languages most used and Recommended by Data Scientists.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Accessed November 14, 2019.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https://businessoverbroadway.com/2019/01/13/programming-languages-most-used-and-recommended-by-data-scientists/</a:t>
            </a:r>
            <a:r>
              <a:rPr baseline="30000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Solution: Translate Application Sections into Python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646111" y="6405282"/>
            <a:ext cx="47708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from </a:t>
            </a:r>
            <a:r>
              <a:rPr lang="en-US" sz="1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http://faculty.marshall.usc.edu/gareth-james/ISL/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368" y="2031524"/>
            <a:ext cx="2669104" cy="40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6355542" y="2031524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80"/>
              <a:buChar char="►"/>
            </a:pPr>
            <a:r>
              <a:rPr lang="en-US" sz="1850"/>
              <a:t>Total of 8 chapters with Labs at the end.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80"/>
              <a:buChar char="►"/>
            </a:pPr>
            <a:r>
              <a:rPr lang="en-US" sz="1850"/>
              <a:t>I will focus my efforts on 4 chapters, with the intention of completing the others after the quarter is finished: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Chapter 3: Linear Regression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Chapter 4: Logistic Regression, LDA, QDA, and KNN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Chapter 6: Ridge Regression and Lasso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Chapter 9: Support Vector Machines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80"/>
              <a:buChar char="►"/>
            </a:pPr>
            <a:r>
              <a:rPr lang="en-US" sz="1850"/>
              <a:t>Will make all work freely available on Github!</a:t>
            </a:r>
            <a:endParaRPr/>
          </a:p>
          <a:p>
            <a:pPr indent="-201168" lvl="1" marL="742950" rtl="0" algn="l"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Simple Linear Regression</a:t>
            </a:r>
            <a:br>
              <a:rPr lang="en-US"/>
            </a:br>
            <a:r>
              <a:rPr lang="en-US"/>
              <a:t>Data Exploration</a:t>
            </a:r>
            <a:endParaRPr/>
          </a:p>
        </p:txBody>
      </p:sp>
      <p:pic>
        <p:nvPicPr>
          <p:cNvPr descr="A close up of text on a white background&#10;&#10;Description automatically generated"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025" y="1289368"/>
            <a:ext cx="2848373" cy="3096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7" name="Google Shape;1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297" y="2108588"/>
            <a:ext cx="4401164" cy="3591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88" name="Google Shape;18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8589" y="4899802"/>
            <a:ext cx="6011114" cy="160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745248" y="5364480"/>
            <a:ext cx="4215261" cy="274574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745247" y="5087627"/>
            <a:ext cx="4215261" cy="274574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646111" y="1562269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</a:pP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Intercept: 25.56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</a:pP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Lstat coefficient: -0.573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</a:pP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Clear shape to residuals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</a:pP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baseline="3000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</a:t>
            </a: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0.247</a:t>
            </a:r>
            <a:endParaRPr/>
          </a:p>
        </p:txBody>
      </p:sp>
      <p:pic>
        <p:nvPicPr>
          <p:cNvPr id="197" name="Google Shape;19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798" y="1541409"/>
            <a:ext cx="5907091" cy="424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968" y="3415517"/>
            <a:ext cx="4852504" cy="34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646111" y="1562269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</a:pP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Intercept: 47.53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</a:pP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Sqrt(lstat) coefficient: -7.31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</a:pP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baseline="3000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i="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0.616</a:t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799" y="1562269"/>
            <a:ext cx="5836518" cy="419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1" y="2962799"/>
            <a:ext cx="4852504" cy="34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Logistic Regression</a:t>
            </a:r>
            <a:br>
              <a:rPr lang="en-US"/>
            </a:br>
            <a:r>
              <a:rPr lang="en-US"/>
              <a:t>Data Exploration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646111" y="1562269"/>
            <a:ext cx="4992688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screenshot of a cell phone&#10;&#10;Description automatically generated"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2223919"/>
            <a:ext cx="4343958" cy="3533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keyboard&#10;&#10;Description automatically generated"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3823" y="2759366"/>
            <a:ext cx="6316840" cy="224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2019-12-05T16:07:56Z</dcterms:created>
  <dc:creator>Peter Meleney</dc:creator>
</cp:coreProperties>
</file>