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9" r:id="rId3"/>
  </p:sldMasterIdLst>
  <p:notesMasterIdLst>
    <p:notesMasterId r:id="rId18"/>
  </p:notesMasterIdLst>
  <p:sldIdLst>
    <p:sldId id="257" r:id="rId4"/>
    <p:sldId id="258" r:id="rId5"/>
    <p:sldId id="259" r:id="rId6"/>
    <p:sldId id="262" r:id="rId7"/>
    <p:sldId id="269" r:id="rId8"/>
    <p:sldId id="263" r:id="rId9"/>
    <p:sldId id="268" r:id="rId10"/>
    <p:sldId id="271" r:id="rId11"/>
    <p:sldId id="264" r:id="rId12"/>
    <p:sldId id="265" r:id="rId13"/>
    <p:sldId id="266" r:id="rId14"/>
    <p:sldId id="273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E398-95B9-4AF0-8FE2-7C6554D8BA6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6EFB9-CED1-4F2E-9E78-63B83E83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6EFB9-CED1-4F2E-9E78-63B83E838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6EFB9-CED1-4F2E-9E78-63B83E838F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276" y="6524371"/>
            <a:ext cx="2405448" cy="3284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</a:p>
          <a:p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529" y="6432517"/>
            <a:ext cx="209063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6503907"/>
            <a:ext cx="209063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</a:p>
        </p:txBody>
      </p:sp>
    </p:spTree>
    <p:extLst>
      <p:ext uri="{BB962C8B-B14F-4D97-AF65-F5344CB8AC3E}">
        <p14:creationId xmlns:p14="http://schemas.microsoft.com/office/powerpoint/2010/main" val="41630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355" y="6510214"/>
            <a:ext cx="209063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4003" y="6510383"/>
            <a:ext cx="209063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7677" y="6430691"/>
            <a:ext cx="2051824" cy="366183"/>
          </a:xfrm>
          <a:prstGeom prst="rect">
            <a:avLst/>
          </a:prstGeo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7"/>
            <a:ext cx="181675" cy="164148"/>
          </a:xfrm>
          <a:prstGeom prst="rect">
            <a:avLst/>
          </a:prstGeo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92917" y="469564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8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4201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ullete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2133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16pt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pic>
        <p:nvPicPr>
          <p:cNvPr id="8" name="Picture 2" descr="\\.psf\Home\Desktop\Int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1539" y="653609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e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2133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16pt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pic>
        <p:nvPicPr>
          <p:cNvPr id="8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8833" y="6526396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2133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defRPr sz="2133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 sz="2133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defRPr sz="1867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pic>
        <p:nvPicPr>
          <p:cNvPr id="8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116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67" dirty="0" smtClean="0">
                <a:solidFill>
                  <a:schemeClr val="tx1"/>
                </a:solidFill>
              </a:defRPr>
            </a:lvl3pPr>
            <a:lvl4pPr>
              <a:defRPr lang="en-US" sz="1600" dirty="0" smtClean="0">
                <a:solidFill>
                  <a:schemeClr val="tx1"/>
                </a:solidFill>
              </a:defRPr>
            </a:lvl4pPr>
            <a:lvl5pPr>
              <a:defRPr lang="en-US" sz="1600" dirty="0">
                <a:solidFill>
                  <a:schemeClr val="tx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accent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680775"/>
            <a:ext cx="4241497" cy="2101004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928533"/>
            <a:ext cx="4241497" cy="209126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570038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67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en-US" sz="1600" dirty="0">
                <a:solidFill>
                  <a:schemeClr val="bg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570038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67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en-US" sz="1600" dirty="0">
                <a:solidFill>
                  <a:schemeClr val="bg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2133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defRPr sz="2133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 sz="2133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defRPr sz="1867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pic>
        <p:nvPicPr>
          <p:cNvPr id="8" name="Picture 2" descr="\\.psf\Home\Desktop\Int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7"/>
            <a:ext cx="181675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116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67" dirty="0" smtClean="0">
                <a:solidFill>
                  <a:schemeClr val="tx1"/>
                </a:solidFill>
              </a:defRPr>
            </a:lvl3pPr>
            <a:lvl4pPr>
              <a:defRPr lang="en-US" sz="1600" dirty="0" smtClean="0">
                <a:solidFill>
                  <a:schemeClr val="tx1"/>
                </a:solidFill>
              </a:defRPr>
            </a:lvl4pPr>
            <a:lvl5pPr>
              <a:defRPr lang="en-US" sz="1600" dirty="0">
                <a:solidFill>
                  <a:schemeClr val="tx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accent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680775"/>
            <a:ext cx="4241497" cy="2101004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928533"/>
            <a:ext cx="4241497" cy="209126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7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570038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67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en-US" sz="1600" dirty="0">
                <a:solidFill>
                  <a:schemeClr val="bg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570038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67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en-US" sz="1600" dirty="0">
                <a:solidFill>
                  <a:schemeClr val="bg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927" y="6533005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1276" y="6524371"/>
            <a:ext cx="2405448" cy="3284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</a:p>
          <a:p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5600" b="0" i="0" kern="1200" spc="0" baseline="0">
          <a:solidFill>
            <a:schemeClr val="bg1"/>
          </a:solidFill>
          <a:latin typeface="Intel Clear Pro" charset="0"/>
          <a:ea typeface="Intel Clear Pro" charset="0"/>
          <a:cs typeface="Intel Clear Pro" charset="0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5600" b="0" i="0" kern="1200" spc="0" baseline="0">
          <a:solidFill>
            <a:schemeClr val="bg1"/>
          </a:solidFill>
          <a:latin typeface="Intel Clear Pro" charset="0"/>
          <a:ea typeface="Intel Clear Pro" charset="0"/>
          <a:cs typeface="Intel Clear Pro" charset="0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hackathon/2019-04-17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mem.io/ndctl" TargetMode="External"/><Relationship Id="rId3" Type="http://schemas.openxmlformats.org/officeDocument/2006/relationships/hyperlink" Target="https://github.com/pmem/PMDK" TargetMode="External"/><Relationship Id="rId7" Type="http://schemas.openxmlformats.org/officeDocument/2006/relationships/hyperlink" Target="https://github.com/pmem/pmemkv" TargetMode="External"/><Relationship Id="rId2" Type="http://schemas.openxmlformats.org/officeDocument/2006/relationships/hyperlink" Target="https://pmem.io/pmdk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memkind/memkind" TargetMode="External"/><Relationship Id="rId5" Type="http://schemas.openxmlformats.org/officeDocument/2006/relationships/hyperlink" Target="https://software.intel.com/persistent-memory" TargetMode="External"/><Relationship Id="rId10" Type="http://schemas.openxmlformats.org/officeDocument/2006/relationships/hyperlink" Target="https://docs.pmem.io/" TargetMode="External"/><Relationship Id="rId4" Type="http://schemas.openxmlformats.org/officeDocument/2006/relationships/hyperlink" Target="https://groups.google.com/forum/#!forum/pmem" TargetMode="External"/><Relationship Id="rId9" Type="http://schemas.openxmlformats.org/officeDocument/2006/relationships/hyperlink" Target="https://www.snia.org/tech_activities/standards/curr_standards/np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hackathon/2019-04-17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168" y="2275214"/>
            <a:ext cx="10950515" cy="1470025"/>
          </a:xfrm>
        </p:spPr>
        <p:txBody>
          <a:bodyPr/>
          <a:lstStyle/>
          <a:p>
            <a:pPr algn="ctr"/>
            <a:r>
              <a:rPr lang="en-US" sz="5000" dirty="0"/>
              <a:t/>
            </a:r>
            <a:br>
              <a:rPr lang="en-US" sz="5000" dirty="0"/>
            </a:br>
            <a:r>
              <a:rPr lang="en-US" sz="5400" dirty="0" smtClean="0"/>
              <a:t>Introduction to </a:t>
            </a:r>
            <a:r>
              <a:rPr lang="en-US" sz="5400" dirty="0"/>
              <a:t>Persistent </a:t>
            </a:r>
            <a:r>
              <a:rPr lang="en-US" sz="5400" dirty="0" smtClean="0"/>
              <a:t>Memory Programming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4285" y="4698908"/>
            <a:ext cx="8440283" cy="1233813"/>
          </a:xfrm>
        </p:spPr>
        <p:txBody>
          <a:bodyPr/>
          <a:lstStyle/>
          <a:p>
            <a:pPr lvl="0" algn="ctr"/>
            <a:r>
              <a:rPr lang="en-US" dirty="0">
                <a:solidFill>
                  <a:srgbClr val="F3D54E"/>
                </a:solidFill>
              </a:rPr>
              <a:t>April 17, 2019</a:t>
            </a:r>
          </a:p>
          <a:p>
            <a:pPr lvl="0" algn="ctr"/>
            <a:r>
              <a:rPr lang="en-US" dirty="0">
                <a:solidFill>
                  <a:srgbClr val="F3D54E"/>
                </a:solidFill>
              </a:rPr>
              <a:t>Contributors: Intel PMDK Team</a:t>
            </a:r>
          </a:p>
          <a:p>
            <a:pPr lvl="0" algn="ctr"/>
            <a:r>
              <a:rPr lang="en-US" dirty="0">
                <a:solidFill>
                  <a:srgbClr val="F3D54E"/>
                </a:solidFill>
                <a:hlinkClick r:id="rId2"/>
              </a:rPr>
              <a:t>https://github.com/pmemhackathon/2019-04-17</a:t>
            </a:r>
            <a:endParaRPr lang="en-US" dirty="0">
              <a:solidFill>
                <a:srgbClr val="F3D54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Libmemkind</a:t>
            </a:r>
            <a:r>
              <a:rPr lang="en-US" dirty="0" smtClean="0"/>
              <a:t>: Volatile Use of Persistent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LibpmemObj</a:t>
            </a:r>
            <a:r>
              <a:rPr lang="en-US" dirty="0"/>
              <a:t>:</a:t>
            </a:r>
            <a:r>
              <a:rPr lang="en-US" dirty="0" smtClean="0"/>
              <a:t> Transactions/Persistence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BF5615-A8EF-244B-B69B-01FC4796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Developer Support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725D18-087C-7E4B-891A-73645C92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PMDK Tools</a:t>
            </a:r>
          </a:p>
          <a:p>
            <a:pPr lvl="1"/>
            <a:r>
              <a:rPr lang="en-US" dirty="0"/>
              <a:t>Valgrind plugin: pmemcheck</a:t>
            </a:r>
          </a:p>
          <a:p>
            <a:pPr lvl="1"/>
            <a:r>
              <a:rPr lang="en-US" dirty="0"/>
              <a:t>Debug mode, tracing, pmembench, </a:t>
            </a:r>
            <a:r>
              <a:rPr lang="en-US" dirty="0" err="1"/>
              <a:t>pmreorder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New features to support Intel® Optane™ DC persistent memory</a:t>
            </a:r>
          </a:p>
          <a:p>
            <a:pPr lvl="1"/>
            <a:r>
              <a:rPr lang="en-US" dirty="0"/>
              <a:t>Intel® VTune™ Amplifier – Performance Analysis</a:t>
            </a:r>
          </a:p>
          <a:p>
            <a:pPr lvl="1"/>
            <a:r>
              <a:rPr lang="en-US" dirty="0"/>
              <a:t>Intel® Inspector – Persistence Inspector finds missing cache flushes &amp; more</a:t>
            </a:r>
          </a:p>
          <a:p>
            <a:pPr lvl="1"/>
            <a:r>
              <a:rPr lang="en-US" dirty="0"/>
              <a:t>Free downloads available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8DC208B-80D4-8B45-A52F-38E9321B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8FEE4293-5EF6-3142-A617-88966CDF008C}"/>
              </a:ext>
            </a:extLst>
          </p:cNvPr>
          <p:cNvSpPr/>
          <p:nvPr/>
        </p:nvSpPr>
        <p:spPr>
          <a:xfrm>
            <a:off x="4137573" y="3394001"/>
            <a:ext cx="4775200" cy="46891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400" dirty="0">
                <a:solidFill>
                  <a:prstClr val="white"/>
                </a:solidFill>
              </a:rPr>
              <a:t>pmem.io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1F99E20D-6545-7C4A-9C24-FA5F4D397F23}"/>
              </a:ext>
            </a:extLst>
          </p:cNvPr>
          <p:cNvSpPr/>
          <p:nvPr/>
        </p:nvSpPr>
        <p:spPr>
          <a:xfrm>
            <a:off x="4137573" y="6125634"/>
            <a:ext cx="4775200" cy="46891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en-US" sz="2400" dirty="0">
                <a:solidFill>
                  <a:prstClr val="white"/>
                </a:solidFill>
              </a:rPr>
              <a:t>software.intel.com/pmem</a:t>
            </a:r>
          </a:p>
        </p:txBody>
      </p:sp>
    </p:spTree>
    <p:extLst>
      <p:ext uri="{BB962C8B-B14F-4D97-AF65-F5344CB8AC3E}">
        <p14:creationId xmlns:p14="http://schemas.microsoft.com/office/powerpoint/2010/main" val="53832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7372A-24AE-034D-8DA8-4FF1B18C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48C54C-2EFC-C14E-9EAE-3FD0647A9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4642453"/>
          </a:xfrm>
        </p:spPr>
        <p:txBody>
          <a:bodyPr>
            <a:normAutofit fontScale="85000" lnSpcReduction="10000"/>
          </a:bodyPr>
          <a:lstStyle/>
          <a:p>
            <a:pPr marL="257175" indent="-257175"/>
            <a:r>
              <a:rPr lang="en-US" sz="2000" dirty="0"/>
              <a:t>PMDK Resources:</a:t>
            </a:r>
          </a:p>
          <a:p>
            <a:pPr marL="482582" lvl="1" indent="-257175"/>
            <a:r>
              <a:rPr lang="en-US" sz="2000" dirty="0"/>
              <a:t>Home: </a:t>
            </a:r>
            <a:r>
              <a:rPr lang="en-US" sz="2000" dirty="0">
                <a:hlinkClick r:id="rId2"/>
              </a:rPr>
              <a:t>https://pmem.io</a:t>
            </a:r>
            <a:endParaRPr lang="en-US" sz="2000" dirty="0"/>
          </a:p>
          <a:p>
            <a:pPr marL="482582" lvl="1" indent="-257175"/>
            <a:r>
              <a:rPr lang="en-US" sz="2000" dirty="0"/>
              <a:t>PMDK: </a:t>
            </a:r>
            <a:r>
              <a:rPr lang="en-US" sz="2000" dirty="0">
                <a:hlinkClick r:id="rId2"/>
              </a:rPr>
              <a:t>https://pmem.io/pmdk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en-US" sz="2000" dirty="0"/>
              <a:t>PMDK Source Code : </a:t>
            </a:r>
            <a:r>
              <a:rPr lang="en-US" sz="2000" dirty="0">
                <a:hlinkClick r:id="rId3"/>
              </a:rPr>
              <a:t>https://github.com/pmem/PMDK</a:t>
            </a:r>
            <a:endParaRPr lang="en-US" sz="2000" dirty="0"/>
          </a:p>
          <a:p>
            <a:pPr marL="482582" lvl="1" indent="-257175"/>
            <a:r>
              <a:rPr lang="en-US" sz="2000" dirty="0"/>
              <a:t>Google Group: </a:t>
            </a:r>
            <a:r>
              <a:rPr lang="en-US" sz="2000" dirty="0">
                <a:hlinkClick r:id="rId4"/>
              </a:rPr>
              <a:t>https://groups.google.com/forum/#!forum/pmem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en-US" sz="2000" dirty="0"/>
              <a:t>Intel Developer Zone: </a:t>
            </a:r>
            <a:r>
              <a:rPr lang="en-US" sz="2000" dirty="0">
                <a:hlinkClick r:id="rId5"/>
              </a:rPr>
              <a:t>https://software.intel.com/persistent-memory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en-US" sz="2000" dirty="0"/>
              <a:t>Memkind: </a:t>
            </a:r>
            <a:r>
              <a:rPr lang="en-US" sz="2000" dirty="0">
                <a:hlinkClick r:id="rId6"/>
              </a:rPr>
              <a:t>https://github.com/memkind/memkind</a:t>
            </a:r>
            <a:r>
              <a:rPr lang="en-US" sz="2000" dirty="0"/>
              <a:t> (see memkind_pmem(3))</a:t>
            </a:r>
          </a:p>
          <a:p>
            <a:pPr marL="482582" lvl="1" indent="-257175"/>
            <a:r>
              <a:rPr lang="en-US" sz="2000" dirty="0"/>
              <a:t>libpmemkv: </a:t>
            </a:r>
            <a:r>
              <a:rPr lang="en-US" sz="2000" dirty="0">
                <a:hlinkClick r:id="rId7"/>
              </a:rPr>
              <a:t>https://github.com/pmem/pmemkv</a:t>
            </a:r>
            <a:r>
              <a:rPr lang="en-US" sz="2000" dirty="0"/>
              <a:t> </a:t>
            </a:r>
          </a:p>
          <a:p>
            <a:pPr marL="257175" indent="-257175"/>
            <a:r>
              <a:rPr lang="en-US" sz="2000" dirty="0"/>
              <a:t>NDCTL: </a:t>
            </a:r>
            <a:r>
              <a:rPr lang="en-US" sz="2000" dirty="0">
                <a:hlinkClick r:id="rId8"/>
              </a:rPr>
              <a:t>https://pmem.io/ndctl</a:t>
            </a:r>
            <a:endParaRPr lang="en-US" sz="2000" dirty="0"/>
          </a:p>
          <a:p>
            <a:pPr marL="257175" indent="-257175"/>
            <a:r>
              <a:rPr lang="en-US" sz="2000" dirty="0"/>
              <a:t>SNIA NVM Programming Model: </a:t>
            </a:r>
            <a:r>
              <a:rPr lang="en-US" sz="2000" dirty="0">
                <a:hlinkClick r:id="rId9"/>
              </a:rPr>
              <a:t>https://www.snia.org/tech_activities/standards/curr_standards/npm</a:t>
            </a:r>
            <a:endParaRPr lang="en-US" sz="2000" dirty="0"/>
          </a:p>
          <a:p>
            <a:pPr marL="257175" indent="-257175"/>
            <a:r>
              <a:rPr lang="en-US" sz="2000" dirty="0"/>
              <a:t>Getting Started Guides: </a:t>
            </a:r>
            <a:r>
              <a:rPr lang="en-US" sz="2000" dirty="0">
                <a:hlinkClick r:id="rId10"/>
              </a:rPr>
              <a:t>https://docs.pmem.io 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805CDA-24BC-B347-A3A2-3B03F4A3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B3143-A892-944F-8960-14D87335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29A2B7-AAF0-864F-9FEC-7D163BC9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Workshop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log in </a:t>
            </a:r>
            <a:r>
              <a:rPr lang="en-US" dirty="0"/>
              <a:t>to your </a:t>
            </a:r>
            <a:r>
              <a:rPr lang="en-US" dirty="0" smtClean="0"/>
              <a:t>VM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Persistent Memory Platform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 Started with Persistent </a:t>
            </a:r>
            <a:r>
              <a:rPr lang="en-US" dirty="0"/>
              <a:t>Memory </a:t>
            </a:r>
            <a:r>
              <a:rPr lang="en-US" dirty="0" smtClean="0"/>
              <a:t>Programming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 application’s responsibilities when using pmem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Installing libraries to </a:t>
            </a:r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54BE4-FDEB-4048-96F4-DA225C92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1946" y="5384338"/>
            <a:ext cx="10867696" cy="104644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All Slides are in the GitHub Repo: </a:t>
            </a:r>
          </a:p>
          <a:p>
            <a:r>
              <a:rPr lang="en-US" sz="3600" dirty="0" smtClean="0">
                <a:hlinkClick r:id="rId2"/>
              </a:rPr>
              <a:t>https://github.com/pmemhackathon/2019-04-17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9AA6B-6B6C-2241-9435-04D96E79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38AE0C-208A-954E-A955-631796C0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how how to get started with persistent Memory programming</a:t>
            </a:r>
            <a:endParaRPr lang="en-US" dirty="0"/>
          </a:p>
          <a:p>
            <a:pPr lvl="2"/>
            <a:r>
              <a:rPr lang="en-US" dirty="0" smtClean="0"/>
              <a:t>All </a:t>
            </a:r>
            <a:r>
              <a:rPr lang="en-US" dirty="0"/>
              <a:t>shell commands </a:t>
            </a:r>
            <a:r>
              <a:rPr lang="en-US" dirty="0" smtClean="0"/>
              <a:t>for the workshop are </a:t>
            </a:r>
            <a:r>
              <a:rPr lang="en-US" dirty="0"/>
              <a:t>in </a:t>
            </a:r>
            <a:r>
              <a:rPr lang="en-US" dirty="0" smtClean="0"/>
              <a:t>Readme.txt 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walk through some for everyone, then will walk around &amp; help </a:t>
            </a:r>
            <a:r>
              <a:rPr lang="en-US" dirty="0" smtClean="0"/>
              <a:t>you</a:t>
            </a:r>
          </a:p>
          <a:p>
            <a:pPr lvl="2"/>
            <a:r>
              <a:rPr lang="en-US" dirty="0" smtClean="0"/>
              <a:t>Focus on </a:t>
            </a:r>
            <a:r>
              <a:rPr lang="en-US" dirty="0" err="1" smtClean="0"/>
              <a:t>fsdax</a:t>
            </a:r>
            <a:endParaRPr lang="en-US" dirty="0" smtClean="0"/>
          </a:p>
          <a:p>
            <a:pPr lvl="1"/>
            <a:r>
              <a:rPr lang="en-US" dirty="0"/>
              <a:t>After installing samples, try them out, or write your own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328437-2389-8743-BA0A-2768680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your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ssh</a:t>
            </a:r>
            <a:r>
              <a:rPr lang="en-US" dirty="0"/>
              <a:t> -p </a:t>
            </a:r>
            <a:r>
              <a:rPr lang="en-US" dirty="0" smtClean="0"/>
              <a:t>31005 </a:t>
            </a:r>
            <a:r>
              <a:rPr lang="en-US" dirty="0" err="1"/>
              <a:t>pmdkuser</a:t>
            </a:r>
            <a:r>
              <a:rPr lang="en-US" dirty="0"/>
              <a:t>&lt;x&gt;@devhost.pmemhackathon.io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Persistent</a:t>
            </a:r>
            <a:r>
              <a:rPr lang="en-US" u="sng" dirty="0" smtClean="0"/>
              <a:t> </a:t>
            </a:r>
            <a:r>
              <a:rPr lang="en-US" dirty="0" smtClean="0"/>
              <a:t>Memory Access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user </a:t>
            </a:r>
            <a:r>
              <a:rPr lang="en-US" dirty="0" smtClean="0"/>
              <a:t>has </a:t>
            </a:r>
            <a:r>
              <a:rPr lang="en-US" dirty="0"/>
              <a:t>a </a:t>
            </a:r>
            <a:r>
              <a:rPr lang="en-US" dirty="0" smtClean="0"/>
              <a:t>directory, </a:t>
            </a:r>
            <a:r>
              <a:rPr lang="en-US" dirty="0"/>
              <a:t>under /</a:t>
            </a:r>
            <a:r>
              <a:rPr lang="en-US" dirty="0" err="1" smtClean="0"/>
              <a:t>mnt</a:t>
            </a:r>
            <a:r>
              <a:rPr lang="en-US" dirty="0" smtClean="0"/>
              <a:t>/pmem-fsdax0/</a:t>
            </a:r>
            <a:r>
              <a:rPr lang="en-US" dirty="0" err="1" smtClean="0"/>
              <a:t>pmdkuser</a:t>
            </a:r>
            <a:r>
              <a:rPr lang="en-US" dirty="0" smtClean="0"/>
              <a:t>&lt;x&gt;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Persistent Memory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73CA28A-4046-604E-B83D-76891D31505E}"/>
              </a:ext>
            </a:extLst>
          </p:cNvPr>
          <p:cNvSpPr/>
          <p:nvPr/>
        </p:nvSpPr>
        <p:spPr>
          <a:xfrm>
            <a:off x="6145982" y="1510855"/>
            <a:ext cx="5812186" cy="3762378"/>
          </a:xfrm>
          <a:prstGeom prst="rect">
            <a:avLst/>
          </a:prstGeom>
          <a:solidFill>
            <a:srgbClr val="A5DA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71C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F9CF4F-5B44-8D4B-9DD1-452E9FF22D90}"/>
              </a:ext>
            </a:extLst>
          </p:cNvPr>
          <p:cNvSpPr/>
          <p:nvPr/>
        </p:nvSpPr>
        <p:spPr>
          <a:xfrm>
            <a:off x="6145982" y="5211081"/>
            <a:ext cx="5812186" cy="10749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71C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62E869-B31E-B54F-A886-F915BC3FF366}"/>
              </a:ext>
            </a:extLst>
          </p:cNvPr>
          <p:cNvSpPr txBox="1"/>
          <p:nvPr/>
        </p:nvSpPr>
        <p:spPr>
          <a:xfrm>
            <a:off x="9623502" y="4479977"/>
            <a:ext cx="2127185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dirty="0"/>
              <a:t>Vendor Neutral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6FB750-3838-484F-9C8B-45270D916AF5}"/>
              </a:ext>
            </a:extLst>
          </p:cNvPr>
          <p:cNvSpPr txBox="1"/>
          <p:nvPr/>
        </p:nvSpPr>
        <p:spPr>
          <a:xfrm>
            <a:off x="9924866" y="5835559"/>
            <a:ext cx="182582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/>
              <a:t>Vendor Specific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E3E14E2-FDC3-D34A-A5E3-56A447D03703}"/>
              </a:ext>
            </a:extLst>
          </p:cNvPr>
          <p:cNvGrpSpPr/>
          <p:nvPr/>
        </p:nvGrpSpPr>
        <p:grpSpPr>
          <a:xfrm>
            <a:off x="594490" y="1551068"/>
            <a:ext cx="11342056" cy="4998050"/>
            <a:chOff x="619437" y="1204227"/>
            <a:chExt cx="11342056" cy="4998050"/>
          </a:xfrm>
        </p:grpSpPr>
        <p:sp>
          <p:nvSpPr>
            <p:cNvPr id="9" name="Rounded Rectangle 8">
              <a:extLst>
                <a:ext uri="{FF2B5EF4-FFF2-40B4-BE49-F238E27FC236}">
                  <a16:creationId xmlns="" xmlns:a16="http://schemas.microsoft.com/office/drawing/2014/main" id="{8B8A0432-F95C-5F4E-BC8B-0329394646DB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1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="" xmlns:a16="http://schemas.microsoft.com/office/drawing/2014/main" id="{09491841-5F06-1546-AB1B-A6C36167B8A7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0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B8C396A7-9E67-BF41-8DE2-AE4908941ABC}"/>
                </a:ext>
              </a:extLst>
            </p:cNvPr>
            <p:cNvCxnSpPr/>
            <p:nvPr/>
          </p:nvCxnSpPr>
          <p:spPr>
            <a:xfrm>
              <a:off x="619437" y="3910261"/>
              <a:ext cx="5426184" cy="7408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00855A1F-7F61-B14A-8935-F978A5314876}"/>
                </a:ext>
              </a:extLst>
            </p:cNvPr>
            <p:cNvCxnSpPr/>
            <p:nvPr/>
          </p:nvCxnSpPr>
          <p:spPr>
            <a:xfrm flipV="1">
              <a:off x="630053" y="3007992"/>
              <a:ext cx="5415568" cy="23685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95D28FA-A047-3544-9EEE-8D39070519CE}"/>
                </a:ext>
              </a:extLst>
            </p:cNvPr>
            <p:cNvSpPr txBox="1"/>
            <p:nvPr/>
          </p:nvSpPr>
          <p:spPr>
            <a:xfrm>
              <a:off x="624007" y="3132937"/>
              <a:ext cx="846677" cy="64633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NVDIMM 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Driver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(Kernel)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5AEECE95-667F-C14F-8968-81750D783AC3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F63CCB4-F230-3D43-89D8-26DFF4924CC5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03E4E85B-EA9D-1C49-9B8E-B3D407748BA7}"/>
                </a:ext>
              </a:extLst>
            </p:cNvPr>
            <p:cNvSpPr/>
            <p:nvPr/>
          </p:nvSpPr>
          <p:spPr>
            <a:xfrm>
              <a:off x="2235166" y="4827432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0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326AD7F6-1EED-0D48-995D-AA7F23CBE2C1}"/>
                </a:ext>
              </a:extLst>
            </p:cNvPr>
            <p:cNvSpPr/>
            <p:nvPr/>
          </p:nvSpPr>
          <p:spPr>
            <a:xfrm>
              <a:off x="2235165" y="3939888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Namespace0.0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C36964BF-8D55-2B4F-9E9F-3F396E309CCA}"/>
                </a:ext>
              </a:extLst>
            </p:cNvPr>
            <p:cNvSpPr/>
            <p:nvPr/>
          </p:nvSpPr>
          <p:spPr>
            <a:xfrm>
              <a:off x="2235165" y="3052344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/dev/pmem0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B0050957-C73D-D54F-830E-AD4F1C3B743D}"/>
                </a:ext>
              </a:extLst>
            </p:cNvPr>
            <p:cNvSpPr/>
            <p:nvPr/>
          </p:nvSpPr>
          <p:spPr>
            <a:xfrm>
              <a:off x="2235165" y="2164801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2B525D78-AF01-C94D-8562-85FAFFD43584}"/>
                </a:ext>
              </a:extLst>
            </p:cNvPr>
            <p:cNvSpPr/>
            <p:nvPr/>
          </p:nvSpPr>
          <p:spPr>
            <a:xfrm>
              <a:off x="2235165" y="128970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Persistent Memory Pool(s)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7ED64DD-196A-0D47-BE16-33444E742742}"/>
                </a:ext>
              </a:extLst>
            </p:cNvPr>
            <p:cNvSpPr txBox="1"/>
            <p:nvPr/>
          </p:nvSpPr>
          <p:spPr>
            <a:xfrm>
              <a:off x="6295621" y="5121180"/>
              <a:ext cx="566232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ipmctl create -goal PersistentMemoryType=AppDirect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3D053DE4-D78F-884A-8A7F-A6800739A5A6}"/>
                </a:ext>
              </a:extLst>
            </p:cNvPr>
            <p:cNvSpPr txBox="1"/>
            <p:nvPr/>
          </p:nvSpPr>
          <p:spPr>
            <a:xfrm>
              <a:off x="6299165" y="405495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D14CBD2-BF92-1940-8FE3-F50340785467}"/>
                </a:ext>
              </a:extLst>
            </p:cNvPr>
            <p:cNvSpPr txBox="1"/>
            <p:nvPr/>
          </p:nvSpPr>
          <p:spPr>
            <a:xfrm>
              <a:off x="6245858" y="2113739"/>
              <a:ext cx="5662328" cy="86177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/dev/pmem1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/dev/pmem0 /mnt/pmem-fsdax0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/dev/pmem1 /mnt/pmem-fsdax1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A4FC6F7-5FC0-9643-B01E-A1418C32D270}"/>
                </a:ext>
              </a:extLst>
            </p:cNvPr>
            <p:cNvSpPr txBox="1"/>
            <p:nvPr/>
          </p:nvSpPr>
          <p:spPr>
            <a:xfrm>
              <a:off x="6245858" y="129538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pmempool create /mnt/pmem-fsdax0/pool0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pmempool create /mnt/pmem-fsdax1/pool1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CD73EABA-F9C9-0F43-9CD9-63349304ACC2}"/>
                </a:ext>
              </a:extLst>
            </p:cNvPr>
            <p:cNvSpPr/>
            <p:nvPr/>
          </p:nvSpPr>
          <p:spPr>
            <a:xfrm>
              <a:off x="4115196" y="3932747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Namespace1.0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52D83743-CC0E-504A-9F41-14A582FB96E4}"/>
                </a:ext>
              </a:extLst>
            </p:cNvPr>
            <p:cNvSpPr/>
            <p:nvPr/>
          </p:nvSpPr>
          <p:spPr>
            <a:xfrm>
              <a:off x="4115196" y="304520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/dev/pmem1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88FD7C13-4ED1-6947-94DE-8AFCF66F4640}"/>
                </a:ext>
              </a:extLst>
            </p:cNvPr>
            <p:cNvSpPr/>
            <p:nvPr/>
          </p:nvSpPr>
          <p:spPr>
            <a:xfrm>
              <a:off x="4115196" y="215766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CA9AAF32-C495-3645-A294-35D34CE4E503}"/>
                </a:ext>
              </a:extLst>
            </p:cNvPr>
            <p:cNvSpPr/>
            <p:nvPr/>
          </p:nvSpPr>
          <p:spPr>
            <a:xfrm>
              <a:off x="4115196" y="127749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Persistent Memory Pool(s)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2D92CEB6-2E33-6B49-9471-6FAF13D67804}"/>
                </a:ext>
              </a:extLst>
            </p:cNvPr>
            <p:cNvSpPr/>
            <p:nvPr/>
          </p:nvSpPr>
          <p:spPr>
            <a:xfrm>
              <a:off x="4111155" y="4820969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1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9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verify your system supports  Persistent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3981"/>
            <a:ext cx="10972800" cy="39702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Uname</a:t>
            </a:r>
            <a:r>
              <a:rPr lang="en-US" dirty="0" smtClean="0"/>
              <a:t> –a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 for kernel version &gt; 4.19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Ipmctl 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how –topology; show -</a:t>
            </a:r>
            <a:r>
              <a:rPr lang="en-US" dirty="0" err="1" smtClean="0"/>
              <a:t>memoryresources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ndctl</a:t>
            </a:r>
            <a:r>
              <a:rPr lang="en-US" dirty="0" smtClean="0"/>
              <a:t> list –</a:t>
            </a:r>
            <a:r>
              <a:rPr lang="en-US" dirty="0" err="1" smtClean="0"/>
              <a:t>RuN</a:t>
            </a:r>
            <a:endParaRPr lang="en-US" dirty="0" smtClean="0"/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Shows regions, namespaces in human readable format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B940-3B15-7447-BD99-3716AC19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0FB7F9-681E-454A-9875-215121703E89}"/>
              </a:ext>
            </a:extLst>
          </p:cNvPr>
          <p:cNvGrpSpPr/>
          <p:nvPr/>
        </p:nvGrpSpPr>
        <p:grpSpPr>
          <a:xfrm>
            <a:off x="625619" y="1138131"/>
            <a:ext cx="11127409" cy="5100198"/>
            <a:chOff x="963395" y="1198993"/>
            <a:chExt cx="11127409" cy="5100198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434B7F2E-58EC-114E-A8A5-3921923704C8}"/>
                </a:ext>
              </a:extLst>
            </p:cNvPr>
            <p:cNvGrpSpPr/>
            <p:nvPr/>
          </p:nvGrpSpPr>
          <p:grpSpPr>
            <a:xfrm>
              <a:off x="963395" y="1198993"/>
              <a:ext cx="11127409" cy="5100198"/>
              <a:chOff x="95232" y="1282924"/>
              <a:chExt cx="12139515" cy="5134163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="" xmlns:a16="http://schemas.microsoft.com/office/drawing/2014/main" id="{1914857C-4895-4C4F-8657-A9A30ECB1B52}"/>
                  </a:ext>
                </a:extLst>
              </p:cNvPr>
              <p:cNvSpPr/>
              <p:nvPr/>
            </p:nvSpPr>
            <p:spPr>
              <a:xfrm>
                <a:off x="213359" y="4531359"/>
                <a:ext cx="1289812" cy="156464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a typeface="Verdana" panose="020B0604030504040204" pitchFamily="34" charset="0"/>
                    <a:cs typeface="Verdana" panose="020B0604030504040204" pitchFamily="34" charset="0"/>
                  </a:rPr>
                  <a:t>Support for </a:t>
                </a:r>
                <a:r>
                  <a:rPr lang="en-US" sz="1400" b="1" dirty="0">
                    <a:solidFill>
                      <a:srgbClr val="C00000"/>
                    </a:solidFill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volatile</a:t>
                </a:r>
                <a:r>
                  <a:rPr lang="en-US" sz="1200" dirty="0">
                    <a:solidFill>
                      <a:srgbClr val="FF0000"/>
                    </a:solidFill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200" dirty="0"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memory usage</a:t>
                </a:r>
                <a:endParaRPr lang="en-US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="" xmlns:a16="http://schemas.microsoft.com/office/drawing/2014/main" id="{CA9FA057-4FA3-4B4D-BB39-D3B5B25F0094}"/>
                  </a:ext>
                </a:extLst>
              </p:cNvPr>
              <p:cNvSpPr/>
              <p:nvPr/>
            </p:nvSpPr>
            <p:spPr>
              <a:xfrm>
                <a:off x="2062217" y="1282924"/>
                <a:ext cx="3737236" cy="706347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71C5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3A2D9B66-15D7-414F-AF4B-6BCE22967BFF}"/>
                  </a:ext>
                </a:extLst>
              </p:cNvPr>
              <p:cNvGrpSpPr/>
              <p:nvPr/>
            </p:nvGrpSpPr>
            <p:grpSpPr>
              <a:xfrm>
                <a:off x="2167342" y="4531360"/>
                <a:ext cx="4084320" cy="1672167"/>
                <a:chOff x="2024715" y="4523740"/>
                <a:chExt cx="4380089" cy="1672167"/>
              </a:xfrm>
            </p:grpSpPr>
            <p:sp>
              <p:nvSpPr>
                <p:cNvPr id="46" name="Rounded Rectangle 45">
                  <a:extLst>
                    <a:ext uri="{FF2B5EF4-FFF2-40B4-BE49-F238E27FC236}">
                      <a16:creationId xmlns="" xmlns:a16="http://schemas.microsoft.com/office/drawing/2014/main" id="{C5A55FCE-FE98-4E48-84EE-360D32D86AE4}"/>
                    </a:ext>
                  </a:extLst>
                </p:cNvPr>
                <p:cNvSpPr/>
                <p:nvPr/>
              </p:nvSpPr>
              <p:spPr>
                <a:xfrm>
                  <a:off x="2024715" y="4523740"/>
                  <a:ext cx="4380089" cy="1672167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71C5"/>
                    </a:solidFill>
                  </a:endParaRP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="" xmlns:a16="http://schemas.microsoft.com/office/drawing/2014/main" id="{CAEDE9BA-E38A-6042-880F-18E502865EBA}"/>
                    </a:ext>
                  </a:extLst>
                </p:cNvPr>
                <p:cNvSpPr/>
                <p:nvPr/>
              </p:nvSpPr>
              <p:spPr>
                <a:xfrm>
                  <a:off x="2418419" y="4737101"/>
                  <a:ext cx="1524000" cy="135128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Low level support for local persistent memory</a:t>
                  </a:r>
                  <a:endParaRPr lang="en-US" sz="1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="" xmlns:a16="http://schemas.microsoft.com/office/drawing/2014/main" id="{EFCC1771-A42B-F941-A79E-63F61D2B12A6}"/>
                    </a:ext>
                  </a:extLst>
                </p:cNvPr>
                <p:cNvSpPr/>
                <p:nvPr/>
              </p:nvSpPr>
              <p:spPr>
                <a:xfrm>
                  <a:off x="2543473" y="5786121"/>
                  <a:ext cx="1228846" cy="24129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="" xmlns:a16="http://schemas.microsoft.com/office/drawing/2014/main" id="{BC660172-9BA2-B74D-8510-58E86A344A91}"/>
                    </a:ext>
                  </a:extLst>
                </p:cNvPr>
                <p:cNvSpPr/>
                <p:nvPr/>
              </p:nvSpPr>
              <p:spPr>
                <a:xfrm>
                  <a:off x="4408186" y="4737101"/>
                  <a:ext cx="1645919" cy="1353821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18288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  <a:p>
                  <a:pPr algn="ctr"/>
                  <a:r>
                    <a:rPr lang="en-US" sz="1000" b="1" dirty="0"/>
                    <a:t>Low level support for remote access to persistent memory</a:t>
                  </a:r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="" xmlns:a16="http://schemas.microsoft.com/office/drawing/2014/main" id="{81CA8CB0-DE14-0F4E-8FA6-9B3735E25F0B}"/>
                    </a:ext>
                  </a:extLst>
                </p:cNvPr>
                <p:cNvSpPr/>
                <p:nvPr/>
              </p:nvSpPr>
              <p:spPr>
                <a:xfrm>
                  <a:off x="4480543" y="5793739"/>
                  <a:ext cx="1327181" cy="2438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librpmem </a:t>
                  </a:r>
                </a:p>
              </p:txBody>
            </p:sp>
          </p:grpSp>
          <p:sp>
            <p:nvSpPr>
              <p:cNvPr id="11" name="Rounded Rectangle 10">
                <a:extLst>
                  <a:ext uri="{FF2B5EF4-FFF2-40B4-BE49-F238E27FC236}">
                    <a16:creationId xmlns="" xmlns:a16="http://schemas.microsoft.com/office/drawing/2014/main" id="{E1177AE9-B532-AD4B-8D76-8A818739C5F7}"/>
                  </a:ext>
                </a:extLst>
              </p:cNvPr>
              <p:cNvSpPr/>
              <p:nvPr/>
            </p:nvSpPr>
            <p:spPr>
              <a:xfrm>
                <a:off x="11053646" y="6068540"/>
                <a:ext cx="1181101" cy="34854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2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900" dirty="0"/>
                  <a:t>Development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9804D5CC-DF65-3C4B-8EC8-39EA8AED4878}"/>
                  </a:ext>
                </a:extLst>
              </p:cNvPr>
              <p:cNvGrpSpPr/>
              <p:nvPr/>
            </p:nvGrpSpPr>
            <p:grpSpPr>
              <a:xfrm>
                <a:off x="8576168" y="1570285"/>
                <a:ext cx="3250235" cy="3987235"/>
                <a:chOff x="8976060" y="1422486"/>
                <a:chExt cx="4193849" cy="4555835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878354A5-2DAD-A04A-B98D-98AFE194699D}"/>
                    </a:ext>
                  </a:extLst>
                </p:cNvPr>
                <p:cNvSpPr/>
                <p:nvPr/>
              </p:nvSpPr>
              <p:spPr bwMode="auto">
                <a:xfrm>
                  <a:off x="9010747" y="5378133"/>
                  <a:ext cx="3362569" cy="600188"/>
                </a:xfrm>
                <a:prstGeom prst="rect">
                  <a:avLst/>
                </a:prstGeom>
                <a:solidFill>
                  <a:srgbClr val="DBEBB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charset="0"/>
                    </a:rPr>
                    <a:t>NVDIMM</a:t>
                  </a:r>
                </a:p>
              </p:txBody>
            </p:sp>
            <p:sp>
              <p:nvSpPr>
                <p:cNvPr id="30" name="Rounded Rectangle 105">
                  <a:extLst>
                    <a:ext uri="{FF2B5EF4-FFF2-40B4-BE49-F238E27FC236}">
                      <a16:creationId xmlns="" xmlns:a16="http://schemas.microsoft.com/office/drawing/2014/main" id="{8BD4BDA1-A749-8645-A775-279D7CFEF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19092" y="1422486"/>
                  <a:ext cx="4083446" cy="1626297"/>
                </a:xfrm>
                <a:prstGeom prst="roundRect">
                  <a:avLst>
                    <a:gd name="adj" fmla="val 10370"/>
                  </a:avLst>
                </a:prstGeom>
                <a:noFill/>
                <a:ln w="28575">
                  <a:solidFill>
                    <a:srgbClr val="FBF5B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dirty="0">
                    <a:solidFill>
                      <a:prstClr val="black"/>
                    </a:solidFill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TextBox 61">
                  <a:extLst>
                    <a:ext uri="{FF2B5EF4-FFF2-40B4-BE49-F238E27FC236}">
                      <a16:creationId xmlns="" xmlns:a16="http://schemas.microsoft.com/office/drawing/2014/main" id="{E4E4F42B-F11E-3145-9D70-2596CAC56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72804" y="2533344"/>
                  <a:ext cx="997105" cy="336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000" b="1" i="1" dirty="0">
                      <a:solidFill>
                        <a:schemeClr val="bg1"/>
                      </a:solidFill>
                      <a:ea typeface="+mn-ea"/>
                    </a:rPr>
                    <a:t>User</a:t>
                  </a:r>
                </a:p>
                <a:p>
                  <a:pPr algn="ctr" eaLnBrk="0" hangingPunct="0">
                    <a:defRPr/>
                  </a:pPr>
                  <a:r>
                    <a:rPr lang="en-US" sz="900" b="1" i="1" dirty="0">
                      <a:solidFill>
                        <a:schemeClr val="bg1"/>
                      </a:solidFill>
                      <a:ea typeface="+mn-ea"/>
                    </a:rPr>
                    <a:t>Space</a:t>
                  </a:r>
                  <a:endParaRPr lang="en-US" sz="1000" b="1" i="1" dirty="0">
                    <a:solidFill>
                      <a:schemeClr val="bg1"/>
                    </a:solidFill>
                    <a:ea typeface="+mn-ea"/>
                  </a:endParaRPr>
                </a:p>
              </p:txBody>
            </p:sp>
            <p:sp>
              <p:nvSpPr>
                <p:cNvPr id="32" name="TextBox 62">
                  <a:extLst>
                    <a:ext uri="{FF2B5EF4-FFF2-40B4-BE49-F238E27FC236}">
                      <a16:creationId xmlns="" xmlns:a16="http://schemas.microsoft.com/office/drawing/2014/main" id="{16D5314B-AC11-FC4C-B6C8-EB5773C61D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79591" y="4164503"/>
                  <a:ext cx="1022949" cy="3717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050" b="1" i="1" dirty="0">
                      <a:solidFill>
                        <a:schemeClr val="bg1"/>
                      </a:solidFill>
                      <a:ea typeface="+mn-ea"/>
                    </a:rPr>
                    <a:t>Kernel</a:t>
                  </a:r>
                </a:p>
                <a:p>
                  <a:pPr algn="ctr" eaLnBrk="0" hangingPunct="0">
                    <a:defRPr/>
                  </a:pPr>
                  <a:r>
                    <a:rPr lang="en-US" sz="1050" b="1" i="1" dirty="0">
                      <a:solidFill>
                        <a:schemeClr val="bg1"/>
                      </a:solidFill>
                      <a:ea typeface="+mn-ea"/>
                    </a:rPr>
                    <a:t>Space</a:t>
                  </a:r>
                </a:p>
              </p:txBody>
            </p:sp>
            <p:sp>
              <p:nvSpPr>
                <p:cNvPr id="33" name="Rounded Rectangle 105">
                  <a:extLst>
                    <a:ext uri="{FF2B5EF4-FFF2-40B4-BE49-F238E27FC236}">
                      <a16:creationId xmlns="" xmlns:a16="http://schemas.microsoft.com/office/drawing/2014/main" id="{B2763FF9-983E-4547-B11C-1A1D0BDF5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76060" y="3143815"/>
                  <a:ext cx="4167399" cy="1592226"/>
                </a:xfrm>
                <a:prstGeom prst="roundRect">
                  <a:avLst>
                    <a:gd name="adj" fmla="val 10370"/>
                  </a:avLst>
                </a:prstGeom>
                <a:noFill/>
                <a:ln w="28575">
                  <a:solidFill>
                    <a:srgbClr val="FBF5B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dirty="0">
                    <a:solidFill>
                      <a:prstClr val="black"/>
                    </a:solidFill>
                    <a:ea typeface="+mn-ea"/>
                    <a:cs typeface="+mn-cs"/>
                  </a:endParaRP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="" xmlns:a16="http://schemas.microsoft.com/office/drawing/2014/main" id="{985C9AFF-9CF1-DB42-82E2-0D2927B1AD91}"/>
                    </a:ext>
                  </a:extLst>
                </p:cNvPr>
                <p:cNvCxnSpPr>
                  <a:cxnSpLocks noChangeShapeType="1"/>
                  <a:endCxn id="42" idx="0"/>
                </p:cNvCxnSpPr>
                <p:nvPr/>
              </p:nvCxnSpPr>
              <p:spPr bwMode="auto">
                <a:xfrm>
                  <a:off x="10453645" y="2142897"/>
                  <a:ext cx="0" cy="1302148"/>
                </a:xfrm>
                <a:prstGeom prst="straightConnector1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" name="Rounded Rectangle 34">
                  <a:extLst>
                    <a:ext uri="{FF2B5EF4-FFF2-40B4-BE49-F238E27FC236}">
                      <a16:creationId xmlns="" xmlns:a16="http://schemas.microsoft.com/office/drawing/2014/main" id="{28B211C6-AAE2-1246-A7DA-2A0938878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7204" y="1656315"/>
                  <a:ext cx="2584288" cy="47336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AAC0F0"/>
                    </a:gs>
                    <a:gs pos="35001">
                      <a:srgbClr val="C4D3F3"/>
                    </a:gs>
                    <a:gs pos="100000">
                      <a:srgbClr val="E8EEFB"/>
                    </a:gs>
                  </a:gsLst>
                  <a:lin ang="16200000" scaled="1"/>
                </a:gradFill>
                <a:ln w="9525">
                  <a:solidFill>
                    <a:srgbClr val="496FA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/>
                <a:lstStyle/>
                <a:p>
                  <a:pPr eaLnBrk="0" hangingPunct="0">
                    <a:defRPr/>
                  </a:pPr>
                  <a:r>
                    <a:rPr lang="en-US" sz="1400" dirty="0">
                      <a:solidFill>
                        <a:schemeClr val="dk1"/>
                      </a:solidFill>
                      <a:ea typeface="+mn-ea"/>
                      <a:cs typeface="+mn-cs"/>
                    </a:rPr>
                    <a:t>     Application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="" xmlns:a16="http://schemas.microsoft.com/office/drawing/2014/main" id="{955ECED4-50CB-3449-9202-B1CE5B336C8C}"/>
                    </a:ext>
                  </a:extLst>
                </p:cNvPr>
                <p:cNvCxnSpPr>
                  <a:cxnSpLocks noChangeShapeType="1"/>
                  <a:stCxn id="38" idx="2"/>
                </p:cNvCxnSpPr>
                <p:nvPr/>
              </p:nvCxnSpPr>
              <p:spPr bwMode="auto">
                <a:xfrm>
                  <a:off x="11621379" y="2123218"/>
                  <a:ext cx="0" cy="3254914"/>
                </a:xfrm>
                <a:prstGeom prst="straightConnector1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02332E79-5B48-2C42-844C-F9D59C0A2C17}"/>
                    </a:ext>
                  </a:extLst>
                </p:cNvPr>
                <p:cNvSpPr/>
                <p:nvPr/>
              </p:nvSpPr>
              <p:spPr>
                <a:xfrm>
                  <a:off x="11388295" y="5378131"/>
                  <a:ext cx="460861" cy="600190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="" xmlns:a16="http://schemas.microsoft.com/office/drawing/2014/main" id="{9E8C9707-25C1-0144-86D2-A1E2BDE3C87B}"/>
                    </a:ext>
                  </a:extLst>
                </p:cNvPr>
                <p:cNvSpPr/>
                <p:nvPr/>
              </p:nvSpPr>
              <p:spPr>
                <a:xfrm>
                  <a:off x="11390947" y="1666585"/>
                  <a:ext cx="460862" cy="45663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="" xmlns:a16="http://schemas.microsoft.com/office/drawing/2014/main" id="{729991DD-989C-A340-93CB-23685EF43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0698" y="2166603"/>
                  <a:ext cx="1363895" cy="159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900" b="1" dirty="0">
                      <a:solidFill>
                        <a:schemeClr val="bg1"/>
                      </a:solidFill>
                    </a:rPr>
                    <a:t>Load/Store</a:t>
                  </a:r>
                </a:p>
              </p:txBody>
            </p:sp>
            <p:sp>
              <p:nvSpPr>
                <p:cNvPr id="40" name="Rectangle 26">
                  <a:extLst>
                    <a:ext uri="{FF2B5EF4-FFF2-40B4-BE49-F238E27FC236}">
                      <a16:creationId xmlns="" xmlns:a16="http://schemas.microsoft.com/office/drawing/2014/main" id="{12C7E952-0D7F-7B44-B252-3C4727BBE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0400" y="2188935"/>
                  <a:ext cx="1310120" cy="424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sz="900" b="1" dirty="0">
                      <a:solidFill>
                        <a:schemeClr val="bg1"/>
                      </a:solidFill>
                    </a:rPr>
                    <a:t>Standard</a:t>
                  </a:r>
                </a:p>
                <a:p>
                  <a:pPr algn="ctr" eaLnBrk="0" hangingPunct="0"/>
                  <a:r>
                    <a:rPr lang="en-US" sz="900" b="1" dirty="0">
                      <a:solidFill>
                        <a:schemeClr val="bg1"/>
                      </a:solidFill>
                    </a:rPr>
                    <a:t>File API</a:t>
                  </a:r>
                </a:p>
              </p:txBody>
            </p:sp>
            <p:sp>
              <p:nvSpPr>
                <p:cNvPr id="41" name="Rounded Rectangle 40">
                  <a:extLst>
                    <a:ext uri="{FF2B5EF4-FFF2-40B4-BE49-F238E27FC236}">
                      <a16:creationId xmlns="" xmlns:a16="http://schemas.microsoft.com/office/drawing/2014/main" id="{4B3DDE07-6E6E-1548-85A6-F104C96DB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78179" y="3441248"/>
                  <a:ext cx="1686010" cy="670600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bg1"/>
                  </a:solidFill>
                  <a:prstDash val="sysDash"/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lIns="0" rIns="0" bIns="0" anchor="ctr" anchorCtr="1"/>
                <a:lstStyle/>
                <a:p>
                  <a:pPr algn="ctr" eaLnBrk="0" hangingPunct="0">
                    <a:defRPr/>
                  </a:pPr>
                  <a:endParaRPr lang="en-US" sz="11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="" xmlns:a16="http://schemas.microsoft.com/office/drawing/2014/main" id="{A7E01CF8-1AA5-3747-A4E4-AD463AEB4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27608" y="3445046"/>
                  <a:ext cx="1852072" cy="6706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BAFB5B"/>
                    </a:gs>
                    <a:gs pos="35001">
                      <a:srgbClr val="CDFB8F"/>
                    </a:gs>
                    <a:gs pos="100000">
                      <a:srgbClr val="FFFFFF"/>
                    </a:gs>
                  </a:gsLst>
                  <a:lin ang="16200000" scaled="1"/>
                </a:gradFill>
                <a:ln w="9525">
                  <a:solidFill>
                    <a:srgbClr val="F9F9F9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lIns="0" rIns="0" bIns="0" anchor="ctr" anchorCtr="1"/>
                <a:lstStyle/>
                <a:p>
                  <a:pPr algn="ctr" eaLnBrk="0" hangingPunct="0">
                    <a:defRPr/>
                  </a:pPr>
                  <a:r>
                    <a:rPr lang="en-US" sz="1100" b="1" dirty="0">
                      <a:solidFill>
                        <a:prstClr val="black"/>
                      </a:solidFill>
                    </a:rPr>
                    <a:t>pmem-Aware</a:t>
                  </a:r>
                </a:p>
                <a:p>
                  <a:pPr algn="ctr" eaLnBrk="0" hangingPunct="0">
                    <a:defRPr/>
                  </a:pPr>
                  <a:r>
                    <a:rPr lang="en-US" sz="1100" b="1" dirty="0">
                      <a:solidFill>
                        <a:prstClr val="black"/>
                      </a:solidFill>
                    </a:rPr>
                    <a:t>File System</a:t>
                  </a:r>
                </a:p>
              </p:txBody>
            </p:sp>
            <p:sp>
              <p:nvSpPr>
                <p:cNvPr id="43" name="Rectangle 26">
                  <a:extLst>
                    <a:ext uri="{FF2B5EF4-FFF2-40B4-BE49-F238E27FC236}">
                      <a16:creationId xmlns="" xmlns:a16="http://schemas.microsoft.com/office/drawing/2014/main" id="{5578A158-8F47-7143-8A80-FE244C716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52749" y="3520539"/>
                  <a:ext cx="1250630" cy="35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sz="700" b="1" dirty="0">
                      <a:solidFill>
                        <a:schemeClr val="bg1"/>
                      </a:solidFill>
                    </a:rPr>
                    <a:t>MMU</a:t>
                  </a:r>
                </a:p>
                <a:p>
                  <a:pPr algn="ctr" eaLnBrk="0" hangingPunct="0"/>
                  <a:r>
                    <a:rPr lang="en-US" sz="700" b="1" dirty="0">
                      <a:solidFill>
                        <a:schemeClr val="bg1"/>
                      </a:solidFill>
                    </a:rPr>
                    <a:t>Mappings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="" xmlns:a16="http://schemas.microsoft.com/office/drawing/2014/main" id="{D5A18D76-E01E-3F4A-A69F-5498A5447477}"/>
                    </a:ext>
                  </a:extLst>
                </p:cNvPr>
                <p:cNvCxnSpPr>
                  <a:cxnSpLocks noChangeShapeType="1"/>
                  <a:stCxn id="42" idx="2"/>
                </p:cNvCxnSpPr>
                <p:nvPr/>
              </p:nvCxnSpPr>
              <p:spPr bwMode="auto">
                <a:xfrm>
                  <a:off x="10453645" y="4115645"/>
                  <a:ext cx="0" cy="1262486"/>
                </a:xfrm>
                <a:prstGeom prst="straightConnector1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5" name="Rounded Rectangle 44">
                  <a:extLst>
                    <a:ext uri="{FF2B5EF4-FFF2-40B4-BE49-F238E27FC236}">
                      <a16:creationId xmlns="" xmlns:a16="http://schemas.microsoft.com/office/drawing/2014/main" id="{9516ED88-E825-B443-9FFE-9D50B72BFBD9}"/>
                    </a:ext>
                  </a:extLst>
                </p:cNvPr>
                <p:cNvSpPr/>
                <p:nvPr/>
              </p:nvSpPr>
              <p:spPr bwMode="auto">
                <a:xfrm>
                  <a:off x="11075668" y="2654603"/>
                  <a:ext cx="1142452" cy="304801"/>
                </a:xfrm>
                <a:prstGeom prst="roundRect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cs typeface="Arial" charset="0"/>
                    </a:rPr>
                    <a:t>PMDK</a:t>
                  </a:r>
                </a:p>
              </p:txBody>
            </p:sp>
          </p:grpSp>
          <p:sp>
            <p:nvSpPr>
              <p:cNvPr id="13" name="Right Arrow 12">
                <a:extLst>
                  <a:ext uri="{FF2B5EF4-FFF2-40B4-BE49-F238E27FC236}">
                    <a16:creationId xmlns="" xmlns:a16="http://schemas.microsoft.com/office/drawing/2014/main" id="{639CCC1D-131D-A143-B062-F8A3A3932640}"/>
                  </a:ext>
                </a:extLst>
              </p:cNvPr>
              <p:cNvSpPr/>
              <p:nvPr/>
            </p:nvSpPr>
            <p:spPr>
              <a:xfrm>
                <a:off x="7510753" y="2593765"/>
                <a:ext cx="833120" cy="89624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71C5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DC313858-AC76-9144-B268-0C00F3F0892D}"/>
                  </a:ext>
                </a:extLst>
              </p:cNvPr>
              <p:cNvGrpSpPr/>
              <p:nvPr/>
            </p:nvGrpSpPr>
            <p:grpSpPr>
              <a:xfrm>
                <a:off x="1127760" y="2280356"/>
                <a:ext cx="6156960" cy="1793803"/>
                <a:chOff x="1808480" y="2280356"/>
                <a:chExt cx="5699760" cy="1793803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="" xmlns:a16="http://schemas.microsoft.com/office/drawing/2014/main" id="{4D4F18C3-1919-C14B-A049-8C33C254991C}"/>
                    </a:ext>
                  </a:extLst>
                </p:cNvPr>
                <p:cNvSpPr/>
                <p:nvPr/>
              </p:nvSpPr>
              <p:spPr>
                <a:xfrm>
                  <a:off x="1808480" y="2280356"/>
                  <a:ext cx="5699760" cy="1793803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71C5"/>
                    </a:solidFill>
                  </a:endParaRP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="" xmlns:a16="http://schemas.microsoft.com/office/drawing/2014/main" id="{C556267A-B769-2046-849D-07C9A11B1460}"/>
                    </a:ext>
                  </a:extLst>
                </p:cNvPr>
                <p:cNvSpPr/>
                <p:nvPr/>
              </p:nvSpPr>
              <p:spPr>
                <a:xfrm>
                  <a:off x="5720081" y="2404532"/>
                  <a:ext cx="1656081" cy="1565547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nterface to </a:t>
                  </a:r>
                  <a:r>
                    <a:rPr lang="en-US" sz="1000" b="1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create </a:t>
                  </a: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arrays of pmem-resident blocks, of same size, atomically updated</a:t>
                  </a:r>
                  <a:endParaRPr lang="en-US" sz="1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="" xmlns:a16="http://schemas.microsoft.com/office/drawing/2014/main" id="{6608F6BA-3F50-034E-A2B2-096F1F075712}"/>
                    </a:ext>
                  </a:extLst>
                </p:cNvPr>
                <p:cNvSpPr/>
                <p:nvPr/>
              </p:nvSpPr>
              <p:spPr>
                <a:xfrm>
                  <a:off x="3688080" y="2404532"/>
                  <a:ext cx="1899920" cy="1565548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bg1"/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I</a:t>
                  </a:r>
                  <a:r>
                    <a:rPr lang="en-US" sz="1000" b="1" dirty="0">
                      <a:solidFill>
                        <a:schemeClr val="bg1"/>
                      </a:solidFill>
                      <a:effectLst/>
                      <a:ea typeface="Verdana" panose="020B0604030504040204" pitchFamily="34" charset="0"/>
                      <a:cs typeface="Verdana" panose="020B0604030504040204" pitchFamily="34" charset="0"/>
                    </a:rPr>
                    <a:t>nterface for persistent memory allocation, transactions and general facilities</a:t>
                  </a:r>
                  <a:r>
                    <a:rPr lang="en-US" sz="1000" b="1" dirty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="" xmlns:a16="http://schemas.microsoft.com/office/drawing/2014/main" id="{AE0A9630-B9CA-C64A-BA84-C33A19B220CD}"/>
                    </a:ext>
                  </a:extLst>
                </p:cNvPr>
                <p:cNvSpPr/>
                <p:nvPr/>
              </p:nvSpPr>
              <p:spPr>
                <a:xfrm>
                  <a:off x="1950188" y="2404532"/>
                  <a:ext cx="1565172" cy="1568028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bg1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Interface to create a persistent memory resident log file</a:t>
                  </a:r>
                  <a:r>
                    <a:rPr lang="en-US" sz="1000" b="1" dirty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dirty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2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="" xmlns:a16="http://schemas.microsoft.com/office/drawing/2014/main" id="{19EEB83B-BA24-044C-B305-0D981BCC9F0F}"/>
                    </a:ext>
                  </a:extLst>
                </p:cNvPr>
                <p:cNvSpPr/>
                <p:nvPr/>
              </p:nvSpPr>
              <p:spPr>
                <a:xfrm>
                  <a:off x="5870531" y="3647438"/>
                  <a:ext cx="1391920" cy="23368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libpmemblk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="" xmlns:a16="http://schemas.microsoft.com/office/drawing/2014/main" id="{2783517B-7469-DD44-8419-FC8BC60E1DDE}"/>
                    </a:ext>
                  </a:extLst>
                </p:cNvPr>
                <p:cNvSpPr/>
                <p:nvPr/>
              </p:nvSpPr>
              <p:spPr>
                <a:xfrm>
                  <a:off x="2071885" y="3647439"/>
                  <a:ext cx="1279104" cy="23368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libpmemlog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="" xmlns:a16="http://schemas.microsoft.com/office/drawing/2014/main" id="{7246D65C-AF33-1545-B2AE-0F7C605F2DFF}"/>
                    </a:ext>
                  </a:extLst>
                </p:cNvPr>
                <p:cNvSpPr/>
                <p:nvPr/>
              </p:nvSpPr>
              <p:spPr>
                <a:xfrm>
                  <a:off x="3929790" y="3647438"/>
                  <a:ext cx="1394050" cy="23367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libpmemobj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9F37FF00-4D07-9446-B649-775F3F7E229C}"/>
                  </a:ext>
                </a:extLst>
              </p:cNvPr>
              <p:cNvSpPr txBox="1"/>
              <p:nvPr/>
            </p:nvSpPr>
            <p:spPr>
              <a:xfrm>
                <a:off x="6896699" y="4161762"/>
                <a:ext cx="1295570" cy="32531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Transaction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Support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="" xmlns:a16="http://schemas.microsoft.com/office/drawing/2014/main" id="{340580DE-2B01-EF4D-8810-090B6825EF69}"/>
                  </a:ext>
                </a:extLst>
              </p:cNvPr>
              <p:cNvSpPr/>
              <p:nvPr/>
            </p:nvSpPr>
            <p:spPr>
              <a:xfrm>
                <a:off x="2405116" y="1410180"/>
                <a:ext cx="762000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C++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="" xmlns:a16="http://schemas.microsoft.com/office/drawing/2014/main" id="{CD77350A-6B22-EB4D-ABC2-5966F26A7141}"/>
                  </a:ext>
                </a:extLst>
              </p:cNvPr>
              <p:cNvSpPr/>
              <p:nvPr/>
            </p:nvSpPr>
            <p:spPr>
              <a:xfrm>
                <a:off x="3370315" y="1407640"/>
                <a:ext cx="762000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="" xmlns:a16="http://schemas.microsoft.com/office/drawing/2014/main" id="{37C76BD7-9440-7848-8BC1-1ADC075455D7}"/>
                  </a:ext>
                </a:extLst>
              </p:cNvPr>
              <p:cNvSpPr/>
              <p:nvPr/>
            </p:nvSpPr>
            <p:spPr>
              <a:xfrm>
                <a:off x="4310896" y="1400272"/>
                <a:ext cx="1146216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PCJ/</a:t>
                </a:r>
              </a:p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LLPL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B243D4F2-BCFC-B346-AB0B-B5FC796555D7}"/>
                  </a:ext>
                </a:extLst>
              </p:cNvPr>
              <p:cNvSpPr txBox="1"/>
              <p:nvPr/>
            </p:nvSpPr>
            <p:spPr>
              <a:xfrm>
                <a:off x="6491975" y="5716963"/>
                <a:ext cx="1054480" cy="37179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Low-level 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support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="" xmlns:a16="http://schemas.microsoft.com/office/drawing/2014/main" id="{5BFD85B3-AE48-E941-A95F-CA762589B088}"/>
                  </a:ext>
                </a:extLst>
              </p:cNvPr>
              <p:cNvSpPr/>
              <p:nvPr/>
            </p:nvSpPr>
            <p:spPr>
              <a:xfrm>
                <a:off x="95232" y="1310228"/>
                <a:ext cx="1486173" cy="48490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rgbClr val="0071C5"/>
                    </a:solidFill>
                  </a:rPr>
                  <a:t>PCJ – Persistent Collection for Java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="" xmlns:a16="http://schemas.microsoft.com/office/drawing/2014/main" id="{642AEEDC-7500-7246-B593-B3D05A1EA500}"/>
                </a:ext>
              </a:extLst>
            </p:cNvPr>
            <p:cNvSpPr/>
            <p:nvPr/>
          </p:nvSpPr>
          <p:spPr>
            <a:xfrm>
              <a:off x="1170037" y="5687536"/>
              <a:ext cx="1000612" cy="2467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memkind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="" xmlns:a16="http://schemas.microsoft.com/office/drawing/2014/main" id="{642AEEDC-7500-7246-B593-B3D05A1EA500}"/>
              </a:ext>
            </a:extLst>
          </p:cNvPr>
          <p:cNvSpPr/>
          <p:nvPr/>
        </p:nvSpPr>
        <p:spPr>
          <a:xfrm>
            <a:off x="842828" y="5296096"/>
            <a:ext cx="990045" cy="246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err="1" smtClean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vmemcache</a:t>
            </a:r>
            <a:endParaRPr lang="en-US" sz="1000" b="1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2828" y="34352"/>
            <a:ext cx="10275523" cy="86177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5600" dirty="0" smtClean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Persistent Memory Development KIT</a:t>
            </a:r>
            <a:endParaRPr lang="en-US" sz="5600" dirty="0" smtClean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D9C9BF-121D-0840-9F36-0A8B469E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Examples For This </a:t>
            </a:r>
            <a:r>
              <a:rPr lang="en-US" dirty="0" smtClean="0"/>
              <a:t>Workshop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4FF205-C642-B549-BD0B-8B85F51D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995"/>
            <a:ext cx="10515600" cy="435133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Key Value Store for Persistent Memory (</a:t>
            </a:r>
            <a:r>
              <a:rPr lang="en-US" sz="2800" dirty="0" err="1" smtClean="0"/>
              <a:t>pmemkv</a:t>
            </a:r>
            <a:r>
              <a:rPr lang="en-US" sz="2800" dirty="0" smtClean="0"/>
              <a:t>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Volatile Use of Persistent Memory (</a:t>
            </a:r>
            <a:r>
              <a:rPr lang="en-US" sz="2800" dirty="0" err="1" smtClean="0"/>
              <a:t>libmemkind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Persistence and Transactions (</a:t>
            </a:r>
            <a:r>
              <a:rPr lang="en-US" sz="2800" dirty="0" err="1" smtClean="0"/>
              <a:t>libpmemobj</a:t>
            </a:r>
            <a:r>
              <a:rPr lang="en-US" sz="2800" dirty="0" smtClean="0"/>
              <a:t>)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86C681-A215-AC48-8F81-0337D0B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473701-978B-9F46-9CFF-185FE4235A6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 SNIA.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95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Pmemkv</a:t>
            </a:r>
            <a:r>
              <a:rPr lang="en-US" dirty="0" smtClean="0"/>
              <a:t>: Key Value Data Store with </a:t>
            </a:r>
            <a:r>
              <a:rPr lang="en-US" dirty="0" err="1" smtClean="0"/>
              <a:t>Persisent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3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4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Volatile Usage of Large Persistent Memory Capacities</Template>
  <TotalTime>3186</TotalTime>
  <Words>558</Words>
  <Application>Microsoft Office PowerPoint</Application>
  <PresentationFormat>Widescreen</PresentationFormat>
  <Paragraphs>150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Intel Clear</vt:lpstr>
      <vt:lpstr>Intel Clear Pro</vt:lpstr>
      <vt:lpstr>Times New Roman</vt:lpstr>
      <vt:lpstr>Verdana</vt:lpstr>
      <vt:lpstr>Wingdings</vt:lpstr>
      <vt:lpstr>4_Int_PPT Template_ClearPro_16x9</vt:lpstr>
      <vt:lpstr>Int_PPT Template_ClearPro_16x9</vt:lpstr>
      <vt:lpstr>3_Int_PPT Template_ClearPro_16x9</vt:lpstr>
      <vt:lpstr> Introduction to Persistent Memory Programming</vt:lpstr>
      <vt:lpstr>Agenda</vt:lpstr>
      <vt:lpstr>Workshop Goals</vt:lpstr>
      <vt:lpstr>connect to your session</vt:lpstr>
      <vt:lpstr>Accessing Persistent Memory</vt:lpstr>
      <vt:lpstr>verify your system supports  Persistent memory</vt:lpstr>
      <vt:lpstr>PowerPoint Presentation</vt:lpstr>
      <vt:lpstr>Programming Examples For This Workshop </vt:lpstr>
      <vt:lpstr>Pmemkv: Key Value Data Store with Persisent Memory</vt:lpstr>
      <vt:lpstr>Libmemkind: Volatile Use of Persistent Memory </vt:lpstr>
      <vt:lpstr>LibpmemObj: Transactions/Persistence</vt:lpstr>
      <vt:lpstr>Intel Developer Support &amp; Tools</vt:lpstr>
      <vt:lpstr>Resources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Upadhyayula, Usha</dc:creator>
  <cp:keywords>CTPClassification=CTP_NT</cp:keywords>
  <cp:lastModifiedBy>Upadhyayula, Usha</cp:lastModifiedBy>
  <cp:revision>40</cp:revision>
  <dcterms:created xsi:type="dcterms:W3CDTF">2019-04-12T19:27:17Z</dcterms:created>
  <dcterms:modified xsi:type="dcterms:W3CDTF">2019-04-15T00:34:11Z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f0beb519-b42c-4a0f-b4fa-b1a621cee1a3</vt:lpwstr>
  </property>
  <property fmtid="{D5CDD505-2E9C-101B-9397-08002B2CF9AE}" pid="3" name="CTP_TimeStamp">
    <vt:lpwstr>2019-04-15 00:34:11Z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