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2" r:id="rId4"/>
    <p:sldId id="258" r:id="rId5"/>
    <p:sldId id="261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306" r:id="rId20"/>
    <p:sldId id="307" r:id="rId21"/>
    <p:sldId id="308" r:id="rId22"/>
    <p:sldId id="309" r:id="rId23"/>
    <p:sldId id="276" r:id="rId24"/>
    <p:sldId id="312" r:id="rId25"/>
    <p:sldId id="277" r:id="rId26"/>
    <p:sldId id="278" r:id="rId27"/>
    <p:sldId id="279" r:id="rId28"/>
    <p:sldId id="280" r:id="rId29"/>
    <p:sldId id="281" r:id="rId30"/>
    <p:sldId id="314" r:id="rId31"/>
    <p:sldId id="315" r:id="rId32"/>
    <p:sldId id="282" r:id="rId33"/>
    <p:sldId id="283" r:id="rId34"/>
    <p:sldId id="311" r:id="rId35"/>
    <p:sldId id="310" r:id="rId36"/>
    <p:sldId id="31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3" r:id="rId55"/>
    <p:sldId id="304" r:id="rId56"/>
    <p:sldId id="305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BAF"/>
    <a:srgbClr val="B97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E1329-6F5B-904B-A7EE-004CE6D4ABC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5F68-C352-D245-9B08-710D52706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0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AB8D-DB8A-0842-BD19-EF3DBAC7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8BF53-6A7C-604D-BABB-7FED7CE7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9A88-DEB2-5C4C-93CB-B9F948C5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33D42-1376-5040-916F-A56C19950053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C358-A511-B346-9C28-88C0E542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DF10-3251-6F41-96BE-22C0AAF1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608-830E-3645-B9D0-1D8D62B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89341-CB35-3C47-86C1-1368F9D3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7D52-8A8A-AA4B-9E55-C3BC73CD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9A8B4C-7D0D-9644-8205-B85F877C23B6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2D92-2F55-2242-BBD0-B4BC5B2E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8934-C631-1E41-9E55-DAFE2CC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41CB7-7F00-BA44-AA00-3EA1429C9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F1BEA-DA73-B745-9E24-5E3B8617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144-8E0F-1545-BF64-E8324C7F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61AC9-4612-6541-A8C7-11E0842F7BD8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0C7E-47EE-A34C-A5CC-D64A60C5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9965-B754-5746-9E9C-DA30D560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2F47-1EE5-224E-AE2D-C67297E2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7487-26F5-6443-A177-34D1CE0B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0DB-24CF-164C-BBCC-9A045FDF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04853E-CEBC-BF41-B5B6-60AF818A16C0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036C-C7A7-FA4A-A7E8-57AB6698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B247-42A1-E541-B11B-73E1AB33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06DF-FBF7-A749-A585-0EDC8CF0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473E6-C89A-C243-9E0F-D83153BD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EB61-88C4-A644-9F3A-C6B8039A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B5BA07-F93E-4E45-85F6-D11A3384A1B4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4C1E6-7412-814B-9E90-8C634171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362C-4F10-C441-8EA9-E95C4C5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29CF-E269-A14D-864C-243A0A5D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7EB9-2051-584E-90B5-6C2D267BA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01DA-9E14-FF46-BBBE-EF4D2AA84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AAFD2-6F40-A148-8759-A15AB06E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579667-6FCA-2A49-B66F-02BEE1A98E23}" type="datetime1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3BC2D-B27D-6840-96A0-7C7F7C4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2012-29C2-D643-904F-7ACBCF2F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6F4F-6E20-474B-98B3-3EA2B7EA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22E55-AA77-AC43-9E12-760C431A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188B6-D8AA-ED44-A928-B1E4F8EE1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7A77B-6EA5-5A49-85CC-653F2CFD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0CD4-5188-C14E-A881-47E3B223E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E2FBF-4680-424E-8494-47667DE0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03E51B-2383-5145-A198-32801A706F6C}" type="datetime1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B8FD5-CBF8-A244-BA7D-D0D5EDDB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2B5E5-7D21-D741-ABD0-7D46A17F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12F1-02E9-9146-94B0-228C6BAC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BCC00-D477-3C4B-A721-EA059E6B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7EDF9-1DA7-0B4E-9A73-1F46D7713DBF}" type="datetime1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82405-07A8-F947-B6D9-4497D085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E17B-CED5-6848-954A-3EC5267E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BD5-DE83-4E4D-B2D7-59AB0B1C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26B21-6B10-034D-8DCF-B879C1E15484}" type="datetime1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7FAE4-CC1A-8E4F-A848-C9C2369B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85230-9E9E-9247-AAB9-ECDE7412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9005-7B32-154D-97D6-8FFB5813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0808-A689-8749-ABBB-A7E6D518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5F37-6CE1-4843-A5A8-9C903713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3B95E-2DA6-2B45-87CE-537CBDBF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FC963D-7ACB-974D-9700-7280FA65359B}" type="datetime1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360CD-5EF7-174D-AE38-C5B3BC0F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44070-2177-9342-9994-36A15CB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319C-BE0A-EA48-B2E6-426073E5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9CCD4-E4BD-5B4A-AE93-304A94D44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C44F-BC74-A346-8F2F-E6D8CC58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0B490-1ADF-3F42-8ED3-A9678A9A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18C47E-6118-614F-882F-C583F1543D8F}" type="datetime1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A40FB-695E-E640-9BC1-B111D489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7EE7-D5D1-4C48-B0CF-1D61FF96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6D7EE-6B24-2D4B-90DA-E3A514F6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D5C5-4476-C14B-9597-FF98860B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92C5E-882E-7247-8885-51DAF35CC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SNIA.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5C78-E037-3B4D-BA5B-88520FA11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38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617C-2D85-204B-9483-4B4D161AA08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581F8-FB06-2241-A4C4-17A9011CBEE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6326" y="6289675"/>
            <a:ext cx="774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mem.io/ndctl" TargetMode="External"/><Relationship Id="rId3" Type="http://schemas.openxmlformats.org/officeDocument/2006/relationships/hyperlink" Target="https://github.com/pmem/PMDK" TargetMode="External"/><Relationship Id="rId7" Type="http://schemas.openxmlformats.org/officeDocument/2006/relationships/hyperlink" Target="https://github.com/pmem/pmemkv" TargetMode="External"/><Relationship Id="rId2" Type="http://schemas.openxmlformats.org/officeDocument/2006/relationships/hyperlink" Target="https://pmem.io/pm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mkind/memkind" TargetMode="External"/><Relationship Id="rId5" Type="http://schemas.openxmlformats.org/officeDocument/2006/relationships/hyperlink" Target="https://software.intel.com/persistent-memory" TargetMode="External"/><Relationship Id="rId10" Type="http://schemas.openxmlformats.org/officeDocument/2006/relationships/hyperlink" Target="https://docs.pmem.io/" TargetMode="External"/><Relationship Id="rId4" Type="http://schemas.openxmlformats.org/officeDocument/2006/relationships/hyperlink" Target="https://groups.google.com/forum/#!forum/pmem" TargetMode="External"/><Relationship Id="rId9" Type="http://schemas.openxmlformats.org/officeDocument/2006/relationships/hyperlink" Target="https://www.snia.org/tech_activities/standards/curr_standards/np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mem.i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mem.io/2019/02/20/cpp-vector.html" TargetMode="External"/><Relationship Id="rId2" Type="http://schemas.openxmlformats.org/officeDocument/2006/relationships/hyperlink" Target="https://github.com/pmem/pmemkv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em/nvml/tree/master/src/examples/libpmem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em/pmdk/blob/master/src/examples/libpmemblk/manpage.c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nome-laptop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nome-laptop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Events/Build/2016/P470" TargetMode="External"/><Relationship Id="rId3" Type="http://schemas.openxmlformats.org/officeDocument/2006/relationships/hyperlink" Target="https://software.intel.com/en-us/persistent-memory" TargetMode="External"/><Relationship Id="rId7" Type="http://schemas.openxmlformats.org/officeDocument/2006/relationships/hyperlink" Target="https://www.suse.com/communities/blog/nvdimm-enabling-suse-linux-enterprise-12-service-pack-2/" TargetMode="External"/><Relationship Id="rId2" Type="http://schemas.openxmlformats.org/officeDocument/2006/relationships/hyperlink" Target="http://pmem.io/pmd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vdimm.wiki.kernel.org/" TargetMode="External"/><Relationship Id="rId11" Type="http://schemas.openxmlformats.org/officeDocument/2006/relationships/hyperlink" Target="https://01.org/ixpdimm-sw/" TargetMode="External"/><Relationship Id="rId5" Type="http://schemas.openxmlformats.org/officeDocument/2006/relationships/hyperlink" Target="http://pmem.io/2016/02/22/pm-emulation.html" TargetMode="External"/><Relationship Id="rId10" Type="http://schemas.openxmlformats.org/officeDocument/2006/relationships/hyperlink" Target="https://www.snia.org/pm-summit" TargetMode="External"/><Relationship Id="rId4" Type="http://schemas.openxmlformats.org/officeDocument/2006/relationships/hyperlink" Target="http://pmem.io/2014/08/27/crawl-walk-run.html" TargetMode="External"/><Relationship Id="rId9" Type="http://schemas.openxmlformats.org/officeDocument/2006/relationships/hyperlink" Target="https://channel9.msdn.com/Shows/Data-Exposed/SQL-Server-2016-and-Windows-Server-2016-SCM--FAST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5086-FF07-184E-9798-19A4407B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0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Persistent Memory</a:t>
            </a:r>
            <a:br>
              <a:rPr lang="en-US" dirty="0"/>
            </a:br>
            <a:r>
              <a:rPr lang="en-US" dirty="0"/>
              <a:t>Hackathon and Workshop</a:t>
            </a:r>
            <a:br>
              <a:rPr lang="en-US" dirty="0"/>
            </a:br>
            <a:r>
              <a:rPr lang="en-US" sz="4900" dirty="0"/>
              <a:t>XXX EVENT NAME 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426C-95A4-2B4A-9BEA-80C8489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6163"/>
            <a:ext cx="9144000" cy="27642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XXX DATE XXX</a:t>
            </a:r>
          </a:p>
          <a:p>
            <a:endParaRPr lang="en-US" dirty="0"/>
          </a:p>
          <a:p>
            <a:r>
              <a:rPr lang="en-US" dirty="0"/>
              <a:t>Contributors:</a:t>
            </a:r>
          </a:p>
          <a:p>
            <a:r>
              <a:rPr lang="en-US" dirty="0"/>
              <a:t>Jim Fister (SNIA)</a:t>
            </a:r>
          </a:p>
          <a:p>
            <a:r>
              <a:rPr lang="en-US" dirty="0"/>
              <a:t>Stephen Bates (Eideticom)</a:t>
            </a:r>
          </a:p>
          <a:p>
            <a:r>
              <a:rPr lang="en-US" dirty="0"/>
              <a:t>Andy Rudoff (Intel)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XXX URL FOR THIS HACKATHON GOES HERE XXX</a:t>
            </a:r>
          </a:p>
        </p:txBody>
      </p:sp>
    </p:spTree>
    <p:extLst>
      <p:ext uri="{BB962C8B-B14F-4D97-AF65-F5344CB8AC3E}">
        <p14:creationId xmlns:p14="http://schemas.microsoft.com/office/powerpoint/2010/main" val="423710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0105A-1747-164D-A5D3-2EFCEF2D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F333B-AAE5-904C-8901-D9DC4D0D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4A8E28-AB66-8D4B-B326-38C1FCDFEE11}"/>
              </a:ext>
            </a:extLst>
          </p:cNvPr>
          <p:cNvGrpSpPr/>
          <p:nvPr/>
        </p:nvGrpSpPr>
        <p:grpSpPr>
          <a:xfrm>
            <a:off x="619439" y="1204227"/>
            <a:ext cx="11338510" cy="4998050"/>
            <a:chOff x="619439" y="1204227"/>
            <a:chExt cx="11338510" cy="49980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EF6BFC0-CBBC-6546-BF13-D0EB2A5DB85E}"/>
                </a:ext>
              </a:extLst>
            </p:cNvPr>
            <p:cNvSpPr/>
            <p:nvPr/>
          </p:nvSpPr>
          <p:spPr>
            <a:xfrm>
              <a:off x="4110388" y="121488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1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A7583EA-277A-E542-8871-87AB0A282104}"/>
                </a:ext>
              </a:extLst>
            </p:cNvPr>
            <p:cNvSpPr/>
            <p:nvPr/>
          </p:nvSpPr>
          <p:spPr>
            <a:xfrm>
              <a:off x="2182161" y="120422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0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1903AD-74F8-8C47-8F94-DFD6391D4BAF}"/>
                </a:ext>
              </a:extLst>
            </p:cNvPr>
            <p:cNvSpPr txBox="1"/>
            <p:nvPr/>
          </p:nvSpPr>
          <p:spPr>
            <a:xfrm>
              <a:off x="619439" y="4280558"/>
              <a:ext cx="10685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Hardware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F92E2A-9933-0A49-84D6-0D7615ABDC1D}"/>
                </a:ext>
              </a:extLst>
            </p:cNvPr>
            <p:cNvSpPr txBox="1"/>
            <p:nvPr/>
          </p:nvSpPr>
          <p:spPr>
            <a:xfrm>
              <a:off x="2201041" y="5832945"/>
              <a:ext cx="382022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Persistent Memory Modules</a:t>
              </a:r>
            </a:p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(Interleave sets)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111FCD2-F5B0-064B-90C0-D47469CE40A5}"/>
                </a:ext>
              </a:extLst>
            </p:cNvPr>
            <p:cNvSpPr/>
            <p:nvPr/>
          </p:nvSpPr>
          <p:spPr>
            <a:xfrm>
              <a:off x="2235166" y="4827432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0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E5BFA-F0CA-904C-AF42-A8148006E251}"/>
                </a:ext>
              </a:extLst>
            </p:cNvPr>
            <p:cNvSpPr txBox="1"/>
            <p:nvPr/>
          </p:nvSpPr>
          <p:spPr>
            <a:xfrm>
              <a:off x="6295621" y="5121180"/>
              <a:ext cx="566232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ipmctl create -goal PersistentMemoryType=AppDirect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65361B-22DE-2A4C-80AE-92FAF11962E4}"/>
                </a:ext>
              </a:extLst>
            </p:cNvPr>
            <p:cNvSpPr/>
            <p:nvPr/>
          </p:nvSpPr>
          <p:spPr>
            <a:xfrm>
              <a:off x="4111155" y="4820969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1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03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DB67B-8D3F-8E4D-9998-17F0324F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D6A3-B214-914E-A898-159A2358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E3DBD3-5B75-604A-B459-D0EB47B03639}"/>
              </a:ext>
            </a:extLst>
          </p:cNvPr>
          <p:cNvGrpSpPr/>
          <p:nvPr/>
        </p:nvGrpSpPr>
        <p:grpSpPr>
          <a:xfrm>
            <a:off x="619439" y="1204227"/>
            <a:ext cx="11342054" cy="4998050"/>
            <a:chOff x="619439" y="1204227"/>
            <a:chExt cx="11342054" cy="49980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3BF2AC7-1490-774F-806C-433FF20405B3}"/>
                </a:ext>
              </a:extLst>
            </p:cNvPr>
            <p:cNvSpPr/>
            <p:nvPr/>
          </p:nvSpPr>
          <p:spPr>
            <a:xfrm>
              <a:off x="4110388" y="121488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1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F310432-F981-B848-8877-5992C4773C29}"/>
                </a:ext>
              </a:extLst>
            </p:cNvPr>
            <p:cNvSpPr/>
            <p:nvPr/>
          </p:nvSpPr>
          <p:spPr>
            <a:xfrm>
              <a:off x="2182161" y="120422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0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BDFEF-E48E-274B-A3C6-CE28761CDCF3}"/>
                </a:ext>
              </a:extLst>
            </p:cNvPr>
            <p:cNvSpPr txBox="1"/>
            <p:nvPr/>
          </p:nvSpPr>
          <p:spPr>
            <a:xfrm>
              <a:off x="619439" y="4280558"/>
              <a:ext cx="10685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Hardware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10A2A2-975E-D84D-90CE-E1A9F35490B4}"/>
                </a:ext>
              </a:extLst>
            </p:cNvPr>
            <p:cNvSpPr txBox="1"/>
            <p:nvPr/>
          </p:nvSpPr>
          <p:spPr>
            <a:xfrm>
              <a:off x="2201041" y="5832945"/>
              <a:ext cx="382022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Persistent Memory Modules</a:t>
              </a:r>
            </a:p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(Interleave sets)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F396324-696E-9E4C-A78B-0571FA26F80A}"/>
                </a:ext>
              </a:extLst>
            </p:cNvPr>
            <p:cNvSpPr/>
            <p:nvPr/>
          </p:nvSpPr>
          <p:spPr>
            <a:xfrm>
              <a:off x="2235166" y="4827432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0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56C590B-288A-5D4B-8343-3F0B14F54825}"/>
                </a:ext>
              </a:extLst>
            </p:cNvPr>
            <p:cNvSpPr/>
            <p:nvPr/>
          </p:nvSpPr>
          <p:spPr>
            <a:xfrm>
              <a:off x="2235165" y="3939888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Namespace0.0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2F3657-2D59-C64F-9556-8D5247ECA8F1}"/>
                </a:ext>
              </a:extLst>
            </p:cNvPr>
            <p:cNvSpPr txBox="1"/>
            <p:nvPr/>
          </p:nvSpPr>
          <p:spPr>
            <a:xfrm>
              <a:off x="6295621" y="5121180"/>
              <a:ext cx="566232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ipmctl create -goal PersistentMemoryType=AppDirect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E0567-D426-504B-A55D-93943C5B2D9E}"/>
                </a:ext>
              </a:extLst>
            </p:cNvPr>
            <p:cNvSpPr txBox="1"/>
            <p:nvPr/>
          </p:nvSpPr>
          <p:spPr>
            <a:xfrm>
              <a:off x="6299165" y="405495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996AC69-1CFA-674F-99F9-0DA15846EE33}"/>
                </a:ext>
              </a:extLst>
            </p:cNvPr>
            <p:cNvSpPr/>
            <p:nvPr/>
          </p:nvSpPr>
          <p:spPr>
            <a:xfrm>
              <a:off x="4115196" y="3932747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Namespace1.0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5543820-4DE3-604C-9A66-E3539B0BA6FB}"/>
                </a:ext>
              </a:extLst>
            </p:cNvPr>
            <p:cNvSpPr/>
            <p:nvPr/>
          </p:nvSpPr>
          <p:spPr>
            <a:xfrm>
              <a:off x="4111155" y="4820969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1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25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47106-ED58-B04F-ADFE-C77EB222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2DA3-57E8-3344-968B-8DB7BBA1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FA2FA9-2D2F-5944-9C42-D068FBD2DA7E}"/>
              </a:ext>
            </a:extLst>
          </p:cNvPr>
          <p:cNvGrpSpPr/>
          <p:nvPr/>
        </p:nvGrpSpPr>
        <p:grpSpPr>
          <a:xfrm>
            <a:off x="619437" y="1204227"/>
            <a:ext cx="11342056" cy="4998050"/>
            <a:chOff x="619437" y="1204227"/>
            <a:chExt cx="11342056" cy="49980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2CBC6C5-2DAC-6343-8667-32DF4B24B5FE}"/>
                </a:ext>
              </a:extLst>
            </p:cNvPr>
            <p:cNvSpPr/>
            <p:nvPr/>
          </p:nvSpPr>
          <p:spPr>
            <a:xfrm>
              <a:off x="4110388" y="121488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1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61AB65C-CFA4-8E47-8B79-CEDABCA3854F}"/>
                </a:ext>
              </a:extLst>
            </p:cNvPr>
            <p:cNvSpPr/>
            <p:nvPr/>
          </p:nvSpPr>
          <p:spPr>
            <a:xfrm>
              <a:off x="2182161" y="120422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0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A31E9E-9160-C146-B92B-C5E5EB96D619}"/>
                </a:ext>
              </a:extLst>
            </p:cNvPr>
            <p:cNvCxnSpPr/>
            <p:nvPr/>
          </p:nvCxnSpPr>
          <p:spPr>
            <a:xfrm>
              <a:off x="619437" y="3910261"/>
              <a:ext cx="5426184" cy="7408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195BD4-54FC-394B-B9F7-49F15F97A06A}"/>
                </a:ext>
              </a:extLst>
            </p:cNvPr>
            <p:cNvCxnSpPr/>
            <p:nvPr/>
          </p:nvCxnSpPr>
          <p:spPr>
            <a:xfrm flipV="1">
              <a:off x="630053" y="3007992"/>
              <a:ext cx="5415568" cy="23685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1E6629-75DE-AF4E-ADF7-F50B900141AA}"/>
                </a:ext>
              </a:extLst>
            </p:cNvPr>
            <p:cNvSpPr txBox="1"/>
            <p:nvPr/>
          </p:nvSpPr>
          <p:spPr>
            <a:xfrm>
              <a:off x="624007" y="3132937"/>
              <a:ext cx="846677" cy="64633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NVDIMM 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Driver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(Kernel)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1B94A3-A446-4E49-9724-DFF6B75C3312}"/>
                </a:ext>
              </a:extLst>
            </p:cNvPr>
            <p:cNvSpPr txBox="1"/>
            <p:nvPr/>
          </p:nvSpPr>
          <p:spPr>
            <a:xfrm>
              <a:off x="619439" y="4280558"/>
              <a:ext cx="10685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Hardware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7F5741-5C02-634A-92AC-F90FCEC990F6}"/>
                </a:ext>
              </a:extLst>
            </p:cNvPr>
            <p:cNvSpPr txBox="1"/>
            <p:nvPr/>
          </p:nvSpPr>
          <p:spPr>
            <a:xfrm>
              <a:off x="2201041" y="5832945"/>
              <a:ext cx="382022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Persistent Memory Modules</a:t>
              </a:r>
            </a:p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(Interleave sets)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658394A-FCCD-B043-81AF-BC181F3D245B}"/>
                </a:ext>
              </a:extLst>
            </p:cNvPr>
            <p:cNvSpPr/>
            <p:nvPr/>
          </p:nvSpPr>
          <p:spPr>
            <a:xfrm>
              <a:off x="2235166" y="4827432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0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E46F8D3-6B1B-3042-A778-693FC1148C20}"/>
                </a:ext>
              </a:extLst>
            </p:cNvPr>
            <p:cNvSpPr/>
            <p:nvPr/>
          </p:nvSpPr>
          <p:spPr>
            <a:xfrm>
              <a:off x="2235165" y="3939888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Namespace0.0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054D13B-4A50-9141-B960-F766B8AC7260}"/>
                </a:ext>
              </a:extLst>
            </p:cNvPr>
            <p:cNvSpPr/>
            <p:nvPr/>
          </p:nvSpPr>
          <p:spPr>
            <a:xfrm>
              <a:off x="2235165" y="3052344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D9269A-1B4C-7B49-9550-B9BA1990AF77}"/>
                </a:ext>
              </a:extLst>
            </p:cNvPr>
            <p:cNvSpPr txBox="1"/>
            <p:nvPr/>
          </p:nvSpPr>
          <p:spPr>
            <a:xfrm>
              <a:off x="6295621" y="5121180"/>
              <a:ext cx="566232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ipmctl create -goal PersistentMemoryType=AppDirect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F0B378-3A3D-0249-B2F8-06BF3DDC225B}"/>
                </a:ext>
              </a:extLst>
            </p:cNvPr>
            <p:cNvSpPr txBox="1"/>
            <p:nvPr/>
          </p:nvSpPr>
          <p:spPr>
            <a:xfrm>
              <a:off x="6299165" y="405495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2A9771B-39CD-EB48-9474-115DBF7394EB}"/>
                </a:ext>
              </a:extLst>
            </p:cNvPr>
            <p:cNvSpPr/>
            <p:nvPr/>
          </p:nvSpPr>
          <p:spPr>
            <a:xfrm>
              <a:off x="4115196" y="3932747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Namespace1.0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E86B068-CB91-D14F-A33A-81FC64E9FD92}"/>
                </a:ext>
              </a:extLst>
            </p:cNvPr>
            <p:cNvSpPr/>
            <p:nvPr/>
          </p:nvSpPr>
          <p:spPr>
            <a:xfrm>
              <a:off x="4115196" y="304520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/dev/pmem1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4C4ABFA-F2D4-9746-BB0E-43BE9F6BB09C}"/>
                </a:ext>
              </a:extLst>
            </p:cNvPr>
            <p:cNvSpPr/>
            <p:nvPr/>
          </p:nvSpPr>
          <p:spPr>
            <a:xfrm>
              <a:off x="4111155" y="4820969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1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9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4488B-3F7A-D646-AEE0-E4B72A24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1BFC-C929-2246-9754-0F8A4C94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9B8412-4973-864E-860F-E19DF3611E76}"/>
              </a:ext>
            </a:extLst>
          </p:cNvPr>
          <p:cNvGrpSpPr/>
          <p:nvPr/>
        </p:nvGrpSpPr>
        <p:grpSpPr>
          <a:xfrm>
            <a:off x="609358" y="1204227"/>
            <a:ext cx="11352135" cy="4998050"/>
            <a:chOff x="609358" y="1204227"/>
            <a:chExt cx="11352135" cy="49980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FE927C3-7821-7849-92CE-CE49C59395DA}"/>
                </a:ext>
              </a:extLst>
            </p:cNvPr>
            <p:cNvSpPr/>
            <p:nvPr/>
          </p:nvSpPr>
          <p:spPr>
            <a:xfrm>
              <a:off x="4110388" y="121488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1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559D608-9B5E-6241-A9FD-7B6C166BC07B}"/>
                </a:ext>
              </a:extLst>
            </p:cNvPr>
            <p:cNvSpPr/>
            <p:nvPr/>
          </p:nvSpPr>
          <p:spPr>
            <a:xfrm>
              <a:off x="2182161" y="120422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0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B64B8E-63FB-2548-9060-DD195065CB4F}"/>
                </a:ext>
              </a:extLst>
            </p:cNvPr>
            <p:cNvCxnSpPr/>
            <p:nvPr/>
          </p:nvCxnSpPr>
          <p:spPr>
            <a:xfrm>
              <a:off x="619437" y="3910261"/>
              <a:ext cx="5426184" cy="7408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FDC2C53-81C1-C948-BA1C-C6311AAFF85B}"/>
                </a:ext>
              </a:extLst>
            </p:cNvPr>
            <p:cNvCxnSpPr/>
            <p:nvPr/>
          </p:nvCxnSpPr>
          <p:spPr>
            <a:xfrm flipV="1">
              <a:off x="630053" y="3007992"/>
              <a:ext cx="5415568" cy="23685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08CFF-5981-9448-8414-D3494DF76AB2}"/>
                </a:ext>
              </a:extLst>
            </p:cNvPr>
            <p:cNvSpPr txBox="1"/>
            <p:nvPr/>
          </p:nvSpPr>
          <p:spPr>
            <a:xfrm>
              <a:off x="609358" y="1255845"/>
              <a:ext cx="1010672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Applications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(User Space)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2121FC-0444-3742-AC13-ED83A059ACC4}"/>
                </a:ext>
              </a:extLst>
            </p:cNvPr>
            <p:cNvSpPr txBox="1"/>
            <p:nvPr/>
          </p:nvSpPr>
          <p:spPr>
            <a:xfrm>
              <a:off x="624007" y="3132937"/>
              <a:ext cx="846677" cy="64633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NVDIMM 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Driver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(Kernel)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CCE395-E41D-F54F-B1F4-8698A509E8AB}"/>
                </a:ext>
              </a:extLst>
            </p:cNvPr>
            <p:cNvSpPr txBox="1"/>
            <p:nvPr/>
          </p:nvSpPr>
          <p:spPr>
            <a:xfrm>
              <a:off x="619439" y="4280558"/>
              <a:ext cx="10685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Hardware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191B5-8C2A-554A-A5B3-3626834E3F48}"/>
                </a:ext>
              </a:extLst>
            </p:cNvPr>
            <p:cNvSpPr txBox="1"/>
            <p:nvPr/>
          </p:nvSpPr>
          <p:spPr>
            <a:xfrm>
              <a:off x="2201041" y="5832945"/>
              <a:ext cx="382022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Persistent Memory Modules</a:t>
              </a:r>
            </a:p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(Interleave sets)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3C2B826-BB5F-F641-A607-9D3C12D9F13F}"/>
                </a:ext>
              </a:extLst>
            </p:cNvPr>
            <p:cNvSpPr/>
            <p:nvPr/>
          </p:nvSpPr>
          <p:spPr>
            <a:xfrm>
              <a:off x="2235166" y="4827432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0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4AA13C3-7288-224E-94B2-C83AF65C03A4}"/>
                </a:ext>
              </a:extLst>
            </p:cNvPr>
            <p:cNvSpPr/>
            <p:nvPr/>
          </p:nvSpPr>
          <p:spPr>
            <a:xfrm>
              <a:off x="2235165" y="3939888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Namespace0.0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584745F-EBA6-CE41-ABF5-F6A2C2619D70}"/>
                </a:ext>
              </a:extLst>
            </p:cNvPr>
            <p:cNvSpPr/>
            <p:nvPr/>
          </p:nvSpPr>
          <p:spPr>
            <a:xfrm>
              <a:off x="2235165" y="3052344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2588268-C416-C84D-BC2C-B359B6196B22}"/>
                </a:ext>
              </a:extLst>
            </p:cNvPr>
            <p:cNvSpPr/>
            <p:nvPr/>
          </p:nvSpPr>
          <p:spPr>
            <a:xfrm>
              <a:off x="2235165" y="2164801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2EEB9F-5056-864B-928B-1F1CAE9C7FEE}"/>
                </a:ext>
              </a:extLst>
            </p:cNvPr>
            <p:cNvSpPr txBox="1"/>
            <p:nvPr/>
          </p:nvSpPr>
          <p:spPr>
            <a:xfrm>
              <a:off x="6295621" y="5121180"/>
              <a:ext cx="566232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ipmctl create -goal PersistentMemoryType=AppDirect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7CA1AA-4BBE-9E41-B73C-3EAE5122B4CA}"/>
                </a:ext>
              </a:extLst>
            </p:cNvPr>
            <p:cNvSpPr txBox="1"/>
            <p:nvPr/>
          </p:nvSpPr>
          <p:spPr>
            <a:xfrm>
              <a:off x="6299165" y="405495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267892-6EF8-8C41-8FED-BB42CF7C1E9F}"/>
                </a:ext>
              </a:extLst>
            </p:cNvPr>
            <p:cNvSpPr txBox="1"/>
            <p:nvPr/>
          </p:nvSpPr>
          <p:spPr>
            <a:xfrm>
              <a:off x="6245858" y="2113739"/>
              <a:ext cx="5662328" cy="86177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/dev/pmem1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/dev/pmem0 /mnt/pmem-fsdax0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/dev/pmem1 /mnt/pmem-fsdax1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CC1A0BB-EF98-5948-BE52-DEA3BF0F8A4C}"/>
                </a:ext>
              </a:extLst>
            </p:cNvPr>
            <p:cNvSpPr/>
            <p:nvPr/>
          </p:nvSpPr>
          <p:spPr>
            <a:xfrm>
              <a:off x="4115196" y="3932747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Namespace1.0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F1B131E-CD39-2B45-8A40-0F502842359B}"/>
                </a:ext>
              </a:extLst>
            </p:cNvPr>
            <p:cNvSpPr/>
            <p:nvPr/>
          </p:nvSpPr>
          <p:spPr>
            <a:xfrm>
              <a:off x="4115196" y="304520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/dev/pmem1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2FFDAEB-F747-6646-87A5-A86278E2DB72}"/>
                </a:ext>
              </a:extLst>
            </p:cNvPr>
            <p:cNvSpPr/>
            <p:nvPr/>
          </p:nvSpPr>
          <p:spPr>
            <a:xfrm>
              <a:off x="4115196" y="2157660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FED182A-8ABA-F348-A39A-2C2123771AB3}"/>
                </a:ext>
              </a:extLst>
            </p:cNvPr>
            <p:cNvSpPr/>
            <p:nvPr/>
          </p:nvSpPr>
          <p:spPr>
            <a:xfrm>
              <a:off x="4111155" y="4820969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1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31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93337-2131-2D4A-8CE2-4579CAD6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3378F-CC2B-AE4C-86D8-710FDA8F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3E14E2-FDC3-D34A-A5E3-56A447D03703}"/>
              </a:ext>
            </a:extLst>
          </p:cNvPr>
          <p:cNvGrpSpPr/>
          <p:nvPr/>
        </p:nvGrpSpPr>
        <p:grpSpPr>
          <a:xfrm>
            <a:off x="609358" y="1204227"/>
            <a:ext cx="11352135" cy="4998050"/>
            <a:chOff x="609358" y="1204227"/>
            <a:chExt cx="11352135" cy="49980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B8A0432-F95C-5F4E-BC8B-0329394646DB}"/>
                </a:ext>
              </a:extLst>
            </p:cNvPr>
            <p:cNvSpPr/>
            <p:nvPr/>
          </p:nvSpPr>
          <p:spPr>
            <a:xfrm>
              <a:off x="4110388" y="121488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1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9491841-5F06-1546-AB1B-A6C36167B8A7}"/>
                </a:ext>
              </a:extLst>
            </p:cNvPr>
            <p:cNvSpPr/>
            <p:nvPr/>
          </p:nvSpPr>
          <p:spPr>
            <a:xfrm>
              <a:off x="2182161" y="120422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0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C396A7-9E67-BF41-8DE2-AE4908941ABC}"/>
                </a:ext>
              </a:extLst>
            </p:cNvPr>
            <p:cNvCxnSpPr/>
            <p:nvPr/>
          </p:nvCxnSpPr>
          <p:spPr>
            <a:xfrm>
              <a:off x="619437" y="3910261"/>
              <a:ext cx="5426184" cy="7408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0855A1F-7F61-B14A-8935-F978A5314876}"/>
                </a:ext>
              </a:extLst>
            </p:cNvPr>
            <p:cNvCxnSpPr/>
            <p:nvPr/>
          </p:nvCxnSpPr>
          <p:spPr>
            <a:xfrm flipV="1">
              <a:off x="630053" y="3007992"/>
              <a:ext cx="5415568" cy="23685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E9467D-58D2-894B-827A-478C7AD73561}"/>
                </a:ext>
              </a:extLst>
            </p:cNvPr>
            <p:cNvSpPr txBox="1"/>
            <p:nvPr/>
          </p:nvSpPr>
          <p:spPr>
            <a:xfrm>
              <a:off x="609358" y="1255845"/>
              <a:ext cx="1010672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Applications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(User Space)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D28FA-A047-3544-9EEE-8D39070519CE}"/>
                </a:ext>
              </a:extLst>
            </p:cNvPr>
            <p:cNvSpPr txBox="1"/>
            <p:nvPr/>
          </p:nvSpPr>
          <p:spPr>
            <a:xfrm>
              <a:off x="624007" y="3132937"/>
              <a:ext cx="846677" cy="64633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NVDIMM 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Driver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(Kernel)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EECE95-667F-C14F-8968-81750D783AC3}"/>
                </a:ext>
              </a:extLst>
            </p:cNvPr>
            <p:cNvSpPr txBox="1"/>
            <p:nvPr/>
          </p:nvSpPr>
          <p:spPr>
            <a:xfrm>
              <a:off x="619439" y="4280558"/>
              <a:ext cx="10685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Hardware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63CCB4-F230-3D43-89D8-26DFF4924CC5}"/>
                </a:ext>
              </a:extLst>
            </p:cNvPr>
            <p:cNvSpPr txBox="1"/>
            <p:nvPr/>
          </p:nvSpPr>
          <p:spPr>
            <a:xfrm>
              <a:off x="2201041" y="5832945"/>
              <a:ext cx="382022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Persistent Memory Modules</a:t>
              </a:r>
            </a:p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(Interleave sets)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3E4E85B-EA9D-1C49-9B8E-B3D407748BA7}"/>
                </a:ext>
              </a:extLst>
            </p:cNvPr>
            <p:cNvSpPr/>
            <p:nvPr/>
          </p:nvSpPr>
          <p:spPr>
            <a:xfrm>
              <a:off x="2235166" y="4827432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0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26AD7F6-1EED-0D48-995D-AA7F23CBE2C1}"/>
                </a:ext>
              </a:extLst>
            </p:cNvPr>
            <p:cNvSpPr/>
            <p:nvPr/>
          </p:nvSpPr>
          <p:spPr>
            <a:xfrm>
              <a:off x="2235165" y="3939888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Namespace0.0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36964BF-8D55-2B4F-9E9F-3F396E309CCA}"/>
                </a:ext>
              </a:extLst>
            </p:cNvPr>
            <p:cNvSpPr/>
            <p:nvPr/>
          </p:nvSpPr>
          <p:spPr>
            <a:xfrm>
              <a:off x="2235165" y="3052344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0050957-C73D-D54F-830E-AD4F1C3B743D}"/>
                </a:ext>
              </a:extLst>
            </p:cNvPr>
            <p:cNvSpPr/>
            <p:nvPr/>
          </p:nvSpPr>
          <p:spPr>
            <a:xfrm>
              <a:off x="2235165" y="2164801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B525D78-AF01-C94D-8562-85FAFFD43584}"/>
                </a:ext>
              </a:extLst>
            </p:cNvPr>
            <p:cNvSpPr/>
            <p:nvPr/>
          </p:nvSpPr>
          <p:spPr>
            <a:xfrm>
              <a:off x="2235165" y="1289700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Persistent Memory Pool(s)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ED64DD-196A-0D47-BE16-33444E742742}"/>
                </a:ext>
              </a:extLst>
            </p:cNvPr>
            <p:cNvSpPr txBox="1"/>
            <p:nvPr/>
          </p:nvSpPr>
          <p:spPr>
            <a:xfrm>
              <a:off x="6295621" y="5121180"/>
              <a:ext cx="566232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ipmctl create -goal PersistentMemoryType=AppDirect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053DE4-D78F-884A-8A7F-A6800739A5A6}"/>
                </a:ext>
              </a:extLst>
            </p:cNvPr>
            <p:cNvSpPr txBox="1"/>
            <p:nvPr/>
          </p:nvSpPr>
          <p:spPr>
            <a:xfrm>
              <a:off x="6299165" y="405495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14CBD2-BF92-1940-8FE3-F50340785467}"/>
                </a:ext>
              </a:extLst>
            </p:cNvPr>
            <p:cNvSpPr txBox="1"/>
            <p:nvPr/>
          </p:nvSpPr>
          <p:spPr>
            <a:xfrm>
              <a:off x="6245858" y="2113739"/>
              <a:ext cx="5662328" cy="86177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/dev/pmem1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/dev/pmem0 /mnt/pmem-fsdax0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/dev/pmem1 /mnt/pmem-fsdax1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4FC6F7-5FC0-9643-B01E-A1418C32D270}"/>
                </a:ext>
              </a:extLst>
            </p:cNvPr>
            <p:cNvSpPr txBox="1"/>
            <p:nvPr/>
          </p:nvSpPr>
          <p:spPr>
            <a:xfrm>
              <a:off x="6245858" y="129538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pmempool create /mnt/pmem-fsdax0/pool0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pmempool create /mnt/pmem-fsdax1/pool1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D73EABA-F9C9-0F43-9CD9-63349304ACC2}"/>
                </a:ext>
              </a:extLst>
            </p:cNvPr>
            <p:cNvSpPr/>
            <p:nvPr/>
          </p:nvSpPr>
          <p:spPr>
            <a:xfrm>
              <a:off x="4115196" y="3932747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Namespace1.0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2D83743-CC0E-504A-9F41-14A582FB96E4}"/>
                </a:ext>
              </a:extLst>
            </p:cNvPr>
            <p:cNvSpPr/>
            <p:nvPr/>
          </p:nvSpPr>
          <p:spPr>
            <a:xfrm>
              <a:off x="4115196" y="304520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/dev/pmem1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8FD7C13-4ED1-6947-94DE-8AFCF66F4640}"/>
                </a:ext>
              </a:extLst>
            </p:cNvPr>
            <p:cNvSpPr/>
            <p:nvPr/>
          </p:nvSpPr>
          <p:spPr>
            <a:xfrm>
              <a:off x="4115196" y="2157660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A9AAF32-C495-3645-A294-35D34CE4E503}"/>
                </a:ext>
              </a:extLst>
            </p:cNvPr>
            <p:cNvSpPr/>
            <p:nvPr/>
          </p:nvSpPr>
          <p:spPr>
            <a:xfrm>
              <a:off x="4115196" y="127749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Persistent Memory Pool(s)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D92CEB6-2E33-6B49-9471-6FAF13D67804}"/>
                </a:ext>
              </a:extLst>
            </p:cNvPr>
            <p:cNvSpPr/>
            <p:nvPr/>
          </p:nvSpPr>
          <p:spPr>
            <a:xfrm>
              <a:off x="4111155" y="4820969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1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5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73CA28A-4046-604E-B83D-76891D31505E}"/>
              </a:ext>
            </a:extLst>
          </p:cNvPr>
          <p:cNvSpPr/>
          <p:nvPr/>
        </p:nvSpPr>
        <p:spPr>
          <a:xfrm>
            <a:off x="6096000" y="1214887"/>
            <a:ext cx="5812186" cy="3762378"/>
          </a:xfrm>
          <a:prstGeom prst="rect">
            <a:avLst/>
          </a:prstGeom>
          <a:solidFill>
            <a:srgbClr val="A5DA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71C5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9CF4F-5B44-8D4B-9DD1-452E9FF22D90}"/>
              </a:ext>
            </a:extLst>
          </p:cNvPr>
          <p:cNvSpPr/>
          <p:nvPr/>
        </p:nvSpPr>
        <p:spPr>
          <a:xfrm>
            <a:off x="6096000" y="5057761"/>
            <a:ext cx="5812186" cy="12117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71C5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62E869-B31E-B54F-A886-F915BC3FF366}"/>
              </a:ext>
            </a:extLst>
          </p:cNvPr>
          <p:cNvSpPr txBox="1"/>
          <p:nvPr/>
        </p:nvSpPr>
        <p:spPr>
          <a:xfrm>
            <a:off x="9623502" y="4479977"/>
            <a:ext cx="2127185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dirty="0"/>
              <a:t>Vendor Neutral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6FB750-3838-484F-9C8B-45270D916AF5}"/>
              </a:ext>
            </a:extLst>
          </p:cNvPr>
          <p:cNvSpPr txBox="1"/>
          <p:nvPr/>
        </p:nvSpPr>
        <p:spPr>
          <a:xfrm>
            <a:off x="9623501" y="5900136"/>
            <a:ext cx="2186496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dirty="0"/>
              <a:t>Vendor Specific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93337-2131-2D4A-8CE2-4579CAD6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3378F-CC2B-AE4C-86D8-710FDA8F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3E14E2-FDC3-D34A-A5E3-56A447D03703}"/>
              </a:ext>
            </a:extLst>
          </p:cNvPr>
          <p:cNvGrpSpPr/>
          <p:nvPr/>
        </p:nvGrpSpPr>
        <p:grpSpPr>
          <a:xfrm>
            <a:off x="609358" y="1204227"/>
            <a:ext cx="11352135" cy="4998050"/>
            <a:chOff x="609358" y="1204227"/>
            <a:chExt cx="11352135" cy="49980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B8A0432-F95C-5F4E-BC8B-0329394646DB}"/>
                </a:ext>
              </a:extLst>
            </p:cNvPr>
            <p:cNvSpPr/>
            <p:nvPr/>
          </p:nvSpPr>
          <p:spPr>
            <a:xfrm>
              <a:off x="4110388" y="121488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1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9491841-5F06-1546-AB1B-A6C36167B8A7}"/>
                </a:ext>
              </a:extLst>
            </p:cNvPr>
            <p:cNvSpPr/>
            <p:nvPr/>
          </p:nvSpPr>
          <p:spPr>
            <a:xfrm>
              <a:off x="2182161" y="120422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0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C396A7-9E67-BF41-8DE2-AE4908941ABC}"/>
                </a:ext>
              </a:extLst>
            </p:cNvPr>
            <p:cNvCxnSpPr/>
            <p:nvPr/>
          </p:nvCxnSpPr>
          <p:spPr>
            <a:xfrm>
              <a:off x="619437" y="3910261"/>
              <a:ext cx="5426184" cy="7408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0855A1F-7F61-B14A-8935-F978A5314876}"/>
                </a:ext>
              </a:extLst>
            </p:cNvPr>
            <p:cNvCxnSpPr/>
            <p:nvPr/>
          </p:nvCxnSpPr>
          <p:spPr>
            <a:xfrm flipV="1">
              <a:off x="630053" y="3007992"/>
              <a:ext cx="5415568" cy="23685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E9467D-58D2-894B-827A-478C7AD73561}"/>
                </a:ext>
              </a:extLst>
            </p:cNvPr>
            <p:cNvSpPr txBox="1"/>
            <p:nvPr/>
          </p:nvSpPr>
          <p:spPr>
            <a:xfrm>
              <a:off x="609358" y="1255845"/>
              <a:ext cx="1010672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Applications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(User Space)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D28FA-A047-3544-9EEE-8D39070519CE}"/>
                </a:ext>
              </a:extLst>
            </p:cNvPr>
            <p:cNvSpPr txBox="1"/>
            <p:nvPr/>
          </p:nvSpPr>
          <p:spPr>
            <a:xfrm>
              <a:off x="624007" y="3132937"/>
              <a:ext cx="846677" cy="64633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NVDIMM 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Driver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(Kernel)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EECE95-667F-C14F-8968-81750D783AC3}"/>
                </a:ext>
              </a:extLst>
            </p:cNvPr>
            <p:cNvSpPr txBox="1"/>
            <p:nvPr/>
          </p:nvSpPr>
          <p:spPr>
            <a:xfrm>
              <a:off x="619439" y="4280558"/>
              <a:ext cx="10685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Hardware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63CCB4-F230-3D43-89D8-26DFF4924CC5}"/>
                </a:ext>
              </a:extLst>
            </p:cNvPr>
            <p:cNvSpPr txBox="1"/>
            <p:nvPr/>
          </p:nvSpPr>
          <p:spPr>
            <a:xfrm>
              <a:off x="2201041" y="5832945"/>
              <a:ext cx="382022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Persistent Memory Modules</a:t>
              </a:r>
            </a:p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(Interleave sets)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3E4E85B-EA9D-1C49-9B8E-B3D407748BA7}"/>
                </a:ext>
              </a:extLst>
            </p:cNvPr>
            <p:cNvSpPr/>
            <p:nvPr/>
          </p:nvSpPr>
          <p:spPr>
            <a:xfrm>
              <a:off x="2235166" y="4827432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0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26AD7F6-1EED-0D48-995D-AA7F23CBE2C1}"/>
                </a:ext>
              </a:extLst>
            </p:cNvPr>
            <p:cNvSpPr/>
            <p:nvPr/>
          </p:nvSpPr>
          <p:spPr>
            <a:xfrm>
              <a:off x="2235165" y="3939888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Namespace0.0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36964BF-8D55-2B4F-9E9F-3F396E309CCA}"/>
                </a:ext>
              </a:extLst>
            </p:cNvPr>
            <p:cNvSpPr/>
            <p:nvPr/>
          </p:nvSpPr>
          <p:spPr>
            <a:xfrm>
              <a:off x="2235165" y="3052344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0050957-C73D-D54F-830E-AD4F1C3B743D}"/>
                </a:ext>
              </a:extLst>
            </p:cNvPr>
            <p:cNvSpPr/>
            <p:nvPr/>
          </p:nvSpPr>
          <p:spPr>
            <a:xfrm>
              <a:off x="2235165" y="2164801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B525D78-AF01-C94D-8562-85FAFFD43584}"/>
                </a:ext>
              </a:extLst>
            </p:cNvPr>
            <p:cNvSpPr/>
            <p:nvPr/>
          </p:nvSpPr>
          <p:spPr>
            <a:xfrm>
              <a:off x="2235165" y="1289700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Persistent Memory Pool(s)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ED64DD-196A-0D47-BE16-33444E742742}"/>
                </a:ext>
              </a:extLst>
            </p:cNvPr>
            <p:cNvSpPr txBox="1"/>
            <p:nvPr/>
          </p:nvSpPr>
          <p:spPr>
            <a:xfrm>
              <a:off x="6295621" y="5121180"/>
              <a:ext cx="566232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ipmctl create -goal PersistentMemoryType=AppDirect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053DE4-D78F-884A-8A7F-A6800739A5A6}"/>
                </a:ext>
              </a:extLst>
            </p:cNvPr>
            <p:cNvSpPr txBox="1"/>
            <p:nvPr/>
          </p:nvSpPr>
          <p:spPr>
            <a:xfrm>
              <a:off x="6299165" y="405495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14CBD2-BF92-1940-8FE3-F50340785467}"/>
                </a:ext>
              </a:extLst>
            </p:cNvPr>
            <p:cNvSpPr txBox="1"/>
            <p:nvPr/>
          </p:nvSpPr>
          <p:spPr>
            <a:xfrm>
              <a:off x="6245858" y="2113739"/>
              <a:ext cx="5662328" cy="86177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/dev/pmem1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/dev/pmem0 /mnt/pmem-fsdax0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/dev/pmem1 /mnt/pmem-fsdax1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4FC6F7-5FC0-9643-B01E-A1418C32D270}"/>
                </a:ext>
              </a:extLst>
            </p:cNvPr>
            <p:cNvSpPr txBox="1"/>
            <p:nvPr/>
          </p:nvSpPr>
          <p:spPr>
            <a:xfrm>
              <a:off x="6245858" y="129538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pmempool create /mnt/pmem-fsdax0/pool0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pmempool create /mnt/pmem-fsdax1/pool1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D73EABA-F9C9-0F43-9CD9-63349304ACC2}"/>
                </a:ext>
              </a:extLst>
            </p:cNvPr>
            <p:cNvSpPr/>
            <p:nvPr/>
          </p:nvSpPr>
          <p:spPr>
            <a:xfrm>
              <a:off x="4115196" y="3932747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Namespace1.0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2D83743-CC0E-504A-9F41-14A582FB96E4}"/>
                </a:ext>
              </a:extLst>
            </p:cNvPr>
            <p:cNvSpPr/>
            <p:nvPr/>
          </p:nvSpPr>
          <p:spPr>
            <a:xfrm>
              <a:off x="4115196" y="304520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/dev/pmem1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8FD7C13-4ED1-6947-94DE-8AFCF66F4640}"/>
                </a:ext>
              </a:extLst>
            </p:cNvPr>
            <p:cNvSpPr/>
            <p:nvPr/>
          </p:nvSpPr>
          <p:spPr>
            <a:xfrm>
              <a:off x="4115196" y="2157660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A9AAF32-C495-3645-A294-35D34CE4E503}"/>
                </a:ext>
              </a:extLst>
            </p:cNvPr>
            <p:cNvSpPr/>
            <p:nvPr/>
          </p:nvSpPr>
          <p:spPr>
            <a:xfrm>
              <a:off x="4115196" y="127749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Persistent Memory Pool(s)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D92CEB6-2E33-6B49-9471-6FAF13D67804}"/>
                </a:ext>
              </a:extLst>
            </p:cNvPr>
            <p:cNvSpPr/>
            <p:nvPr/>
          </p:nvSpPr>
          <p:spPr>
            <a:xfrm>
              <a:off x="4111155" y="4820969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1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85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9945-FE83-AF42-9914-06AD90B2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VM…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DBC0A-19F3-554C-877A-C68C18C8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2336A-4456-8F42-83FD-B408FC1A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838200" y="1690688"/>
            <a:ext cx="1015299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ndctl list -u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ndctl create-namespace –f –e namespace0.0 --mode fsdax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ls –l /dev/pmem*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mkfs.ext4 /dev/pmem0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mkdir /mnt/pmem-fsdax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mount -o dax /dev/pmem0 /mnt/pmem-fsdax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chmod 777 /mnt/pmem-fsdax    # open up perms for this hackathon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df –h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other file-related stuff works as expected…</a:t>
            </a:r>
          </a:p>
        </p:txBody>
      </p:sp>
    </p:spTree>
    <p:extLst>
      <p:ext uri="{BB962C8B-B14F-4D97-AF65-F5344CB8AC3E}">
        <p14:creationId xmlns:p14="http://schemas.microsoft.com/office/powerpoint/2010/main" val="318737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4CB6-1DD0-A14F-B31F-1E87ABAF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Programming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857D-FD65-164C-AE81-909CEA2B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ways to use pmem with existing programs</a:t>
            </a:r>
          </a:p>
          <a:p>
            <a:pPr lvl="1"/>
            <a:r>
              <a:rPr lang="en-US" dirty="0"/>
              <a:t>Storage APIs</a:t>
            </a:r>
          </a:p>
          <a:p>
            <a:pPr lvl="1"/>
            <a:r>
              <a:rPr lang="en-US" dirty="0"/>
              <a:t>Libraries or kernels using pmem transparently</a:t>
            </a:r>
          </a:p>
          <a:p>
            <a:pPr lvl="1"/>
            <a:r>
              <a:rPr lang="en-US" dirty="0"/>
              <a:t>Memory Mode</a:t>
            </a:r>
          </a:p>
          <a:p>
            <a:r>
              <a:rPr lang="en-US" dirty="0"/>
              <a:t>This hackathon doesn’t cover the above (too easy!)</a:t>
            </a:r>
          </a:p>
          <a:p>
            <a:pPr lvl="1"/>
            <a:r>
              <a:rPr lang="en-US" dirty="0"/>
              <a:t>We assume you want direct access to pmem</a:t>
            </a:r>
          </a:p>
          <a:p>
            <a:pPr lvl="1"/>
            <a:r>
              <a:rPr lang="en-US" dirty="0"/>
              <a:t>We show code, but also concepts</a:t>
            </a:r>
          </a:p>
          <a:p>
            <a:pPr lvl="1"/>
            <a:r>
              <a:rPr lang="en-US" dirty="0"/>
              <a:t>There are lots of paths you can take, these are just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BE786-7B4C-BB47-964F-CCD066A0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F9DB-DB3C-4443-972B-E51027B7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DA8F-04F5-DC43-AC06-1EC8C67F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29"/>
            <a:ext cx="10515600" cy="602523"/>
          </a:xfrm>
        </p:spPr>
        <p:txBody>
          <a:bodyPr>
            <a:normAutofit fontScale="90000"/>
          </a:bodyPr>
          <a:lstStyle/>
          <a:p>
            <a:r>
              <a:rPr lang="en-US" dirty="0"/>
              <a:t>The SNIA NVM Programming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35974-4066-F245-ABA6-5AD3A86D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9B79-73E5-5148-A80D-A2BC4C0E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6F7EA-7385-CA41-A484-93F0D8FA2A4E}"/>
              </a:ext>
            </a:extLst>
          </p:cNvPr>
          <p:cNvGrpSpPr/>
          <p:nvPr/>
        </p:nvGrpSpPr>
        <p:grpSpPr>
          <a:xfrm>
            <a:off x="1447799" y="891153"/>
            <a:ext cx="9572658" cy="5176853"/>
            <a:chOff x="1447800" y="891153"/>
            <a:chExt cx="6466049" cy="358204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5F413F6-AA1C-CD4B-84CD-1F7A756E374A}"/>
                </a:ext>
              </a:extLst>
            </p:cNvPr>
            <p:cNvSpPr/>
            <p:nvPr/>
          </p:nvSpPr>
          <p:spPr>
            <a:xfrm>
              <a:off x="5481222" y="1268427"/>
              <a:ext cx="2227205" cy="2492451"/>
            </a:xfrm>
            <a:prstGeom prst="roundRect">
              <a:avLst>
                <a:gd name="adj" fmla="val 844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13D72B-6E1A-AF4A-8F5B-1F99988C5199}"/>
                </a:ext>
              </a:extLst>
            </p:cNvPr>
            <p:cNvSpPr/>
            <p:nvPr/>
          </p:nvSpPr>
          <p:spPr bwMode="auto">
            <a:xfrm>
              <a:off x="3202778" y="4023058"/>
              <a:ext cx="3663228" cy="45014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Persistent Memory</a:t>
              </a:r>
            </a:p>
          </p:txBody>
        </p:sp>
        <p:sp>
          <p:nvSpPr>
            <p:cNvPr id="8" name="Rounded Rectangle 105">
              <a:extLst>
                <a:ext uri="{FF2B5EF4-FFF2-40B4-BE49-F238E27FC236}">
                  <a16:creationId xmlns:a16="http://schemas.microsoft.com/office/drawing/2014/main" id="{8B262188-AFCF-4844-B6D5-D9607FAB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81395"/>
              <a:ext cx="6260626" cy="1219723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9" name="Rounded Rectangle 105">
              <a:extLst>
                <a:ext uri="{FF2B5EF4-FFF2-40B4-BE49-F238E27FC236}">
                  <a16:creationId xmlns:a16="http://schemas.microsoft.com/office/drawing/2014/main" id="{E4929C6A-BD71-404D-816E-8EADE91E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72391"/>
              <a:ext cx="6260626" cy="1194170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AB1775-6D7A-D94D-9AEB-A29A9BF14BA0}"/>
                </a:ext>
              </a:extLst>
            </p:cNvPr>
            <p:cNvSpPr txBox="1"/>
            <p:nvPr/>
          </p:nvSpPr>
          <p:spPr>
            <a:xfrm rot="10800000">
              <a:off x="7711162" y="1391548"/>
              <a:ext cx="202687" cy="106132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user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26903F-9EF6-FC4A-B53C-6B26D1BD2BD2}"/>
                </a:ext>
              </a:extLst>
            </p:cNvPr>
            <p:cNvSpPr txBox="1"/>
            <p:nvPr/>
          </p:nvSpPr>
          <p:spPr>
            <a:xfrm rot="10800000">
              <a:off x="7711162" y="2414618"/>
              <a:ext cx="202687" cy="150971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kernel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34D9BC57-9077-6446-8A07-F453FA1D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933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7F9507F-79F5-E944-A27E-70D9F1477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906" y="3315502"/>
              <a:ext cx="1884421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Generic NVDIMM Driver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903BBEF-0614-374E-A7C4-76F19F1D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836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E40255B-7B2B-4743-8960-3400EB68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027" y="2720868"/>
              <a:ext cx="1023107" cy="316961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File System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3BAFC8-B84E-8E48-832A-C194FFE3C2B3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4903581" y="1784067"/>
              <a:ext cx="137" cy="93680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E69D6F-3EB0-D041-A088-F25B48ACE1E9}"/>
                </a:ext>
              </a:extLst>
            </p:cNvPr>
            <p:cNvCxnSpPr>
              <a:cxnSpLocks noChangeShapeType="1"/>
              <a:endCxn id="35" idx="0"/>
            </p:cNvCxnSpPr>
            <p:nvPr/>
          </p:nvCxnSpPr>
          <p:spPr bwMode="auto">
            <a:xfrm>
              <a:off x="6144398" y="1785878"/>
              <a:ext cx="0" cy="95909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CC7ADF6-19CA-6747-9E70-6C1688D7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187" y="1427486"/>
              <a:ext cx="1332819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l" defTabSz="457189" eaLnBrk="0" hangingPunct="0"/>
              <a:r>
                <a:rPr lang="en-US" dirty="0">
                  <a:solidFill>
                    <a:prstClr val="black"/>
                  </a:solidFill>
                </a:rPr>
                <a:t>    Application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77FAAC-0D66-B448-8524-DFCC02939C52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4903581" y="3037827"/>
              <a:ext cx="7138" cy="27866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452342-42C6-2E41-98A4-808C1AE6BD22}"/>
                </a:ext>
              </a:extLst>
            </p:cNvPr>
            <p:cNvCxnSpPr>
              <a:cxnSpLocks noChangeShapeType="1"/>
              <a:endCxn id="13" idx="2"/>
            </p:cNvCxnSpPr>
            <p:nvPr/>
          </p:nvCxnSpPr>
          <p:spPr bwMode="auto">
            <a:xfrm flipV="1">
              <a:off x="4405116" y="3578316"/>
              <a:ext cx="1" cy="45712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E9FF674-5906-6142-B369-12ED290A0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253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3D6246-D0AB-8643-AFE1-D871B5FD92F8}"/>
                </a:ext>
              </a:extLst>
            </p:cNvPr>
            <p:cNvCxnSpPr>
              <a:cxnSpLocks noChangeShapeType="1"/>
              <a:stCxn id="21" idx="2"/>
            </p:cNvCxnSpPr>
            <p:nvPr/>
          </p:nvCxnSpPr>
          <p:spPr bwMode="auto">
            <a:xfrm rot="5400000">
              <a:off x="2982165" y="2545521"/>
              <a:ext cx="1532424" cy="951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538E0322-B319-0149-A06E-249B3B42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175" y="1817435"/>
              <a:ext cx="868473" cy="38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Raw Device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Access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75B2CC-CDA5-A34F-AE83-5673AEA3CF40}"/>
                </a:ext>
              </a:extLst>
            </p:cNvPr>
            <p:cNvCxnSpPr>
              <a:cxnSpLocks noChangeShapeType="1"/>
              <a:stCxn id="27" idx="2"/>
              <a:endCxn id="25" idx="0"/>
            </p:cNvCxnSpPr>
            <p:nvPr/>
          </p:nvCxnSpPr>
          <p:spPr bwMode="auto">
            <a:xfrm flipH="1">
              <a:off x="6740378" y="1782793"/>
              <a:ext cx="1465" cy="224537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82CEB5-A9DD-524C-9DA4-9349273677C7}"/>
                </a:ext>
              </a:extLst>
            </p:cNvPr>
            <p:cNvSpPr/>
            <p:nvPr/>
          </p:nvSpPr>
          <p:spPr>
            <a:xfrm>
              <a:off x="6613086" y="4028165"/>
              <a:ext cx="254585" cy="4420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Straight Arrow Connector 30">
              <a:extLst>
                <a:ext uri="{FF2B5EF4-FFF2-40B4-BE49-F238E27FC236}">
                  <a16:creationId xmlns:a16="http://schemas.microsoft.com/office/drawing/2014/main" id="{29DA9890-FD2D-E64B-92E5-EFEC492D2498}"/>
                </a:ext>
              </a:extLst>
            </p:cNvPr>
            <p:cNvCxnSpPr>
              <a:cxnSpLocks noChangeShapeType="1"/>
              <a:endCxn id="13" idx="3"/>
            </p:cNvCxnSpPr>
            <p:nvPr/>
          </p:nvCxnSpPr>
          <p:spPr bwMode="auto">
            <a:xfrm rot="10800000" flipV="1">
              <a:off x="5347327" y="3235120"/>
              <a:ext cx="571035" cy="211790"/>
            </a:xfrm>
            <a:prstGeom prst="bentConnector3">
              <a:avLst>
                <a:gd name="adj1" fmla="val -284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26B55F-7F1F-D149-9657-6C8C5E8AB271}"/>
                </a:ext>
              </a:extLst>
            </p:cNvPr>
            <p:cNvSpPr/>
            <p:nvPr/>
          </p:nvSpPr>
          <p:spPr>
            <a:xfrm>
              <a:off x="6614551" y="1425525"/>
              <a:ext cx="254585" cy="35726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102AE6-84D2-C84B-AE66-B69DB8FB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399" y="1817435"/>
              <a:ext cx="640850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Load/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FB3368F-B0B1-A247-9A32-4540EBD7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933" y="2100488"/>
              <a:ext cx="1577350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Library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A35A1C-45C2-924E-940B-44DE2216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055" y="1427486"/>
              <a:ext cx="1023107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UI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78E367-857D-1842-A5FA-C87A63E151A4}"/>
                </a:ext>
              </a:extLst>
            </p:cNvPr>
            <p:cNvCxnSpPr>
              <a:cxnSpLocks noChangeShapeType="1"/>
              <a:stCxn id="30" idx="2"/>
              <a:endCxn id="29" idx="0"/>
            </p:cNvCxnSpPr>
            <p:nvPr/>
          </p:nvCxnSpPr>
          <p:spPr bwMode="auto">
            <a:xfrm>
              <a:off x="2331608" y="1776141"/>
              <a:ext cx="0" cy="324345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899160DA-103A-B749-A44E-C4291749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152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cxnSp>
          <p:nvCxnSpPr>
            <p:cNvPr id="33" name="Straight Arrow Connector 30">
              <a:extLst>
                <a:ext uri="{FF2B5EF4-FFF2-40B4-BE49-F238E27FC236}">
                  <a16:creationId xmlns:a16="http://schemas.microsoft.com/office/drawing/2014/main" id="{5FF7E205-EFA3-4347-B49A-438A85A0D925}"/>
                </a:ext>
              </a:extLst>
            </p:cNvPr>
            <p:cNvCxnSpPr>
              <a:cxnSpLocks noChangeShapeType="1"/>
              <a:stCxn id="13" idx="1"/>
              <a:endCxn id="29" idx="2"/>
            </p:cNvCxnSpPr>
            <p:nvPr/>
          </p:nvCxnSpPr>
          <p:spPr bwMode="auto">
            <a:xfrm rot="10800000">
              <a:off x="2331608" y="2363301"/>
              <a:ext cx="1131297" cy="1083609"/>
            </a:xfrm>
            <a:prstGeom prst="bentConnector2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0ACE319-D6C0-5A40-9EB5-EEDD40D1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399" y="2742177"/>
              <a:ext cx="926040" cy="49393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5"/>
              </a:solidFill>
              <a:prstDash val="sys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rIns="0" bIns="0" anchor="ctr" anchorCtr="1"/>
            <a:lstStyle/>
            <a:p>
              <a:pPr algn="ctr" defTabSz="457189" eaLnBrk="0" hangingPunct="0">
                <a:defRPr/>
              </a:pPr>
              <a:endParaRPr lang="en-US" sz="788" b="1" dirty="0">
                <a:solidFill>
                  <a:prstClr val="black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22F8484-E516-9640-B830-E0C92323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845" y="2744974"/>
              <a:ext cx="1023107" cy="4939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pmem-Aware</a:t>
              </a:r>
            </a:p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File System</a:t>
              </a:r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1C20BAA4-EF36-204A-B35E-D3FCFEFB9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9588" y="2835009"/>
              <a:ext cx="81867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MMU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Mappings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B7AA80-7587-FD42-97BB-B3874237ECF0}"/>
                </a:ext>
              </a:extLst>
            </p:cNvPr>
            <p:cNvCxnSpPr>
              <a:cxnSpLocks noChangeShapeType="1"/>
              <a:stCxn id="35" idx="2"/>
            </p:cNvCxnSpPr>
            <p:nvPr/>
          </p:nvCxnSpPr>
          <p:spPr bwMode="auto">
            <a:xfrm>
              <a:off x="6144398" y="3238904"/>
              <a:ext cx="0" cy="796533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BFAD3D-AF8C-E640-8CA7-42DBDAD8F4EF}"/>
                </a:ext>
              </a:extLst>
            </p:cNvPr>
            <p:cNvSpPr/>
            <p:nvPr/>
          </p:nvSpPr>
          <p:spPr bwMode="auto">
            <a:xfrm>
              <a:off x="5799776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file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B5D010-609C-5440-9253-F6BEAF7E5EB4}"/>
                </a:ext>
              </a:extLst>
            </p:cNvPr>
            <p:cNvSpPr/>
            <p:nvPr/>
          </p:nvSpPr>
          <p:spPr bwMode="auto">
            <a:xfrm>
              <a:off x="6532193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008F4C-9C10-FD4D-87CE-78C8621EC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560" y="2207099"/>
              <a:ext cx="80521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2000" b="1" dirty="0">
                  <a:solidFill>
                    <a:srgbClr val="FF0000"/>
                  </a:solidFill>
                </a:rPr>
                <a:t>“DAX”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64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DA8F-04F5-DC43-AC06-1EC8C67F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49"/>
            <a:ext cx="10515600" cy="602523"/>
          </a:xfrm>
        </p:spPr>
        <p:txBody>
          <a:bodyPr>
            <a:noAutofit/>
          </a:bodyPr>
          <a:lstStyle/>
          <a:p>
            <a:r>
              <a:rPr lang="en-US" sz="3600" dirty="0"/>
              <a:t>Don’t Forget: The NVM Programming Model Starts With Standard Storage APIs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35974-4066-F245-ABA6-5AD3A86D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9B79-73E5-5148-A80D-A2BC4C0E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6F7EA-7385-CA41-A484-93F0D8FA2A4E}"/>
              </a:ext>
            </a:extLst>
          </p:cNvPr>
          <p:cNvGrpSpPr/>
          <p:nvPr/>
        </p:nvGrpSpPr>
        <p:grpSpPr>
          <a:xfrm>
            <a:off x="1447799" y="891153"/>
            <a:ext cx="9572658" cy="5176853"/>
            <a:chOff x="1447800" y="891153"/>
            <a:chExt cx="6466049" cy="358204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5F413F6-AA1C-CD4B-84CD-1F7A756E374A}"/>
                </a:ext>
              </a:extLst>
            </p:cNvPr>
            <p:cNvSpPr/>
            <p:nvPr/>
          </p:nvSpPr>
          <p:spPr>
            <a:xfrm>
              <a:off x="5481222" y="1268427"/>
              <a:ext cx="2227205" cy="2492451"/>
            </a:xfrm>
            <a:prstGeom prst="roundRect">
              <a:avLst>
                <a:gd name="adj" fmla="val 844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13D72B-6E1A-AF4A-8F5B-1F99988C5199}"/>
                </a:ext>
              </a:extLst>
            </p:cNvPr>
            <p:cNvSpPr/>
            <p:nvPr/>
          </p:nvSpPr>
          <p:spPr bwMode="auto">
            <a:xfrm>
              <a:off x="3202778" y="4023058"/>
              <a:ext cx="3663228" cy="45014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Persistent Memory</a:t>
              </a:r>
            </a:p>
          </p:txBody>
        </p:sp>
        <p:sp>
          <p:nvSpPr>
            <p:cNvPr id="8" name="Rounded Rectangle 105">
              <a:extLst>
                <a:ext uri="{FF2B5EF4-FFF2-40B4-BE49-F238E27FC236}">
                  <a16:creationId xmlns:a16="http://schemas.microsoft.com/office/drawing/2014/main" id="{8B262188-AFCF-4844-B6D5-D9607FAB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81395"/>
              <a:ext cx="6260626" cy="1219723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9" name="Rounded Rectangle 105">
              <a:extLst>
                <a:ext uri="{FF2B5EF4-FFF2-40B4-BE49-F238E27FC236}">
                  <a16:creationId xmlns:a16="http://schemas.microsoft.com/office/drawing/2014/main" id="{E4929C6A-BD71-404D-816E-8EADE91E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72391"/>
              <a:ext cx="6260626" cy="1194170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AB1775-6D7A-D94D-9AEB-A29A9BF14BA0}"/>
                </a:ext>
              </a:extLst>
            </p:cNvPr>
            <p:cNvSpPr txBox="1"/>
            <p:nvPr/>
          </p:nvSpPr>
          <p:spPr>
            <a:xfrm rot="10800000">
              <a:off x="7711162" y="1391548"/>
              <a:ext cx="202687" cy="106132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user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26903F-9EF6-FC4A-B53C-6B26D1BD2BD2}"/>
                </a:ext>
              </a:extLst>
            </p:cNvPr>
            <p:cNvSpPr txBox="1"/>
            <p:nvPr/>
          </p:nvSpPr>
          <p:spPr>
            <a:xfrm rot="10800000">
              <a:off x="7711162" y="2414618"/>
              <a:ext cx="202687" cy="150971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kernel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34D9BC57-9077-6446-8A07-F453FA1D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933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7F9507F-79F5-E944-A27E-70D9F1477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906" y="3315502"/>
              <a:ext cx="1884421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Generic NVDIMM Driver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903BBEF-0614-374E-A7C4-76F19F1D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836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E40255B-7B2B-4743-8960-3400EB68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027" y="2720868"/>
              <a:ext cx="1023107" cy="316961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File System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3BAFC8-B84E-8E48-832A-C194FFE3C2B3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4903581" y="1784067"/>
              <a:ext cx="137" cy="93680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E69D6F-3EB0-D041-A088-F25B48ACE1E9}"/>
                </a:ext>
              </a:extLst>
            </p:cNvPr>
            <p:cNvCxnSpPr>
              <a:cxnSpLocks noChangeShapeType="1"/>
              <a:endCxn id="35" idx="0"/>
            </p:cNvCxnSpPr>
            <p:nvPr/>
          </p:nvCxnSpPr>
          <p:spPr bwMode="auto">
            <a:xfrm>
              <a:off x="6144398" y="1785878"/>
              <a:ext cx="0" cy="95909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CC7ADF6-19CA-6747-9E70-6C1688D7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187" y="1427486"/>
              <a:ext cx="1332819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l" defTabSz="457189" eaLnBrk="0" hangingPunct="0"/>
              <a:r>
                <a:rPr lang="en-US" dirty="0">
                  <a:solidFill>
                    <a:prstClr val="black"/>
                  </a:solidFill>
                </a:rPr>
                <a:t>    Application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77FAAC-0D66-B448-8524-DFCC02939C52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4903581" y="3037827"/>
              <a:ext cx="7138" cy="27866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452342-42C6-2E41-98A4-808C1AE6BD22}"/>
                </a:ext>
              </a:extLst>
            </p:cNvPr>
            <p:cNvCxnSpPr>
              <a:cxnSpLocks noChangeShapeType="1"/>
              <a:endCxn id="13" idx="2"/>
            </p:cNvCxnSpPr>
            <p:nvPr/>
          </p:nvCxnSpPr>
          <p:spPr bwMode="auto">
            <a:xfrm flipV="1">
              <a:off x="4405116" y="3578316"/>
              <a:ext cx="1" cy="45712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E9FF674-5906-6142-B369-12ED290A0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253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3D6246-D0AB-8643-AFE1-D871B5FD92F8}"/>
                </a:ext>
              </a:extLst>
            </p:cNvPr>
            <p:cNvCxnSpPr>
              <a:cxnSpLocks noChangeShapeType="1"/>
              <a:stCxn id="21" idx="2"/>
            </p:cNvCxnSpPr>
            <p:nvPr/>
          </p:nvCxnSpPr>
          <p:spPr bwMode="auto">
            <a:xfrm rot="5400000">
              <a:off x="2982165" y="2545521"/>
              <a:ext cx="1532424" cy="951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538E0322-B319-0149-A06E-249B3B42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175" y="1817435"/>
              <a:ext cx="868473" cy="38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Raw Device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Access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75B2CC-CDA5-A34F-AE83-5673AEA3CF40}"/>
                </a:ext>
              </a:extLst>
            </p:cNvPr>
            <p:cNvCxnSpPr>
              <a:cxnSpLocks noChangeShapeType="1"/>
              <a:stCxn id="27" idx="2"/>
              <a:endCxn id="25" idx="0"/>
            </p:cNvCxnSpPr>
            <p:nvPr/>
          </p:nvCxnSpPr>
          <p:spPr bwMode="auto">
            <a:xfrm flipH="1">
              <a:off x="6740378" y="1782793"/>
              <a:ext cx="1465" cy="224537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82CEB5-A9DD-524C-9DA4-9349273677C7}"/>
                </a:ext>
              </a:extLst>
            </p:cNvPr>
            <p:cNvSpPr/>
            <p:nvPr/>
          </p:nvSpPr>
          <p:spPr>
            <a:xfrm>
              <a:off x="6613086" y="4028165"/>
              <a:ext cx="254585" cy="4420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Straight Arrow Connector 30">
              <a:extLst>
                <a:ext uri="{FF2B5EF4-FFF2-40B4-BE49-F238E27FC236}">
                  <a16:creationId xmlns:a16="http://schemas.microsoft.com/office/drawing/2014/main" id="{29DA9890-FD2D-E64B-92E5-EFEC492D2498}"/>
                </a:ext>
              </a:extLst>
            </p:cNvPr>
            <p:cNvCxnSpPr>
              <a:cxnSpLocks noChangeShapeType="1"/>
              <a:endCxn id="13" idx="3"/>
            </p:cNvCxnSpPr>
            <p:nvPr/>
          </p:nvCxnSpPr>
          <p:spPr bwMode="auto">
            <a:xfrm rot="10800000" flipV="1">
              <a:off x="5347327" y="3235120"/>
              <a:ext cx="571035" cy="211790"/>
            </a:xfrm>
            <a:prstGeom prst="bentConnector3">
              <a:avLst>
                <a:gd name="adj1" fmla="val -284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26B55F-7F1F-D149-9657-6C8C5E8AB271}"/>
                </a:ext>
              </a:extLst>
            </p:cNvPr>
            <p:cNvSpPr/>
            <p:nvPr/>
          </p:nvSpPr>
          <p:spPr>
            <a:xfrm>
              <a:off x="6614551" y="1425525"/>
              <a:ext cx="254585" cy="35726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102AE6-84D2-C84B-AE66-B69DB8FB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399" y="1817435"/>
              <a:ext cx="640850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Load/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FB3368F-B0B1-A247-9A32-4540EBD7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933" y="2100488"/>
              <a:ext cx="1577350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Library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A35A1C-45C2-924E-940B-44DE2216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055" y="1427486"/>
              <a:ext cx="1023107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UI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78E367-857D-1842-A5FA-C87A63E151A4}"/>
                </a:ext>
              </a:extLst>
            </p:cNvPr>
            <p:cNvCxnSpPr>
              <a:cxnSpLocks noChangeShapeType="1"/>
              <a:stCxn id="30" idx="2"/>
              <a:endCxn id="29" idx="0"/>
            </p:cNvCxnSpPr>
            <p:nvPr/>
          </p:nvCxnSpPr>
          <p:spPr bwMode="auto">
            <a:xfrm>
              <a:off x="2331608" y="1776141"/>
              <a:ext cx="0" cy="324345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899160DA-103A-B749-A44E-C4291749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152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cxnSp>
          <p:nvCxnSpPr>
            <p:cNvPr id="33" name="Straight Arrow Connector 30">
              <a:extLst>
                <a:ext uri="{FF2B5EF4-FFF2-40B4-BE49-F238E27FC236}">
                  <a16:creationId xmlns:a16="http://schemas.microsoft.com/office/drawing/2014/main" id="{5FF7E205-EFA3-4347-B49A-438A85A0D925}"/>
                </a:ext>
              </a:extLst>
            </p:cNvPr>
            <p:cNvCxnSpPr>
              <a:cxnSpLocks noChangeShapeType="1"/>
              <a:stCxn id="13" idx="1"/>
              <a:endCxn id="29" idx="2"/>
            </p:cNvCxnSpPr>
            <p:nvPr/>
          </p:nvCxnSpPr>
          <p:spPr bwMode="auto">
            <a:xfrm rot="10800000">
              <a:off x="2331608" y="2363301"/>
              <a:ext cx="1131297" cy="1083609"/>
            </a:xfrm>
            <a:prstGeom prst="bentConnector2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0ACE319-D6C0-5A40-9EB5-EEDD40D1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399" y="2742177"/>
              <a:ext cx="926040" cy="49393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5"/>
              </a:solidFill>
              <a:prstDash val="sys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rIns="0" bIns="0" anchor="ctr" anchorCtr="1"/>
            <a:lstStyle/>
            <a:p>
              <a:pPr algn="ctr" defTabSz="457189" eaLnBrk="0" hangingPunct="0">
                <a:defRPr/>
              </a:pPr>
              <a:endParaRPr lang="en-US" sz="788" b="1" dirty="0">
                <a:solidFill>
                  <a:prstClr val="black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22F8484-E516-9640-B830-E0C92323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845" y="2744974"/>
              <a:ext cx="1023107" cy="4939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pmem-Aware</a:t>
              </a:r>
            </a:p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File System</a:t>
              </a:r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1C20BAA4-EF36-204A-B35E-D3FCFEFB9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9588" y="2835009"/>
              <a:ext cx="81867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MMU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Mappings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B7AA80-7587-FD42-97BB-B3874237ECF0}"/>
                </a:ext>
              </a:extLst>
            </p:cNvPr>
            <p:cNvCxnSpPr>
              <a:cxnSpLocks noChangeShapeType="1"/>
              <a:stCxn id="35" idx="2"/>
            </p:cNvCxnSpPr>
            <p:nvPr/>
          </p:nvCxnSpPr>
          <p:spPr bwMode="auto">
            <a:xfrm>
              <a:off x="6144398" y="3238904"/>
              <a:ext cx="0" cy="796533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BFAD3D-AF8C-E640-8CA7-42DBDAD8F4EF}"/>
                </a:ext>
              </a:extLst>
            </p:cNvPr>
            <p:cNvSpPr/>
            <p:nvPr/>
          </p:nvSpPr>
          <p:spPr bwMode="auto">
            <a:xfrm>
              <a:off x="5799776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file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B5D010-609C-5440-9253-F6BEAF7E5EB4}"/>
                </a:ext>
              </a:extLst>
            </p:cNvPr>
            <p:cNvSpPr/>
            <p:nvPr/>
          </p:nvSpPr>
          <p:spPr bwMode="auto">
            <a:xfrm>
              <a:off x="6532193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008F4C-9C10-FD4D-87CE-78C8621EC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560" y="2207099"/>
              <a:ext cx="80521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2000" b="1" dirty="0">
                  <a:solidFill>
                    <a:srgbClr val="FF0000"/>
                  </a:solidFill>
                </a:rPr>
                <a:t>“DAX”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14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3143-A892-944F-8960-14D87335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A2B7-AAF0-864F-9FEC-7D163BC9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Logistics</a:t>
            </a:r>
          </a:p>
          <a:p>
            <a:pPr lvl="1"/>
            <a:r>
              <a:rPr lang="en-US" dirty="0"/>
              <a:t>How to login to your VM &amp; get it ready</a:t>
            </a:r>
          </a:p>
          <a:p>
            <a:r>
              <a:rPr lang="en-US" dirty="0"/>
              <a:t>Persistent Memory Platform Support</a:t>
            </a:r>
          </a:p>
          <a:p>
            <a:pPr lvl="1"/>
            <a:r>
              <a:rPr lang="en-US" dirty="0"/>
              <a:t>Platform level support</a:t>
            </a:r>
          </a:p>
          <a:p>
            <a:pPr lvl="1"/>
            <a:r>
              <a:rPr lang="en-US" dirty="0"/>
              <a:t>Checking out your kernel</a:t>
            </a:r>
          </a:p>
          <a:p>
            <a:pPr lvl="1"/>
            <a:r>
              <a:rPr lang="en-US" dirty="0"/>
              <a:t>Finding and configuring your pmem</a:t>
            </a:r>
          </a:p>
          <a:p>
            <a:r>
              <a:rPr lang="en-US" dirty="0"/>
              <a:t>Persistent Memory Programming</a:t>
            </a:r>
          </a:p>
          <a:p>
            <a:pPr lvl="1"/>
            <a:r>
              <a:rPr lang="en-US" dirty="0"/>
              <a:t>The basics: storage APIs and memory-mapped files</a:t>
            </a:r>
          </a:p>
          <a:p>
            <a:pPr lvl="1"/>
            <a:r>
              <a:rPr lang="en-US" dirty="0"/>
              <a:t>An application’s responsibilities when using pmem</a:t>
            </a:r>
          </a:p>
          <a:p>
            <a:pPr lvl="1"/>
            <a:r>
              <a:rPr lang="en-US" dirty="0"/>
              <a:t>Installing libraries to help</a:t>
            </a:r>
          </a:p>
          <a:p>
            <a:pPr lvl="2"/>
            <a:r>
              <a:rPr lang="en-US" dirty="0"/>
              <a:t>High-level, easy-to-use APIs</a:t>
            </a:r>
          </a:p>
          <a:p>
            <a:pPr lvl="2"/>
            <a:r>
              <a:rPr lang="en-US" dirty="0"/>
              <a:t>Lower-level, more flexible (more error-prone)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54BE4-FDEB-4048-96F4-DA225C92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FF15-293C-E945-9179-573659DA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8793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35974-4066-F245-ABA6-5AD3A86D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9B79-73E5-5148-A80D-A2BC4C0E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6F7EA-7385-CA41-A484-93F0D8FA2A4E}"/>
              </a:ext>
            </a:extLst>
          </p:cNvPr>
          <p:cNvGrpSpPr/>
          <p:nvPr/>
        </p:nvGrpSpPr>
        <p:grpSpPr>
          <a:xfrm>
            <a:off x="1447799" y="891153"/>
            <a:ext cx="9572658" cy="5176853"/>
            <a:chOff x="1447800" y="891153"/>
            <a:chExt cx="6466049" cy="358204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5F413F6-AA1C-CD4B-84CD-1F7A756E374A}"/>
                </a:ext>
              </a:extLst>
            </p:cNvPr>
            <p:cNvSpPr/>
            <p:nvPr/>
          </p:nvSpPr>
          <p:spPr>
            <a:xfrm>
              <a:off x="5481222" y="1268427"/>
              <a:ext cx="2227205" cy="2492451"/>
            </a:xfrm>
            <a:prstGeom prst="roundRect">
              <a:avLst>
                <a:gd name="adj" fmla="val 844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13D72B-6E1A-AF4A-8F5B-1F99988C5199}"/>
                </a:ext>
              </a:extLst>
            </p:cNvPr>
            <p:cNvSpPr/>
            <p:nvPr/>
          </p:nvSpPr>
          <p:spPr bwMode="auto">
            <a:xfrm>
              <a:off x="3202778" y="4023058"/>
              <a:ext cx="3663228" cy="45014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Persistent Memory</a:t>
              </a:r>
            </a:p>
          </p:txBody>
        </p:sp>
        <p:sp>
          <p:nvSpPr>
            <p:cNvPr id="8" name="Rounded Rectangle 105">
              <a:extLst>
                <a:ext uri="{FF2B5EF4-FFF2-40B4-BE49-F238E27FC236}">
                  <a16:creationId xmlns:a16="http://schemas.microsoft.com/office/drawing/2014/main" id="{8B262188-AFCF-4844-B6D5-D9607FAB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81395"/>
              <a:ext cx="6260626" cy="1219723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9" name="Rounded Rectangle 105">
              <a:extLst>
                <a:ext uri="{FF2B5EF4-FFF2-40B4-BE49-F238E27FC236}">
                  <a16:creationId xmlns:a16="http://schemas.microsoft.com/office/drawing/2014/main" id="{E4929C6A-BD71-404D-816E-8EADE91E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72391"/>
              <a:ext cx="6260626" cy="1194170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AB1775-6D7A-D94D-9AEB-A29A9BF14BA0}"/>
                </a:ext>
              </a:extLst>
            </p:cNvPr>
            <p:cNvSpPr txBox="1"/>
            <p:nvPr/>
          </p:nvSpPr>
          <p:spPr>
            <a:xfrm rot="10800000">
              <a:off x="7711162" y="1391548"/>
              <a:ext cx="202687" cy="106132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user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26903F-9EF6-FC4A-B53C-6B26D1BD2BD2}"/>
                </a:ext>
              </a:extLst>
            </p:cNvPr>
            <p:cNvSpPr txBox="1"/>
            <p:nvPr/>
          </p:nvSpPr>
          <p:spPr>
            <a:xfrm rot="10800000">
              <a:off x="7711162" y="2414618"/>
              <a:ext cx="202687" cy="150971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kernel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34D9BC57-9077-6446-8A07-F453FA1D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933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7F9507F-79F5-E944-A27E-70D9F1477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906" y="3315502"/>
              <a:ext cx="1884421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Generic NVDIMM Driver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903BBEF-0614-374E-A7C4-76F19F1D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836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E40255B-7B2B-4743-8960-3400EB68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027" y="2720868"/>
              <a:ext cx="1023107" cy="316961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File System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3BAFC8-B84E-8E48-832A-C194FFE3C2B3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4903581" y="1784067"/>
              <a:ext cx="137" cy="93680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E69D6F-3EB0-D041-A088-F25B48ACE1E9}"/>
                </a:ext>
              </a:extLst>
            </p:cNvPr>
            <p:cNvCxnSpPr>
              <a:cxnSpLocks noChangeShapeType="1"/>
              <a:endCxn id="35" idx="0"/>
            </p:cNvCxnSpPr>
            <p:nvPr/>
          </p:nvCxnSpPr>
          <p:spPr bwMode="auto">
            <a:xfrm>
              <a:off x="6144398" y="1785878"/>
              <a:ext cx="0" cy="95909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CC7ADF6-19CA-6747-9E70-6C1688D7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187" y="1427486"/>
              <a:ext cx="1332819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l" defTabSz="457189" eaLnBrk="0" hangingPunct="0"/>
              <a:r>
                <a:rPr lang="en-US" dirty="0">
                  <a:solidFill>
                    <a:prstClr val="black"/>
                  </a:solidFill>
                </a:rPr>
                <a:t>    Application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77FAAC-0D66-B448-8524-DFCC02939C52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4903581" y="3037827"/>
              <a:ext cx="7138" cy="27866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452342-42C6-2E41-98A4-808C1AE6BD22}"/>
                </a:ext>
              </a:extLst>
            </p:cNvPr>
            <p:cNvCxnSpPr>
              <a:cxnSpLocks noChangeShapeType="1"/>
              <a:endCxn id="13" idx="2"/>
            </p:cNvCxnSpPr>
            <p:nvPr/>
          </p:nvCxnSpPr>
          <p:spPr bwMode="auto">
            <a:xfrm flipV="1">
              <a:off x="4405116" y="3578316"/>
              <a:ext cx="1" cy="45712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E9FF674-5906-6142-B369-12ED290A0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253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3D6246-D0AB-8643-AFE1-D871B5FD92F8}"/>
                </a:ext>
              </a:extLst>
            </p:cNvPr>
            <p:cNvCxnSpPr>
              <a:cxnSpLocks noChangeShapeType="1"/>
              <a:stCxn id="21" idx="2"/>
            </p:cNvCxnSpPr>
            <p:nvPr/>
          </p:nvCxnSpPr>
          <p:spPr bwMode="auto">
            <a:xfrm rot="5400000">
              <a:off x="2982165" y="2545521"/>
              <a:ext cx="1532424" cy="951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538E0322-B319-0149-A06E-249B3B42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175" y="1817435"/>
              <a:ext cx="868473" cy="38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Raw Device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Access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75B2CC-CDA5-A34F-AE83-5673AEA3CF40}"/>
                </a:ext>
              </a:extLst>
            </p:cNvPr>
            <p:cNvCxnSpPr>
              <a:cxnSpLocks noChangeShapeType="1"/>
              <a:stCxn id="27" idx="2"/>
              <a:endCxn id="25" idx="0"/>
            </p:cNvCxnSpPr>
            <p:nvPr/>
          </p:nvCxnSpPr>
          <p:spPr bwMode="auto">
            <a:xfrm flipH="1">
              <a:off x="6740378" y="1782793"/>
              <a:ext cx="1465" cy="224537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82CEB5-A9DD-524C-9DA4-9349273677C7}"/>
                </a:ext>
              </a:extLst>
            </p:cNvPr>
            <p:cNvSpPr/>
            <p:nvPr/>
          </p:nvSpPr>
          <p:spPr>
            <a:xfrm>
              <a:off x="6613086" y="4028165"/>
              <a:ext cx="254585" cy="4420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Straight Arrow Connector 30">
              <a:extLst>
                <a:ext uri="{FF2B5EF4-FFF2-40B4-BE49-F238E27FC236}">
                  <a16:creationId xmlns:a16="http://schemas.microsoft.com/office/drawing/2014/main" id="{29DA9890-FD2D-E64B-92E5-EFEC492D2498}"/>
                </a:ext>
              </a:extLst>
            </p:cNvPr>
            <p:cNvCxnSpPr>
              <a:cxnSpLocks noChangeShapeType="1"/>
              <a:endCxn id="13" idx="3"/>
            </p:cNvCxnSpPr>
            <p:nvPr/>
          </p:nvCxnSpPr>
          <p:spPr bwMode="auto">
            <a:xfrm rot="10800000" flipV="1">
              <a:off x="5347327" y="3235120"/>
              <a:ext cx="571035" cy="211790"/>
            </a:xfrm>
            <a:prstGeom prst="bentConnector3">
              <a:avLst>
                <a:gd name="adj1" fmla="val -284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26B55F-7F1F-D149-9657-6C8C5E8AB271}"/>
                </a:ext>
              </a:extLst>
            </p:cNvPr>
            <p:cNvSpPr/>
            <p:nvPr/>
          </p:nvSpPr>
          <p:spPr>
            <a:xfrm>
              <a:off x="6614551" y="1425525"/>
              <a:ext cx="254585" cy="35726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102AE6-84D2-C84B-AE66-B69DB8FB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399" y="1817435"/>
              <a:ext cx="640850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Load/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FB3368F-B0B1-A247-9A32-4540EBD7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933" y="2100488"/>
              <a:ext cx="1577350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Library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A35A1C-45C2-924E-940B-44DE2216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055" y="1427486"/>
              <a:ext cx="1023107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UI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78E367-857D-1842-A5FA-C87A63E151A4}"/>
                </a:ext>
              </a:extLst>
            </p:cNvPr>
            <p:cNvCxnSpPr>
              <a:cxnSpLocks noChangeShapeType="1"/>
              <a:stCxn id="30" idx="2"/>
              <a:endCxn id="29" idx="0"/>
            </p:cNvCxnSpPr>
            <p:nvPr/>
          </p:nvCxnSpPr>
          <p:spPr bwMode="auto">
            <a:xfrm>
              <a:off x="2331608" y="1776141"/>
              <a:ext cx="0" cy="324345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899160DA-103A-B749-A44E-C4291749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152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cxnSp>
          <p:nvCxnSpPr>
            <p:cNvPr id="33" name="Straight Arrow Connector 30">
              <a:extLst>
                <a:ext uri="{FF2B5EF4-FFF2-40B4-BE49-F238E27FC236}">
                  <a16:creationId xmlns:a16="http://schemas.microsoft.com/office/drawing/2014/main" id="{5FF7E205-EFA3-4347-B49A-438A85A0D925}"/>
                </a:ext>
              </a:extLst>
            </p:cNvPr>
            <p:cNvCxnSpPr>
              <a:cxnSpLocks noChangeShapeType="1"/>
              <a:stCxn id="13" idx="1"/>
              <a:endCxn id="29" idx="2"/>
            </p:cNvCxnSpPr>
            <p:nvPr/>
          </p:nvCxnSpPr>
          <p:spPr bwMode="auto">
            <a:xfrm rot="10800000">
              <a:off x="2331608" y="2363301"/>
              <a:ext cx="1131297" cy="1083609"/>
            </a:xfrm>
            <a:prstGeom prst="bentConnector2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0ACE319-D6C0-5A40-9EB5-EEDD40D1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399" y="2742177"/>
              <a:ext cx="926040" cy="49393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5"/>
              </a:solidFill>
              <a:prstDash val="sys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rIns="0" bIns="0" anchor="ctr" anchorCtr="1"/>
            <a:lstStyle/>
            <a:p>
              <a:pPr algn="ctr" defTabSz="457189" eaLnBrk="0" hangingPunct="0">
                <a:defRPr/>
              </a:pPr>
              <a:endParaRPr lang="en-US" sz="788" b="1" dirty="0">
                <a:solidFill>
                  <a:prstClr val="black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22F8484-E516-9640-B830-E0C92323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845" y="2744974"/>
              <a:ext cx="1023107" cy="4939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pmem-Aware</a:t>
              </a:r>
            </a:p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File System</a:t>
              </a:r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1C20BAA4-EF36-204A-B35E-D3FCFEFB9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9588" y="2835009"/>
              <a:ext cx="81867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MMU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Mappings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B7AA80-7587-FD42-97BB-B3874237ECF0}"/>
                </a:ext>
              </a:extLst>
            </p:cNvPr>
            <p:cNvCxnSpPr>
              <a:cxnSpLocks noChangeShapeType="1"/>
              <a:stCxn id="35" idx="2"/>
            </p:cNvCxnSpPr>
            <p:nvPr/>
          </p:nvCxnSpPr>
          <p:spPr bwMode="auto">
            <a:xfrm>
              <a:off x="6144398" y="3238904"/>
              <a:ext cx="0" cy="796533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BFAD3D-AF8C-E640-8CA7-42DBDAD8F4EF}"/>
                </a:ext>
              </a:extLst>
            </p:cNvPr>
            <p:cNvSpPr/>
            <p:nvPr/>
          </p:nvSpPr>
          <p:spPr bwMode="auto">
            <a:xfrm>
              <a:off x="5799776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file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B5D010-609C-5440-9253-F6BEAF7E5EB4}"/>
                </a:ext>
              </a:extLst>
            </p:cNvPr>
            <p:cNvSpPr/>
            <p:nvPr/>
          </p:nvSpPr>
          <p:spPr bwMode="auto">
            <a:xfrm>
              <a:off x="6532193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008F4C-9C10-FD4D-87CE-78C8621EC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560" y="2207099"/>
              <a:ext cx="80521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2000" b="1" dirty="0">
                  <a:solidFill>
                    <a:srgbClr val="FF0000"/>
                  </a:solidFill>
                </a:rPr>
                <a:t>“DAX”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80E9FF2-7FD3-D74C-BFFA-D52007905F6D}"/>
              </a:ext>
            </a:extLst>
          </p:cNvPr>
          <p:cNvSpPr txBox="1"/>
          <p:nvPr/>
        </p:nvSpPr>
        <p:spPr>
          <a:xfrm>
            <a:off x="314228" y="230954"/>
            <a:ext cx="1586974" cy="830997"/>
          </a:xfrm>
          <a:prstGeom prst="rect">
            <a:avLst/>
          </a:prstGeom>
          <a:solidFill>
            <a:srgbClr val="FF7E7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Use PM</a:t>
            </a:r>
          </a:p>
          <a:p>
            <a:pPr algn="ctr"/>
            <a:r>
              <a:rPr lang="en-US" sz="2400" dirty="0"/>
              <a:t>Like an SSD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DA131C2-43CA-D74F-B09A-02C2A3B40D66}"/>
              </a:ext>
            </a:extLst>
          </p:cNvPr>
          <p:cNvCxnSpPr>
            <a:cxnSpLocks/>
          </p:cNvCxnSpPr>
          <p:nvPr/>
        </p:nvCxnSpPr>
        <p:spPr bwMode="auto">
          <a:xfrm>
            <a:off x="1549280" y="646453"/>
            <a:ext cx="4180867" cy="808686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FF7E7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966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35974-4066-F245-ABA6-5AD3A86D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9B79-73E5-5148-A80D-A2BC4C0E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6F7EA-7385-CA41-A484-93F0D8FA2A4E}"/>
              </a:ext>
            </a:extLst>
          </p:cNvPr>
          <p:cNvGrpSpPr/>
          <p:nvPr/>
        </p:nvGrpSpPr>
        <p:grpSpPr>
          <a:xfrm>
            <a:off x="1447799" y="891153"/>
            <a:ext cx="9572658" cy="5176853"/>
            <a:chOff x="1447800" y="891153"/>
            <a:chExt cx="6466049" cy="358204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5F413F6-AA1C-CD4B-84CD-1F7A756E374A}"/>
                </a:ext>
              </a:extLst>
            </p:cNvPr>
            <p:cNvSpPr/>
            <p:nvPr/>
          </p:nvSpPr>
          <p:spPr>
            <a:xfrm>
              <a:off x="5481222" y="1268427"/>
              <a:ext cx="2227205" cy="2492451"/>
            </a:xfrm>
            <a:prstGeom prst="roundRect">
              <a:avLst>
                <a:gd name="adj" fmla="val 844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13D72B-6E1A-AF4A-8F5B-1F99988C5199}"/>
                </a:ext>
              </a:extLst>
            </p:cNvPr>
            <p:cNvSpPr/>
            <p:nvPr/>
          </p:nvSpPr>
          <p:spPr bwMode="auto">
            <a:xfrm>
              <a:off x="3202778" y="4023058"/>
              <a:ext cx="3663228" cy="45014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Persistent Memory</a:t>
              </a:r>
            </a:p>
          </p:txBody>
        </p:sp>
        <p:sp>
          <p:nvSpPr>
            <p:cNvPr id="8" name="Rounded Rectangle 105">
              <a:extLst>
                <a:ext uri="{FF2B5EF4-FFF2-40B4-BE49-F238E27FC236}">
                  <a16:creationId xmlns:a16="http://schemas.microsoft.com/office/drawing/2014/main" id="{8B262188-AFCF-4844-B6D5-D9607FAB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81395"/>
              <a:ext cx="6260626" cy="1219723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9" name="Rounded Rectangle 105">
              <a:extLst>
                <a:ext uri="{FF2B5EF4-FFF2-40B4-BE49-F238E27FC236}">
                  <a16:creationId xmlns:a16="http://schemas.microsoft.com/office/drawing/2014/main" id="{E4929C6A-BD71-404D-816E-8EADE91E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72391"/>
              <a:ext cx="6260626" cy="1194170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AB1775-6D7A-D94D-9AEB-A29A9BF14BA0}"/>
                </a:ext>
              </a:extLst>
            </p:cNvPr>
            <p:cNvSpPr txBox="1"/>
            <p:nvPr/>
          </p:nvSpPr>
          <p:spPr>
            <a:xfrm rot="10800000">
              <a:off x="7711162" y="1391548"/>
              <a:ext cx="202687" cy="106132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user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26903F-9EF6-FC4A-B53C-6B26D1BD2BD2}"/>
                </a:ext>
              </a:extLst>
            </p:cNvPr>
            <p:cNvSpPr txBox="1"/>
            <p:nvPr/>
          </p:nvSpPr>
          <p:spPr>
            <a:xfrm rot="10800000">
              <a:off x="7711162" y="2414618"/>
              <a:ext cx="202687" cy="150971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kernel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34D9BC57-9077-6446-8A07-F453FA1D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933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7F9507F-79F5-E944-A27E-70D9F1477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906" y="3315502"/>
              <a:ext cx="1884421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Generic NVDIMM Driver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903BBEF-0614-374E-A7C4-76F19F1D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836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E40255B-7B2B-4743-8960-3400EB68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027" y="2720868"/>
              <a:ext cx="1023107" cy="316961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File System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3BAFC8-B84E-8E48-832A-C194FFE3C2B3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4903581" y="1784067"/>
              <a:ext cx="137" cy="93680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E69D6F-3EB0-D041-A088-F25B48ACE1E9}"/>
                </a:ext>
              </a:extLst>
            </p:cNvPr>
            <p:cNvCxnSpPr>
              <a:cxnSpLocks noChangeShapeType="1"/>
              <a:endCxn id="35" idx="0"/>
            </p:cNvCxnSpPr>
            <p:nvPr/>
          </p:nvCxnSpPr>
          <p:spPr bwMode="auto">
            <a:xfrm>
              <a:off x="6144398" y="1785878"/>
              <a:ext cx="0" cy="95909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CC7ADF6-19CA-6747-9E70-6C1688D7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187" y="1427486"/>
              <a:ext cx="1332819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l" defTabSz="457189" eaLnBrk="0" hangingPunct="0"/>
              <a:r>
                <a:rPr lang="en-US" dirty="0">
                  <a:solidFill>
                    <a:prstClr val="black"/>
                  </a:solidFill>
                </a:rPr>
                <a:t>    Application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77FAAC-0D66-B448-8524-DFCC02939C52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4903581" y="3037827"/>
              <a:ext cx="7138" cy="27866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452342-42C6-2E41-98A4-808C1AE6BD22}"/>
                </a:ext>
              </a:extLst>
            </p:cNvPr>
            <p:cNvCxnSpPr>
              <a:cxnSpLocks noChangeShapeType="1"/>
              <a:endCxn id="13" idx="2"/>
            </p:cNvCxnSpPr>
            <p:nvPr/>
          </p:nvCxnSpPr>
          <p:spPr bwMode="auto">
            <a:xfrm flipV="1">
              <a:off x="4405116" y="3578316"/>
              <a:ext cx="1" cy="45712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E9FF674-5906-6142-B369-12ED290A0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253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3D6246-D0AB-8643-AFE1-D871B5FD92F8}"/>
                </a:ext>
              </a:extLst>
            </p:cNvPr>
            <p:cNvCxnSpPr>
              <a:cxnSpLocks noChangeShapeType="1"/>
              <a:stCxn id="21" idx="2"/>
            </p:cNvCxnSpPr>
            <p:nvPr/>
          </p:nvCxnSpPr>
          <p:spPr bwMode="auto">
            <a:xfrm rot="5400000">
              <a:off x="2982165" y="2545521"/>
              <a:ext cx="1532424" cy="951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538E0322-B319-0149-A06E-249B3B42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175" y="1817435"/>
              <a:ext cx="868473" cy="38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Raw Device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Access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75B2CC-CDA5-A34F-AE83-5673AEA3CF40}"/>
                </a:ext>
              </a:extLst>
            </p:cNvPr>
            <p:cNvCxnSpPr>
              <a:cxnSpLocks noChangeShapeType="1"/>
              <a:stCxn id="27" idx="2"/>
              <a:endCxn id="25" idx="0"/>
            </p:cNvCxnSpPr>
            <p:nvPr/>
          </p:nvCxnSpPr>
          <p:spPr bwMode="auto">
            <a:xfrm flipH="1">
              <a:off x="6740378" y="1782793"/>
              <a:ext cx="1465" cy="224537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82CEB5-A9DD-524C-9DA4-9349273677C7}"/>
                </a:ext>
              </a:extLst>
            </p:cNvPr>
            <p:cNvSpPr/>
            <p:nvPr/>
          </p:nvSpPr>
          <p:spPr>
            <a:xfrm>
              <a:off x="6613086" y="4028165"/>
              <a:ext cx="254585" cy="4420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Straight Arrow Connector 30">
              <a:extLst>
                <a:ext uri="{FF2B5EF4-FFF2-40B4-BE49-F238E27FC236}">
                  <a16:creationId xmlns:a16="http://schemas.microsoft.com/office/drawing/2014/main" id="{29DA9890-FD2D-E64B-92E5-EFEC492D2498}"/>
                </a:ext>
              </a:extLst>
            </p:cNvPr>
            <p:cNvCxnSpPr>
              <a:cxnSpLocks noChangeShapeType="1"/>
              <a:endCxn id="13" idx="3"/>
            </p:cNvCxnSpPr>
            <p:nvPr/>
          </p:nvCxnSpPr>
          <p:spPr bwMode="auto">
            <a:xfrm rot="10800000" flipV="1">
              <a:off x="5347327" y="3235120"/>
              <a:ext cx="571035" cy="211790"/>
            </a:xfrm>
            <a:prstGeom prst="bentConnector3">
              <a:avLst>
                <a:gd name="adj1" fmla="val -284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26B55F-7F1F-D149-9657-6C8C5E8AB271}"/>
                </a:ext>
              </a:extLst>
            </p:cNvPr>
            <p:cNvSpPr/>
            <p:nvPr/>
          </p:nvSpPr>
          <p:spPr>
            <a:xfrm>
              <a:off x="6614551" y="1425525"/>
              <a:ext cx="254585" cy="35726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102AE6-84D2-C84B-AE66-B69DB8FB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399" y="1817435"/>
              <a:ext cx="640850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Load/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FB3368F-B0B1-A247-9A32-4540EBD7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933" y="2100488"/>
              <a:ext cx="1577350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Library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A35A1C-45C2-924E-940B-44DE2216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055" y="1427486"/>
              <a:ext cx="1023107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UI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78E367-857D-1842-A5FA-C87A63E151A4}"/>
                </a:ext>
              </a:extLst>
            </p:cNvPr>
            <p:cNvCxnSpPr>
              <a:cxnSpLocks noChangeShapeType="1"/>
              <a:stCxn id="30" idx="2"/>
              <a:endCxn id="29" idx="0"/>
            </p:cNvCxnSpPr>
            <p:nvPr/>
          </p:nvCxnSpPr>
          <p:spPr bwMode="auto">
            <a:xfrm>
              <a:off x="2331608" y="1776141"/>
              <a:ext cx="0" cy="324345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899160DA-103A-B749-A44E-C4291749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152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cxnSp>
          <p:nvCxnSpPr>
            <p:cNvPr id="33" name="Straight Arrow Connector 30">
              <a:extLst>
                <a:ext uri="{FF2B5EF4-FFF2-40B4-BE49-F238E27FC236}">
                  <a16:creationId xmlns:a16="http://schemas.microsoft.com/office/drawing/2014/main" id="{5FF7E205-EFA3-4347-B49A-438A85A0D925}"/>
                </a:ext>
              </a:extLst>
            </p:cNvPr>
            <p:cNvCxnSpPr>
              <a:cxnSpLocks noChangeShapeType="1"/>
              <a:stCxn id="13" idx="1"/>
              <a:endCxn id="29" idx="2"/>
            </p:cNvCxnSpPr>
            <p:nvPr/>
          </p:nvCxnSpPr>
          <p:spPr bwMode="auto">
            <a:xfrm rot="10800000">
              <a:off x="2331608" y="2363301"/>
              <a:ext cx="1131297" cy="1083609"/>
            </a:xfrm>
            <a:prstGeom prst="bentConnector2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0ACE319-D6C0-5A40-9EB5-EEDD40D1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399" y="2742177"/>
              <a:ext cx="926040" cy="49393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5"/>
              </a:solidFill>
              <a:prstDash val="sys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rIns="0" bIns="0" anchor="ctr" anchorCtr="1"/>
            <a:lstStyle/>
            <a:p>
              <a:pPr algn="ctr" defTabSz="457189" eaLnBrk="0" hangingPunct="0">
                <a:defRPr/>
              </a:pPr>
              <a:endParaRPr lang="en-US" sz="788" b="1" dirty="0">
                <a:solidFill>
                  <a:prstClr val="black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22F8484-E516-9640-B830-E0C92323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845" y="2744974"/>
              <a:ext cx="1023107" cy="4939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pmem-Aware</a:t>
              </a:r>
            </a:p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File System</a:t>
              </a:r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1C20BAA4-EF36-204A-B35E-D3FCFEFB9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9588" y="2835009"/>
              <a:ext cx="81867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MMU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Mappings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B7AA80-7587-FD42-97BB-B3874237ECF0}"/>
                </a:ext>
              </a:extLst>
            </p:cNvPr>
            <p:cNvCxnSpPr>
              <a:cxnSpLocks noChangeShapeType="1"/>
              <a:stCxn id="35" idx="2"/>
            </p:cNvCxnSpPr>
            <p:nvPr/>
          </p:nvCxnSpPr>
          <p:spPr bwMode="auto">
            <a:xfrm>
              <a:off x="6144398" y="3238904"/>
              <a:ext cx="0" cy="796533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BFAD3D-AF8C-E640-8CA7-42DBDAD8F4EF}"/>
                </a:ext>
              </a:extLst>
            </p:cNvPr>
            <p:cNvSpPr/>
            <p:nvPr/>
          </p:nvSpPr>
          <p:spPr bwMode="auto">
            <a:xfrm>
              <a:off x="5799776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file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B5D010-609C-5440-9253-F6BEAF7E5EB4}"/>
                </a:ext>
              </a:extLst>
            </p:cNvPr>
            <p:cNvSpPr/>
            <p:nvPr/>
          </p:nvSpPr>
          <p:spPr bwMode="auto">
            <a:xfrm>
              <a:off x="6532193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008F4C-9C10-FD4D-87CE-78C8621EC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560" y="2207099"/>
              <a:ext cx="80521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2000" b="1" dirty="0">
                  <a:solidFill>
                    <a:srgbClr val="FF0000"/>
                  </a:solidFill>
                </a:rPr>
                <a:t>“DAX”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80E9FF2-7FD3-D74C-BFFA-D52007905F6D}"/>
              </a:ext>
            </a:extLst>
          </p:cNvPr>
          <p:cNvSpPr txBox="1"/>
          <p:nvPr/>
        </p:nvSpPr>
        <p:spPr>
          <a:xfrm>
            <a:off x="314228" y="230954"/>
            <a:ext cx="1586974" cy="830997"/>
          </a:xfrm>
          <a:prstGeom prst="rect">
            <a:avLst/>
          </a:prstGeom>
          <a:solidFill>
            <a:srgbClr val="FF7E7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Use PM</a:t>
            </a:r>
          </a:p>
          <a:p>
            <a:pPr algn="ctr"/>
            <a:r>
              <a:rPr lang="en-US" sz="2400" dirty="0"/>
              <a:t>Like an SSD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DA131C2-43CA-D74F-B09A-02C2A3B40D66}"/>
              </a:ext>
            </a:extLst>
          </p:cNvPr>
          <p:cNvCxnSpPr>
            <a:cxnSpLocks/>
          </p:cNvCxnSpPr>
          <p:nvPr/>
        </p:nvCxnSpPr>
        <p:spPr bwMode="auto">
          <a:xfrm>
            <a:off x="1549280" y="646453"/>
            <a:ext cx="4180867" cy="808686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FF7E7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205D90-C0E5-7947-B190-885E601A502D}"/>
              </a:ext>
            </a:extLst>
          </p:cNvPr>
          <p:cNvSpPr txBox="1"/>
          <p:nvPr/>
        </p:nvSpPr>
        <p:spPr>
          <a:xfrm>
            <a:off x="10005465" y="119676"/>
            <a:ext cx="2157642" cy="1200329"/>
          </a:xfrm>
          <a:prstGeom prst="rect">
            <a:avLst/>
          </a:prstGeom>
          <a:solidFill>
            <a:srgbClr val="FF7E7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Use PM</a:t>
            </a:r>
          </a:p>
          <a:p>
            <a:pPr algn="ctr"/>
            <a:r>
              <a:rPr lang="en-US" sz="2400" dirty="0"/>
              <a:t>Like an SSD</a:t>
            </a:r>
          </a:p>
          <a:p>
            <a:pPr algn="ctr"/>
            <a:r>
              <a:rPr lang="en-US" sz="2400" dirty="0"/>
              <a:t>(no page cache)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463247F-5EC4-704D-918A-DB85CC51B935}"/>
              </a:ext>
            </a:extLst>
          </p:cNvPr>
          <p:cNvCxnSpPr>
            <a:cxnSpLocks/>
            <a:stCxn id="42" idx="1"/>
          </p:cNvCxnSpPr>
          <p:nvPr/>
        </p:nvCxnSpPr>
        <p:spPr bwMode="auto">
          <a:xfrm rot="10800000" flipV="1">
            <a:off x="8911631" y="719841"/>
            <a:ext cx="1093834" cy="708344"/>
          </a:xfrm>
          <a:prstGeom prst="bentConnector3">
            <a:avLst>
              <a:gd name="adj1" fmla="val 100232"/>
            </a:avLst>
          </a:prstGeom>
          <a:solidFill>
            <a:schemeClr val="accent1"/>
          </a:solidFill>
          <a:ln w="57150" cap="flat" cmpd="sng" algn="ctr">
            <a:solidFill>
              <a:srgbClr val="FF7E7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115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35974-4066-F245-ABA6-5AD3A86D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9B79-73E5-5148-A80D-A2BC4C0E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6F7EA-7385-CA41-A484-93F0D8FA2A4E}"/>
              </a:ext>
            </a:extLst>
          </p:cNvPr>
          <p:cNvGrpSpPr/>
          <p:nvPr/>
        </p:nvGrpSpPr>
        <p:grpSpPr>
          <a:xfrm>
            <a:off x="1447799" y="891153"/>
            <a:ext cx="9572658" cy="5176853"/>
            <a:chOff x="1447800" y="891153"/>
            <a:chExt cx="6466049" cy="358204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5F413F6-AA1C-CD4B-84CD-1F7A756E374A}"/>
                </a:ext>
              </a:extLst>
            </p:cNvPr>
            <p:cNvSpPr/>
            <p:nvPr/>
          </p:nvSpPr>
          <p:spPr>
            <a:xfrm>
              <a:off x="5481222" y="1268427"/>
              <a:ext cx="2227205" cy="2492451"/>
            </a:xfrm>
            <a:prstGeom prst="roundRect">
              <a:avLst>
                <a:gd name="adj" fmla="val 844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13D72B-6E1A-AF4A-8F5B-1F99988C5199}"/>
                </a:ext>
              </a:extLst>
            </p:cNvPr>
            <p:cNvSpPr/>
            <p:nvPr/>
          </p:nvSpPr>
          <p:spPr bwMode="auto">
            <a:xfrm>
              <a:off x="3202778" y="4023058"/>
              <a:ext cx="3663228" cy="45014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Persistent Memory</a:t>
              </a:r>
            </a:p>
          </p:txBody>
        </p:sp>
        <p:sp>
          <p:nvSpPr>
            <p:cNvPr id="8" name="Rounded Rectangle 105">
              <a:extLst>
                <a:ext uri="{FF2B5EF4-FFF2-40B4-BE49-F238E27FC236}">
                  <a16:creationId xmlns:a16="http://schemas.microsoft.com/office/drawing/2014/main" id="{8B262188-AFCF-4844-B6D5-D9607FAB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81395"/>
              <a:ext cx="6260626" cy="1219723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9" name="Rounded Rectangle 105">
              <a:extLst>
                <a:ext uri="{FF2B5EF4-FFF2-40B4-BE49-F238E27FC236}">
                  <a16:creationId xmlns:a16="http://schemas.microsoft.com/office/drawing/2014/main" id="{E4929C6A-BD71-404D-816E-8EADE91E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72391"/>
              <a:ext cx="6260626" cy="1194170"/>
            </a:xfrm>
            <a:prstGeom prst="roundRect">
              <a:avLst>
                <a:gd name="adj" fmla="val 1037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189" eaLnBrk="0" hangingPunct="0">
                <a:defRPr/>
              </a:pPr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AB1775-6D7A-D94D-9AEB-A29A9BF14BA0}"/>
                </a:ext>
              </a:extLst>
            </p:cNvPr>
            <p:cNvSpPr txBox="1"/>
            <p:nvPr/>
          </p:nvSpPr>
          <p:spPr>
            <a:xfrm rot="10800000">
              <a:off x="7711162" y="1391548"/>
              <a:ext cx="202687" cy="106132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user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26903F-9EF6-FC4A-B53C-6B26D1BD2BD2}"/>
                </a:ext>
              </a:extLst>
            </p:cNvPr>
            <p:cNvSpPr txBox="1"/>
            <p:nvPr/>
          </p:nvSpPr>
          <p:spPr>
            <a:xfrm rot="10800000">
              <a:off x="7711162" y="2414618"/>
              <a:ext cx="202687" cy="1509716"/>
            </a:xfrm>
            <a:prstGeom prst="rect">
              <a:avLst/>
            </a:prstGeom>
            <a:noFill/>
          </p:spPr>
          <p:txBody>
            <a:bodyPr vert="vert270" wrap="square" lIns="68573" tIns="34288" rIns="68573" bIns="34288" rtlCol="0">
              <a:spAutoFit/>
            </a:bodyPr>
            <a:lstStyle/>
            <a:p>
              <a:pPr algn="ctr" defTabSz="342824"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kernel space</a:t>
              </a:r>
              <a:endParaRPr 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34D9BC57-9077-6446-8A07-F453FA1D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933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7F9507F-79F5-E944-A27E-70D9F1477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906" y="3315502"/>
              <a:ext cx="1884421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Generic NVDIMM Driver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903BBEF-0614-374E-A7C4-76F19F1D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836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E40255B-7B2B-4743-8960-3400EB68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027" y="2720868"/>
              <a:ext cx="1023107" cy="316961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File System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3BAFC8-B84E-8E48-832A-C194FFE3C2B3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4903581" y="1784067"/>
              <a:ext cx="137" cy="93680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E69D6F-3EB0-D041-A088-F25B48ACE1E9}"/>
                </a:ext>
              </a:extLst>
            </p:cNvPr>
            <p:cNvCxnSpPr>
              <a:cxnSpLocks noChangeShapeType="1"/>
              <a:endCxn id="35" idx="0"/>
            </p:cNvCxnSpPr>
            <p:nvPr/>
          </p:nvCxnSpPr>
          <p:spPr bwMode="auto">
            <a:xfrm>
              <a:off x="6144398" y="1785878"/>
              <a:ext cx="0" cy="95909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CC7ADF6-19CA-6747-9E70-6C1688D7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187" y="1427486"/>
              <a:ext cx="1332819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l" defTabSz="457189" eaLnBrk="0" hangingPunct="0"/>
              <a:r>
                <a:rPr lang="en-US" dirty="0">
                  <a:solidFill>
                    <a:prstClr val="black"/>
                  </a:solidFill>
                </a:rPr>
                <a:t>    Application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77FAAC-0D66-B448-8524-DFCC02939C52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4903581" y="3037827"/>
              <a:ext cx="7138" cy="27866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452342-42C6-2E41-98A4-808C1AE6BD22}"/>
                </a:ext>
              </a:extLst>
            </p:cNvPr>
            <p:cNvCxnSpPr>
              <a:cxnSpLocks noChangeShapeType="1"/>
              <a:endCxn id="13" idx="2"/>
            </p:cNvCxnSpPr>
            <p:nvPr/>
          </p:nvCxnSpPr>
          <p:spPr bwMode="auto">
            <a:xfrm flipV="1">
              <a:off x="4405116" y="3578316"/>
              <a:ext cx="1" cy="457121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E9FF674-5906-6142-B369-12ED290A0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253" y="1427487"/>
              <a:ext cx="1039763" cy="3565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anchor="ctr"/>
            <a:lstStyle/>
            <a:p>
              <a:pPr algn="ctr" defTabSz="457189" eaLnBrk="0" hangingPunct="0"/>
              <a:r>
                <a:rPr lang="en-US" dirty="0">
                  <a:solidFill>
                    <a:prstClr val="black"/>
                  </a:solidFill>
                </a:rPr>
                <a:t>Application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3D6246-D0AB-8643-AFE1-D871B5FD92F8}"/>
                </a:ext>
              </a:extLst>
            </p:cNvPr>
            <p:cNvCxnSpPr>
              <a:cxnSpLocks noChangeShapeType="1"/>
              <a:stCxn id="21" idx="2"/>
            </p:cNvCxnSpPr>
            <p:nvPr/>
          </p:nvCxnSpPr>
          <p:spPr bwMode="auto">
            <a:xfrm rot="5400000">
              <a:off x="2982165" y="2545521"/>
              <a:ext cx="1532424" cy="951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538E0322-B319-0149-A06E-249B3B42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175" y="1817435"/>
              <a:ext cx="868473" cy="38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Raw Device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Access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75B2CC-CDA5-A34F-AE83-5673AEA3CF40}"/>
                </a:ext>
              </a:extLst>
            </p:cNvPr>
            <p:cNvCxnSpPr>
              <a:cxnSpLocks noChangeShapeType="1"/>
              <a:stCxn id="27" idx="2"/>
              <a:endCxn id="25" idx="0"/>
            </p:cNvCxnSpPr>
            <p:nvPr/>
          </p:nvCxnSpPr>
          <p:spPr bwMode="auto">
            <a:xfrm flipH="1">
              <a:off x="6740378" y="1782793"/>
              <a:ext cx="1465" cy="224537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82CEB5-A9DD-524C-9DA4-9349273677C7}"/>
                </a:ext>
              </a:extLst>
            </p:cNvPr>
            <p:cNvSpPr/>
            <p:nvPr/>
          </p:nvSpPr>
          <p:spPr>
            <a:xfrm>
              <a:off x="6613086" y="4028165"/>
              <a:ext cx="254585" cy="44206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Straight Arrow Connector 30">
              <a:extLst>
                <a:ext uri="{FF2B5EF4-FFF2-40B4-BE49-F238E27FC236}">
                  <a16:creationId xmlns:a16="http://schemas.microsoft.com/office/drawing/2014/main" id="{29DA9890-FD2D-E64B-92E5-EFEC492D2498}"/>
                </a:ext>
              </a:extLst>
            </p:cNvPr>
            <p:cNvCxnSpPr>
              <a:cxnSpLocks noChangeShapeType="1"/>
              <a:endCxn id="13" idx="3"/>
            </p:cNvCxnSpPr>
            <p:nvPr/>
          </p:nvCxnSpPr>
          <p:spPr bwMode="auto">
            <a:xfrm rot="10800000" flipV="1">
              <a:off x="5347327" y="3235120"/>
              <a:ext cx="571035" cy="211790"/>
            </a:xfrm>
            <a:prstGeom prst="bentConnector3">
              <a:avLst>
                <a:gd name="adj1" fmla="val -284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26B55F-7F1F-D149-9657-6C8C5E8AB271}"/>
                </a:ext>
              </a:extLst>
            </p:cNvPr>
            <p:cNvSpPr/>
            <p:nvPr/>
          </p:nvSpPr>
          <p:spPr>
            <a:xfrm>
              <a:off x="6614551" y="1425525"/>
              <a:ext cx="254585" cy="35726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9" eaLnBrk="0" hangingPunct="0">
                <a:defRPr/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102AE6-84D2-C84B-AE66-B69DB8FB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399" y="1817435"/>
              <a:ext cx="640850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Load/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FB3368F-B0B1-A247-9A32-4540EBD7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933" y="2100488"/>
              <a:ext cx="1577350" cy="262814"/>
            </a:xfrm>
            <a:prstGeom prst="roundRect">
              <a:avLst>
                <a:gd name="adj" fmla="val 4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Library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A35A1C-45C2-924E-940B-44DE2216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055" y="1427486"/>
              <a:ext cx="1023107" cy="3486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45720" anchor="ctr" anchorCtr="1"/>
            <a:lstStyle/>
            <a:p>
              <a:pPr algn="ctr" defTabSz="457189" eaLnBrk="0" hangingPunct="0"/>
              <a:r>
                <a:rPr lang="en-US" sz="1400" b="1" dirty="0">
                  <a:solidFill>
                    <a:prstClr val="black"/>
                  </a:solidFill>
                </a:rPr>
                <a:t>Management UI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78E367-857D-1842-A5FA-C87A63E151A4}"/>
                </a:ext>
              </a:extLst>
            </p:cNvPr>
            <p:cNvCxnSpPr>
              <a:cxnSpLocks noChangeShapeType="1"/>
              <a:stCxn id="30" idx="2"/>
              <a:endCxn id="29" idx="0"/>
            </p:cNvCxnSpPr>
            <p:nvPr/>
          </p:nvCxnSpPr>
          <p:spPr bwMode="auto">
            <a:xfrm>
              <a:off x="2331608" y="1776141"/>
              <a:ext cx="0" cy="324345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899160DA-103A-B749-A44E-C4291749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152" y="1817435"/>
              <a:ext cx="884808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Standard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File API</a:t>
              </a:r>
            </a:p>
          </p:txBody>
        </p:sp>
        <p:cxnSp>
          <p:nvCxnSpPr>
            <p:cNvPr id="33" name="Straight Arrow Connector 30">
              <a:extLst>
                <a:ext uri="{FF2B5EF4-FFF2-40B4-BE49-F238E27FC236}">
                  <a16:creationId xmlns:a16="http://schemas.microsoft.com/office/drawing/2014/main" id="{5FF7E205-EFA3-4347-B49A-438A85A0D925}"/>
                </a:ext>
              </a:extLst>
            </p:cNvPr>
            <p:cNvCxnSpPr>
              <a:cxnSpLocks noChangeShapeType="1"/>
              <a:stCxn id="13" idx="1"/>
              <a:endCxn id="29" idx="2"/>
            </p:cNvCxnSpPr>
            <p:nvPr/>
          </p:nvCxnSpPr>
          <p:spPr bwMode="auto">
            <a:xfrm rot="10800000">
              <a:off x="2331608" y="2363301"/>
              <a:ext cx="1131297" cy="1083609"/>
            </a:xfrm>
            <a:prstGeom prst="bentConnector2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0ACE319-D6C0-5A40-9EB5-EEDD40D1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399" y="2742177"/>
              <a:ext cx="926040" cy="49393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5"/>
              </a:solidFill>
              <a:prstDash val="sys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rIns="0" bIns="0" anchor="ctr" anchorCtr="1"/>
            <a:lstStyle/>
            <a:p>
              <a:pPr algn="ctr" defTabSz="457189" eaLnBrk="0" hangingPunct="0">
                <a:defRPr/>
              </a:pPr>
              <a:endParaRPr lang="en-US" sz="788" b="1" dirty="0">
                <a:solidFill>
                  <a:prstClr val="black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22F8484-E516-9640-B830-E0C92323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845" y="2744974"/>
              <a:ext cx="1023107" cy="4939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pmem-Aware</a:t>
              </a:r>
            </a:p>
            <a:p>
              <a:pPr algn="ctr" defTabSz="457189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prstClr val="black"/>
                  </a:solidFill>
                </a:rPr>
                <a:t>File System</a:t>
              </a:r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1C20BAA4-EF36-204A-B35E-D3FCFEFB9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9588" y="2835009"/>
              <a:ext cx="81867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MMU</a:t>
              </a:r>
            </a:p>
            <a:p>
              <a:pPr algn="ctr" defTabSz="457189" eaLnBrk="0" hangingPunct="0"/>
              <a:r>
                <a:rPr lang="en-US" sz="1000" b="1" dirty="0">
                  <a:solidFill>
                    <a:srgbClr val="000000"/>
                  </a:solidFill>
                </a:rPr>
                <a:t>Mappings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B7AA80-7587-FD42-97BB-B3874237ECF0}"/>
                </a:ext>
              </a:extLst>
            </p:cNvPr>
            <p:cNvCxnSpPr>
              <a:cxnSpLocks noChangeShapeType="1"/>
              <a:stCxn id="35" idx="2"/>
            </p:cNvCxnSpPr>
            <p:nvPr/>
          </p:nvCxnSpPr>
          <p:spPr bwMode="auto">
            <a:xfrm>
              <a:off x="6144398" y="3238904"/>
              <a:ext cx="0" cy="796533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BFAD3D-AF8C-E640-8CA7-42DBDAD8F4EF}"/>
                </a:ext>
              </a:extLst>
            </p:cNvPr>
            <p:cNvSpPr/>
            <p:nvPr/>
          </p:nvSpPr>
          <p:spPr bwMode="auto">
            <a:xfrm>
              <a:off x="5799776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file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B5D010-609C-5440-9253-F6BEAF7E5EB4}"/>
                </a:ext>
              </a:extLst>
            </p:cNvPr>
            <p:cNvSpPr/>
            <p:nvPr/>
          </p:nvSpPr>
          <p:spPr bwMode="auto">
            <a:xfrm>
              <a:off x="6532193" y="891153"/>
              <a:ext cx="628140" cy="31696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189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008F4C-9C10-FD4D-87CE-78C8621EC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560" y="2207099"/>
              <a:ext cx="805217" cy="27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457189" eaLnBrk="0" hangingPunct="0"/>
              <a:r>
                <a:rPr lang="en-US" sz="2000" b="1" dirty="0">
                  <a:solidFill>
                    <a:srgbClr val="FF0000"/>
                  </a:solidFill>
                </a:rPr>
                <a:t>“DAX”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80E9FF2-7FD3-D74C-BFFA-D52007905F6D}"/>
              </a:ext>
            </a:extLst>
          </p:cNvPr>
          <p:cNvSpPr txBox="1"/>
          <p:nvPr/>
        </p:nvSpPr>
        <p:spPr>
          <a:xfrm>
            <a:off x="314228" y="230954"/>
            <a:ext cx="1586974" cy="830997"/>
          </a:xfrm>
          <a:prstGeom prst="rect">
            <a:avLst/>
          </a:prstGeom>
          <a:solidFill>
            <a:srgbClr val="FF7E7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Use PM</a:t>
            </a:r>
          </a:p>
          <a:p>
            <a:pPr algn="ctr"/>
            <a:r>
              <a:rPr lang="en-US" sz="2400" dirty="0"/>
              <a:t>Like an SSD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DA131C2-43CA-D74F-B09A-02C2A3B40D66}"/>
              </a:ext>
            </a:extLst>
          </p:cNvPr>
          <p:cNvCxnSpPr>
            <a:cxnSpLocks/>
          </p:cNvCxnSpPr>
          <p:nvPr/>
        </p:nvCxnSpPr>
        <p:spPr bwMode="auto">
          <a:xfrm>
            <a:off x="1549280" y="646453"/>
            <a:ext cx="4180867" cy="808686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FF7E7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205D90-C0E5-7947-B190-885E601A502D}"/>
              </a:ext>
            </a:extLst>
          </p:cNvPr>
          <p:cNvSpPr txBox="1"/>
          <p:nvPr/>
        </p:nvSpPr>
        <p:spPr>
          <a:xfrm>
            <a:off x="10005465" y="119676"/>
            <a:ext cx="2157642" cy="1200329"/>
          </a:xfrm>
          <a:prstGeom prst="rect">
            <a:avLst/>
          </a:prstGeom>
          <a:solidFill>
            <a:srgbClr val="FF7E7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Use PM</a:t>
            </a:r>
          </a:p>
          <a:p>
            <a:pPr algn="ctr"/>
            <a:r>
              <a:rPr lang="en-US" sz="2400" dirty="0"/>
              <a:t>Like an SSD</a:t>
            </a:r>
          </a:p>
          <a:p>
            <a:pPr algn="ctr"/>
            <a:r>
              <a:rPr lang="en-US" sz="2400" dirty="0"/>
              <a:t>(no page cache)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463247F-5EC4-704D-918A-DB85CC51B935}"/>
              </a:ext>
            </a:extLst>
          </p:cNvPr>
          <p:cNvCxnSpPr>
            <a:cxnSpLocks/>
            <a:stCxn id="42" idx="1"/>
          </p:cNvCxnSpPr>
          <p:nvPr/>
        </p:nvCxnSpPr>
        <p:spPr bwMode="auto">
          <a:xfrm rot="10800000" flipV="1">
            <a:off x="8911631" y="719841"/>
            <a:ext cx="1093834" cy="708344"/>
          </a:xfrm>
          <a:prstGeom prst="bentConnector3">
            <a:avLst>
              <a:gd name="adj1" fmla="val 100232"/>
            </a:avLst>
          </a:prstGeom>
          <a:solidFill>
            <a:schemeClr val="accent1"/>
          </a:solidFill>
          <a:ln w="57150" cap="flat" cmpd="sng" algn="ctr">
            <a:solidFill>
              <a:srgbClr val="FF7E7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4056F2-E57D-964D-ABF8-0B72199A2894}"/>
              </a:ext>
            </a:extLst>
          </p:cNvPr>
          <p:cNvSpPr txBox="1"/>
          <p:nvPr/>
        </p:nvSpPr>
        <p:spPr>
          <a:xfrm>
            <a:off x="10003596" y="5283922"/>
            <a:ext cx="2156548" cy="95410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Optimized flush</a:t>
            </a:r>
            <a:endParaRPr lang="en-US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9B56DF4-1C89-A748-8AF7-D895C28ED81E}"/>
              </a:ext>
            </a:extLst>
          </p:cNvPr>
          <p:cNvCxnSpPr>
            <a:cxnSpLocks/>
            <a:stCxn id="46" idx="0"/>
          </p:cNvCxnSpPr>
          <p:nvPr/>
        </p:nvCxnSpPr>
        <p:spPr bwMode="auto">
          <a:xfrm rot="16200000" flipV="1">
            <a:off x="8902756" y="3104808"/>
            <a:ext cx="2561720" cy="1796508"/>
          </a:xfrm>
          <a:prstGeom prst="bentConnector3">
            <a:avLst>
              <a:gd name="adj1" fmla="val 99644"/>
            </a:avLst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73123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C9BF-121D-0840-9F36-0A8B469E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Examples For This Hackathon</a:t>
            </a:r>
            <a:br>
              <a:rPr lang="en-US" dirty="0"/>
            </a:br>
            <a:r>
              <a:rPr lang="en-US" sz="3600" dirty="0"/>
              <a:t>We stick to the DAX 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F205-C642-B549-BD0B-8B85F51D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995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RAW Access to pmem</a:t>
            </a:r>
          </a:p>
          <a:p>
            <a:pPr lvl="1"/>
            <a:r>
              <a:rPr lang="en-US" sz="1600" dirty="0"/>
              <a:t>mmap() -- you get a pointer to pmem, the rest is up to you</a:t>
            </a:r>
          </a:p>
          <a:p>
            <a:pPr lvl="1"/>
            <a:r>
              <a:rPr lang="en-US" sz="1600" dirty="0"/>
              <a:t>Only 8-byte stores are powerfail atomic</a:t>
            </a:r>
          </a:p>
          <a:p>
            <a:r>
              <a:rPr lang="en-US" sz="1600" dirty="0"/>
              <a:t>libmemkind</a:t>
            </a:r>
          </a:p>
          <a:p>
            <a:pPr lvl="1"/>
            <a:r>
              <a:rPr lang="en-US" sz="1600" dirty="0"/>
              <a:t>volatile use of pmem</a:t>
            </a:r>
          </a:p>
          <a:p>
            <a:r>
              <a:rPr lang="en-US" sz="1600" dirty="0"/>
              <a:t>Pointers to high-level persistent abstractions available</a:t>
            </a:r>
          </a:p>
          <a:p>
            <a:pPr lvl="1"/>
            <a:r>
              <a:rPr lang="en-US" sz="1600" dirty="0"/>
              <a:t>libpmemkv</a:t>
            </a:r>
          </a:p>
          <a:p>
            <a:pPr lvl="1"/>
            <a:r>
              <a:rPr lang="en-US" sz="1600" dirty="0"/>
              <a:t>C++ vector</a:t>
            </a:r>
          </a:p>
          <a:p>
            <a:r>
              <a:rPr lang="en-US" sz="1600" dirty="0"/>
              <a:t>libpmem</a:t>
            </a:r>
          </a:p>
          <a:p>
            <a:pPr lvl="1"/>
            <a:r>
              <a:rPr lang="en-US" sz="1600" dirty="0"/>
              <a:t>One step above RAW access, still only 8-byte stores are powerfail atomic</a:t>
            </a:r>
          </a:p>
          <a:p>
            <a:pPr lvl="1"/>
            <a:r>
              <a:rPr lang="en-US" sz="1600" dirty="0"/>
              <a:t>mmap(), memcpy() helper functions, optimized flush functions</a:t>
            </a:r>
          </a:p>
          <a:p>
            <a:r>
              <a:rPr lang="en-US" sz="1600" dirty="0"/>
              <a:t>libpmemblk</a:t>
            </a:r>
          </a:p>
          <a:p>
            <a:pPr lvl="1"/>
            <a:r>
              <a:rPr lang="en-US" sz="1600" dirty="0"/>
              <a:t>Very simple transactional library, read/write fixed sized block only</a:t>
            </a:r>
          </a:p>
          <a:p>
            <a:r>
              <a:rPr lang="en-US" sz="1600" dirty="0"/>
              <a:t>libpmemobj</a:t>
            </a:r>
          </a:p>
          <a:p>
            <a:pPr lvl="1"/>
            <a:r>
              <a:rPr lang="en-US" sz="1600" b="1" dirty="0"/>
              <a:t>General-purpose allocations, transactions, atomics (series of examples)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73701-978B-9F46-9CFF-185FE423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6C681-A215-AC48-8F81-0337D0BD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7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C9BF-121D-0840-9F36-0A8B469E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Examples For This Hackathon</a:t>
            </a:r>
            <a:br>
              <a:rPr lang="en-US" dirty="0"/>
            </a:br>
            <a:r>
              <a:rPr lang="en-US" sz="3600" dirty="0"/>
              <a:t>We stick to the DAX 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F205-C642-B549-BD0B-8B85F51D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995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RAW Access to pmem</a:t>
            </a:r>
          </a:p>
          <a:p>
            <a:pPr lvl="1"/>
            <a:r>
              <a:rPr lang="en-US" sz="1600" dirty="0"/>
              <a:t>mmap() -- you get a pointer to pmem, the rest is up to you</a:t>
            </a:r>
          </a:p>
          <a:p>
            <a:pPr lvl="1"/>
            <a:r>
              <a:rPr lang="en-US" sz="1600" dirty="0"/>
              <a:t>Only 8-byte stores are powerfail atomic</a:t>
            </a:r>
          </a:p>
          <a:p>
            <a:r>
              <a:rPr lang="en-US" sz="1600" dirty="0"/>
              <a:t>libmemkind</a:t>
            </a:r>
          </a:p>
          <a:p>
            <a:pPr lvl="1"/>
            <a:r>
              <a:rPr lang="en-US" sz="1600" dirty="0"/>
              <a:t>volatile use of pmem</a:t>
            </a:r>
          </a:p>
          <a:p>
            <a:r>
              <a:rPr lang="en-US" sz="1600" dirty="0"/>
              <a:t>Pointers to high-level persistent abstractions available</a:t>
            </a:r>
          </a:p>
          <a:p>
            <a:pPr lvl="1"/>
            <a:r>
              <a:rPr lang="en-US" sz="1600" dirty="0"/>
              <a:t>libpmemkv</a:t>
            </a:r>
          </a:p>
          <a:p>
            <a:pPr lvl="1"/>
            <a:r>
              <a:rPr lang="en-US" sz="1600" dirty="0"/>
              <a:t>C++ vector</a:t>
            </a:r>
          </a:p>
          <a:p>
            <a:r>
              <a:rPr lang="en-US" sz="1600" dirty="0"/>
              <a:t>libpmem</a:t>
            </a:r>
          </a:p>
          <a:p>
            <a:pPr lvl="1"/>
            <a:r>
              <a:rPr lang="en-US" sz="1600" dirty="0"/>
              <a:t>One step above RAW access, still only 8-byte stores are powerfail atomic</a:t>
            </a:r>
          </a:p>
          <a:p>
            <a:pPr lvl="1"/>
            <a:r>
              <a:rPr lang="en-US" sz="1600" dirty="0"/>
              <a:t>mmap(), memcpy() helper functions, optimized flush functions</a:t>
            </a:r>
          </a:p>
          <a:p>
            <a:r>
              <a:rPr lang="en-US" sz="1600" dirty="0"/>
              <a:t>libpmemblk</a:t>
            </a:r>
          </a:p>
          <a:p>
            <a:pPr lvl="1"/>
            <a:r>
              <a:rPr lang="en-US" sz="1600" dirty="0"/>
              <a:t>Very simple transactional library, read/write fixed sized block only</a:t>
            </a:r>
          </a:p>
          <a:p>
            <a:r>
              <a:rPr lang="en-US" sz="1600" dirty="0"/>
              <a:t>libpmemobj</a:t>
            </a:r>
          </a:p>
          <a:p>
            <a:pPr lvl="1"/>
            <a:r>
              <a:rPr lang="en-US" sz="1600" b="1" dirty="0"/>
              <a:t>General-purpose allocations, transactions, atomics (series of examples)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73701-978B-9F46-9CFF-185FE423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6C681-A215-AC48-8F81-0337D0BD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83BC3-4388-0E47-A65E-AFBC82A9AD99}"/>
              </a:ext>
            </a:extLst>
          </p:cNvPr>
          <p:cNvSpPr txBox="1"/>
          <p:nvPr/>
        </p:nvSpPr>
        <p:spPr>
          <a:xfrm>
            <a:off x="7312572" y="1263921"/>
            <a:ext cx="3964740" cy="584775"/>
          </a:xfrm>
          <a:prstGeom prst="rect">
            <a:avLst/>
          </a:prstGeom>
          <a:solidFill>
            <a:srgbClr val="EEBBAF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Deciding what to use…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EDF31-5F6F-CD40-9513-FC503849AB79}"/>
              </a:ext>
            </a:extLst>
          </p:cNvPr>
          <p:cNvSpPr txBox="1"/>
          <p:nvPr/>
        </p:nvSpPr>
        <p:spPr>
          <a:xfrm>
            <a:off x="8300852" y="2031669"/>
            <a:ext cx="3649332" cy="1077218"/>
          </a:xfrm>
          <a:prstGeom prst="rect">
            <a:avLst/>
          </a:prstGeom>
          <a:solidFill>
            <a:srgbClr val="EEBB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Are standard storage</a:t>
            </a:r>
          </a:p>
          <a:p>
            <a:pPr algn="ctr"/>
            <a:r>
              <a:rPr lang="en-US" sz="3200" dirty="0"/>
              <a:t>APIs good enough?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E3226-0DC9-EF43-8C53-18D8FD2C22EF}"/>
              </a:ext>
            </a:extLst>
          </p:cNvPr>
          <p:cNvSpPr txBox="1"/>
          <p:nvPr/>
        </p:nvSpPr>
        <p:spPr>
          <a:xfrm>
            <a:off x="8291841" y="3307092"/>
            <a:ext cx="2294218" cy="1077218"/>
          </a:xfrm>
          <a:prstGeom prst="rect">
            <a:avLst/>
          </a:prstGeom>
          <a:solidFill>
            <a:srgbClr val="EEBB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Do you need</a:t>
            </a:r>
          </a:p>
          <a:p>
            <a:pPr algn="ctr"/>
            <a:r>
              <a:rPr lang="en-US" sz="3200" dirty="0"/>
              <a:t>persistence?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3974D-A2A6-7643-8D9B-D3D4F82CBCB6}"/>
              </a:ext>
            </a:extLst>
          </p:cNvPr>
          <p:cNvSpPr txBox="1"/>
          <p:nvPr/>
        </p:nvSpPr>
        <p:spPr>
          <a:xfrm>
            <a:off x="8300852" y="4582515"/>
            <a:ext cx="3811684" cy="1077218"/>
          </a:xfrm>
          <a:prstGeom prst="rect">
            <a:avLst/>
          </a:prstGeom>
          <a:solidFill>
            <a:srgbClr val="EEBB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High-level</a:t>
            </a:r>
          </a:p>
          <a:p>
            <a:pPr algn="ctr"/>
            <a:r>
              <a:rPr lang="en-US" sz="3200" dirty="0"/>
              <a:t>abstraction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35388-BEB1-FC4C-AFC7-ED7002098C7A}"/>
              </a:ext>
            </a:extLst>
          </p:cNvPr>
          <p:cNvSpPr txBox="1"/>
          <p:nvPr/>
        </p:nvSpPr>
        <p:spPr>
          <a:xfrm>
            <a:off x="8300852" y="5857938"/>
            <a:ext cx="2696572" cy="584775"/>
          </a:xfrm>
          <a:prstGeom prst="rect">
            <a:avLst/>
          </a:prstGeom>
          <a:solidFill>
            <a:srgbClr val="EEBB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Build your own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C7D4DE-99BC-2C4C-A048-08F77212A789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547945" y="2164713"/>
            <a:ext cx="1752907" cy="405565"/>
          </a:xfrm>
          <a:prstGeom prst="straightConnector1">
            <a:avLst/>
          </a:prstGeom>
          <a:ln w="57150">
            <a:solidFill>
              <a:srgbClr val="EEBB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1028AF-10A3-4244-9595-6C006698C90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268717" y="2747492"/>
            <a:ext cx="5023124" cy="1098209"/>
          </a:xfrm>
          <a:prstGeom prst="straightConnector1">
            <a:avLst/>
          </a:prstGeom>
          <a:ln w="57150">
            <a:solidFill>
              <a:srgbClr val="EEBB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6805C-C6D1-F942-8A2C-1CD0DF6621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426372" y="3719119"/>
            <a:ext cx="4874480" cy="1402005"/>
          </a:xfrm>
          <a:prstGeom prst="straightConnector1">
            <a:avLst/>
          </a:prstGeom>
          <a:ln w="57150">
            <a:solidFill>
              <a:srgbClr val="EEBB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0459C-6ACF-B54D-9503-B5A9AE8D3EC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576798" y="6150325"/>
            <a:ext cx="724054" cy="1"/>
          </a:xfrm>
          <a:prstGeom prst="straightConnector1">
            <a:avLst/>
          </a:prstGeom>
          <a:ln w="57150">
            <a:solidFill>
              <a:srgbClr val="EEBB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4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372A-24AE-034D-8DA8-4FF1B18C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C54C-2EFC-C14E-9EAE-3FD0647A9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4642453"/>
          </a:xfrm>
        </p:spPr>
        <p:txBody>
          <a:bodyPr>
            <a:normAutofit/>
          </a:bodyPr>
          <a:lstStyle/>
          <a:p>
            <a:pPr marL="257175" indent="-257175"/>
            <a:r>
              <a:rPr lang="en-US" sz="2000" dirty="0"/>
              <a:t>PMDK Resources:</a:t>
            </a:r>
          </a:p>
          <a:p>
            <a:pPr marL="482582" lvl="1" indent="-257175"/>
            <a:r>
              <a:rPr lang="en-US" sz="2000" dirty="0"/>
              <a:t>Home: </a:t>
            </a:r>
            <a:r>
              <a:rPr lang="en-US" sz="2000" dirty="0">
                <a:hlinkClick r:id="rId2"/>
              </a:rPr>
              <a:t>https://pmem.io</a:t>
            </a:r>
            <a:endParaRPr lang="en-US" sz="2000" dirty="0"/>
          </a:p>
          <a:p>
            <a:pPr marL="482582" lvl="1" indent="-257175"/>
            <a:r>
              <a:rPr lang="en-US" sz="2000" dirty="0"/>
              <a:t>PMDK: </a:t>
            </a:r>
            <a:r>
              <a:rPr lang="en-US" sz="2000" dirty="0">
                <a:hlinkClick r:id="rId2"/>
              </a:rPr>
              <a:t>https://pmem.io/pmdk</a:t>
            </a:r>
            <a:r>
              <a:rPr lang="en-US" sz="2000" dirty="0"/>
              <a:t> </a:t>
            </a:r>
          </a:p>
          <a:p>
            <a:pPr marL="482582" lvl="1" indent="-257175"/>
            <a:r>
              <a:rPr lang="en-US" sz="2000" dirty="0"/>
              <a:t>PMDK Source Code : </a:t>
            </a:r>
            <a:r>
              <a:rPr lang="en-US" sz="2000" dirty="0">
                <a:hlinkClick r:id="rId3"/>
              </a:rPr>
              <a:t>https://github.com/pmem/PMDK</a:t>
            </a:r>
            <a:endParaRPr lang="en-US" sz="2000" dirty="0"/>
          </a:p>
          <a:p>
            <a:pPr marL="482582" lvl="1" indent="-257175"/>
            <a:r>
              <a:rPr lang="en-US" sz="2000" dirty="0"/>
              <a:t>Google Group: </a:t>
            </a:r>
            <a:r>
              <a:rPr lang="en-US" sz="2000" dirty="0">
                <a:hlinkClick r:id="rId4"/>
              </a:rPr>
              <a:t>https://groups.google.com/forum/#!forum/pmem</a:t>
            </a:r>
            <a:r>
              <a:rPr lang="en-US" sz="2000" dirty="0"/>
              <a:t> </a:t>
            </a:r>
          </a:p>
          <a:p>
            <a:pPr marL="482582" lvl="1" indent="-257175"/>
            <a:r>
              <a:rPr lang="en-US" sz="2000" dirty="0"/>
              <a:t>Intel Developer Zone: </a:t>
            </a:r>
            <a:r>
              <a:rPr lang="en-US" sz="2000" dirty="0">
                <a:hlinkClick r:id="rId5"/>
              </a:rPr>
              <a:t>https://software.intel.com/persistent-memory</a:t>
            </a:r>
            <a:r>
              <a:rPr lang="en-US" sz="2000" dirty="0"/>
              <a:t> </a:t>
            </a:r>
          </a:p>
          <a:p>
            <a:pPr marL="482582" lvl="1" indent="-257175"/>
            <a:r>
              <a:rPr lang="en-US" sz="2000" dirty="0"/>
              <a:t>Memkind: </a:t>
            </a:r>
            <a:r>
              <a:rPr lang="en-US" sz="2000" dirty="0">
                <a:hlinkClick r:id="rId6"/>
              </a:rPr>
              <a:t>https://github.com/memkind/memkind</a:t>
            </a:r>
            <a:r>
              <a:rPr lang="en-US" sz="2000" dirty="0"/>
              <a:t> (see memkind_pmem(3))</a:t>
            </a:r>
          </a:p>
          <a:p>
            <a:pPr marL="482582" lvl="1" indent="-257175"/>
            <a:r>
              <a:rPr lang="en-US" sz="2000" dirty="0"/>
              <a:t>libpmemkv: </a:t>
            </a:r>
            <a:r>
              <a:rPr lang="en-US" sz="2000" dirty="0">
                <a:hlinkClick r:id="rId7"/>
              </a:rPr>
              <a:t>https://github.com/pmem/pmemkv</a:t>
            </a:r>
            <a:r>
              <a:rPr lang="en-US" sz="2000" dirty="0"/>
              <a:t> </a:t>
            </a:r>
          </a:p>
          <a:p>
            <a:pPr marL="257175" indent="-257175"/>
            <a:r>
              <a:rPr lang="en-US" sz="2000" dirty="0"/>
              <a:t>NDCTL: </a:t>
            </a:r>
            <a:r>
              <a:rPr lang="en-US" sz="2000" dirty="0">
                <a:hlinkClick r:id="rId8"/>
              </a:rPr>
              <a:t>https://pmem.io/ndctl</a:t>
            </a:r>
            <a:endParaRPr lang="en-US" sz="2000" dirty="0"/>
          </a:p>
          <a:p>
            <a:pPr marL="257175" indent="-257175"/>
            <a:r>
              <a:rPr lang="en-US" sz="2000" dirty="0"/>
              <a:t>SNIA NVM Programming Model: </a:t>
            </a:r>
            <a:r>
              <a:rPr lang="en-US" sz="2000" dirty="0">
                <a:hlinkClick r:id="rId9"/>
              </a:rPr>
              <a:t>https://www.snia.org/tech_activities/standards/curr_standards/npm</a:t>
            </a:r>
            <a:endParaRPr lang="en-US" sz="2000" dirty="0"/>
          </a:p>
          <a:p>
            <a:pPr marL="257175" indent="-257175"/>
            <a:r>
              <a:rPr lang="en-US" sz="2000" dirty="0"/>
              <a:t>Getting Started Guides: </a:t>
            </a:r>
            <a:r>
              <a:rPr lang="en-US" sz="2000" dirty="0">
                <a:hlinkClick r:id="rId10"/>
              </a:rPr>
              <a:t>https://docs.pmem.io 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31B8E-31BC-B847-BD1E-1C8CB702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05CDA-24BC-B347-A3A2-3B03F4A3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15-9DAB-F640-BCCD-845594BA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Programmer’s View (mapped files)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113ED-4E20-4B45-B919-67D6B0D3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E3961-2491-0740-9982-962C826B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1A257-F713-0544-8A37-50357F6D34D5}"/>
              </a:ext>
            </a:extLst>
          </p:cNvPr>
          <p:cNvSpPr/>
          <p:nvPr/>
        </p:nvSpPr>
        <p:spPr>
          <a:xfrm>
            <a:off x="945931" y="1734211"/>
            <a:ext cx="10720552" cy="4056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fd </a:t>
            </a:r>
            <a:r>
              <a:rPr lang="en-US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open("/my/file", O_RDWR);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base = mmap(NULL, filesize,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			PROT_READ|PROT_WRITE, MAP_SHARED, fd, 0);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close(fd);</a:t>
            </a:r>
            <a:endParaRPr lang="fi-FI" altLang="en-US" sz="2400" dirty="0">
              <a:solidFill>
                <a:schemeClr val="tx1"/>
              </a:solidFill>
              <a:latin typeface="Consolas" panose="020B0609020204030204" pitchFamily="49" charset="0"/>
              <a:ea typeface="Courier" charset="0"/>
              <a:cs typeface="Consolas" panose="020B0609020204030204" pitchFamily="49" charset="0"/>
            </a:endParaRPr>
          </a:p>
          <a:p>
            <a:r>
              <a:rPr lang="fi-FI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base[100] = 'X';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strcpy(base, "hello there");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*structp = *base_structp;</a:t>
            </a:r>
            <a:endParaRPr lang="fi-FI" altLang="en-US" sz="2400" dirty="0">
              <a:solidFill>
                <a:schemeClr val="tx1"/>
              </a:solidFill>
              <a:latin typeface="Consolas" panose="020B0609020204030204" pitchFamily="49" charset="0"/>
              <a:ea typeface="Courier" charset="0"/>
              <a:cs typeface="Consolas" panose="020B0609020204030204" pitchFamily="49" charset="0"/>
            </a:endParaRPr>
          </a:p>
          <a:p>
            <a:r>
              <a:rPr lang="fi-FI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…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23278-4960-E942-AF5C-7B0DA7FC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921" y="5902498"/>
            <a:ext cx="2090224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“Load/Store”</a:t>
            </a:r>
          </a:p>
        </p:txBody>
      </p:sp>
    </p:spTree>
    <p:extLst>
      <p:ext uri="{BB962C8B-B14F-4D97-AF65-F5344CB8AC3E}">
        <p14:creationId xmlns:p14="http://schemas.microsoft.com/office/powerpoint/2010/main" val="10128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C8DE-269D-064A-8E2B-0BA71F3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0"/>
            <a:ext cx="10515600" cy="678588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Hardware 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3D79B-E79A-D14E-8D84-7F448B79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B3F5-5CB1-9D42-9570-936DFB29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CED51-B012-1749-91A8-1376F4784A1D}"/>
              </a:ext>
            </a:extLst>
          </p:cNvPr>
          <p:cNvGrpSpPr/>
          <p:nvPr/>
        </p:nvGrpSpPr>
        <p:grpSpPr>
          <a:xfrm>
            <a:off x="228603" y="881743"/>
            <a:ext cx="9768759" cy="5267449"/>
            <a:chOff x="2105317" y="1469017"/>
            <a:chExt cx="6710487" cy="45715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2FF4EA-EBDA-3B4B-A880-373374882C1F}"/>
                </a:ext>
              </a:extLst>
            </p:cNvPr>
            <p:cNvSpPr txBox="1"/>
            <p:nvPr/>
          </p:nvSpPr>
          <p:spPr>
            <a:xfrm rot="16200000">
              <a:off x="4030394" y="4881051"/>
              <a:ext cx="604545" cy="2718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 dirty="0"/>
                <a:t>WPQ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863F62-FFE6-1B42-B59B-15193B839095}"/>
                </a:ext>
              </a:extLst>
            </p:cNvPr>
            <p:cNvSpPr txBox="1"/>
            <p:nvPr/>
          </p:nvSpPr>
          <p:spPr>
            <a:xfrm>
              <a:off x="4549896" y="4702205"/>
              <a:ext cx="1737397" cy="61704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 dirty="0"/>
                <a:t>ADR</a:t>
              </a:r>
            </a:p>
            <a:p>
              <a:pPr algn="ctr"/>
              <a:r>
                <a:rPr lang="en-US" sz="1100" dirty="0"/>
                <a:t>-or-</a:t>
              </a:r>
            </a:p>
            <a:p>
              <a:pPr algn="ctr"/>
              <a:r>
                <a:rPr lang="en-US" sz="1100" dirty="0">
                  <a:solidFill>
                    <a:srgbClr val="C00000"/>
                  </a:solidFill>
                </a:rPr>
                <a:t>WPQ Flush (kernel only)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EC1C2D-5439-734B-8216-49E8944270A4}"/>
                </a:ext>
              </a:extLst>
            </p:cNvPr>
            <p:cNvGrpSpPr/>
            <p:nvPr/>
          </p:nvGrpSpPr>
          <p:grpSpPr>
            <a:xfrm>
              <a:off x="2619705" y="1878690"/>
              <a:ext cx="922279" cy="1513860"/>
              <a:chOff x="1676400" y="1676400"/>
              <a:chExt cx="1676400" cy="1752600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EF596FDD-13A8-6941-A67B-50977C3F430A}"/>
                  </a:ext>
                </a:extLst>
              </p:cNvPr>
              <p:cNvSpPr/>
              <p:nvPr/>
            </p:nvSpPr>
            <p:spPr bwMode="auto">
              <a:xfrm>
                <a:off x="1676400" y="1676400"/>
                <a:ext cx="1676400" cy="1752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38576" tIns="19289" rIns="38576" bIns="1928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85763">
                  <a:spcBef>
                    <a:spcPct val="500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cs typeface="Arial" charset="0"/>
                  </a:rPr>
                  <a:t>Core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55532D3-D6EE-764D-8D60-BBEE0BE0493D}"/>
                  </a:ext>
                </a:extLst>
              </p:cNvPr>
              <p:cNvSpPr/>
              <p:nvPr/>
            </p:nvSpPr>
            <p:spPr bwMode="auto">
              <a:xfrm>
                <a:off x="1828800" y="2438400"/>
                <a:ext cx="647700" cy="304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38576" tIns="19289" rIns="38576" bIns="1928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85763">
                  <a:spcBef>
                    <a:spcPct val="500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cs typeface="Arial" charset="0"/>
                  </a:rPr>
                  <a:t>L1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0B0E5AE8-03A7-7649-8C4B-54A0B9D146BF}"/>
                  </a:ext>
                </a:extLst>
              </p:cNvPr>
              <p:cNvSpPr/>
              <p:nvPr/>
            </p:nvSpPr>
            <p:spPr bwMode="auto">
              <a:xfrm>
                <a:off x="2479307" y="2438400"/>
                <a:ext cx="647700" cy="304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38576" tIns="19289" rIns="38576" bIns="1928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85763">
                  <a:spcBef>
                    <a:spcPct val="500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cs typeface="Arial" charset="0"/>
                  </a:rPr>
                  <a:t>L1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F97729E6-76DD-CF49-869C-F89779856015}"/>
                  </a:ext>
                </a:extLst>
              </p:cNvPr>
              <p:cNvSpPr/>
              <p:nvPr/>
            </p:nvSpPr>
            <p:spPr bwMode="auto">
              <a:xfrm>
                <a:off x="1831606" y="2819400"/>
                <a:ext cx="1292593" cy="3810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38576" tIns="19289" rIns="38576" bIns="1928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85763">
                  <a:spcBef>
                    <a:spcPct val="500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cs typeface="Arial" charset="0"/>
                  </a:rPr>
                  <a:t>L2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B0474C6-1EBF-BB40-90BE-CC24D0AD29EB}"/>
                </a:ext>
              </a:extLst>
            </p:cNvPr>
            <p:cNvSpPr/>
            <p:nvPr/>
          </p:nvSpPr>
          <p:spPr bwMode="auto">
            <a:xfrm>
              <a:off x="2619707" y="3590013"/>
              <a:ext cx="922279" cy="9214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8576" tIns="19289" rIns="38576" bIns="19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85763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L3</a:t>
              </a: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79EDC1C-272B-914C-A9FF-F5D3D17A49C0}"/>
                </a:ext>
              </a:extLst>
            </p:cNvPr>
            <p:cNvSpPr/>
            <p:nvPr/>
          </p:nvSpPr>
          <p:spPr bwMode="auto">
            <a:xfrm>
              <a:off x="2881717" y="4811140"/>
              <a:ext cx="1115890" cy="394919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38576" tIns="19289" rIns="38576" bIns="19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85763">
                <a:spcBef>
                  <a:spcPct val="5000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 charset="0"/>
                </a:rPr>
                <a:t>               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DF435BDE-9C1E-D84B-810D-E7641705319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 bwMode="auto">
            <a:xfrm>
              <a:off x="3080846" y="4511491"/>
              <a:ext cx="385510" cy="414575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5B7E521-037F-D742-819D-CC44FFEE370D}"/>
                </a:ext>
              </a:extLst>
            </p:cNvPr>
            <p:cNvSpPr/>
            <p:nvPr/>
          </p:nvSpPr>
          <p:spPr>
            <a:xfrm>
              <a:off x="3274437" y="4926067"/>
              <a:ext cx="383837" cy="1498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WPQ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AB0EDB8A-8372-3440-832F-4E6A6329401E}"/>
                </a:ext>
              </a:extLst>
            </p:cNvPr>
            <p:cNvCxnSpPr>
              <a:stCxn id="13" idx="2"/>
            </p:cNvCxnSpPr>
            <p:nvPr/>
          </p:nvCxnSpPr>
          <p:spPr bwMode="auto">
            <a:xfrm rot="5400000">
              <a:off x="3062511" y="5270098"/>
              <a:ext cx="473219" cy="23728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360D78-7A79-ED4F-ACB8-08CB909DC1E2}"/>
                </a:ext>
              </a:extLst>
            </p:cNvPr>
            <p:cNvSpPr txBox="1"/>
            <p:nvPr/>
          </p:nvSpPr>
          <p:spPr>
            <a:xfrm>
              <a:off x="2105317" y="1469017"/>
              <a:ext cx="557197" cy="22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cs typeface="Consolas" panose="020B0609020204030204" pitchFamily="49" charset="0"/>
                </a:rPr>
                <a:t>MOV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05C2EBDD-C53F-5F44-95CF-B72FAF062E0B}"/>
                </a:ext>
              </a:extLst>
            </p:cNvPr>
            <p:cNvCxnSpPr>
              <a:endCxn id="26" idx="0"/>
            </p:cNvCxnSpPr>
            <p:nvPr/>
          </p:nvCxnSpPr>
          <p:spPr bwMode="auto">
            <a:xfrm rot="16200000" flipH="1">
              <a:off x="2272331" y="1927510"/>
              <a:ext cx="765966" cy="452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Curved Connector 17">
              <a:extLst>
                <a:ext uri="{FF2B5EF4-FFF2-40B4-BE49-F238E27FC236}">
                  <a16:creationId xmlns:a16="http://schemas.microsoft.com/office/drawing/2014/main" id="{73C550C2-B426-954C-8B64-5D9E30EF796C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>
              <a:off x="3080846" y="3195090"/>
              <a:ext cx="0" cy="3949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4DD9A6-5B0F-A04B-BDBF-061EB6D093E0}"/>
                </a:ext>
              </a:extLst>
            </p:cNvPr>
            <p:cNvSpPr/>
            <p:nvPr/>
          </p:nvSpPr>
          <p:spPr bwMode="auto">
            <a:xfrm>
              <a:off x="2803915" y="5625352"/>
              <a:ext cx="753121" cy="2899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8576" tIns="19289" rIns="38576" bIns="19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85763">
                <a:spcBef>
                  <a:spcPct val="50000"/>
                </a:spcBef>
              </a:pPr>
              <a:r>
                <a:rPr lang="en-US" sz="1100" dirty="0">
                  <a:cs typeface="Arial" charset="0"/>
                </a:rPr>
                <a:t>DIMM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448E70-9D66-1747-98EB-386E140D99D3}"/>
                </a:ext>
              </a:extLst>
            </p:cNvPr>
            <p:cNvSpPr txBox="1"/>
            <p:nvPr/>
          </p:nvSpPr>
          <p:spPr>
            <a:xfrm rot="16200000">
              <a:off x="3273945" y="3363458"/>
              <a:ext cx="2116350" cy="179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CPU CACHES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62E2E4-AEE4-7B4B-9583-0C13BC1C9B30}"/>
                </a:ext>
              </a:extLst>
            </p:cNvPr>
            <p:cNvSpPr txBox="1"/>
            <p:nvPr/>
          </p:nvSpPr>
          <p:spPr>
            <a:xfrm>
              <a:off x="4536494" y="2395140"/>
              <a:ext cx="1726013" cy="2116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CLWB + fence</a:t>
              </a:r>
            </a:p>
            <a:p>
              <a:pPr algn="ctr"/>
              <a:r>
                <a:rPr lang="en-US" sz="1400" dirty="0"/>
                <a:t>-or-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CLFLUSHOPT + fence</a:t>
              </a:r>
            </a:p>
            <a:p>
              <a:pPr algn="ctr"/>
              <a:r>
                <a:rPr lang="en-US" sz="1400" dirty="0"/>
                <a:t>-or-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CLFLUSH</a:t>
              </a:r>
              <a:endParaRPr lang="en-US" sz="1400" dirty="0"/>
            </a:p>
            <a:p>
              <a:pPr algn="ctr"/>
              <a:r>
                <a:rPr lang="en-US" sz="1400" dirty="0"/>
                <a:t>-or-</a:t>
              </a:r>
            </a:p>
            <a:p>
              <a:pPr algn="ctr"/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NT stores + fence</a:t>
              </a:r>
              <a:endParaRPr lang="en-US" sz="1400" dirty="0"/>
            </a:p>
            <a:p>
              <a:pPr algn="ctr"/>
              <a:r>
                <a:rPr lang="en-US" sz="1400" dirty="0"/>
                <a:t>-or-</a:t>
              </a:r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WBINVD (kernel only)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5451B-103E-1246-AEFB-EBFA3B704B3A}"/>
                </a:ext>
              </a:extLst>
            </p:cNvPr>
            <p:cNvSpPr txBox="1"/>
            <p:nvPr/>
          </p:nvSpPr>
          <p:spPr>
            <a:xfrm>
              <a:off x="6341718" y="4781446"/>
              <a:ext cx="2404124" cy="64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cs typeface="Neo Sans Intel"/>
                </a:rPr>
                <a:t>Minimum Required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  <a:cs typeface="Neo Sans Intel"/>
                </a:rPr>
                <a:t>Power fail protected domain</a:t>
              </a:r>
              <a:r>
                <a:rPr lang="en-US" sz="1400" dirty="0">
                  <a:solidFill>
                    <a:schemeClr val="tx2"/>
                  </a:solidFill>
                  <a:cs typeface="Neo Sans Intel"/>
                </a:rPr>
                <a:t>: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  <a:cs typeface="Neo Sans Intel"/>
                </a:rPr>
                <a:t>Memory subsystem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68C197-E564-2941-8D8B-D8DCD7E1A805}"/>
                </a:ext>
              </a:extLst>
            </p:cNvPr>
            <p:cNvSpPr/>
            <p:nvPr/>
          </p:nvSpPr>
          <p:spPr>
            <a:xfrm>
              <a:off x="2569857" y="2338322"/>
              <a:ext cx="6116944" cy="370226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86838F-6F2F-9F4B-AF7A-FB01E6F99CAC}"/>
                </a:ext>
              </a:extLst>
            </p:cNvPr>
            <p:cNvSpPr txBox="1"/>
            <p:nvPr/>
          </p:nvSpPr>
          <p:spPr>
            <a:xfrm>
              <a:off x="6351956" y="2733881"/>
              <a:ext cx="2463848" cy="828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cs typeface="Neo Sans Intel"/>
                </a:rPr>
                <a:t>Custom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  <a:cs typeface="Neo Sans Intel"/>
                </a:rPr>
                <a:t>Power fail protected domain</a:t>
              </a:r>
              <a:endParaRPr lang="en-US" sz="1400" dirty="0">
                <a:solidFill>
                  <a:schemeClr val="tx2"/>
                </a:solidFill>
                <a:cs typeface="Neo Sans Intel"/>
              </a:endParaRPr>
            </a:p>
            <a:p>
              <a:pPr algn="ctr"/>
              <a:r>
                <a:rPr lang="en-US" sz="1400" dirty="0">
                  <a:solidFill>
                    <a:schemeClr val="tx2"/>
                  </a:solidFill>
                  <a:cs typeface="Neo Sans Intel"/>
                </a:rPr>
                <a:t>indicated by ACPI property: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  <a:cs typeface="Neo Sans Intel"/>
                </a:rPr>
                <a:t>CPU Cache Hierarchy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31A5F2-5B11-934C-93F2-9C9ACCCEBC88}"/>
                </a:ext>
              </a:extLst>
            </p:cNvPr>
            <p:cNvCxnSpPr/>
            <p:nvPr/>
          </p:nvCxnSpPr>
          <p:spPr>
            <a:xfrm>
              <a:off x="2569857" y="4614031"/>
              <a:ext cx="6116943" cy="6077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221798D-C657-B241-8584-75F56EA5288D}"/>
              </a:ext>
            </a:extLst>
          </p:cNvPr>
          <p:cNvSpPr txBox="1"/>
          <p:nvPr/>
        </p:nvSpPr>
        <p:spPr>
          <a:xfrm>
            <a:off x="9305045" y="618879"/>
            <a:ext cx="256098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shown:</a:t>
            </a:r>
          </a:p>
          <a:p>
            <a:pPr algn="ctr"/>
            <a:r>
              <a:rPr lang="en-US" sz="1200" dirty="0"/>
              <a:t>MCA</a:t>
            </a:r>
          </a:p>
          <a:p>
            <a:pPr algn="ctr"/>
            <a:r>
              <a:rPr lang="en-US" sz="1200" dirty="0"/>
              <a:t>ADR Failure Detection</a:t>
            </a:r>
          </a:p>
        </p:txBody>
      </p:sp>
    </p:spTree>
    <p:extLst>
      <p:ext uri="{BB962C8B-B14F-4D97-AF65-F5344CB8AC3E}">
        <p14:creationId xmlns:p14="http://schemas.microsoft.com/office/powerpoint/2010/main" val="3741581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AF06-3A18-2F4D-817D-E0DEFF17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7035"/>
            <a:ext cx="4188435" cy="2066432"/>
          </a:xfrm>
        </p:spPr>
        <p:txBody>
          <a:bodyPr/>
          <a:lstStyle/>
          <a:p>
            <a:r>
              <a:rPr lang="en-US" dirty="0"/>
              <a:t>Application Responsibilities: Flushing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DD16E-9E19-4441-8E32-80B0D640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6B602-5CB5-6548-9F06-8C59DF6D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8B910B-0219-DE4F-A9C3-50D1071127C7}"/>
              </a:ext>
            </a:extLst>
          </p:cNvPr>
          <p:cNvGrpSpPr/>
          <p:nvPr/>
        </p:nvGrpSpPr>
        <p:grpSpPr>
          <a:xfrm>
            <a:off x="816429" y="228603"/>
            <a:ext cx="10763855" cy="6185807"/>
            <a:chOff x="1108328" y="139664"/>
            <a:chExt cx="7212454" cy="4893390"/>
          </a:xfrm>
        </p:grpSpPr>
        <p:sp>
          <p:nvSpPr>
            <p:cNvPr id="6" name="Decision 5">
              <a:extLst>
                <a:ext uri="{FF2B5EF4-FFF2-40B4-BE49-F238E27FC236}">
                  <a16:creationId xmlns:a16="http://schemas.microsoft.com/office/drawing/2014/main" id="{6A5E5827-7FC3-9040-A8B4-075879C112C0}"/>
                </a:ext>
              </a:extLst>
            </p:cNvPr>
            <p:cNvSpPr/>
            <p:nvPr/>
          </p:nvSpPr>
          <p:spPr>
            <a:xfrm>
              <a:off x="3729519" y="816794"/>
              <a:ext cx="2065105" cy="924674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DAX mapped file?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(OS provides info)</a:t>
              </a:r>
            </a:p>
          </p:txBody>
        </p:sp>
        <p:sp>
          <p:nvSpPr>
            <p:cNvPr id="7" name="Decision 6">
              <a:extLst>
                <a:ext uri="{FF2B5EF4-FFF2-40B4-BE49-F238E27FC236}">
                  <a16:creationId xmlns:a16="http://schemas.microsoft.com/office/drawing/2014/main" id="{43A4D4EA-FF72-3948-BBF2-27A3EC93F395}"/>
                </a:ext>
              </a:extLst>
            </p:cNvPr>
            <p:cNvSpPr/>
            <p:nvPr/>
          </p:nvSpPr>
          <p:spPr>
            <a:xfrm>
              <a:off x="4592546" y="1741468"/>
              <a:ext cx="2404154" cy="987602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CPU caches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considered persistent?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(ACPI provides info)</a:t>
              </a:r>
            </a:p>
          </p:txBody>
        </p:sp>
        <p:sp>
          <p:nvSpPr>
            <p:cNvPr id="8" name="Decision 7">
              <a:extLst>
                <a:ext uri="{FF2B5EF4-FFF2-40B4-BE49-F238E27FC236}">
                  <a16:creationId xmlns:a16="http://schemas.microsoft.com/office/drawing/2014/main" id="{3D850EA3-8853-BD46-8804-92E20A3F24D2}"/>
                </a:ext>
              </a:extLst>
            </p:cNvPr>
            <p:cNvSpPr/>
            <p:nvPr/>
          </p:nvSpPr>
          <p:spPr>
            <a:xfrm>
              <a:off x="3488716" y="2784296"/>
              <a:ext cx="2207660" cy="619017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CLWB?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(CPU_ID provides info)</a:t>
              </a:r>
            </a:p>
          </p:txBody>
        </p:sp>
        <p:sp>
          <p:nvSpPr>
            <p:cNvPr id="9" name="Decision 8">
              <a:extLst>
                <a:ext uri="{FF2B5EF4-FFF2-40B4-BE49-F238E27FC236}">
                  <a16:creationId xmlns:a16="http://schemas.microsoft.com/office/drawing/2014/main" id="{4B630D04-6F9E-1D4F-9C1C-1B2A26986DC0}"/>
                </a:ext>
              </a:extLst>
            </p:cNvPr>
            <p:cNvSpPr/>
            <p:nvPr/>
          </p:nvSpPr>
          <p:spPr>
            <a:xfrm>
              <a:off x="2414746" y="3642832"/>
              <a:ext cx="2147942" cy="619017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CLFLUSHOPT?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(CPU_ID provides info)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2B6F2C-706F-A64F-A800-88D90E76A83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>
              <a:off x="5794623" y="1279131"/>
              <a:ext cx="0" cy="462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E5E53D-86E0-0B4F-A19B-02BAB1FB5C3E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>
              <a:off x="4592546" y="2235269"/>
              <a:ext cx="0" cy="549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1C777E-A2D2-CB4C-9F7C-693F1F872EE2}"/>
                </a:ext>
              </a:extLst>
            </p:cNvPr>
            <p:cNvCxnSpPr>
              <a:cxnSpLocks/>
              <a:stCxn id="8" idx="1"/>
              <a:endCxn id="9" idx="0"/>
            </p:cNvCxnSpPr>
            <p:nvPr/>
          </p:nvCxnSpPr>
          <p:spPr>
            <a:xfrm>
              <a:off x="3488717" y="3093805"/>
              <a:ext cx="0" cy="549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lternate Process 12">
              <a:extLst>
                <a:ext uri="{FF2B5EF4-FFF2-40B4-BE49-F238E27FC236}">
                  <a16:creationId xmlns:a16="http://schemas.microsoft.com/office/drawing/2014/main" id="{22A3FC52-C538-EB44-A1D2-C582096A3E53}"/>
                </a:ext>
              </a:extLst>
            </p:cNvPr>
            <p:cNvSpPr/>
            <p:nvPr/>
          </p:nvSpPr>
          <p:spPr>
            <a:xfrm>
              <a:off x="3760340" y="139664"/>
              <a:ext cx="2003461" cy="3544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Program Initialization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C48A30-2DDF-B24F-84B5-D3A27BD6868F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762069" y="494123"/>
              <a:ext cx="2" cy="3226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146A0F36-C32E-D245-948C-8BF57CEF1682}"/>
                </a:ext>
              </a:extLst>
            </p:cNvPr>
            <p:cNvSpPr/>
            <p:nvPr/>
          </p:nvSpPr>
          <p:spPr>
            <a:xfrm>
              <a:off x="2396450" y="1748916"/>
              <a:ext cx="1687531" cy="531687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Use standard API for flushing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(msync/fsync or FlushFileBuffers)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B35770-E4D6-0544-9777-03D10952D686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18" y="1279131"/>
              <a:ext cx="0" cy="462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599FEE73-84B3-AE41-9FE3-61DAF500DCBF}"/>
                </a:ext>
              </a:extLst>
            </p:cNvPr>
            <p:cNvSpPr/>
            <p:nvPr/>
          </p:nvSpPr>
          <p:spPr>
            <a:xfrm>
              <a:off x="1108328" y="4501367"/>
              <a:ext cx="1687531" cy="531687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Use CLFLUSH for flushing</a:t>
              </a:r>
            </a:p>
          </p:txBody>
        </p:sp>
        <p:sp>
          <p:nvSpPr>
            <p:cNvPr id="18" name="Process 17">
              <a:extLst>
                <a:ext uri="{FF2B5EF4-FFF2-40B4-BE49-F238E27FC236}">
                  <a16:creationId xmlns:a16="http://schemas.microsoft.com/office/drawing/2014/main" id="{98D5F96E-C9B6-E64A-AC4A-0C3A1AA8381B}"/>
                </a:ext>
              </a:extLst>
            </p:cNvPr>
            <p:cNvSpPr/>
            <p:nvPr/>
          </p:nvSpPr>
          <p:spPr>
            <a:xfrm>
              <a:off x="4076270" y="4499699"/>
              <a:ext cx="1687531" cy="531687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Use CLFLUSHOPT+SFENCE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 for flushing</a:t>
              </a:r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478ACDE5-B473-6344-AB0D-068AFC2EBD84}"/>
                </a:ext>
              </a:extLst>
            </p:cNvPr>
            <p:cNvSpPr/>
            <p:nvPr/>
          </p:nvSpPr>
          <p:spPr>
            <a:xfrm>
              <a:off x="5200005" y="3561803"/>
              <a:ext cx="1687531" cy="531687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Use CLWB+SFENCE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 for flushing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28C5CD66-E038-D74D-B60F-81296D4AFF22}"/>
                </a:ext>
              </a:extLst>
            </p:cNvPr>
            <p:cNvSpPr/>
            <p:nvPr/>
          </p:nvSpPr>
          <p:spPr>
            <a:xfrm>
              <a:off x="6633251" y="2744224"/>
              <a:ext cx="1687531" cy="531687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Stores considered persistent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when globally-visible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A192649-3E67-D74D-9C47-70CEF423ED9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996700" y="2235269"/>
              <a:ext cx="8027" cy="507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49BD52-A632-334F-B6F7-51D9D10B089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5688349" y="3093805"/>
              <a:ext cx="8027" cy="467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AA4ADF-44C6-C442-B97C-F4FFFD6A84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2414745" y="3952341"/>
              <a:ext cx="0" cy="5473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6E7B50-37AB-7E4F-BF24-FDF870BC74E1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562687" y="3952341"/>
              <a:ext cx="0" cy="5473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72B7D8-8384-154E-935C-2478D70A1B5E}"/>
                </a:ext>
              </a:extLst>
            </p:cNvPr>
            <p:cNvSpPr txBox="1"/>
            <p:nvPr/>
          </p:nvSpPr>
          <p:spPr>
            <a:xfrm>
              <a:off x="3408277" y="1325969"/>
              <a:ext cx="304188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no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326F41-D202-CF45-9E03-E55104FA6E89}"/>
                </a:ext>
              </a:extLst>
            </p:cNvPr>
            <p:cNvSpPr txBox="1"/>
            <p:nvPr/>
          </p:nvSpPr>
          <p:spPr>
            <a:xfrm>
              <a:off x="5794623" y="1321523"/>
              <a:ext cx="352567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86BA30-9A9D-5C48-A5AD-4DBD3F292A89}"/>
                </a:ext>
              </a:extLst>
            </p:cNvPr>
            <p:cNvSpPr txBox="1"/>
            <p:nvPr/>
          </p:nvSpPr>
          <p:spPr>
            <a:xfrm>
              <a:off x="7005450" y="2321149"/>
              <a:ext cx="352567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yes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79E1A4-436F-BC47-923F-4F154CF4C895}"/>
                </a:ext>
              </a:extLst>
            </p:cNvPr>
            <p:cNvSpPr txBox="1"/>
            <p:nvPr/>
          </p:nvSpPr>
          <p:spPr>
            <a:xfrm>
              <a:off x="5696376" y="3149624"/>
              <a:ext cx="352567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yes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615869-976D-B142-B6E4-4376D93F5319}"/>
                </a:ext>
              </a:extLst>
            </p:cNvPr>
            <p:cNvSpPr txBox="1"/>
            <p:nvPr/>
          </p:nvSpPr>
          <p:spPr>
            <a:xfrm>
              <a:off x="4569034" y="4087519"/>
              <a:ext cx="352567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yes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35E354-7914-5F40-811B-D14806BDBD83}"/>
                </a:ext>
              </a:extLst>
            </p:cNvPr>
            <p:cNvSpPr txBox="1"/>
            <p:nvPr/>
          </p:nvSpPr>
          <p:spPr>
            <a:xfrm>
              <a:off x="4271052" y="2327431"/>
              <a:ext cx="304188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no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2E7264-7CD1-E14B-87E3-73D9928ED89A}"/>
                </a:ext>
              </a:extLst>
            </p:cNvPr>
            <p:cNvSpPr txBox="1"/>
            <p:nvPr/>
          </p:nvSpPr>
          <p:spPr>
            <a:xfrm>
              <a:off x="3167474" y="3181540"/>
              <a:ext cx="304188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no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B62C5D-EEC2-D345-B432-9B707C0D282B}"/>
                </a:ext>
              </a:extLst>
            </p:cNvPr>
            <p:cNvSpPr txBox="1"/>
            <p:nvPr/>
          </p:nvSpPr>
          <p:spPr>
            <a:xfrm>
              <a:off x="2103713" y="4057056"/>
              <a:ext cx="304188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649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AF06-3A18-2F4D-817D-E0DEFF17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7035"/>
            <a:ext cx="4188435" cy="2066432"/>
          </a:xfrm>
        </p:spPr>
        <p:txBody>
          <a:bodyPr/>
          <a:lstStyle/>
          <a:p>
            <a:r>
              <a:rPr lang="en-US" dirty="0"/>
              <a:t>Application Responsibilities: Recovery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DD16E-9E19-4441-8E32-80B0D640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6B602-5CB5-6548-9F06-8C59DF6D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8B910B-0219-DE4F-A9C3-50D1071127C7}"/>
              </a:ext>
            </a:extLst>
          </p:cNvPr>
          <p:cNvGrpSpPr/>
          <p:nvPr/>
        </p:nvGrpSpPr>
        <p:grpSpPr>
          <a:xfrm>
            <a:off x="2738820" y="228603"/>
            <a:ext cx="8841464" cy="4008344"/>
            <a:chOff x="2396450" y="139664"/>
            <a:chExt cx="5924332" cy="3170870"/>
          </a:xfrm>
        </p:grpSpPr>
        <p:sp>
          <p:nvSpPr>
            <p:cNvPr id="6" name="Decision 5">
              <a:extLst>
                <a:ext uri="{FF2B5EF4-FFF2-40B4-BE49-F238E27FC236}">
                  <a16:creationId xmlns:a16="http://schemas.microsoft.com/office/drawing/2014/main" id="{6A5E5827-7FC3-9040-A8B4-075879C112C0}"/>
                </a:ext>
              </a:extLst>
            </p:cNvPr>
            <p:cNvSpPr/>
            <p:nvPr/>
          </p:nvSpPr>
          <p:spPr>
            <a:xfrm>
              <a:off x="3729519" y="816794"/>
              <a:ext cx="2065105" cy="924674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Dirty Shutdown?</a:t>
              </a:r>
            </a:p>
          </p:txBody>
        </p:sp>
        <p:sp>
          <p:nvSpPr>
            <p:cNvPr id="7" name="Decision 6">
              <a:extLst>
                <a:ext uri="{FF2B5EF4-FFF2-40B4-BE49-F238E27FC236}">
                  <a16:creationId xmlns:a16="http://schemas.microsoft.com/office/drawing/2014/main" id="{43A4D4EA-FF72-3948-BBF2-27A3EC93F395}"/>
                </a:ext>
              </a:extLst>
            </p:cNvPr>
            <p:cNvSpPr/>
            <p:nvPr/>
          </p:nvSpPr>
          <p:spPr>
            <a:xfrm>
              <a:off x="4592546" y="1741468"/>
              <a:ext cx="2404154" cy="987602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Known Poison Blocks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2B6F2C-706F-A64F-A800-88D90E76A83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>
              <a:off x="5794623" y="1279131"/>
              <a:ext cx="0" cy="462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E5E53D-86E0-0B4F-A19B-02BAB1FB5C3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4592546" y="2235269"/>
              <a:ext cx="0" cy="549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lternate Process 12">
              <a:extLst>
                <a:ext uri="{FF2B5EF4-FFF2-40B4-BE49-F238E27FC236}">
                  <a16:creationId xmlns:a16="http://schemas.microsoft.com/office/drawing/2014/main" id="{22A3FC52-C538-EB44-A1D2-C582096A3E53}"/>
                </a:ext>
              </a:extLst>
            </p:cNvPr>
            <p:cNvSpPr/>
            <p:nvPr/>
          </p:nvSpPr>
          <p:spPr>
            <a:xfrm>
              <a:off x="3760340" y="139664"/>
              <a:ext cx="2003461" cy="3544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Program Initialization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C48A30-2DDF-B24F-84B5-D3A27BD6868F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762069" y="494123"/>
              <a:ext cx="2" cy="3226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146A0F36-C32E-D245-948C-8BF57CEF1682}"/>
                </a:ext>
              </a:extLst>
            </p:cNvPr>
            <p:cNvSpPr/>
            <p:nvPr/>
          </p:nvSpPr>
          <p:spPr>
            <a:xfrm>
              <a:off x="2396450" y="1748916"/>
              <a:ext cx="1687531" cy="531687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Data set is potentially inconsistent.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Recover.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B35770-E4D6-0544-9777-03D10952D686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18" y="1279131"/>
              <a:ext cx="0" cy="462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478ACDE5-B473-6344-AB0D-068AFC2EBD84}"/>
                </a:ext>
              </a:extLst>
            </p:cNvPr>
            <p:cNvSpPr/>
            <p:nvPr/>
          </p:nvSpPr>
          <p:spPr>
            <a:xfrm>
              <a:off x="3748780" y="2778847"/>
              <a:ext cx="1687531" cy="531687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Repair data set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28C5CD66-E038-D74D-B60F-81296D4AFF22}"/>
                </a:ext>
              </a:extLst>
            </p:cNvPr>
            <p:cNvSpPr/>
            <p:nvPr/>
          </p:nvSpPr>
          <p:spPr>
            <a:xfrm>
              <a:off x="6633251" y="2744224"/>
              <a:ext cx="1687531" cy="531687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Normal Operation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A192649-3E67-D74D-9C47-70CEF423ED9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996700" y="2235269"/>
              <a:ext cx="8027" cy="507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72B7D8-8384-154E-935C-2478D70A1B5E}"/>
                </a:ext>
              </a:extLst>
            </p:cNvPr>
            <p:cNvSpPr txBox="1"/>
            <p:nvPr/>
          </p:nvSpPr>
          <p:spPr>
            <a:xfrm>
              <a:off x="3358976" y="1325969"/>
              <a:ext cx="352567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yes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326F41-D202-CF45-9E03-E55104FA6E89}"/>
                </a:ext>
              </a:extLst>
            </p:cNvPr>
            <p:cNvSpPr txBox="1"/>
            <p:nvPr/>
          </p:nvSpPr>
          <p:spPr>
            <a:xfrm>
              <a:off x="5794623" y="1321523"/>
              <a:ext cx="304188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no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86BA30-9A9D-5C48-A5AD-4DBD3F292A89}"/>
                </a:ext>
              </a:extLst>
            </p:cNvPr>
            <p:cNvSpPr txBox="1"/>
            <p:nvPr/>
          </p:nvSpPr>
          <p:spPr>
            <a:xfrm>
              <a:off x="7005450" y="2321149"/>
              <a:ext cx="304188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no</a:t>
              </a:r>
              <a:endParaRPr lang="en-US" sz="2000" dirty="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35E354-7914-5F40-811B-D14806BDBD83}"/>
                </a:ext>
              </a:extLst>
            </p:cNvPr>
            <p:cNvSpPr txBox="1"/>
            <p:nvPr/>
          </p:nvSpPr>
          <p:spPr>
            <a:xfrm>
              <a:off x="4271052" y="2327431"/>
              <a:ext cx="304188" cy="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1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AA6B-6B6C-2241-9435-04D96E79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“Hackathon” Mean To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AE0C-208A-954E-A955-631796C0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 is to show you how to find, configure, and program pmem</a:t>
            </a:r>
          </a:p>
          <a:p>
            <a:pPr lvl="1"/>
            <a:r>
              <a:rPr lang="en-US" dirty="0"/>
              <a:t>All slides are in the GitHub repo</a:t>
            </a:r>
          </a:p>
          <a:p>
            <a:pPr lvl="1"/>
            <a:r>
              <a:rPr lang="en-US" dirty="0"/>
              <a:t>All shell commands we type are in the GitHub repo</a:t>
            </a:r>
          </a:p>
          <a:p>
            <a:pPr lvl="2"/>
            <a:r>
              <a:rPr lang="en-US" dirty="0"/>
              <a:t>You probably don’t need to write them down</a:t>
            </a:r>
          </a:p>
          <a:p>
            <a:pPr lvl="2"/>
            <a:r>
              <a:rPr lang="en-US" dirty="0"/>
              <a:t>You probably don’t even need to type many of them, just cut &amp; paste into the shell</a:t>
            </a:r>
          </a:p>
          <a:p>
            <a:pPr lvl="1"/>
            <a:r>
              <a:rPr lang="en-US" dirty="0"/>
              <a:t>Go to XXX URL XXX to see today’s repo</a:t>
            </a:r>
          </a:p>
          <a:p>
            <a:pPr lvl="2"/>
            <a:r>
              <a:rPr lang="en-US" dirty="0"/>
              <a:t>But in a minute, we’ll demonstrate cloning the repo to your VM</a:t>
            </a:r>
          </a:p>
          <a:p>
            <a:r>
              <a:rPr lang="en-US" dirty="0"/>
              <a:t>Mostly we will show you how to install stuff and get you going</a:t>
            </a:r>
          </a:p>
          <a:p>
            <a:pPr lvl="1"/>
            <a:r>
              <a:rPr lang="en-US" dirty="0"/>
              <a:t>After installing samples, try them out, or write your own</a:t>
            </a:r>
          </a:p>
          <a:p>
            <a:pPr lvl="1"/>
            <a:r>
              <a:rPr lang="en-US" dirty="0"/>
              <a:t>We’ll walk through some for everyone, then will walk around &amp; help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AD830-FA43-3E44-A253-0ECD8E48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28437-2389-8743-BA0A-2768680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2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AF06-3A18-2F4D-817D-E0DEFF17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7035"/>
            <a:ext cx="4188435" cy="2066432"/>
          </a:xfrm>
        </p:spPr>
        <p:txBody>
          <a:bodyPr/>
          <a:lstStyle/>
          <a:p>
            <a:r>
              <a:rPr lang="en-US" dirty="0"/>
              <a:t>Application Responsibilities: Consistency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DD16E-9E19-4441-8E32-80B0D640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6B602-5CB5-6548-9F06-8C59DF6D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30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971770-4D81-154B-9F79-DD7FEB22ED27}"/>
              </a:ext>
            </a:extLst>
          </p:cNvPr>
          <p:cNvSpPr txBox="1"/>
          <p:nvPr/>
        </p:nvSpPr>
        <p:spPr>
          <a:xfrm>
            <a:off x="297969" y="2690921"/>
            <a:ext cx="459985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9996"/>
            <a:r>
              <a:rPr lang="en-US" sz="2000" dirty="0">
                <a:latin typeface="Consolas"/>
                <a:cs typeface="Consolas"/>
              </a:rPr>
              <a:t>open(…);</a:t>
            </a:r>
          </a:p>
          <a:p>
            <a:pPr marL="179996"/>
            <a:endParaRPr lang="en-US" sz="2000" dirty="0">
              <a:latin typeface="Consolas"/>
              <a:cs typeface="Consolas"/>
            </a:endParaRPr>
          </a:p>
          <a:p>
            <a:pPr marL="179996"/>
            <a:r>
              <a:rPr lang="en-US" sz="2000" dirty="0">
                <a:latin typeface="Consolas"/>
                <a:cs typeface="Consolas"/>
              </a:rPr>
              <a:t>mmap(…);</a:t>
            </a:r>
          </a:p>
          <a:p>
            <a:pPr marL="179996"/>
            <a:endParaRPr lang="en-US" sz="2000" dirty="0">
              <a:latin typeface="Consolas"/>
              <a:cs typeface="Consolas"/>
            </a:endParaRPr>
          </a:p>
          <a:p>
            <a:pPr marL="179996"/>
            <a:r>
              <a:rPr lang="en-US" sz="2000" dirty="0">
                <a:latin typeface="Consolas"/>
                <a:cs typeface="Consolas"/>
              </a:rPr>
              <a:t>strcpy(pmem, "</a:t>
            </a:r>
            <a:r>
              <a:rPr lang="pl-PL" sz="2000" dirty="0">
                <a:latin typeface="Consolas"/>
                <a:cs typeface="Consolas"/>
              </a:rPr>
              <a:t>Hello, World!</a:t>
            </a:r>
            <a:r>
              <a:rPr lang="en-US" sz="2000" dirty="0">
                <a:latin typeface="Consolas"/>
                <a:cs typeface="Consolas"/>
              </a:rPr>
              <a:t>");</a:t>
            </a:r>
          </a:p>
          <a:p>
            <a:pPr marL="179996"/>
            <a:endParaRPr lang="en-US" sz="2000" dirty="0">
              <a:latin typeface="Consolas"/>
              <a:cs typeface="Consolas"/>
            </a:endParaRPr>
          </a:p>
          <a:p>
            <a:pPr marL="179996"/>
            <a:r>
              <a:rPr lang="en-US" sz="2000" dirty="0">
                <a:latin typeface="Consolas"/>
                <a:cs typeface="Consolas"/>
              </a:rPr>
              <a:t>msync(…);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323284-80DE-2D45-B891-EE3CA183BA5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794234" y="4740164"/>
            <a:ext cx="13708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8D989E-6F95-E244-B61C-8D0A53BCC5C8}"/>
              </a:ext>
            </a:extLst>
          </p:cNvPr>
          <p:cNvSpPr txBox="1"/>
          <p:nvPr/>
        </p:nvSpPr>
        <p:spPr>
          <a:xfrm>
            <a:off x="5165078" y="4555498"/>
            <a:ext cx="70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3EFEB-3EE5-D74F-AB86-A419C3819967}"/>
              </a:ext>
            </a:extLst>
          </p:cNvPr>
          <p:cNvSpPr txBox="1"/>
          <p:nvPr/>
        </p:nvSpPr>
        <p:spPr>
          <a:xfrm>
            <a:off x="6661983" y="2690921"/>
            <a:ext cx="4599851" cy="3082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1. "\0\0\0\0\0\0\0\0\0\0..."</a:t>
            </a:r>
          </a:p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2. "Hello, W\0\0\0\0\0\0..."</a:t>
            </a:r>
          </a:p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3. "\0\0\0\0\0\0\0\0orld!\0"</a:t>
            </a:r>
          </a:p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4. "Hello, \0\0\0\0\0\0\0\0"</a:t>
            </a:r>
          </a:p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5. "Hello, World!\0"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B3FC1A-168A-FB49-AD62-A80513723D07}"/>
              </a:ext>
            </a:extLst>
          </p:cNvPr>
          <p:cNvSpPr txBox="1"/>
          <p:nvPr/>
        </p:nvSpPr>
        <p:spPr>
          <a:xfrm>
            <a:off x="8580650" y="2253467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51692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AF06-3A18-2F4D-817D-E0DEFF17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7035"/>
            <a:ext cx="4188435" cy="2066432"/>
          </a:xfrm>
        </p:spPr>
        <p:txBody>
          <a:bodyPr/>
          <a:lstStyle/>
          <a:p>
            <a:r>
              <a:rPr lang="en-US" dirty="0"/>
              <a:t>Application Responsibilities: Consistency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DD16E-9E19-4441-8E32-80B0D640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6B602-5CB5-6548-9F06-8C59DF6D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971770-4D81-154B-9F79-DD7FEB22ED27}"/>
              </a:ext>
            </a:extLst>
          </p:cNvPr>
          <p:cNvSpPr txBox="1"/>
          <p:nvPr/>
        </p:nvSpPr>
        <p:spPr>
          <a:xfrm>
            <a:off x="297969" y="2690921"/>
            <a:ext cx="459985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9996"/>
            <a:r>
              <a:rPr lang="en-US" sz="2000" dirty="0">
                <a:latin typeface="Consolas"/>
                <a:cs typeface="Consolas"/>
              </a:rPr>
              <a:t>open(…);</a:t>
            </a:r>
          </a:p>
          <a:p>
            <a:pPr marL="179996"/>
            <a:endParaRPr lang="en-US" sz="2000" dirty="0">
              <a:latin typeface="Consolas"/>
              <a:cs typeface="Consolas"/>
            </a:endParaRPr>
          </a:p>
          <a:p>
            <a:pPr marL="179996"/>
            <a:r>
              <a:rPr lang="en-US" sz="2000" dirty="0">
                <a:latin typeface="Consolas"/>
                <a:cs typeface="Consolas"/>
              </a:rPr>
              <a:t>mmap(…);</a:t>
            </a:r>
          </a:p>
          <a:p>
            <a:pPr marL="179996"/>
            <a:endParaRPr lang="en-US" sz="2000" dirty="0">
              <a:latin typeface="Consolas"/>
              <a:cs typeface="Consolas"/>
            </a:endParaRPr>
          </a:p>
          <a:p>
            <a:pPr marL="179996"/>
            <a:r>
              <a:rPr lang="en-US" sz="2000" dirty="0">
                <a:latin typeface="Consolas"/>
                <a:cs typeface="Consolas"/>
              </a:rPr>
              <a:t>strcpy(pmem, "</a:t>
            </a:r>
            <a:r>
              <a:rPr lang="pl-PL" sz="2000" dirty="0">
                <a:latin typeface="Consolas"/>
                <a:cs typeface="Consolas"/>
              </a:rPr>
              <a:t>Hello, World!</a:t>
            </a:r>
            <a:r>
              <a:rPr lang="en-US" sz="2000" dirty="0">
                <a:latin typeface="Consolas"/>
                <a:cs typeface="Consolas"/>
              </a:rPr>
              <a:t>");</a:t>
            </a:r>
          </a:p>
          <a:p>
            <a:pPr marL="179996"/>
            <a:endParaRPr lang="en-US" sz="2000" dirty="0">
              <a:latin typeface="Consolas"/>
              <a:cs typeface="Consolas"/>
            </a:endParaRPr>
          </a:p>
          <a:p>
            <a:pPr marL="179996"/>
            <a:r>
              <a:rPr lang="en-US" sz="2000" dirty="0">
                <a:latin typeface="Consolas"/>
                <a:cs typeface="Consolas"/>
              </a:rPr>
              <a:t>pmem_persist(pmem, </a:t>
            </a:r>
            <a:r>
              <a:rPr lang="pl-PL" sz="2000" dirty="0">
                <a:latin typeface="Consolas"/>
                <a:cs typeface="Consolas"/>
              </a:rPr>
              <a:t>14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323284-80DE-2D45-B891-EE3CA183BA5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794234" y="4740164"/>
            <a:ext cx="13708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8D989E-6F95-E244-B61C-8D0A53BCC5C8}"/>
              </a:ext>
            </a:extLst>
          </p:cNvPr>
          <p:cNvSpPr txBox="1"/>
          <p:nvPr/>
        </p:nvSpPr>
        <p:spPr>
          <a:xfrm>
            <a:off x="5165078" y="4555498"/>
            <a:ext cx="70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3EFEB-3EE5-D74F-AB86-A419C3819967}"/>
              </a:ext>
            </a:extLst>
          </p:cNvPr>
          <p:cNvSpPr txBox="1"/>
          <p:nvPr/>
        </p:nvSpPr>
        <p:spPr>
          <a:xfrm>
            <a:off x="6661983" y="2690921"/>
            <a:ext cx="4599851" cy="3082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1. "\0\0\0\0\0\0\0\0\0\0..."</a:t>
            </a:r>
          </a:p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2. "Hello, W\0\0\0\0\0\0..."</a:t>
            </a:r>
          </a:p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3. "\0\0\0\0\0\0\0\0orld!\0"</a:t>
            </a:r>
          </a:p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4. "Hello, \0\0\0\0\0\0\0\0"</a:t>
            </a:r>
          </a:p>
          <a:p>
            <a:pPr marL="179996">
              <a:lnSpc>
                <a:spcPct val="200000"/>
              </a:lnSpc>
            </a:pPr>
            <a:r>
              <a:rPr lang="en-US" sz="2000" dirty="0">
                <a:latin typeface="Consolas"/>
                <a:cs typeface="Consolas"/>
              </a:rPr>
              <a:t>5. "Hello, World!\0"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B3FC1A-168A-FB49-AD62-A80513723D07}"/>
              </a:ext>
            </a:extLst>
          </p:cNvPr>
          <p:cNvSpPr txBox="1"/>
          <p:nvPr/>
        </p:nvSpPr>
        <p:spPr>
          <a:xfrm>
            <a:off x="8580650" y="2253467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7C7D7-D3C3-6C47-A995-67F3C36AFEA1}"/>
              </a:ext>
            </a:extLst>
          </p:cNvPr>
          <p:cNvSpPr txBox="1"/>
          <p:nvPr/>
        </p:nvSpPr>
        <p:spPr>
          <a:xfrm>
            <a:off x="238130" y="5323854"/>
            <a:ext cx="3355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pmem_persist()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may be faster,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 is still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transactional</a:t>
            </a:r>
          </a:p>
        </p:txBody>
      </p:sp>
    </p:spTree>
    <p:extLst>
      <p:ext uri="{BB962C8B-B14F-4D97-AF65-F5344CB8AC3E}">
        <p14:creationId xmlns:p14="http://schemas.microsoft.com/office/powerpoint/2010/main" val="270474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60B1-82AE-6140-BD8B-B3A6FB15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Persistent Memory Development Kit</a:t>
            </a:r>
            <a:br>
              <a:rPr lang="en-US" dirty="0"/>
            </a:br>
            <a:r>
              <a:rPr lang="en-US" dirty="0"/>
              <a:t>PMDK </a:t>
            </a:r>
            <a:r>
              <a:rPr lang="en-US" dirty="0">
                <a:hlinkClick r:id="rId2"/>
              </a:rPr>
              <a:t>http://pmem.io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C4EF-3736-834B-B590-898A1734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403"/>
            <a:ext cx="10515600" cy="392353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85750" indent="-285750"/>
            <a:r>
              <a:rPr lang="en-US" sz="3600" dirty="0"/>
              <a:t>PMDK is a collection of libraries</a:t>
            </a:r>
          </a:p>
          <a:p>
            <a:pPr marL="511175" lvl="1" indent="-285750"/>
            <a:r>
              <a:rPr lang="en-US" sz="3200" dirty="0"/>
              <a:t>Developers pull only what they need</a:t>
            </a:r>
          </a:p>
          <a:p>
            <a:pPr marL="857250" lvl="2" indent="-285750"/>
            <a:r>
              <a:rPr lang="en-US" sz="3200" dirty="0"/>
              <a:t>Low level programming support</a:t>
            </a:r>
          </a:p>
          <a:p>
            <a:pPr marL="857250" lvl="2" indent="-285750"/>
            <a:r>
              <a:rPr lang="en-US" sz="3200" dirty="0"/>
              <a:t>Transaction APIs</a:t>
            </a:r>
          </a:p>
          <a:p>
            <a:pPr marL="511175" lvl="1" indent="-285750"/>
            <a:r>
              <a:rPr lang="en-US" sz="3200" dirty="0"/>
              <a:t>Fully validated</a:t>
            </a:r>
          </a:p>
          <a:p>
            <a:pPr marL="511175" lvl="1" indent="-285750"/>
            <a:r>
              <a:rPr lang="en-US" sz="3200" dirty="0"/>
              <a:t>Performance tuned.</a:t>
            </a:r>
          </a:p>
          <a:p>
            <a:pPr marL="285750" indent="-285750"/>
            <a:r>
              <a:rPr lang="en-US" sz="3600" dirty="0"/>
              <a:t>Open Source &amp; Product 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0252-04B7-2E44-8EA0-7A44159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5F49D-22AC-4C41-9AE7-1BFD880A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B66F6-1178-1D48-96D8-E93AFD3A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614" y="2203992"/>
            <a:ext cx="2558121" cy="18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20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CCB3-D85A-0940-9EEA-30DEFEAF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22"/>
            <a:ext cx="10515600" cy="360375"/>
          </a:xfrm>
        </p:spPr>
        <p:txBody>
          <a:bodyPr>
            <a:normAutofit fontScale="90000"/>
          </a:bodyPr>
          <a:lstStyle/>
          <a:p>
            <a:r>
              <a:rPr lang="en-US" dirty="0"/>
              <a:t>PMDK Libraries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A26AD-F10A-604A-9540-C0510100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B940-3B15-7447-BD99-3716AC19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0FB7F9-681E-454A-9875-215121703E89}"/>
              </a:ext>
            </a:extLst>
          </p:cNvPr>
          <p:cNvGrpSpPr/>
          <p:nvPr/>
        </p:nvGrpSpPr>
        <p:grpSpPr>
          <a:xfrm>
            <a:off x="503482" y="960173"/>
            <a:ext cx="11314057" cy="5286468"/>
            <a:chOff x="776747" y="1012723"/>
            <a:chExt cx="11314057" cy="52864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4B7F2E-58EC-114E-A8A5-3921923704C8}"/>
                </a:ext>
              </a:extLst>
            </p:cNvPr>
            <p:cNvGrpSpPr/>
            <p:nvPr/>
          </p:nvGrpSpPr>
          <p:grpSpPr>
            <a:xfrm>
              <a:off x="776747" y="1012723"/>
              <a:ext cx="11314057" cy="5286468"/>
              <a:chOff x="-108393" y="1095414"/>
              <a:chExt cx="12343140" cy="5321673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914857C-4895-4C4F-8657-A9A30ECB1B52}"/>
                  </a:ext>
                </a:extLst>
              </p:cNvPr>
              <p:cNvSpPr/>
              <p:nvPr/>
            </p:nvSpPr>
            <p:spPr>
              <a:xfrm>
                <a:off x="213360" y="4531360"/>
                <a:ext cx="1223152" cy="118872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a typeface="Verdana" panose="020B0604030504040204" pitchFamily="34" charset="0"/>
                    <a:cs typeface="Verdana" panose="020B0604030504040204" pitchFamily="34" charset="0"/>
                  </a:rPr>
                  <a:t>Support for </a:t>
                </a:r>
                <a:r>
                  <a:rPr lang="en-US" sz="1400" b="1" dirty="0">
                    <a:solidFill>
                      <a:srgbClr val="C00000"/>
                    </a:solidFill>
                    <a:effectLst/>
                    <a:ea typeface="Verdana" panose="020B0604030504040204" pitchFamily="34" charset="0"/>
                    <a:cs typeface="Verdana" panose="020B0604030504040204" pitchFamily="34" charset="0"/>
                  </a:rPr>
                  <a:t>volatile</a:t>
                </a:r>
                <a:r>
                  <a:rPr lang="en-US" sz="1200" dirty="0">
                    <a:solidFill>
                      <a:srgbClr val="FF0000"/>
                    </a:solidFill>
                    <a:effectLst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200" dirty="0">
                    <a:effectLst/>
                    <a:ea typeface="Verdana" panose="020B0604030504040204" pitchFamily="34" charset="0"/>
                    <a:cs typeface="Verdana" panose="020B0604030504040204" pitchFamily="34" charset="0"/>
                  </a:rPr>
                  <a:t>memory usage</a:t>
                </a:r>
                <a:endParaRPr lang="en-US" sz="1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A9FA057-4FA3-4B4D-BB39-D3B5B25F0094}"/>
                  </a:ext>
                </a:extLst>
              </p:cNvPr>
              <p:cNvSpPr/>
              <p:nvPr/>
            </p:nvSpPr>
            <p:spPr>
              <a:xfrm>
                <a:off x="1991361" y="1095414"/>
                <a:ext cx="4429759" cy="900853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9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71C5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2D9B66-15D7-414F-AF4B-6BCE22967BFF}"/>
                  </a:ext>
                </a:extLst>
              </p:cNvPr>
              <p:cNvGrpSpPr/>
              <p:nvPr/>
            </p:nvGrpSpPr>
            <p:grpSpPr>
              <a:xfrm>
                <a:off x="2167342" y="4531360"/>
                <a:ext cx="4084320" cy="1672167"/>
                <a:chOff x="2024715" y="4523740"/>
                <a:chExt cx="4380089" cy="1672167"/>
              </a:xfrm>
            </p:grpSpPr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C5A55FCE-FE98-4E48-84EE-360D32D86AE4}"/>
                    </a:ext>
                  </a:extLst>
                </p:cNvPr>
                <p:cNvSpPr/>
                <p:nvPr/>
              </p:nvSpPr>
              <p:spPr>
                <a:xfrm>
                  <a:off x="2024715" y="4523740"/>
                  <a:ext cx="4380089" cy="1672167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9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0071C5"/>
                    </a:solidFill>
                  </a:endParaRP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CAEDE9BA-E38A-6042-880F-18E502865EBA}"/>
                    </a:ext>
                  </a:extLst>
                </p:cNvPr>
                <p:cNvSpPr/>
                <p:nvPr/>
              </p:nvSpPr>
              <p:spPr>
                <a:xfrm>
                  <a:off x="2418419" y="4737101"/>
                  <a:ext cx="1524000" cy="1351280"/>
                </a:xfrm>
                <a:prstGeom prst="roundRect">
                  <a:avLst/>
                </a:prstGeom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Low level support for local persistent memory</a:t>
                  </a:r>
                  <a:endParaRPr lang="en-US" sz="1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EFCC1771-A42B-F941-A79E-63F61D2B12A6}"/>
                    </a:ext>
                  </a:extLst>
                </p:cNvPr>
                <p:cNvSpPr/>
                <p:nvPr/>
              </p:nvSpPr>
              <p:spPr>
                <a:xfrm>
                  <a:off x="2543473" y="5786121"/>
                  <a:ext cx="1228846" cy="24129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BC660172-9BA2-B74D-8510-58E86A344A91}"/>
                    </a:ext>
                  </a:extLst>
                </p:cNvPr>
                <p:cNvSpPr/>
                <p:nvPr/>
              </p:nvSpPr>
              <p:spPr>
                <a:xfrm>
                  <a:off x="4408186" y="4737101"/>
                  <a:ext cx="1645919" cy="1353821"/>
                </a:xfrm>
                <a:prstGeom prst="roundRect">
                  <a:avLst/>
                </a:prstGeom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>
                  <a:solidFill>
                    <a:schemeClr val="accent4"/>
                  </a:solidFill>
                  <a:prstDash val="solid"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18288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  <a:p>
                  <a:pPr algn="ctr"/>
                  <a:r>
                    <a:rPr lang="en-US" sz="1000" b="1" dirty="0"/>
                    <a:t>Low level support for remote access to persistent memory</a:t>
                  </a:r>
                </a:p>
                <a:p>
                  <a:pPr algn="ctr"/>
                  <a:endParaRPr lang="en-US" sz="1050" dirty="0"/>
                </a:p>
                <a:p>
                  <a:pPr algn="ctr"/>
                  <a:endParaRPr lang="en-US" sz="1050" dirty="0"/>
                </a:p>
                <a:p>
                  <a:pPr algn="ctr"/>
                  <a:endParaRPr lang="en-US" sz="1050" dirty="0"/>
                </a:p>
                <a:p>
                  <a:pPr algn="ctr"/>
                  <a:endParaRPr lang="en-US" sz="1050" dirty="0"/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81CA8CB0-DE14-0F4E-8FA6-9B3735E25F0B}"/>
                    </a:ext>
                  </a:extLst>
                </p:cNvPr>
                <p:cNvSpPr/>
                <p:nvPr/>
              </p:nvSpPr>
              <p:spPr>
                <a:xfrm>
                  <a:off x="4480543" y="5793739"/>
                  <a:ext cx="1327181" cy="24384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librpmem </a:t>
                  </a:r>
                </a:p>
              </p:txBody>
            </p:sp>
          </p:grp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1177AE9-B532-AD4B-8D76-8A818739C5F7}"/>
                  </a:ext>
                </a:extLst>
              </p:cNvPr>
              <p:cNvSpPr/>
              <p:nvPr/>
            </p:nvSpPr>
            <p:spPr>
              <a:xfrm>
                <a:off x="11053646" y="6068540"/>
                <a:ext cx="1181101" cy="34854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2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900" dirty="0"/>
                  <a:t>Development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804D5CC-DF65-3C4B-8EC8-39EA8AED4878}"/>
                  </a:ext>
                </a:extLst>
              </p:cNvPr>
              <p:cNvGrpSpPr/>
              <p:nvPr/>
            </p:nvGrpSpPr>
            <p:grpSpPr>
              <a:xfrm>
                <a:off x="8576168" y="1570285"/>
                <a:ext cx="3250235" cy="3987235"/>
                <a:chOff x="8976060" y="1422486"/>
                <a:chExt cx="4193849" cy="4555835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78354A5-2DAD-A04A-B98D-98AFE194699D}"/>
                    </a:ext>
                  </a:extLst>
                </p:cNvPr>
                <p:cNvSpPr/>
                <p:nvPr/>
              </p:nvSpPr>
              <p:spPr bwMode="auto">
                <a:xfrm>
                  <a:off x="9010747" y="5378133"/>
                  <a:ext cx="3362569" cy="600188"/>
                </a:xfrm>
                <a:prstGeom prst="rect">
                  <a:avLst/>
                </a:prstGeom>
                <a:solidFill>
                  <a:srgbClr val="DBEBB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charset="0"/>
                    </a:rPr>
                    <a:t>NVDIMM</a:t>
                  </a:r>
                </a:p>
              </p:txBody>
            </p:sp>
            <p:sp>
              <p:nvSpPr>
                <p:cNvPr id="30" name="Rounded Rectangle 105">
                  <a:extLst>
                    <a:ext uri="{FF2B5EF4-FFF2-40B4-BE49-F238E27FC236}">
                      <a16:creationId xmlns:a16="http://schemas.microsoft.com/office/drawing/2014/main" id="{8BD4BDA1-A749-8645-A775-279D7CFEF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19092" y="1422486"/>
                  <a:ext cx="4083446" cy="1626297"/>
                </a:xfrm>
                <a:prstGeom prst="roundRect">
                  <a:avLst>
                    <a:gd name="adj" fmla="val 10370"/>
                  </a:avLst>
                </a:prstGeom>
                <a:noFill/>
                <a:ln w="28575">
                  <a:solidFill>
                    <a:srgbClr val="FBF5B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dirty="0">
                    <a:solidFill>
                      <a:prstClr val="black"/>
                    </a:solidFill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TextBox 61">
                  <a:extLst>
                    <a:ext uri="{FF2B5EF4-FFF2-40B4-BE49-F238E27FC236}">
                      <a16:creationId xmlns:a16="http://schemas.microsoft.com/office/drawing/2014/main" id="{E4E4F42B-F11E-3145-9D70-2596CAC56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72804" y="2533344"/>
                  <a:ext cx="997105" cy="336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000" b="1" i="1" dirty="0">
                      <a:solidFill>
                        <a:srgbClr val="000000"/>
                      </a:solidFill>
                      <a:ea typeface="+mn-ea"/>
                    </a:rPr>
                    <a:t>User</a:t>
                  </a:r>
                </a:p>
                <a:p>
                  <a:pPr algn="ctr" eaLnBrk="0" hangingPunct="0">
                    <a:defRPr/>
                  </a:pPr>
                  <a:r>
                    <a:rPr lang="en-US" sz="900" b="1" i="1" dirty="0">
                      <a:solidFill>
                        <a:srgbClr val="000000"/>
                      </a:solidFill>
                      <a:ea typeface="+mn-ea"/>
                    </a:rPr>
                    <a:t>Space</a:t>
                  </a:r>
                  <a:endParaRPr lang="en-US" sz="1000" b="1" i="1" dirty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32" name="TextBox 62">
                  <a:extLst>
                    <a:ext uri="{FF2B5EF4-FFF2-40B4-BE49-F238E27FC236}">
                      <a16:creationId xmlns:a16="http://schemas.microsoft.com/office/drawing/2014/main" id="{16D5314B-AC11-FC4C-B6C8-EB5773C61D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79591" y="4164503"/>
                  <a:ext cx="1022949" cy="3717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050" b="1" i="1" dirty="0">
                      <a:solidFill>
                        <a:srgbClr val="000000"/>
                      </a:solidFill>
                      <a:ea typeface="+mn-ea"/>
                    </a:rPr>
                    <a:t>Kernel</a:t>
                  </a:r>
                </a:p>
                <a:p>
                  <a:pPr algn="ctr" eaLnBrk="0" hangingPunct="0">
                    <a:defRPr/>
                  </a:pPr>
                  <a:r>
                    <a:rPr lang="en-US" sz="1050" b="1" i="1" dirty="0">
                      <a:solidFill>
                        <a:srgbClr val="000000"/>
                      </a:solidFill>
                      <a:ea typeface="+mn-ea"/>
                    </a:rPr>
                    <a:t>Space</a:t>
                  </a:r>
                </a:p>
              </p:txBody>
            </p:sp>
            <p:sp>
              <p:nvSpPr>
                <p:cNvPr id="33" name="Rounded Rectangle 105">
                  <a:extLst>
                    <a:ext uri="{FF2B5EF4-FFF2-40B4-BE49-F238E27FC236}">
                      <a16:creationId xmlns:a16="http://schemas.microsoft.com/office/drawing/2014/main" id="{B2763FF9-983E-4547-B11C-1A1D0BDF5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76060" y="3143815"/>
                  <a:ext cx="4167399" cy="1592226"/>
                </a:xfrm>
                <a:prstGeom prst="roundRect">
                  <a:avLst>
                    <a:gd name="adj" fmla="val 10370"/>
                  </a:avLst>
                </a:prstGeom>
                <a:noFill/>
                <a:ln w="28575">
                  <a:solidFill>
                    <a:srgbClr val="FBF5B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dirty="0">
                    <a:solidFill>
                      <a:prstClr val="black"/>
                    </a:solidFill>
                    <a:ea typeface="+mn-ea"/>
                    <a:cs typeface="+mn-cs"/>
                  </a:endParaRP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985C9AFF-9CF1-DB42-82E2-0D2927B1AD91}"/>
                    </a:ext>
                  </a:extLst>
                </p:cNvPr>
                <p:cNvCxnSpPr>
                  <a:cxnSpLocks noChangeShapeType="1"/>
                  <a:endCxn id="42" idx="0"/>
                </p:cNvCxnSpPr>
                <p:nvPr/>
              </p:nvCxnSpPr>
              <p:spPr bwMode="auto">
                <a:xfrm>
                  <a:off x="10453645" y="2142897"/>
                  <a:ext cx="0" cy="1302148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1">
                      <a:lumMod val="50000"/>
                    </a:schemeClr>
                  </a:solidFill>
                  <a:round/>
                  <a:headEnd type="arrow" w="med" len="med"/>
                  <a:tailEnd type="arrow" w="med" len="med"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28B211C6-AAE2-1246-A7DA-2A0938878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7204" y="1656315"/>
                  <a:ext cx="2584288" cy="47336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AAC0F0"/>
                    </a:gs>
                    <a:gs pos="35001">
                      <a:srgbClr val="C4D3F3"/>
                    </a:gs>
                    <a:gs pos="100000">
                      <a:srgbClr val="E8EEFB"/>
                    </a:gs>
                  </a:gsLst>
                  <a:lin ang="16200000" scaled="1"/>
                </a:gradFill>
                <a:ln w="9525">
                  <a:solidFill>
                    <a:srgbClr val="496FA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/>
                <a:lstStyle/>
                <a:p>
                  <a:pPr eaLnBrk="0" hangingPunct="0">
                    <a:defRPr/>
                  </a:pPr>
                  <a:r>
                    <a:rPr lang="en-US" sz="1400" dirty="0">
                      <a:solidFill>
                        <a:schemeClr val="dk1"/>
                      </a:solidFill>
                      <a:ea typeface="+mn-ea"/>
                      <a:cs typeface="+mn-cs"/>
                    </a:rPr>
                    <a:t>     Application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955ECED4-50CB-3449-9202-B1CE5B336C8C}"/>
                    </a:ext>
                  </a:extLst>
                </p:cNvPr>
                <p:cNvCxnSpPr>
                  <a:cxnSpLocks noChangeShapeType="1"/>
                  <a:stCxn id="38" idx="2"/>
                </p:cNvCxnSpPr>
                <p:nvPr/>
              </p:nvCxnSpPr>
              <p:spPr bwMode="auto">
                <a:xfrm>
                  <a:off x="11621379" y="2123218"/>
                  <a:ext cx="0" cy="3254914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1">
                      <a:lumMod val="50000"/>
                    </a:schemeClr>
                  </a:solidFill>
                  <a:round/>
                  <a:headEnd type="arrow" w="med" len="med"/>
                  <a:tailEnd type="arrow" w="med" len="med"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2332E79-5B48-2C42-844C-F9D59C0A2C17}"/>
                    </a:ext>
                  </a:extLst>
                </p:cNvPr>
                <p:cNvSpPr/>
                <p:nvPr/>
              </p:nvSpPr>
              <p:spPr>
                <a:xfrm>
                  <a:off x="11388295" y="5378131"/>
                  <a:ext cx="460861" cy="600190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E8C9707-25C1-0144-86D2-A1E2BDE3C87B}"/>
                    </a:ext>
                  </a:extLst>
                </p:cNvPr>
                <p:cNvSpPr/>
                <p:nvPr/>
              </p:nvSpPr>
              <p:spPr>
                <a:xfrm>
                  <a:off x="11390947" y="1666585"/>
                  <a:ext cx="460862" cy="45663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/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729991DD-989C-A340-93CB-23685EF43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0698" y="2166603"/>
                  <a:ext cx="1363895" cy="159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900" b="1" dirty="0">
                      <a:solidFill>
                        <a:srgbClr val="000000"/>
                      </a:solidFill>
                    </a:rPr>
                    <a:t>Load/Store</a:t>
                  </a:r>
                </a:p>
              </p:txBody>
            </p:sp>
            <p:sp>
              <p:nvSpPr>
                <p:cNvPr id="40" name="Rectangle 26">
                  <a:extLst>
                    <a:ext uri="{FF2B5EF4-FFF2-40B4-BE49-F238E27FC236}">
                      <a16:creationId xmlns:a16="http://schemas.microsoft.com/office/drawing/2014/main" id="{12C7E952-0D7F-7B44-B252-3C4727BBE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0400" y="2188935"/>
                  <a:ext cx="1310120" cy="424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sz="900" b="1" dirty="0">
                      <a:solidFill>
                        <a:srgbClr val="000000"/>
                      </a:solidFill>
                    </a:rPr>
                    <a:t>Standard</a:t>
                  </a:r>
                </a:p>
                <a:p>
                  <a:pPr algn="ctr" eaLnBrk="0" hangingPunct="0"/>
                  <a:r>
                    <a:rPr lang="en-US" sz="900" b="1" dirty="0">
                      <a:solidFill>
                        <a:srgbClr val="000000"/>
                      </a:solidFill>
                    </a:rPr>
                    <a:t>File API</a:t>
                  </a:r>
                </a:p>
              </p:txBody>
            </p:sp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4B3DDE07-6E6E-1548-85A6-F104C96DB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78179" y="3441248"/>
                  <a:ext cx="1686010" cy="670600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rgbClr val="008000"/>
                  </a:solidFill>
                  <a:prstDash val="sysDash"/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lIns="0" rIns="0" bIns="0" anchor="ctr" anchorCtr="1"/>
                <a:lstStyle/>
                <a:p>
                  <a:pPr algn="ctr" eaLnBrk="0" hangingPunct="0">
                    <a:defRPr/>
                  </a:pPr>
                  <a:endParaRPr lang="en-US" sz="11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A7E01CF8-1AA5-3747-A4E4-AD463AEB4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27608" y="3445046"/>
                  <a:ext cx="1852072" cy="6706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BAFB5B"/>
                    </a:gs>
                    <a:gs pos="35001">
                      <a:srgbClr val="CDFB8F"/>
                    </a:gs>
                    <a:gs pos="100000">
                      <a:srgbClr val="FFFFFF"/>
                    </a:gs>
                  </a:gsLst>
                  <a:lin ang="16200000" scaled="1"/>
                </a:gradFill>
                <a:ln w="9525">
                  <a:solidFill>
                    <a:srgbClr val="F9F9F9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lIns="0" rIns="0" bIns="0" anchor="ctr" anchorCtr="1"/>
                <a:lstStyle/>
                <a:p>
                  <a:pPr algn="ctr" eaLnBrk="0" hangingPunct="0">
                    <a:defRPr/>
                  </a:pPr>
                  <a:r>
                    <a:rPr lang="en-US" sz="1100" b="1" dirty="0">
                      <a:solidFill>
                        <a:prstClr val="black"/>
                      </a:solidFill>
                    </a:rPr>
                    <a:t>pmem-Aware</a:t>
                  </a:r>
                </a:p>
                <a:p>
                  <a:pPr algn="ctr" eaLnBrk="0" hangingPunct="0">
                    <a:defRPr/>
                  </a:pPr>
                  <a:r>
                    <a:rPr lang="en-US" sz="1100" b="1" dirty="0">
                      <a:solidFill>
                        <a:prstClr val="black"/>
                      </a:solidFill>
                    </a:rPr>
                    <a:t>File System</a:t>
                  </a:r>
                </a:p>
              </p:txBody>
            </p:sp>
            <p:sp>
              <p:nvSpPr>
                <p:cNvPr id="43" name="Rectangle 26">
                  <a:extLst>
                    <a:ext uri="{FF2B5EF4-FFF2-40B4-BE49-F238E27FC236}">
                      <a16:creationId xmlns:a16="http://schemas.microsoft.com/office/drawing/2014/main" id="{5578A158-8F47-7143-8A80-FE244C716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52749" y="3520539"/>
                  <a:ext cx="1250630" cy="354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sz="700" b="1" dirty="0">
                      <a:solidFill>
                        <a:srgbClr val="000000"/>
                      </a:solidFill>
                    </a:rPr>
                    <a:t>MMU</a:t>
                  </a:r>
                </a:p>
                <a:p>
                  <a:pPr algn="ctr" eaLnBrk="0" hangingPunct="0"/>
                  <a:r>
                    <a:rPr lang="en-US" sz="700" b="1" dirty="0">
                      <a:solidFill>
                        <a:srgbClr val="000000"/>
                      </a:solidFill>
                    </a:rPr>
                    <a:t>Mappings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5A18D76-E01E-3F4A-A69F-5498A5447477}"/>
                    </a:ext>
                  </a:extLst>
                </p:cNvPr>
                <p:cNvCxnSpPr>
                  <a:cxnSpLocks noChangeShapeType="1"/>
                  <a:stCxn id="42" idx="2"/>
                </p:cNvCxnSpPr>
                <p:nvPr/>
              </p:nvCxnSpPr>
              <p:spPr bwMode="auto">
                <a:xfrm>
                  <a:off x="10453645" y="4115645"/>
                  <a:ext cx="0" cy="1262486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1">
                      <a:lumMod val="50000"/>
                    </a:schemeClr>
                  </a:solidFill>
                  <a:round/>
                  <a:headEnd type="arrow" w="med" len="med"/>
                  <a:tailEnd type="arrow" w="med" len="med"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9516ED88-E825-B443-9FFE-9D50B72BFBD9}"/>
                    </a:ext>
                  </a:extLst>
                </p:cNvPr>
                <p:cNvSpPr/>
                <p:nvPr/>
              </p:nvSpPr>
              <p:spPr bwMode="auto">
                <a:xfrm>
                  <a:off x="11075668" y="2654603"/>
                  <a:ext cx="1142452" cy="304801"/>
                </a:xfrm>
                <a:prstGeom prst="roundRect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cs typeface="Arial" charset="0"/>
                    </a:rPr>
                    <a:t>PMDK</a:t>
                  </a:r>
                </a:p>
              </p:txBody>
            </p:sp>
          </p:grp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639CCC1D-131D-A143-B062-F8A3A3932640}"/>
                  </a:ext>
                </a:extLst>
              </p:cNvPr>
              <p:cNvSpPr/>
              <p:nvPr/>
            </p:nvSpPr>
            <p:spPr>
              <a:xfrm>
                <a:off x="7510753" y="2593765"/>
                <a:ext cx="833120" cy="89624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71C5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313858-AC76-9144-B268-0C00F3F0892D}"/>
                  </a:ext>
                </a:extLst>
              </p:cNvPr>
              <p:cNvGrpSpPr/>
              <p:nvPr/>
            </p:nvGrpSpPr>
            <p:grpSpPr>
              <a:xfrm>
                <a:off x="1127760" y="2280356"/>
                <a:ext cx="6156960" cy="1793803"/>
                <a:chOff x="1808480" y="2280356"/>
                <a:chExt cx="5699760" cy="1793803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4D4F18C3-1919-C14B-A049-8C33C254991C}"/>
                    </a:ext>
                  </a:extLst>
                </p:cNvPr>
                <p:cNvSpPr/>
                <p:nvPr/>
              </p:nvSpPr>
              <p:spPr>
                <a:xfrm>
                  <a:off x="1808480" y="2280356"/>
                  <a:ext cx="5699760" cy="1793803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9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0071C5"/>
                    </a:solidFill>
                  </a:endParaRP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C556267A-B769-2046-849D-07C9A11B1460}"/>
                    </a:ext>
                  </a:extLst>
                </p:cNvPr>
                <p:cNvSpPr/>
                <p:nvPr/>
              </p:nvSpPr>
              <p:spPr>
                <a:xfrm>
                  <a:off x="5720081" y="2404532"/>
                  <a:ext cx="1656081" cy="1565547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nterface to </a:t>
                  </a:r>
                  <a:r>
                    <a:rPr lang="en-US" sz="1000" b="1" dirty="0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create </a:t>
                  </a: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arrays of pmem-resident blocks, of same size, atomically updated</a:t>
                  </a:r>
                  <a:endParaRPr lang="en-US" sz="1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6608F6BA-3F50-034E-A2B2-096F1F075712}"/>
                    </a:ext>
                  </a:extLst>
                </p:cNvPr>
                <p:cNvSpPr/>
                <p:nvPr/>
              </p:nvSpPr>
              <p:spPr>
                <a:xfrm>
                  <a:off x="3688080" y="2404532"/>
                  <a:ext cx="1899920" cy="156554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ea typeface="Verdana" panose="020B0604030504040204" pitchFamily="34" charset="0"/>
                      <a:cs typeface="Verdana" panose="020B0604030504040204" pitchFamily="34" charset="0"/>
                    </a:rPr>
                    <a:t>I</a:t>
                  </a:r>
                  <a:r>
                    <a:rPr lang="en-US" sz="1000" b="1" dirty="0">
                      <a:effectLst/>
                      <a:ea typeface="Verdana" panose="020B0604030504040204" pitchFamily="34" charset="0"/>
                      <a:cs typeface="Verdana" panose="020B0604030504040204" pitchFamily="34" charset="0"/>
                    </a:rPr>
                    <a:t>nterface for persistent memory allocation, transactions and general facilities</a:t>
                  </a:r>
                  <a:r>
                    <a:rPr lang="en-US" sz="1000" b="1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AE0A9630-B9CA-C64A-BA84-C33A19B220CD}"/>
                    </a:ext>
                  </a:extLst>
                </p:cNvPr>
                <p:cNvSpPr/>
                <p:nvPr/>
              </p:nvSpPr>
              <p:spPr>
                <a:xfrm>
                  <a:off x="1950188" y="2404532"/>
                  <a:ext cx="1565172" cy="15680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Interface to create a persistent memory resident log file</a:t>
                  </a: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US" sz="1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19EEB83B-BA24-044C-B305-0D981BCC9F0F}"/>
                    </a:ext>
                  </a:extLst>
                </p:cNvPr>
                <p:cNvSpPr/>
                <p:nvPr/>
              </p:nvSpPr>
              <p:spPr>
                <a:xfrm>
                  <a:off x="5870531" y="3647438"/>
                  <a:ext cx="1391920" cy="23368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libpmemblk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783517B-7469-DD44-8419-FC8BC60E1DDE}"/>
                    </a:ext>
                  </a:extLst>
                </p:cNvPr>
                <p:cNvSpPr/>
                <p:nvPr/>
              </p:nvSpPr>
              <p:spPr>
                <a:xfrm>
                  <a:off x="2071885" y="3647439"/>
                  <a:ext cx="1279104" cy="23368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libpmemlog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7246D65C-AF33-1545-B2AE-0F7C605F2DFF}"/>
                    </a:ext>
                  </a:extLst>
                </p:cNvPr>
                <p:cNvSpPr/>
                <p:nvPr/>
              </p:nvSpPr>
              <p:spPr>
                <a:xfrm>
                  <a:off x="3929790" y="3647438"/>
                  <a:ext cx="1394050" cy="23367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libpmemobj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7FF00-4D07-9446-B649-775F3F7E229C}"/>
                  </a:ext>
                </a:extLst>
              </p:cNvPr>
              <p:cNvSpPr txBox="1"/>
              <p:nvPr/>
            </p:nvSpPr>
            <p:spPr>
              <a:xfrm>
                <a:off x="-108393" y="2993609"/>
                <a:ext cx="1295570" cy="32531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accent2">
                        <a:lumMod val="75000"/>
                      </a:schemeClr>
                    </a:solidFill>
                  </a:rPr>
                  <a:t>Transaction</a:t>
                </a:r>
              </a:p>
              <a:p>
                <a:pPr algn="ctr"/>
                <a:r>
                  <a:rPr lang="en-US" sz="1050" dirty="0">
                    <a:solidFill>
                      <a:schemeClr val="accent2">
                        <a:lumMod val="75000"/>
                      </a:schemeClr>
                    </a:solidFill>
                  </a:rPr>
                  <a:t>Support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580DE-2B01-EF4D-8810-090B6825EF69}"/>
                  </a:ext>
                </a:extLst>
              </p:cNvPr>
              <p:cNvSpPr/>
              <p:nvPr/>
            </p:nvSpPr>
            <p:spPr>
              <a:xfrm>
                <a:off x="2334260" y="1346200"/>
                <a:ext cx="762000" cy="4191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C++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CD77350A-6B22-EB4D-ABC2-5966F26A7141}"/>
                  </a:ext>
                </a:extLst>
              </p:cNvPr>
              <p:cNvSpPr/>
              <p:nvPr/>
            </p:nvSpPr>
            <p:spPr>
              <a:xfrm>
                <a:off x="3299460" y="1343660"/>
                <a:ext cx="762000" cy="4191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C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7C76BD7-9440-7848-8BC1-1ADC075455D7}"/>
                  </a:ext>
                </a:extLst>
              </p:cNvPr>
              <p:cNvSpPr/>
              <p:nvPr/>
            </p:nvSpPr>
            <p:spPr>
              <a:xfrm>
                <a:off x="4240041" y="1336292"/>
                <a:ext cx="761999" cy="4191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PCJ/</a:t>
                </a:r>
              </a:p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LLPL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04A87E5C-5E24-474F-B1C7-6DE048C7FBA1}"/>
                  </a:ext>
                </a:extLst>
              </p:cNvPr>
              <p:cNvSpPr/>
              <p:nvPr/>
            </p:nvSpPr>
            <p:spPr>
              <a:xfrm>
                <a:off x="5262582" y="1330430"/>
                <a:ext cx="1003301" cy="444501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Python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43D4F2-BCFC-B346-AB0B-B5FC796555D7}"/>
                  </a:ext>
                </a:extLst>
              </p:cNvPr>
              <p:cNvSpPr txBox="1"/>
              <p:nvPr/>
            </p:nvSpPr>
            <p:spPr>
              <a:xfrm>
                <a:off x="6421120" y="5361350"/>
                <a:ext cx="1887233" cy="18589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Low-level support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5BFD85B3-AE48-E941-A95F-CA762589B088}"/>
                  </a:ext>
                </a:extLst>
              </p:cNvPr>
              <p:cNvSpPr/>
              <p:nvPr/>
            </p:nvSpPr>
            <p:spPr>
              <a:xfrm>
                <a:off x="95232" y="1310228"/>
                <a:ext cx="1486173" cy="48490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rgbClr val="0071C5"/>
                    </a:solidFill>
                  </a:rPr>
                  <a:t>PCJ – Persistent Collection for Java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42AEEDC-7500-7246-B593-B3D05A1EA500}"/>
                </a:ext>
              </a:extLst>
            </p:cNvPr>
            <p:cNvSpPr/>
            <p:nvPr/>
          </p:nvSpPr>
          <p:spPr>
            <a:xfrm>
              <a:off x="1189703" y="5189484"/>
              <a:ext cx="880114" cy="2467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memkind</a:t>
              </a:r>
            </a:p>
          </p:txBody>
        </p: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802E5A0-A695-AB40-94B3-81F6DD688070}"/>
              </a:ext>
            </a:extLst>
          </p:cNvPr>
          <p:cNvSpPr/>
          <p:nvPr/>
        </p:nvSpPr>
        <p:spPr>
          <a:xfrm>
            <a:off x="6721698" y="1191056"/>
            <a:ext cx="1362266" cy="4816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0071C5"/>
                </a:solidFill>
              </a:rPr>
              <a:t>pmemkv</a:t>
            </a:r>
          </a:p>
        </p:txBody>
      </p:sp>
    </p:spTree>
    <p:extLst>
      <p:ext uri="{BB962C8B-B14F-4D97-AF65-F5344CB8AC3E}">
        <p14:creationId xmlns:p14="http://schemas.microsoft.com/office/powerpoint/2010/main" val="2451184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CC94-B704-F045-95DB-AD625CDA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2E30-41A2-7D4A-87A1-0E9DED6F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libraries discussed during this hackathon are upstream</a:t>
            </a:r>
          </a:p>
          <a:p>
            <a:r>
              <a:rPr lang="en-US" dirty="0"/>
              <a:t>Product &amp; libraries are fairly new</a:t>
            </a:r>
          </a:p>
          <a:p>
            <a:pPr lvl="1"/>
            <a:r>
              <a:rPr lang="en-US" dirty="0"/>
              <a:t>Lots of recent enhancements, especially around performance</a:t>
            </a:r>
          </a:p>
          <a:p>
            <a:r>
              <a:rPr lang="en-US" dirty="0"/>
              <a:t>We show installing the libraries by cloning &amp; building the source</a:t>
            </a:r>
          </a:p>
          <a:p>
            <a:pPr lvl="1"/>
            <a:r>
              <a:rPr lang="en-US" dirty="0"/>
              <a:t>This gets you the latest &amp; greatest</a:t>
            </a:r>
          </a:p>
          <a:p>
            <a:pPr lvl="1"/>
            <a:r>
              <a:rPr lang="en-US" dirty="0"/>
              <a:t>Also gets you in-tree tools &amp; examples</a:t>
            </a:r>
          </a:p>
          <a:p>
            <a:pPr lvl="1"/>
            <a:r>
              <a:rPr lang="en-US" dirty="0"/>
              <a:t>Encourages you to submit issues to GitHub</a:t>
            </a:r>
          </a:p>
          <a:p>
            <a:endParaRPr lang="en-US" dirty="0"/>
          </a:p>
          <a:p>
            <a:r>
              <a:rPr lang="en-US" dirty="0"/>
              <a:t>For products, we would expect apps to check dependencies</a:t>
            </a:r>
          </a:p>
          <a:p>
            <a:pPr lvl="1"/>
            <a:r>
              <a:rPr lang="en-US" dirty="0"/>
              <a:t>Ensuring the libraries installed on the system were validated for that app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F87A0-1CCA-384F-A851-27D16E3A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89788-DBEF-014A-B1E6-75670267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B8E8-C31C-9C42-8BA6-E3EE26E8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libmemkind: Volatile use of pmem</a:t>
            </a:r>
            <a:br>
              <a:rPr lang="en-US" dirty="0"/>
            </a:br>
            <a:r>
              <a:rPr lang="en-US" sz="3100" dirty="0"/>
              <a:t>(Not for NVDIMM-N, but popular use for Optane DCPMM)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4F53BF-E434-604C-AE7F-1FEE363A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9116" cy="4351338"/>
          </a:xfrm>
        </p:spPr>
        <p:txBody>
          <a:bodyPr/>
          <a:lstStyle/>
          <a:p>
            <a:r>
              <a:rPr lang="en-US" dirty="0"/>
              <a:t>When to use:</a:t>
            </a:r>
          </a:p>
          <a:p>
            <a:pPr lvl="1"/>
            <a:r>
              <a:rPr lang="en-US" dirty="0"/>
              <a:t>Application wants capacity, cheaper/larger than DRAM</a:t>
            </a:r>
          </a:p>
          <a:p>
            <a:pPr lvl="1"/>
            <a:r>
              <a:rPr lang="en-US" dirty="0"/>
              <a:t>Application doesn’t need persistence for this data</a:t>
            </a:r>
          </a:p>
          <a:p>
            <a:r>
              <a:rPr lang="en-US" dirty="0"/>
              <a:t>Normal C malloc library doesn’t support multiple pools of memory</a:t>
            </a:r>
          </a:p>
          <a:p>
            <a:r>
              <a:rPr lang="en-US" dirty="0"/>
              <a:t>libmemkind does</a:t>
            </a:r>
          </a:p>
          <a:p>
            <a:pPr lvl="1"/>
            <a:r>
              <a:rPr lang="en-US" dirty="0"/>
              <a:t>For pmem is creates a temporary file,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3A7EC-20B2-F749-9830-917175D4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6E2BD-6B17-BE45-9A3F-925FECF7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90DA1-1F84-7147-8659-11E149C8B7F7}"/>
              </a:ext>
            </a:extLst>
          </p:cNvPr>
          <p:cNvSpPr txBox="1"/>
          <p:nvPr/>
        </p:nvSpPr>
        <p:spPr>
          <a:xfrm>
            <a:off x="1264921" y="5024218"/>
            <a:ext cx="9361038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00543" lvl="1"/>
            <a:r>
              <a:rPr lang="en-US" sz="2000" dirty="0"/>
              <a:t>memkind_create_pmem(const char </a:t>
            </a:r>
            <a:r>
              <a:rPr lang="en-US" sz="2000" i="1" dirty="0"/>
              <a:t>*dir</a:t>
            </a:r>
            <a:r>
              <a:rPr lang="en-US" sz="2000" dirty="0"/>
              <a:t>, size_t </a:t>
            </a:r>
            <a:r>
              <a:rPr lang="en-US" sz="2000" i="1" dirty="0"/>
              <a:t>max_size</a:t>
            </a:r>
            <a:r>
              <a:rPr lang="en-US" sz="2000" dirty="0"/>
              <a:t>, memkind_t </a:t>
            </a:r>
            <a:r>
              <a:rPr lang="en-US" sz="2000" i="1" dirty="0"/>
              <a:t>*kind</a:t>
            </a:r>
            <a:r>
              <a:rPr lang="en-US" sz="2000" dirty="0"/>
              <a:t>)</a:t>
            </a:r>
          </a:p>
          <a:p>
            <a:pPr marL="300543" lvl="1"/>
            <a:r>
              <a:rPr lang="en-US" sz="2000" dirty="0"/>
              <a:t>memkind_malloc(memkind_t </a:t>
            </a:r>
            <a:r>
              <a:rPr lang="en-US" sz="2000" i="1" dirty="0"/>
              <a:t>kind</a:t>
            </a:r>
            <a:r>
              <a:rPr lang="en-US" sz="2000" dirty="0"/>
              <a:t>, size_t </a:t>
            </a:r>
            <a:r>
              <a:rPr lang="en-US" sz="2000" i="1" dirty="0"/>
              <a:t>size</a:t>
            </a:r>
            <a:r>
              <a:rPr lang="en-US" sz="2000" dirty="0"/>
              <a:t>)</a:t>
            </a:r>
          </a:p>
          <a:p>
            <a:pPr marL="300543" lvl="1"/>
            <a:r>
              <a:rPr lang="en-US" sz="2000" dirty="0"/>
              <a:t>memkind_calloc(memkind_t </a:t>
            </a:r>
            <a:r>
              <a:rPr lang="en-US" sz="2000" i="1" dirty="0"/>
              <a:t>kind</a:t>
            </a:r>
            <a:r>
              <a:rPr lang="en-US" sz="2000" dirty="0"/>
              <a:t>, size_t </a:t>
            </a:r>
            <a:r>
              <a:rPr lang="en-US" sz="2000" i="1" dirty="0"/>
              <a:t>num</a:t>
            </a:r>
            <a:r>
              <a:rPr lang="en-US" sz="2000" dirty="0"/>
              <a:t>, size_t </a:t>
            </a:r>
            <a:r>
              <a:rPr lang="en-US" sz="2000" i="1" dirty="0"/>
              <a:t>size</a:t>
            </a:r>
            <a:r>
              <a:rPr lang="en-US" sz="2000" dirty="0"/>
              <a:t>)</a:t>
            </a:r>
          </a:p>
          <a:p>
            <a:pPr marL="300543" lvl="1"/>
            <a:r>
              <a:rPr lang="en-US" sz="2000" dirty="0"/>
              <a:t>memkind_realloc(memkind_t </a:t>
            </a:r>
            <a:r>
              <a:rPr lang="en-US" sz="2000" i="1" dirty="0"/>
              <a:t>kind</a:t>
            </a:r>
            <a:r>
              <a:rPr lang="en-US" sz="2000" dirty="0"/>
              <a:t>, void </a:t>
            </a:r>
            <a:r>
              <a:rPr lang="en-US" sz="2000" i="1" dirty="0"/>
              <a:t>*ptr</a:t>
            </a:r>
            <a:r>
              <a:rPr lang="en-US" sz="2000" dirty="0"/>
              <a:t>, size_t </a:t>
            </a:r>
            <a:r>
              <a:rPr lang="en-US" sz="2000" i="1" dirty="0"/>
              <a:t>size</a:t>
            </a:r>
            <a:r>
              <a:rPr lang="en-US" sz="2000" dirty="0"/>
              <a:t>)</a:t>
            </a:r>
          </a:p>
          <a:p>
            <a:pPr marL="300543" lvl="1"/>
            <a:r>
              <a:rPr lang="en-US" sz="2000" dirty="0"/>
              <a:t>memkind_free(memkind_t </a:t>
            </a:r>
            <a:r>
              <a:rPr lang="en-US" sz="2000" i="1" dirty="0"/>
              <a:t>kind</a:t>
            </a:r>
            <a:r>
              <a:rPr lang="en-US" sz="2000" dirty="0"/>
              <a:t>, void </a:t>
            </a:r>
            <a:r>
              <a:rPr lang="en-US" sz="2000" i="1" dirty="0"/>
              <a:t>*ptr</a:t>
            </a:r>
            <a:r>
              <a:rPr lang="en-US" sz="2000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F1B8C9-EB80-0148-989F-C122910C070B}"/>
              </a:ext>
            </a:extLst>
          </p:cNvPr>
          <p:cNvGrpSpPr/>
          <p:nvPr/>
        </p:nvGrpSpPr>
        <p:grpSpPr>
          <a:xfrm>
            <a:off x="8719908" y="1690866"/>
            <a:ext cx="3136324" cy="2717122"/>
            <a:chOff x="6618513" y="2140549"/>
            <a:chExt cx="5250216" cy="402006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250522-EE5A-4848-8837-24426C12973D}"/>
                </a:ext>
              </a:extLst>
            </p:cNvPr>
            <p:cNvCxnSpPr>
              <a:cxnSpLocks noChangeShapeType="1"/>
              <a:endCxn id="18" idx="0"/>
            </p:cNvCxnSpPr>
            <p:nvPr/>
          </p:nvCxnSpPr>
          <p:spPr bwMode="auto">
            <a:xfrm>
              <a:off x="8752332" y="2571351"/>
              <a:ext cx="0" cy="115287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01B08C1-63D3-0444-B887-A1EB60A42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54" y="2140549"/>
              <a:ext cx="3626924" cy="458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AC0F0"/>
                </a:gs>
                <a:gs pos="35001">
                  <a:srgbClr val="C4D3F3"/>
                </a:gs>
                <a:gs pos="100000">
                  <a:srgbClr val="E8EEFB"/>
                </a:gs>
              </a:gsLst>
              <a:lin ang="16200000" scaled="1"/>
            </a:gradFill>
            <a:ln w="9525">
              <a:solidFill>
                <a:srgbClr val="496FA5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200" dirty="0">
                  <a:solidFill>
                    <a:schemeClr val="dk1"/>
                  </a:solidFill>
                  <a:latin typeface="Intel Clear" panose="020B0604020203020204" pitchFamily="34" charset="0"/>
                  <a:ea typeface="+mn-ea"/>
                </a:rPr>
                <a:t>     Application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928ED5-1E7C-C149-B2EF-D8BBCC968BDC}"/>
                </a:ext>
              </a:extLst>
            </p:cNvPr>
            <p:cNvCxnSpPr>
              <a:cxnSpLocks noChangeShapeType="1"/>
              <a:stCxn id="14" idx="2"/>
            </p:cNvCxnSpPr>
            <p:nvPr/>
          </p:nvCxnSpPr>
          <p:spPr bwMode="auto">
            <a:xfrm>
              <a:off x="9900053" y="2579093"/>
              <a:ext cx="0" cy="3050133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FD8B61-9424-4A45-9D0B-D6DC73424184}"/>
                </a:ext>
              </a:extLst>
            </p:cNvPr>
            <p:cNvSpPr/>
            <p:nvPr/>
          </p:nvSpPr>
          <p:spPr>
            <a:xfrm>
              <a:off x="6618513" y="5629225"/>
              <a:ext cx="3523365" cy="53138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1400" dirty="0">
                  <a:latin typeface="Intel Clear" panose="020B0604020203020204" pitchFamily="34" charset="0"/>
                </a:rPr>
                <a:t>pmem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D3C945-AEE4-1647-9CF0-D32B76242178}"/>
                </a:ext>
              </a:extLst>
            </p:cNvPr>
            <p:cNvSpPr/>
            <p:nvPr/>
          </p:nvSpPr>
          <p:spPr>
            <a:xfrm>
              <a:off x="9673572" y="2149642"/>
              <a:ext cx="452963" cy="42945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400" b="1" dirty="0">
                <a:latin typeface="Intel Clear" panose="020B0604020203020204" pitchFamily="34" charset="0"/>
              </a:endParaRPr>
            </a:p>
          </p:txBody>
        </p:sp>
        <p:sp>
          <p:nvSpPr>
            <p:cNvPr id="15" name="Rectangle 26">
              <a:extLst>
                <a:ext uri="{FF2B5EF4-FFF2-40B4-BE49-F238E27FC236}">
                  <a16:creationId xmlns:a16="http://schemas.microsoft.com/office/drawing/2014/main" id="{167D2B31-46E8-B249-BBA1-F5B8C06FC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2436" y="2837465"/>
              <a:ext cx="923624" cy="25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500" b="1" dirty="0">
                  <a:solidFill>
                    <a:srgbClr val="000000"/>
                  </a:solidFill>
                  <a:latin typeface="Intel Clear" panose="020B0604020203020204" pitchFamily="34" charset="0"/>
                </a:rPr>
                <a:t>Load/Store</a:t>
              </a:r>
            </a:p>
          </p:txBody>
        </p:sp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6C34347C-FBAB-AF48-8FA2-5DC7F735A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7711" y="2788311"/>
              <a:ext cx="1287668" cy="36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500" b="1" dirty="0">
                  <a:solidFill>
                    <a:srgbClr val="000000"/>
                  </a:solidFill>
                  <a:latin typeface="Intel Clear" panose="020B0604020203020204" pitchFamily="34" charset="0"/>
                </a:rPr>
                <a:t>Standard</a:t>
              </a:r>
            </a:p>
            <a:p>
              <a:pPr algn="ctr" eaLnBrk="0" hangingPunct="0"/>
              <a:r>
                <a:rPr lang="en-US" sz="500" b="1" dirty="0">
                  <a:solidFill>
                    <a:srgbClr val="000000"/>
                  </a:solidFill>
                  <a:latin typeface="Intel Clear" panose="020B0604020203020204" pitchFamily="34" charset="0"/>
                </a:rPr>
                <a:t>File API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7A84EB6-D8E8-AC44-AB8F-BBB18793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165" y="3720862"/>
              <a:ext cx="1122873" cy="5937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8000"/>
              </a:solidFill>
              <a:prstDash val="sys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rIns="0" bIns="0" anchor="ctr" anchorCtr="1"/>
            <a:lstStyle/>
            <a:p>
              <a:pPr algn="ctr" eaLnBrk="0" hangingPunct="0">
                <a:defRPr/>
              </a:pPr>
              <a:endParaRPr lang="en-US" sz="1050" b="1" dirty="0">
                <a:solidFill>
                  <a:prstClr val="black"/>
                </a:solidFill>
                <a:latin typeface="Intel Clear" panose="020B0604020203020204" pitchFamily="34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51D8790-8651-3040-B798-B37421A7C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166" y="3724226"/>
              <a:ext cx="1820333" cy="593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FB5B"/>
                </a:gs>
                <a:gs pos="35001">
                  <a:srgbClr val="CDFB8F"/>
                </a:gs>
                <a:gs pos="100000">
                  <a:srgbClr val="FFFFFF"/>
                </a:gs>
              </a:gsLst>
              <a:lin ang="16200000" scaled="1"/>
            </a:gradFill>
            <a:ln w="9525">
              <a:solidFill>
                <a:srgbClr val="F9F9F9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rIns="0" bIns="0" anchor="ctr" anchorCtr="1"/>
            <a:lstStyle/>
            <a:p>
              <a:pPr algn="ctr" eaLnBrk="0" hangingPunct="0">
                <a:defRPr/>
              </a:pPr>
              <a:r>
                <a:rPr lang="en-US" sz="1000" b="1" dirty="0">
                  <a:solidFill>
                    <a:prstClr val="black"/>
                  </a:solidFill>
                  <a:latin typeface="Intel Clear" panose="020B0604020203020204" pitchFamily="34" charset="0"/>
                </a:rPr>
                <a:t>pmem-aware</a:t>
              </a:r>
            </a:p>
            <a:p>
              <a:pPr algn="ctr" eaLnBrk="0" hangingPunct="0">
                <a:defRPr/>
              </a:pPr>
              <a:r>
                <a:rPr lang="en-US" sz="1000" b="1" dirty="0">
                  <a:solidFill>
                    <a:prstClr val="black"/>
                  </a:solidFill>
                  <a:latin typeface="Intel Clear" panose="020B0604020203020204" pitchFamily="34" charset="0"/>
                </a:rPr>
                <a:t>file system</a:t>
              </a:r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05F777BC-C052-144F-9B71-515369498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6797" y="3875555"/>
              <a:ext cx="926367" cy="31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400" b="1" dirty="0">
                  <a:solidFill>
                    <a:srgbClr val="000000"/>
                  </a:solidFill>
                  <a:latin typeface="Intel Clear" panose="020B0604020203020204" pitchFamily="34" charset="0"/>
                </a:rPr>
                <a:t>MMU</a:t>
              </a:r>
            </a:p>
            <a:p>
              <a:pPr algn="ctr" eaLnBrk="0" hangingPunct="0"/>
              <a:r>
                <a:rPr lang="en-US" sz="400" b="1" dirty="0">
                  <a:solidFill>
                    <a:srgbClr val="000000"/>
                  </a:solidFill>
                  <a:latin typeface="Intel Clear" panose="020B0604020203020204" pitchFamily="34" charset="0"/>
                </a:rPr>
                <a:t>Mappings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813A3A-C8FE-B846-B0F8-866710D80F00}"/>
                </a:ext>
              </a:extLst>
            </p:cNvPr>
            <p:cNvCxnSpPr>
              <a:cxnSpLocks noChangeShapeType="1"/>
              <a:stCxn id="18" idx="2"/>
            </p:cNvCxnSpPr>
            <p:nvPr/>
          </p:nvCxnSpPr>
          <p:spPr bwMode="auto">
            <a:xfrm>
              <a:off x="8752333" y="4317951"/>
              <a:ext cx="4233" cy="131127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02CEE8C2-45FD-C347-8CB2-439C8F491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4965" y="5019625"/>
              <a:ext cx="1340520" cy="546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900" b="1" dirty="0">
                  <a:solidFill>
                    <a:srgbClr val="000000"/>
                  </a:solidFill>
                  <a:latin typeface="Intel Clear" panose="020B0604020203020204" pitchFamily="34" charset="0"/>
                </a:rPr>
                <a:t>Cache Line I/O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490979-1297-FD44-B3F9-3CAF947034C8}"/>
                </a:ext>
              </a:extLst>
            </p:cNvPr>
            <p:cNvSpPr/>
            <p:nvPr/>
          </p:nvSpPr>
          <p:spPr>
            <a:xfrm>
              <a:off x="8157029" y="5743787"/>
              <a:ext cx="1647415" cy="285455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Intel Clear" panose="020B0604020203020204" pitchFamily="34" charset="0"/>
                </a:rPr>
                <a:t>Temporary file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242CAD-966C-5842-9FE1-10244FABB5D4}"/>
                </a:ext>
              </a:extLst>
            </p:cNvPr>
            <p:cNvSpPr/>
            <p:nvPr/>
          </p:nvSpPr>
          <p:spPr>
            <a:xfrm>
              <a:off x="10786761" y="2149642"/>
              <a:ext cx="452963" cy="429451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400" b="1" dirty="0">
                <a:latin typeface="Intel Clear" panose="020B0604020203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902E782-EFC7-2844-AC95-1CBFD8EB0C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34503" y="2579093"/>
              <a:ext cx="0" cy="3050133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858CF4-DB4C-9048-909F-AC8EF901D46F}"/>
                </a:ext>
              </a:extLst>
            </p:cNvPr>
            <p:cNvSpPr/>
            <p:nvPr/>
          </p:nvSpPr>
          <p:spPr>
            <a:xfrm>
              <a:off x="10178616" y="5629225"/>
              <a:ext cx="1690113" cy="53138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latin typeface="Intel Clear" panose="020B0604020203020204" pitchFamily="34" charset="0"/>
                </a:rPr>
                <a:t>DRAM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DE77E6CA-E809-4A41-BA4A-0CB32C619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8526" y="2838474"/>
              <a:ext cx="923624" cy="25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500" b="1" dirty="0">
                  <a:solidFill>
                    <a:srgbClr val="000000"/>
                  </a:solidFill>
                  <a:latin typeface="Intel Clear" panose="020B0604020203020204" pitchFamily="34" charset="0"/>
                </a:rPr>
                <a:t>Load/Store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7440EE3-986E-0D42-B6E4-3B54245FACED}"/>
              </a:ext>
            </a:extLst>
          </p:cNvPr>
          <p:cNvSpPr/>
          <p:nvPr/>
        </p:nvSpPr>
        <p:spPr bwMode="auto">
          <a:xfrm>
            <a:off x="9646602" y="2535237"/>
            <a:ext cx="1833869" cy="210198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charset="0"/>
              </a:rPr>
              <a:t>memkind</a:t>
            </a:r>
          </a:p>
        </p:txBody>
      </p:sp>
    </p:spTree>
    <p:extLst>
      <p:ext uri="{BB962C8B-B14F-4D97-AF65-F5344CB8AC3E}">
        <p14:creationId xmlns:p14="http://schemas.microsoft.com/office/powerpoint/2010/main" val="2639065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2C82-9B57-124D-9660-91DF2B8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High-Level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02BF-84AF-A644-8E3A-9C6FB5C5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libpmemkv</a:t>
            </a:r>
          </a:p>
          <a:p>
            <a:pPr lvl="1"/>
            <a:r>
              <a:rPr lang="en-US" dirty="0">
                <a:hlinkClick r:id="rId2"/>
              </a:rPr>
              <a:t>https://github.com/pmem/pmemkv</a:t>
            </a:r>
            <a:endParaRPr lang="en-US" dirty="0"/>
          </a:p>
          <a:p>
            <a:pPr lvl="1"/>
            <a:r>
              <a:rPr lang="en-US" dirty="0"/>
              <a:t>Still “experimental” but product-level validation in progress</a:t>
            </a:r>
          </a:p>
          <a:p>
            <a:pPr lvl="1"/>
            <a:endParaRPr lang="en-US" dirty="0"/>
          </a:p>
          <a:p>
            <a:r>
              <a:rPr lang="en-US" dirty="0"/>
              <a:t>C++ containers</a:t>
            </a:r>
          </a:p>
          <a:p>
            <a:pPr lvl="1"/>
            <a:r>
              <a:rPr lang="en-US" dirty="0">
                <a:hlinkClick r:id="rId3"/>
              </a:rPr>
              <a:t>http://pmem.io/2019/02/20/cpp-vector.html</a:t>
            </a:r>
            <a:endParaRPr lang="en-US" dirty="0"/>
          </a:p>
          <a:p>
            <a:pPr lvl="1"/>
            <a:r>
              <a:rPr lang="en-US" dirty="0"/>
              <a:t>More containers under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8A41E-165C-C742-A472-D2E7AF82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A0CB4-CE62-6F42-A68B-EDF47BA1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2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75A0-F16F-2440-AB20-6A2B62E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2"/>
            <a:ext cx="10515600" cy="597382"/>
          </a:xfrm>
        </p:spPr>
        <p:txBody>
          <a:bodyPr>
            <a:normAutofit fontScale="90000"/>
          </a:bodyPr>
          <a:lstStyle/>
          <a:p>
            <a:r>
              <a:rPr lang="en-US" dirty="0"/>
              <a:t>libpmem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2391B-1371-994B-80FA-EF2A52F3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EC-1BBB-FE4C-947C-1BFE2010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F128F-DAEA-4C4C-9B42-D57A3F2010C0}"/>
              </a:ext>
            </a:extLst>
          </p:cNvPr>
          <p:cNvSpPr txBox="1"/>
          <p:nvPr/>
        </p:nvSpPr>
        <p:spPr>
          <a:xfrm>
            <a:off x="1755137" y="914578"/>
            <a:ext cx="8316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Neo Sans Intel"/>
              </a:rPr>
              <a:t>Source: </a:t>
            </a:r>
            <a:r>
              <a:rPr lang="en-US" sz="2000" dirty="0">
                <a:solidFill>
                  <a:schemeClr val="tx2"/>
                </a:solidFill>
                <a:cs typeface="Neo Sans Intel"/>
                <a:hlinkClick r:id="rId2"/>
              </a:rPr>
              <a:t>https://github.com/pmem/pmdk/tree/master/src/examples/libpmem</a:t>
            </a:r>
            <a:endParaRPr lang="en-US" sz="2000" dirty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AADA5-7F3A-804C-B46E-928E8D481403}"/>
              </a:ext>
            </a:extLst>
          </p:cNvPr>
          <p:cNvSpPr txBox="1"/>
          <p:nvPr/>
        </p:nvSpPr>
        <p:spPr>
          <a:xfrm>
            <a:off x="1800663" y="1614858"/>
            <a:ext cx="822532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* simple_copy.c -- show how to use pmem_memcpy_persist()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*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* usage: simple_copy src-file dst-file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*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* Reads 4k from src-file and writes it to dst-file.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Courier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D41DA-5245-6F41-88BF-3D7C7958BF0F}"/>
              </a:ext>
            </a:extLst>
          </p:cNvPr>
          <p:cNvSpPr txBox="1"/>
          <p:nvPr/>
        </p:nvSpPr>
        <p:spPr>
          <a:xfrm>
            <a:off x="725214" y="4369633"/>
            <a:ext cx="1080463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	/* create a pmem file and memory map it */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if ((pmemaddr = pmem_map_file(argv[2], BUF_LEN,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                PMEM_FILE_CREATE|PMEM_FILE_EXCL,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                0666, &amp;mapped_len, &amp;is_pmem))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perror("pmem_map_file");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exit(1);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55673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0C8-BBB9-EF42-9329-AB452CD0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is_pmem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28B14-CE75-8C4E-8B58-9B60D8DF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E1358-F02C-4145-9DBF-F34F31F1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4510C-4384-094B-A0A2-60F050F09AE2}"/>
              </a:ext>
            </a:extLst>
          </p:cNvPr>
          <p:cNvSpPr txBox="1"/>
          <p:nvPr/>
        </p:nvSpPr>
        <p:spPr>
          <a:xfrm>
            <a:off x="84080" y="2160078"/>
            <a:ext cx="11998798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  if (is_pmem) {</a:t>
            </a:r>
          </a:p>
          <a:p>
            <a:r>
              <a:rPr lang="en-US" sz="28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          pmem_memcpy_persist(pmemaddr, buf, cc);</a:t>
            </a:r>
          </a:p>
          <a:p>
            <a:r>
              <a:rPr lang="en-US" sz="28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  } else {</a:t>
            </a:r>
          </a:p>
          <a:p>
            <a:r>
              <a:rPr lang="en-US" sz="28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          memcpy(pmemaddr, buf, cc);</a:t>
            </a:r>
          </a:p>
          <a:p>
            <a:r>
              <a:rPr lang="en-US" sz="28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          pmem_msync(pmemaddr, cc);</a:t>
            </a:r>
          </a:p>
          <a:p>
            <a:r>
              <a:rPr lang="en-US" sz="28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3384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5B8E-EFC7-B74E-821A-E3EACE4C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6"/>
            <a:ext cx="10515600" cy="581736"/>
          </a:xfrm>
        </p:spPr>
        <p:txBody>
          <a:bodyPr>
            <a:normAutofit fontScale="90000"/>
          </a:bodyPr>
          <a:lstStyle/>
          <a:p>
            <a:r>
              <a:rPr lang="en-US" dirty="0"/>
              <a:t>libpmemblk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532AA-AF93-9F42-BA68-D7AA1264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7C5FD-2C3B-F14F-BEFD-7785824C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FB896-A6D9-DD46-8CD8-EDE785D10D7C}"/>
              </a:ext>
            </a:extLst>
          </p:cNvPr>
          <p:cNvSpPr txBox="1"/>
          <p:nvPr/>
        </p:nvSpPr>
        <p:spPr>
          <a:xfrm>
            <a:off x="2101447" y="825004"/>
            <a:ext cx="786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Neo Sans Intel"/>
              </a:rPr>
              <a:t>Source: </a:t>
            </a:r>
            <a:r>
              <a:rPr lang="en-US" dirty="0">
                <a:solidFill>
                  <a:schemeClr val="tx2"/>
                </a:solidFill>
                <a:cs typeface="Neo Sans Intel"/>
                <a:hlinkClick r:id="rId2"/>
              </a:rPr>
              <a:t>https://github.com/pmem/pmdk/blob/master/src/examples/libpmemblk</a:t>
            </a:r>
            <a:r>
              <a:rPr lang="en-US" dirty="0">
                <a:solidFill>
                  <a:schemeClr val="tx2"/>
                </a:solidFill>
                <a:cs typeface="Neo Sans Intel"/>
              </a:rPr>
              <a:t> </a:t>
            </a:r>
            <a:endParaRPr lang="en-US" dirty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54FCB-6564-B440-AEBD-4D77576C9506}"/>
              </a:ext>
            </a:extLst>
          </p:cNvPr>
          <p:cNvSpPr txBox="1"/>
          <p:nvPr/>
        </p:nvSpPr>
        <p:spPr>
          <a:xfrm>
            <a:off x="1163042" y="1278037"/>
            <a:ext cx="9739411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	/* store a block at index 5 */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strcpy(buf, "hello, world");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if (pmemblk_write(pbp, buf, 5) &lt; 0)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perror("pmemblk_write");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exit(1);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ea typeface="Courier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/* read the block at index 10 (reads as zeros initially) */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if (pmemblk_read(pbp, buf, 10) &lt; 0)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perror("pmemblk_read");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exit(1);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ea typeface="Courier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/* zero out the block at index 5 */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if (pmemblk_set_zero(pbp, 5) &lt; 0)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perror("pmemblk_set_zero");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        exit(1);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2706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999B8B-DA8C-9646-AF22-47DA91ABACB5}"/>
              </a:ext>
            </a:extLst>
          </p:cNvPr>
          <p:cNvSpPr/>
          <p:nvPr/>
        </p:nvSpPr>
        <p:spPr>
          <a:xfrm>
            <a:off x="838200" y="1870841"/>
            <a:ext cx="3200400" cy="3216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96EA96-F96C-E84D-A11B-B7551DC2742F}"/>
              </a:ext>
            </a:extLst>
          </p:cNvPr>
          <p:cNvSpPr/>
          <p:nvPr/>
        </p:nvSpPr>
        <p:spPr>
          <a:xfrm>
            <a:off x="1408386" y="2680137"/>
            <a:ext cx="1723697" cy="46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A0883C-4C8B-464E-92D3-B57E365EE1B6}"/>
              </a:ext>
            </a:extLst>
          </p:cNvPr>
          <p:cNvSpPr/>
          <p:nvPr/>
        </p:nvSpPr>
        <p:spPr>
          <a:xfrm>
            <a:off x="1255986" y="2527737"/>
            <a:ext cx="1723697" cy="46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1037-4C6C-464D-BF42-86A7E5DE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two hops to your 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8C1C4-5357-7149-9F38-E33EFCC0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725A9-7EF0-3549-A605-F2711A92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</a:t>
            </a:fld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1B5ADCE-4B81-C545-AE74-D10EB4DB831B}"/>
              </a:ext>
            </a:extLst>
          </p:cNvPr>
          <p:cNvSpPr/>
          <p:nvPr/>
        </p:nvSpPr>
        <p:spPr>
          <a:xfrm>
            <a:off x="5310352" y="2715385"/>
            <a:ext cx="2173014" cy="15555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2F91D-CBA3-5B47-9AE3-315B9AD1F00C}"/>
              </a:ext>
            </a:extLst>
          </p:cNvPr>
          <p:cNvSpPr txBox="1"/>
          <p:nvPr/>
        </p:nvSpPr>
        <p:spPr>
          <a:xfrm>
            <a:off x="1931535" y="466528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ssh guest@vm-1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CFB600-D690-7049-883F-4EAD1C44EC87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 flipV="1">
            <a:off x="4038600" y="3478924"/>
            <a:ext cx="1278492" cy="14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29D802-37C4-BF4A-907F-AD818A57C3DF}"/>
              </a:ext>
            </a:extLst>
          </p:cNvPr>
          <p:cNvSpPr/>
          <p:nvPr/>
        </p:nvSpPr>
        <p:spPr>
          <a:xfrm>
            <a:off x="1103586" y="2375337"/>
            <a:ext cx="1723697" cy="46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guest@vm-1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23809-BE21-FC48-A4CD-0A843B57451E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965435" y="2837792"/>
            <a:ext cx="861848" cy="1797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A1696B-A163-C44D-8B27-4DC38BA83B0A}"/>
              </a:ext>
            </a:extLst>
          </p:cNvPr>
          <p:cNvCxnSpPr>
            <a:cxnSpLocks/>
          </p:cNvCxnSpPr>
          <p:nvPr/>
        </p:nvCxnSpPr>
        <p:spPr>
          <a:xfrm flipH="1" flipV="1">
            <a:off x="2117835" y="2990192"/>
            <a:ext cx="709448" cy="1644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B88934-67EB-954C-BA64-6A20ABBCA298}"/>
              </a:ext>
            </a:extLst>
          </p:cNvPr>
          <p:cNvCxnSpPr>
            <a:cxnSpLocks/>
          </p:cNvCxnSpPr>
          <p:nvPr/>
        </p:nvCxnSpPr>
        <p:spPr>
          <a:xfrm flipH="1" flipV="1">
            <a:off x="2270235" y="3142592"/>
            <a:ext cx="557048" cy="1492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980AE3-B54B-1A49-A9AB-09CA80D55EA4}"/>
              </a:ext>
            </a:extLst>
          </p:cNvPr>
          <p:cNvSpPr txBox="1"/>
          <p:nvPr/>
        </p:nvSpPr>
        <p:spPr>
          <a:xfrm>
            <a:off x="2491345" y="317568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27" name="Picture 26" descr="File:Gnome-laptop.svg - Wikimedia Commons">
            <a:extLst>
              <a:ext uri="{FF2B5EF4-FFF2-40B4-BE49-F238E27FC236}">
                <a16:creationId xmlns:a16="http://schemas.microsoft.com/office/drawing/2014/main" id="{1FCF81EC-DE54-3E4A-9885-5FFF370C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1097" y="1355704"/>
            <a:ext cx="1442995" cy="144299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4C6D12-6CBA-404A-9EC8-C43B685C9C3A}"/>
              </a:ext>
            </a:extLst>
          </p:cNvPr>
          <p:cNvCxnSpPr>
            <a:cxnSpLocks/>
            <a:stCxn id="27" idx="1"/>
            <a:endCxn id="6" idx="0"/>
          </p:cNvCxnSpPr>
          <p:nvPr/>
        </p:nvCxnSpPr>
        <p:spPr>
          <a:xfrm flipH="1">
            <a:off x="7481555" y="2077202"/>
            <a:ext cx="1469542" cy="141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188B60-F529-FE4C-958A-AFC0F0E42ACA}"/>
              </a:ext>
            </a:extLst>
          </p:cNvPr>
          <p:cNvSpPr txBox="1"/>
          <p:nvPr/>
        </p:nvSpPr>
        <p:spPr>
          <a:xfrm>
            <a:off x="8199769" y="264873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ssh host@host.pmemhackathon.io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0F5992-4AB8-B54B-8AD6-B96F042FD797}"/>
              </a:ext>
            </a:extLst>
          </p:cNvPr>
          <p:cNvSpPr txBox="1"/>
          <p:nvPr/>
        </p:nvSpPr>
        <p:spPr>
          <a:xfrm>
            <a:off x="9278896" y="11040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pic>
        <p:nvPicPr>
          <p:cNvPr id="37" name="Picture 36" descr="File:Gnome-laptop.svg - Wikimedia Commons">
            <a:extLst>
              <a:ext uri="{FF2B5EF4-FFF2-40B4-BE49-F238E27FC236}">
                <a16:creationId xmlns:a16="http://schemas.microsoft.com/office/drawing/2014/main" id="{3AA6FB9B-8488-5C4D-8B71-F222A0F5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1097" y="3478924"/>
            <a:ext cx="1442995" cy="144299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05C707-4F68-474F-8DC1-0783E636DD3A}"/>
              </a:ext>
            </a:extLst>
          </p:cNvPr>
          <p:cNvCxnSpPr>
            <a:cxnSpLocks/>
            <a:stCxn id="37" idx="1"/>
            <a:endCxn id="6" idx="0"/>
          </p:cNvCxnSpPr>
          <p:nvPr/>
        </p:nvCxnSpPr>
        <p:spPr>
          <a:xfrm flipH="1" flipV="1">
            <a:off x="7481555" y="3493151"/>
            <a:ext cx="1469542" cy="707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E6C9FB-71F1-E94C-AF34-C6C45DABE3D8}"/>
              </a:ext>
            </a:extLst>
          </p:cNvPr>
          <p:cNvSpPr txBox="1"/>
          <p:nvPr/>
        </p:nvSpPr>
        <p:spPr>
          <a:xfrm>
            <a:off x="8199769" y="477195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ssh host@host.pmemhackathon.io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761339-AC76-F74E-885D-B95790798488}"/>
              </a:ext>
            </a:extLst>
          </p:cNvPr>
          <p:cNvSpPr txBox="1"/>
          <p:nvPr/>
        </p:nvSpPr>
        <p:spPr>
          <a:xfrm>
            <a:off x="9278896" y="322725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78AE25-737F-F748-BE1E-CB83860ACEAC}"/>
              </a:ext>
            </a:extLst>
          </p:cNvPr>
          <p:cNvSpPr txBox="1"/>
          <p:nvPr/>
        </p:nvSpPr>
        <p:spPr>
          <a:xfrm>
            <a:off x="9456027" y="535047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15933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9D32-0206-6B41-8865-7594E037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21738"/>
          </a:xfrm>
        </p:spPr>
        <p:txBody>
          <a:bodyPr/>
          <a:lstStyle/>
          <a:p>
            <a:r>
              <a:rPr lang="en-US" dirty="0"/>
              <a:t>libpmemobj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7EFD1-E459-E347-A547-BC2B9B580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most flexible of the PMDK libraries,</a:t>
            </a:r>
          </a:p>
          <a:p>
            <a:r>
              <a:rPr lang="en-US" dirty="0"/>
              <a:t>supporting general-purpose allocation &amp; transactions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982E-80A6-E444-BCDA-B1CBFDFE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720B6-00CD-C244-8BC4-425EA4CB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1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9ECD-F317-BB49-B961-FA493731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 Example to Build On (no pmem yet)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92079-E9C8-224D-A2F7-EC03CD5F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DEFBD-A9A7-4647-82C3-7E59734B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6F2AD1-3752-FC4A-8E08-FD21855809FC}"/>
              </a:ext>
            </a:extLst>
          </p:cNvPr>
          <p:cNvGrpSpPr/>
          <p:nvPr/>
        </p:nvGrpSpPr>
        <p:grpSpPr>
          <a:xfrm>
            <a:off x="997733" y="1690688"/>
            <a:ext cx="9503227" cy="4358519"/>
            <a:chOff x="2116142" y="2213374"/>
            <a:chExt cx="7598674" cy="32497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EBAD77-047D-A141-BC5B-B775EA768895}"/>
                </a:ext>
              </a:extLst>
            </p:cNvPr>
            <p:cNvSpPr/>
            <p:nvPr/>
          </p:nvSpPr>
          <p:spPr>
            <a:xfrm>
              <a:off x="2116668" y="2508252"/>
              <a:ext cx="2065867" cy="295486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28BE5E-29BC-E547-9938-2BD9ADFBBCB0}"/>
                </a:ext>
              </a:extLst>
            </p:cNvPr>
            <p:cNvGrpSpPr/>
            <p:nvPr/>
          </p:nvGrpSpPr>
          <p:grpSpPr>
            <a:xfrm>
              <a:off x="2116142" y="2510810"/>
              <a:ext cx="2066393" cy="495300"/>
              <a:chOff x="2223211" y="804922"/>
              <a:chExt cx="2755190" cy="6604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E4AB307-6A91-AF43-8295-EFCCE7D2E85D}"/>
                  </a:ext>
                </a:extLst>
              </p:cNvPr>
              <p:cNvSpPr/>
              <p:nvPr/>
            </p:nvSpPr>
            <p:spPr>
              <a:xfrm>
                <a:off x="2223211" y="804922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318408-5EED-3345-845E-B1109E6CAF0D}"/>
                  </a:ext>
                </a:extLst>
              </p:cNvPr>
              <p:cNvSpPr txBox="1"/>
              <p:nvPr/>
            </p:nvSpPr>
            <p:spPr>
              <a:xfrm>
                <a:off x="2223212" y="1045458"/>
                <a:ext cx="757700" cy="25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bucket 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D70AD4E-4AEA-9948-899D-BA6E3A4DB609}"/>
                  </a:ext>
                </a:extLst>
              </p:cNvPr>
              <p:cNvSpPr/>
              <p:nvPr/>
            </p:nvSpPr>
            <p:spPr>
              <a:xfrm>
                <a:off x="2980914" y="109995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entries</a:t>
                </a:r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2AEA23-CFD8-F44B-A920-6E6174BE5310}"/>
                </a:ext>
              </a:extLst>
            </p:cNvPr>
            <p:cNvGrpSpPr/>
            <p:nvPr/>
          </p:nvGrpSpPr>
          <p:grpSpPr>
            <a:xfrm>
              <a:off x="2116142" y="3006110"/>
              <a:ext cx="2066393" cy="495300"/>
              <a:chOff x="2223211" y="804922"/>
              <a:chExt cx="2755190" cy="6604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2F16FD9-43BE-B84C-AD4E-AAC25C00E8A3}"/>
                  </a:ext>
                </a:extLst>
              </p:cNvPr>
              <p:cNvSpPr/>
              <p:nvPr/>
            </p:nvSpPr>
            <p:spPr>
              <a:xfrm>
                <a:off x="2223211" y="804922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52926C-B8D5-794A-A5C6-E09DC056ECEB}"/>
                  </a:ext>
                </a:extLst>
              </p:cNvPr>
              <p:cNvSpPr txBox="1"/>
              <p:nvPr/>
            </p:nvSpPr>
            <p:spPr>
              <a:xfrm>
                <a:off x="2223212" y="1045458"/>
                <a:ext cx="757700" cy="25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bucket 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99E898-BC7C-8D40-A609-A0F16A3BCEDF}"/>
                  </a:ext>
                </a:extLst>
              </p:cNvPr>
              <p:cNvSpPr/>
              <p:nvPr/>
            </p:nvSpPr>
            <p:spPr>
              <a:xfrm>
                <a:off x="2980914" y="109995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entries: </a:t>
                </a:r>
                <a:r>
                  <a:rPr lang="en-US" sz="1050" dirty="0">
                    <a:solidFill>
                      <a:srgbClr val="7030A0"/>
                    </a:solidFill>
                  </a:rPr>
                  <a:t>NULL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B225E-B3B4-E843-AFB5-BFAE464707D8}"/>
                </a:ext>
              </a:extLst>
            </p:cNvPr>
            <p:cNvGrpSpPr/>
            <p:nvPr/>
          </p:nvGrpSpPr>
          <p:grpSpPr>
            <a:xfrm>
              <a:off x="2116142" y="4964512"/>
              <a:ext cx="2066393" cy="495300"/>
              <a:chOff x="2223211" y="804922"/>
              <a:chExt cx="2755190" cy="660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79BC00-7AAE-7F48-AFD1-48995A2152F2}"/>
                  </a:ext>
                </a:extLst>
              </p:cNvPr>
              <p:cNvSpPr/>
              <p:nvPr/>
            </p:nvSpPr>
            <p:spPr>
              <a:xfrm>
                <a:off x="2223211" y="804922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AB0967-8A4B-104A-8C8E-0A16DDE5BEA7}"/>
                  </a:ext>
                </a:extLst>
              </p:cNvPr>
              <p:cNvSpPr txBox="1"/>
              <p:nvPr/>
            </p:nvSpPr>
            <p:spPr>
              <a:xfrm>
                <a:off x="2223212" y="1045458"/>
                <a:ext cx="757700" cy="22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bucket N-1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5828D86-1BDE-E148-B27D-89B756011BAB}"/>
                  </a:ext>
                </a:extLst>
              </p:cNvPr>
              <p:cNvSpPr/>
              <p:nvPr/>
            </p:nvSpPr>
            <p:spPr>
              <a:xfrm>
                <a:off x="2980914" y="109995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>
                    <a:solidFill>
                      <a:schemeClr val="tx1"/>
                    </a:solidFill>
                  </a:rPr>
                  <a:t>entries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E9B483-EB73-AB4B-A6EC-294CBCFF54B6}"/>
                </a:ext>
              </a:extLst>
            </p:cNvPr>
            <p:cNvGrpSpPr/>
            <p:nvPr/>
          </p:nvGrpSpPr>
          <p:grpSpPr>
            <a:xfrm>
              <a:off x="4480360" y="2843841"/>
              <a:ext cx="2066393" cy="495300"/>
              <a:chOff x="5556501" y="1818854"/>
              <a:chExt cx="2755190" cy="6604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D145FB-C30B-7D43-BF67-DC6BF7A45FAA}"/>
                  </a:ext>
                </a:extLst>
              </p:cNvPr>
              <p:cNvSpPr/>
              <p:nvPr/>
            </p:nvSpPr>
            <p:spPr>
              <a:xfrm>
                <a:off x="5556501" y="1818854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E73F01-9AF2-B440-B205-A08645E4EEA9}"/>
                  </a:ext>
                </a:extLst>
              </p:cNvPr>
              <p:cNvSpPr/>
              <p:nvPr/>
            </p:nvSpPr>
            <p:spPr>
              <a:xfrm>
                <a:off x="6316277" y="2149303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count: </a:t>
                </a:r>
                <a:r>
                  <a:rPr lang="en-US" sz="1050" dirty="0">
                    <a:solidFill>
                      <a:srgbClr val="7030A0"/>
                    </a:solidFill>
                  </a:rPr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916D6D-62C4-0A41-B324-4F5180757FB6}"/>
                  </a:ext>
                </a:extLst>
              </p:cNvPr>
              <p:cNvSpPr txBox="1"/>
              <p:nvPr/>
            </p:nvSpPr>
            <p:spPr>
              <a:xfrm>
                <a:off x="5556502" y="2052302"/>
                <a:ext cx="757700" cy="25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entry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89D2499-9625-8041-BFE8-6925CAC7F1D5}"/>
                  </a:ext>
                </a:extLst>
              </p:cNvPr>
              <p:cNvSpPr/>
              <p:nvPr/>
            </p:nvSpPr>
            <p:spPr>
              <a:xfrm>
                <a:off x="6314204" y="200047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word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083A34-86E2-2242-A970-BEE14BB64766}"/>
                  </a:ext>
                </a:extLst>
              </p:cNvPr>
              <p:cNvSpPr/>
              <p:nvPr/>
            </p:nvSpPr>
            <p:spPr>
              <a:xfrm>
                <a:off x="6316274" y="1851928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EAFD7E-41D3-7C4C-9814-8D071A928196}"/>
                </a:ext>
              </a:extLst>
            </p:cNvPr>
            <p:cNvGrpSpPr/>
            <p:nvPr/>
          </p:nvGrpSpPr>
          <p:grpSpPr>
            <a:xfrm>
              <a:off x="6872635" y="2863088"/>
              <a:ext cx="2066393" cy="495300"/>
              <a:chOff x="5556501" y="1818854"/>
              <a:chExt cx="2755190" cy="6604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5B92A41-646F-3C4E-9A91-061783C610EB}"/>
                  </a:ext>
                </a:extLst>
              </p:cNvPr>
              <p:cNvSpPr/>
              <p:nvPr/>
            </p:nvSpPr>
            <p:spPr>
              <a:xfrm>
                <a:off x="5556501" y="1818854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631691-C415-4647-B76F-AC16D051490E}"/>
                  </a:ext>
                </a:extLst>
              </p:cNvPr>
              <p:cNvSpPr/>
              <p:nvPr/>
            </p:nvSpPr>
            <p:spPr>
              <a:xfrm>
                <a:off x="6316277" y="2149303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count: </a:t>
                </a:r>
                <a:r>
                  <a:rPr lang="en-US" sz="1050" dirty="0">
                    <a:solidFill>
                      <a:srgbClr val="7030A0"/>
                    </a:solidFill>
                  </a:rPr>
                  <a:t>44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E7F01C-188B-6846-98F5-B4FA09A26DB4}"/>
                  </a:ext>
                </a:extLst>
              </p:cNvPr>
              <p:cNvSpPr txBox="1"/>
              <p:nvPr/>
            </p:nvSpPr>
            <p:spPr>
              <a:xfrm>
                <a:off x="5556502" y="2052302"/>
                <a:ext cx="757700" cy="25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entry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DE527C0-4903-D44E-8476-584E1460B99C}"/>
                  </a:ext>
                </a:extLst>
              </p:cNvPr>
              <p:cNvSpPr/>
              <p:nvPr/>
            </p:nvSpPr>
            <p:spPr>
              <a:xfrm>
                <a:off x="6314204" y="200047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word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1BF59B-EF76-6C4D-B3CF-FD0F145444CD}"/>
                  </a:ext>
                </a:extLst>
              </p:cNvPr>
              <p:cNvSpPr/>
              <p:nvPr/>
            </p:nvSpPr>
            <p:spPr>
              <a:xfrm>
                <a:off x="6316274" y="1851928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next: </a:t>
                </a:r>
                <a:r>
                  <a:rPr lang="en-US" sz="1050" dirty="0">
                    <a:solidFill>
                      <a:srgbClr val="7030A0"/>
                    </a:solidFill>
                  </a:rPr>
                  <a:t>NULL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EFACDA-9B4A-3C4C-AFC7-ACAAF989D785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3882117" y="2801431"/>
              <a:ext cx="598242" cy="29006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62782B-F497-1446-B062-6BABE8D68E3A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6293369" y="2921710"/>
              <a:ext cx="579267" cy="21112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474010-5EA2-4544-9109-3A6EAF381EBE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6293370" y="3021621"/>
              <a:ext cx="289633" cy="82882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E88679-FE0C-364D-99F4-489C031AC9E3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8685645" y="3042092"/>
              <a:ext cx="297825" cy="80750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D770B9-0CA2-924C-8D8E-490C96DF352F}"/>
                </a:ext>
              </a:extLst>
            </p:cNvPr>
            <p:cNvSpPr/>
            <p:nvPr/>
          </p:nvSpPr>
          <p:spPr>
            <a:xfrm>
              <a:off x="5851654" y="3850444"/>
              <a:ext cx="1462694" cy="1132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“</a:t>
              </a:r>
              <a:r>
                <a:rPr lang="en-US" sz="1050" dirty="0">
                  <a:solidFill>
                    <a:srgbClr val="7030A0"/>
                  </a:solidFill>
                </a:rPr>
                <a:t>password</a:t>
              </a:r>
              <a:r>
                <a:rPr lang="en-US" sz="1050" dirty="0">
                  <a:solidFill>
                    <a:schemeClr val="tx1"/>
                  </a:solidFill>
                </a:rPr>
                <a:t>”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E2608-8221-AE4C-9F4C-E7F297E373A3}"/>
                </a:ext>
              </a:extLst>
            </p:cNvPr>
            <p:cNvSpPr/>
            <p:nvPr/>
          </p:nvSpPr>
          <p:spPr>
            <a:xfrm>
              <a:off x="8252122" y="3849592"/>
              <a:ext cx="1462694" cy="1132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“</a:t>
              </a:r>
              <a:r>
                <a:rPr lang="en-US" sz="1050" dirty="0">
                  <a:solidFill>
                    <a:srgbClr val="7030A0"/>
                  </a:solidFill>
                </a:rPr>
                <a:t>witnesses</a:t>
              </a:r>
              <a:r>
                <a:rPr lang="en-US" sz="1050" dirty="0">
                  <a:solidFill>
                    <a:schemeClr val="tx1"/>
                  </a:solidFill>
                </a:rPr>
                <a:t>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8D55E6-EC65-1247-859C-E3BDF3626FE0}"/>
                </a:ext>
              </a:extLst>
            </p:cNvPr>
            <p:cNvSpPr txBox="1"/>
            <p:nvPr/>
          </p:nvSpPr>
          <p:spPr>
            <a:xfrm>
              <a:off x="2572882" y="2213374"/>
              <a:ext cx="1229141" cy="275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H[]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F4453B-D16D-E543-A79A-4EEFC5AB0F41}"/>
                </a:ext>
              </a:extLst>
            </p:cNvPr>
            <p:cNvSpPr txBox="1"/>
            <p:nvPr/>
          </p:nvSpPr>
          <p:spPr>
            <a:xfrm>
              <a:off x="2839220" y="3662154"/>
              <a:ext cx="615494" cy="826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6600"/>
                <a:t>…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73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8752-2E16-7A41-A423-FFF8423A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Multi-thread Support (no pmem yet)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9480-5CC4-7A4E-BEBC-1BD78028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A9091-0D7D-9448-B696-F5FEBE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D747DB-EB64-B247-9E49-D8C608974B56}"/>
              </a:ext>
            </a:extLst>
          </p:cNvPr>
          <p:cNvGrpSpPr/>
          <p:nvPr/>
        </p:nvGrpSpPr>
        <p:grpSpPr>
          <a:xfrm>
            <a:off x="809857" y="1659413"/>
            <a:ext cx="10271800" cy="4408088"/>
            <a:chOff x="2116142" y="2171042"/>
            <a:chExt cx="7598674" cy="32497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DB9D16-9361-204F-A86E-E327CDF9D081}"/>
                </a:ext>
              </a:extLst>
            </p:cNvPr>
            <p:cNvSpPr/>
            <p:nvPr/>
          </p:nvSpPr>
          <p:spPr>
            <a:xfrm>
              <a:off x="2116668" y="2465920"/>
              <a:ext cx="2065867" cy="295486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A3B21A-C57E-F04D-9DCD-A8976EC1CAEC}"/>
                </a:ext>
              </a:extLst>
            </p:cNvPr>
            <p:cNvGrpSpPr/>
            <p:nvPr/>
          </p:nvGrpSpPr>
          <p:grpSpPr>
            <a:xfrm>
              <a:off x="2116142" y="2468478"/>
              <a:ext cx="2066393" cy="495300"/>
              <a:chOff x="2223211" y="804922"/>
              <a:chExt cx="2755190" cy="660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531A35-F672-1747-AF0E-5CB513A16A6F}"/>
                  </a:ext>
                </a:extLst>
              </p:cNvPr>
              <p:cNvSpPr/>
              <p:nvPr/>
            </p:nvSpPr>
            <p:spPr>
              <a:xfrm>
                <a:off x="2223211" y="804922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CAB83-4F9E-F74D-8BA8-AEF85A09C159}"/>
                  </a:ext>
                </a:extLst>
              </p:cNvPr>
              <p:cNvSpPr txBox="1"/>
              <p:nvPr/>
            </p:nvSpPr>
            <p:spPr>
              <a:xfrm>
                <a:off x="2223212" y="1045458"/>
                <a:ext cx="757700" cy="249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bucket 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7378768-4507-4344-9D46-8B1C19C5428B}"/>
                  </a:ext>
                </a:extLst>
              </p:cNvPr>
              <p:cNvSpPr/>
              <p:nvPr/>
            </p:nvSpPr>
            <p:spPr>
              <a:xfrm>
                <a:off x="2980914" y="109995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entries</a:t>
                </a:r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6C241A-7416-564D-A713-4FB20D4BE14E}"/>
                </a:ext>
              </a:extLst>
            </p:cNvPr>
            <p:cNvGrpSpPr/>
            <p:nvPr/>
          </p:nvGrpSpPr>
          <p:grpSpPr>
            <a:xfrm>
              <a:off x="2116142" y="2963778"/>
              <a:ext cx="2066393" cy="495300"/>
              <a:chOff x="2223211" y="804922"/>
              <a:chExt cx="2755190" cy="660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E04154-0A5B-8A46-9EC7-3CCB456F85F7}"/>
                  </a:ext>
                </a:extLst>
              </p:cNvPr>
              <p:cNvSpPr/>
              <p:nvPr/>
            </p:nvSpPr>
            <p:spPr>
              <a:xfrm>
                <a:off x="2223211" y="804922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AB510C-5ABD-8D4F-AFDA-46A3619CE053}"/>
                  </a:ext>
                </a:extLst>
              </p:cNvPr>
              <p:cNvSpPr txBox="1"/>
              <p:nvPr/>
            </p:nvSpPr>
            <p:spPr>
              <a:xfrm>
                <a:off x="2223212" y="1045458"/>
                <a:ext cx="757700" cy="249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bucket 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7566BE6-A653-654F-BA93-5B9994601244}"/>
                  </a:ext>
                </a:extLst>
              </p:cNvPr>
              <p:cNvSpPr/>
              <p:nvPr/>
            </p:nvSpPr>
            <p:spPr>
              <a:xfrm>
                <a:off x="2980914" y="109995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entries: </a:t>
                </a:r>
                <a:r>
                  <a:rPr lang="en-US" sz="1050" dirty="0">
                    <a:solidFill>
                      <a:srgbClr val="7030A0"/>
                    </a:solidFill>
                  </a:rPr>
                  <a:t>NULL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54EFA3-7719-ED49-B198-563676177E80}"/>
                </a:ext>
              </a:extLst>
            </p:cNvPr>
            <p:cNvGrpSpPr/>
            <p:nvPr/>
          </p:nvGrpSpPr>
          <p:grpSpPr>
            <a:xfrm>
              <a:off x="2116142" y="4922180"/>
              <a:ext cx="2066393" cy="495300"/>
              <a:chOff x="2223211" y="804922"/>
              <a:chExt cx="2755190" cy="660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B7E9393-C57C-BF48-BCD5-45B2907C5897}"/>
                  </a:ext>
                </a:extLst>
              </p:cNvPr>
              <p:cNvSpPr/>
              <p:nvPr/>
            </p:nvSpPr>
            <p:spPr>
              <a:xfrm>
                <a:off x="2223211" y="804922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1F9E2E-9B03-CD47-A7F9-73F0637DCB8D}"/>
                  </a:ext>
                </a:extLst>
              </p:cNvPr>
              <p:cNvSpPr txBox="1"/>
              <p:nvPr/>
            </p:nvSpPr>
            <p:spPr>
              <a:xfrm>
                <a:off x="2223212" y="1045458"/>
                <a:ext cx="757700" cy="24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/>
                  <a:t>bucket N-1</a:t>
                </a:r>
                <a:endParaRPr lang="en-US" sz="10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C5F6E21-E18A-1A43-AC72-29122F1F662A}"/>
                  </a:ext>
                </a:extLst>
              </p:cNvPr>
              <p:cNvSpPr/>
              <p:nvPr/>
            </p:nvSpPr>
            <p:spPr>
              <a:xfrm>
                <a:off x="2980914" y="109995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>
                    <a:solidFill>
                      <a:schemeClr val="tx1"/>
                    </a:solidFill>
                  </a:rPr>
                  <a:t>entries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23C50A-9321-304C-B775-289E7FAD089A}"/>
                </a:ext>
              </a:extLst>
            </p:cNvPr>
            <p:cNvGrpSpPr/>
            <p:nvPr/>
          </p:nvGrpSpPr>
          <p:grpSpPr>
            <a:xfrm>
              <a:off x="4480360" y="2801509"/>
              <a:ext cx="2066393" cy="495300"/>
              <a:chOff x="5556501" y="1818854"/>
              <a:chExt cx="2755190" cy="660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4004E8-A9D9-FC45-8A3B-187E21DE5379}"/>
                  </a:ext>
                </a:extLst>
              </p:cNvPr>
              <p:cNvSpPr/>
              <p:nvPr/>
            </p:nvSpPr>
            <p:spPr>
              <a:xfrm>
                <a:off x="5556501" y="1818854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139289C-F40D-524A-9F00-9C2461107CFF}"/>
                  </a:ext>
                </a:extLst>
              </p:cNvPr>
              <p:cNvSpPr/>
              <p:nvPr/>
            </p:nvSpPr>
            <p:spPr>
              <a:xfrm>
                <a:off x="6316277" y="2149303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count: </a:t>
                </a:r>
                <a:r>
                  <a:rPr lang="en-US" sz="1050" dirty="0">
                    <a:solidFill>
                      <a:srgbClr val="7030A0"/>
                    </a:solidFill>
                  </a:rPr>
                  <a:t>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4C8EE6-DF57-3C4D-B5C3-D70142F04C33}"/>
                  </a:ext>
                </a:extLst>
              </p:cNvPr>
              <p:cNvSpPr txBox="1"/>
              <p:nvPr/>
            </p:nvSpPr>
            <p:spPr>
              <a:xfrm>
                <a:off x="5556502" y="2052302"/>
                <a:ext cx="757700" cy="249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entry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B8339F-6635-D54B-95EE-4C476A91B8EF}"/>
                  </a:ext>
                </a:extLst>
              </p:cNvPr>
              <p:cNvSpPr/>
              <p:nvPr/>
            </p:nvSpPr>
            <p:spPr>
              <a:xfrm>
                <a:off x="6314204" y="200047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word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BBABDE3-9749-2247-81F9-3C02710AC055}"/>
                  </a:ext>
                </a:extLst>
              </p:cNvPr>
              <p:cNvSpPr/>
              <p:nvPr/>
            </p:nvSpPr>
            <p:spPr>
              <a:xfrm>
                <a:off x="6316274" y="1851928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84F4A7-15D0-CE4D-B8EC-F2BE06C10193}"/>
                </a:ext>
              </a:extLst>
            </p:cNvPr>
            <p:cNvGrpSpPr/>
            <p:nvPr/>
          </p:nvGrpSpPr>
          <p:grpSpPr>
            <a:xfrm>
              <a:off x="6872635" y="2820755"/>
              <a:ext cx="2066393" cy="495300"/>
              <a:chOff x="5556501" y="1818854"/>
              <a:chExt cx="2755190" cy="6604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251806-CF00-1949-85E2-43063342D559}"/>
                  </a:ext>
                </a:extLst>
              </p:cNvPr>
              <p:cNvSpPr/>
              <p:nvPr/>
            </p:nvSpPr>
            <p:spPr>
              <a:xfrm>
                <a:off x="5556501" y="1818854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49DD2E9-6F8E-AE48-B696-28F2A396ED31}"/>
                  </a:ext>
                </a:extLst>
              </p:cNvPr>
              <p:cNvSpPr/>
              <p:nvPr/>
            </p:nvSpPr>
            <p:spPr>
              <a:xfrm>
                <a:off x="6316277" y="2149303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count: </a:t>
                </a:r>
                <a:r>
                  <a:rPr lang="en-US" sz="1050" dirty="0">
                    <a:solidFill>
                      <a:srgbClr val="7030A0"/>
                    </a:solidFill>
                  </a:rPr>
                  <a:t>44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5F52EC-4885-5444-AAF9-BB647EA0FED8}"/>
                  </a:ext>
                </a:extLst>
              </p:cNvPr>
              <p:cNvSpPr txBox="1"/>
              <p:nvPr/>
            </p:nvSpPr>
            <p:spPr>
              <a:xfrm>
                <a:off x="5556502" y="2052302"/>
                <a:ext cx="757700" cy="249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entry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A87F27F-AB8A-2646-A633-912F85286AFD}"/>
                  </a:ext>
                </a:extLst>
              </p:cNvPr>
              <p:cNvSpPr/>
              <p:nvPr/>
            </p:nvSpPr>
            <p:spPr>
              <a:xfrm>
                <a:off x="6314204" y="200047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word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A629E1B-59F7-1D42-A02C-627A55F21DAA}"/>
                  </a:ext>
                </a:extLst>
              </p:cNvPr>
              <p:cNvSpPr/>
              <p:nvPr/>
            </p:nvSpPr>
            <p:spPr>
              <a:xfrm>
                <a:off x="6316274" y="1851928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next: </a:t>
                </a:r>
                <a:r>
                  <a:rPr lang="en-US" sz="1050" dirty="0">
                    <a:solidFill>
                      <a:srgbClr val="7030A0"/>
                    </a:solidFill>
                  </a:rPr>
                  <a:t>NULL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375845-9451-4D4A-8DD2-459A46ACF1BC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6293369" y="2879379"/>
              <a:ext cx="579267" cy="210058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8771E6-CF47-0A47-9F71-67D149F0C52B}"/>
                </a:ext>
              </a:extLst>
            </p:cNvPr>
            <p:cNvSpPr/>
            <p:nvPr/>
          </p:nvSpPr>
          <p:spPr>
            <a:xfrm>
              <a:off x="5851654" y="3808112"/>
              <a:ext cx="1462694" cy="1132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“</a:t>
              </a:r>
              <a:r>
                <a:rPr lang="en-US" sz="1050" dirty="0">
                  <a:solidFill>
                    <a:srgbClr val="7030A0"/>
                  </a:solidFill>
                </a:rPr>
                <a:t>password</a:t>
              </a:r>
              <a:r>
                <a:rPr lang="en-US" sz="1050" dirty="0">
                  <a:solidFill>
                    <a:schemeClr val="tx1"/>
                  </a:solidFill>
                </a:rPr>
                <a:t>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200802-6413-9947-A013-590DA065D9A7}"/>
                </a:ext>
              </a:extLst>
            </p:cNvPr>
            <p:cNvSpPr/>
            <p:nvPr/>
          </p:nvSpPr>
          <p:spPr>
            <a:xfrm>
              <a:off x="8252122" y="3807259"/>
              <a:ext cx="1462694" cy="1132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“</a:t>
              </a:r>
              <a:r>
                <a:rPr lang="en-US" sz="1050" dirty="0">
                  <a:solidFill>
                    <a:srgbClr val="7030A0"/>
                  </a:solidFill>
                </a:rPr>
                <a:t>witnesses</a:t>
              </a:r>
              <a:r>
                <a:rPr lang="en-US" sz="1050" dirty="0">
                  <a:solidFill>
                    <a:schemeClr val="tx1"/>
                  </a:solidFill>
                </a:rPr>
                <a:t>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8BB216-4657-764D-83AD-A44F9B9CB573}"/>
                </a:ext>
              </a:extLst>
            </p:cNvPr>
            <p:cNvSpPr txBox="1"/>
            <p:nvPr/>
          </p:nvSpPr>
          <p:spPr>
            <a:xfrm>
              <a:off x="2572882" y="2171042"/>
              <a:ext cx="1137172" cy="27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Hash Table H[]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0F90C3-3CB5-6E43-9B19-A65A6273223B}"/>
                </a:ext>
              </a:extLst>
            </p:cNvPr>
            <p:cNvSpPr txBox="1"/>
            <p:nvPr/>
          </p:nvSpPr>
          <p:spPr>
            <a:xfrm>
              <a:off x="2839220" y="3619822"/>
              <a:ext cx="569440" cy="81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6600"/>
                <a:t>…</a:t>
              </a:r>
              <a:endParaRPr lang="en-US" sz="66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47B14A-CC1E-EE49-9E63-9358B2E6F374}"/>
                </a:ext>
              </a:extLst>
            </p:cNvPr>
            <p:cNvSpPr/>
            <p:nvPr/>
          </p:nvSpPr>
          <p:spPr>
            <a:xfrm>
              <a:off x="2685971" y="3293689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mutex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B54E74-8617-2A4A-8670-1F50518FCD2F}"/>
                </a:ext>
              </a:extLst>
            </p:cNvPr>
            <p:cNvSpPr/>
            <p:nvPr/>
          </p:nvSpPr>
          <p:spPr>
            <a:xfrm>
              <a:off x="2684503" y="2803612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mutex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5A6B4E-B849-804F-BF08-95A824922EAA}"/>
                </a:ext>
              </a:extLst>
            </p:cNvPr>
            <p:cNvSpPr/>
            <p:nvPr/>
          </p:nvSpPr>
          <p:spPr>
            <a:xfrm>
              <a:off x="2685971" y="5257851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mutex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836741-6C03-474D-B088-01EE530D261B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3882117" y="2759099"/>
              <a:ext cx="598242" cy="29006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BCF186-1621-7D4C-8295-41F52A3E51DC}"/>
                </a:ext>
              </a:extLst>
            </p:cNvPr>
            <p:cNvSpPr/>
            <p:nvPr/>
          </p:nvSpPr>
          <p:spPr>
            <a:xfrm>
              <a:off x="7442464" y="3181588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mutex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3CE1B83-1D82-924B-893B-34DC4B8E4BD3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8685645" y="2999760"/>
              <a:ext cx="297825" cy="80750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CC25FE-31B4-254C-8465-3DB1706BEBB3}"/>
                </a:ext>
              </a:extLst>
            </p:cNvPr>
            <p:cNvSpPr/>
            <p:nvPr/>
          </p:nvSpPr>
          <p:spPr>
            <a:xfrm>
              <a:off x="5049412" y="3162313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mutex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A03EC4-15CE-3647-B102-5253E3FD95A5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6293370" y="2979289"/>
              <a:ext cx="289633" cy="82882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504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F0DC-7F3E-9F4C-9163-469B222D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61055-FDF9-744D-8264-92D68E4E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0FB0D-ECBF-5D4E-9735-2A3FFCA7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765900-4032-9446-A918-8DA1BB5D2391}"/>
              </a:ext>
            </a:extLst>
          </p:cNvPr>
          <p:cNvGrpSpPr/>
          <p:nvPr/>
        </p:nvGrpSpPr>
        <p:grpSpPr>
          <a:xfrm>
            <a:off x="1547400" y="1895405"/>
            <a:ext cx="8458448" cy="3790692"/>
            <a:chOff x="3314792" y="1524000"/>
            <a:chExt cx="8885322" cy="34054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5A9AFF-4E16-DB46-BEC9-6AF669F41B1A}"/>
                </a:ext>
              </a:extLst>
            </p:cNvPr>
            <p:cNvCxnSpPr/>
            <p:nvPr/>
          </p:nvCxnSpPr>
          <p:spPr>
            <a:xfrm flipH="1">
              <a:off x="3721055" y="2010853"/>
              <a:ext cx="1495899" cy="8450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E9EF3-759E-5C49-8EBA-63FE7438AFB5}"/>
                </a:ext>
              </a:extLst>
            </p:cNvPr>
            <p:cNvCxnSpPr/>
            <p:nvPr/>
          </p:nvCxnSpPr>
          <p:spPr>
            <a:xfrm>
              <a:off x="5580273" y="2010853"/>
              <a:ext cx="287127" cy="14647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9D38D1-2DCF-F54F-BB63-B23E6D9FBBAE}"/>
                </a:ext>
              </a:extLst>
            </p:cNvPr>
            <p:cNvGrpSpPr/>
            <p:nvPr/>
          </p:nvGrpSpPr>
          <p:grpSpPr>
            <a:xfrm>
              <a:off x="3352800" y="1524000"/>
              <a:ext cx="2514600" cy="2827874"/>
              <a:chOff x="3352800" y="1524000"/>
              <a:chExt cx="2514600" cy="2827874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6F2C6F8-B84B-A644-B6DE-4B32CC5A5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056" y="1524000"/>
                <a:ext cx="1938216" cy="47336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C0F0"/>
                  </a:gs>
                  <a:gs pos="35001">
                    <a:srgbClr val="C4D3F3"/>
                  </a:gs>
                  <a:gs pos="100000">
                    <a:srgbClr val="E8EEFB"/>
                  </a:gs>
                </a:gsLst>
                <a:lin ang="16200000" scaled="1"/>
              </a:gradFill>
              <a:ln w="9525">
                <a:solidFill>
                  <a:srgbClr val="496FA5"/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chemeClr val="dk1"/>
                    </a:solidFill>
                  </a:rPr>
                  <a:t>Application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0B422AF-468C-7442-8551-67BBC8FFD4EF}"/>
                  </a:ext>
                </a:extLst>
              </p:cNvPr>
              <p:cNvSpPr/>
              <p:nvPr/>
            </p:nvSpPr>
            <p:spPr>
              <a:xfrm>
                <a:off x="3352800" y="2599274"/>
                <a:ext cx="2514600" cy="1752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C74AFDC-C36A-4C45-A660-0F0CABC99782}"/>
                  </a:ext>
                </a:extLst>
              </p:cNvPr>
              <p:cNvSpPr/>
              <p:nvPr/>
            </p:nvSpPr>
            <p:spPr>
              <a:xfrm>
                <a:off x="4546600" y="2667000"/>
                <a:ext cx="177800" cy="304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D65E58-11F2-D64D-90A9-1FBF5C87DD25}"/>
                </a:ext>
              </a:extLst>
            </p:cNvPr>
            <p:cNvSpPr/>
            <p:nvPr/>
          </p:nvSpPr>
          <p:spPr>
            <a:xfrm>
              <a:off x="5216954" y="1525797"/>
              <a:ext cx="345646" cy="48505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B81098-E0C7-9949-98C6-E735CD7894B6}"/>
                </a:ext>
              </a:extLst>
            </p:cNvPr>
            <p:cNvSpPr txBox="1"/>
            <p:nvPr/>
          </p:nvSpPr>
          <p:spPr>
            <a:xfrm>
              <a:off x="3314792" y="4442943"/>
              <a:ext cx="3387760" cy="486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pmem pool “myfile”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319239-14BC-0448-B9E5-BC74F940250C}"/>
                </a:ext>
              </a:extLst>
            </p:cNvPr>
            <p:cNvSpPr txBox="1"/>
            <p:nvPr/>
          </p:nvSpPr>
          <p:spPr>
            <a:xfrm>
              <a:off x="6683760" y="2783076"/>
              <a:ext cx="5516354" cy="1913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root object: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800" dirty="0">
                  <a:ea typeface="Consolas" charset="0"/>
                  <a:cs typeface="Consolas" charset="0"/>
                </a:rPr>
                <a:t>assume it is always there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800" dirty="0">
                  <a:ea typeface="Consolas" charset="0"/>
                  <a:cs typeface="Consolas" charset="0"/>
                </a:rPr>
                <a:t>created first time accessed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800" dirty="0">
                  <a:ea typeface="Consolas" charset="0"/>
                  <a:cs typeface="Consolas" charset="0"/>
                </a:rPr>
                <a:t>initially zeroed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566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DC7-A007-6E4C-92A9-804158FC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Root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83266-AE8B-A144-AAD7-F38F99B1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711D5-8283-BF4D-8BD0-065DAE56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D5CE78-E06F-D049-90E5-2FFC193FCBF7}"/>
              </a:ext>
            </a:extLst>
          </p:cNvPr>
          <p:cNvCxnSpPr/>
          <p:nvPr/>
        </p:nvCxnSpPr>
        <p:spPr>
          <a:xfrm flipH="1">
            <a:off x="2637495" y="2863633"/>
            <a:ext cx="1197323" cy="801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66A73C-337A-FA47-A6D3-66AD320B72E3}"/>
              </a:ext>
            </a:extLst>
          </p:cNvPr>
          <p:cNvCxnSpPr/>
          <p:nvPr/>
        </p:nvCxnSpPr>
        <p:spPr>
          <a:xfrm>
            <a:off x="4125620" y="2863633"/>
            <a:ext cx="229817" cy="1389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33E6E0F-8F52-774A-B241-D8D7C9E81CAC}"/>
              </a:ext>
            </a:extLst>
          </p:cNvPr>
          <p:cNvGrpSpPr/>
          <p:nvPr/>
        </p:nvGrpSpPr>
        <p:grpSpPr>
          <a:xfrm>
            <a:off x="2342740" y="2401653"/>
            <a:ext cx="2012696" cy="2683400"/>
            <a:chOff x="3352800" y="1524000"/>
            <a:chExt cx="2514600" cy="282787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3D30632-C1C2-8C43-959B-56EDD379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056" y="1524000"/>
              <a:ext cx="1938216" cy="47336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AC0F0"/>
                </a:gs>
                <a:gs pos="35001">
                  <a:srgbClr val="C4D3F3"/>
                </a:gs>
                <a:gs pos="100000">
                  <a:srgbClr val="E8EEFB"/>
                </a:gs>
              </a:gsLst>
              <a:lin ang="16200000" scaled="1"/>
            </a:gradFill>
            <a:ln w="9525">
              <a:solidFill>
                <a:srgbClr val="496FA5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350" dirty="0">
                  <a:solidFill>
                    <a:schemeClr val="dk1"/>
                  </a:solidFill>
                </a:rPr>
                <a:t>Application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90C394-3BC7-7245-84F0-025A71BD235D}"/>
                </a:ext>
              </a:extLst>
            </p:cNvPr>
            <p:cNvSpPr/>
            <p:nvPr/>
          </p:nvSpPr>
          <p:spPr>
            <a:xfrm>
              <a:off x="3352800" y="2599274"/>
              <a:ext cx="25146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CED881E-AB3F-5842-A7EA-28DD5B721E9F}"/>
                </a:ext>
              </a:extLst>
            </p:cNvPr>
            <p:cNvSpPr/>
            <p:nvPr/>
          </p:nvSpPr>
          <p:spPr>
            <a:xfrm>
              <a:off x="4546600" y="2667000"/>
              <a:ext cx="177800" cy="304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D14F-372C-0445-BA98-F943C8766D45}"/>
              </a:ext>
            </a:extLst>
          </p:cNvPr>
          <p:cNvSpPr/>
          <p:nvPr/>
        </p:nvSpPr>
        <p:spPr>
          <a:xfrm>
            <a:off x="3834817" y="2403360"/>
            <a:ext cx="276656" cy="46027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50413-0CB5-AE4C-92FE-686B02B6D4A1}"/>
              </a:ext>
            </a:extLst>
          </p:cNvPr>
          <p:cNvSpPr txBox="1"/>
          <p:nvPr/>
        </p:nvSpPr>
        <p:spPr>
          <a:xfrm>
            <a:off x="5083748" y="4230964"/>
            <a:ext cx="38908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“pointers” are really </a:t>
            </a:r>
            <a:r>
              <a:rPr lang="en-US" sz="2100" i="1" dirty="0"/>
              <a:t>Object IDs</a:t>
            </a:r>
            <a:endParaRPr lang="en-US" sz="21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97348FF-3C52-314A-A921-4254077E2EDB}"/>
              </a:ext>
            </a:extLst>
          </p:cNvPr>
          <p:cNvSpPr/>
          <p:nvPr/>
        </p:nvSpPr>
        <p:spPr>
          <a:xfrm>
            <a:off x="2666926" y="4109600"/>
            <a:ext cx="13335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665AE19-0E58-E24B-BD15-8EB99AC27956}"/>
              </a:ext>
            </a:extLst>
          </p:cNvPr>
          <p:cNvSpPr/>
          <p:nvPr/>
        </p:nvSpPr>
        <p:spPr>
          <a:xfrm>
            <a:off x="3303962" y="4075073"/>
            <a:ext cx="133350" cy="228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B0BBCC-35F5-994B-AA70-E72610CECF62}"/>
              </a:ext>
            </a:extLst>
          </p:cNvPr>
          <p:cNvSpPr/>
          <p:nvPr/>
        </p:nvSpPr>
        <p:spPr>
          <a:xfrm>
            <a:off x="3801948" y="4113931"/>
            <a:ext cx="390346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525"/>
              <a:t>…....</a:t>
            </a:r>
          </a:p>
          <a:p>
            <a:pPr algn="ctr"/>
            <a:r>
              <a:rPr lang="is-IS" sz="525" dirty="0"/>
              <a:t>.......</a:t>
            </a:r>
            <a:endParaRPr lang="en-US" sz="525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ABBBE-FA38-E248-9803-B7175AB473DB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flipH="1">
            <a:off x="2733601" y="3630874"/>
            <a:ext cx="564662" cy="47872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B77EF-468F-F343-883E-11A6B5B6EB70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3369419" y="3775486"/>
            <a:ext cx="1218" cy="29958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27F6DC-BD24-A249-91DF-9888B1259C71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199315" y="4303674"/>
            <a:ext cx="171322" cy="1007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02814A-9E41-FC4B-8C49-91676A023310}"/>
              </a:ext>
            </a:extLst>
          </p:cNvPr>
          <p:cNvCxnSpPr>
            <a:endCxn id="22" idx="0"/>
          </p:cNvCxnSpPr>
          <p:nvPr/>
        </p:nvCxnSpPr>
        <p:spPr>
          <a:xfrm>
            <a:off x="3376336" y="4303674"/>
            <a:ext cx="163692" cy="1007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DAD477-3875-1B4E-800A-7CE77260CAB9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>
            <a:off x="3440576" y="3630873"/>
            <a:ext cx="556547" cy="48305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6AE4D95-2957-4448-831F-007DE834B754}"/>
              </a:ext>
            </a:extLst>
          </p:cNvPr>
          <p:cNvSpPr/>
          <p:nvPr/>
        </p:nvSpPr>
        <p:spPr>
          <a:xfrm>
            <a:off x="3132640" y="4404436"/>
            <a:ext cx="133350" cy="228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C2E726-0CEC-0845-A4B3-02A7182DD7D7}"/>
              </a:ext>
            </a:extLst>
          </p:cNvPr>
          <p:cNvSpPr/>
          <p:nvPr/>
        </p:nvSpPr>
        <p:spPr>
          <a:xfrm>
            <a:off x="3473353" y="4404436"/>
            <a:ext cx="133350" cy="228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A2AD2E6-EB5F-BE4E-9984-DC4744B4C7C6}"/>
              </a:ext>
            </a:extLst>
          </p:cNvPr>
          <p:cNvSpPr/>
          <p:nvPr/>
        </p:nvSpPr>
        <p:spPr>
          <a:xfrm>
            <a:off x="3327885" y="4744744"/>
            <a:ext cx="133350" cy="228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C333E1-2A99-D740-A120-DD19E9A30716}"/>
              </a:ext>
            </a:extLst>
          </p:cNvPr>
          <p:cNvSpPr/>
          <p:nvPr/>
        </p:nvSpPr>
        <p:spPr>
          <a:xfrm>
            <a:off x="3668598" y="4744744"/>
            <a:ext cx="133350" cy="228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344CD-2037-C743-BA4B-CFFF827F8D70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3540029" y="4633036"/>
            <a:ext cx="195245" cy="1117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1935BB-3268-D84F-AFD0-704211585A8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3394560" y="4633036"/>
            <a:ext cx="145468" cy="1117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65AC7C6-B47F-CB4E-9510-1A3730D9A04F}"/>
              </a:ext>
            </a:extLst>
          </p:cNvPr>
          <p:cNvSpPr/>
          <p:nvPr/>
        </p:nvSpPr>
        <p:spPr>
          <a:xfrm>
            <a:off x="2666926" y="4516144"/>
            <a:ext cx="13335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9DDB8E-BB29-1E49-BC69-35C92012C9DE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2733601" y="4338200"/>
            <a:ext cx="0" cy="17794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D730D2-5C39-1140-B880-6871BE64F57C}"/>
              </a:ext>
            </a:extLst>
          </p:cNvPr>
          <p:cNvCxnSpPr>
            <a:stCxn id="36" idx="1"/>
          </p:cNvCxnSpPr>
          <p:nvPr/>
        </p:nvCxnSpPr>
        <p:spPr>
          <a:xfrm flipH="1">
            <a:off x="8689900" y="3809323"/>
            <a:ext cx="564662" cy="47872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9113B5-5EBE-EB4C-A2A7-E7C8F798075D}"/>
              </a:ext>
            </a:extLst>
          </p:cNvPr>
          <p:cNvCxnSpPr>
            <a:stCxn id="36" idx="2"/>
          </p:cNvCxnSpPr>
          <p:nvPr/>
        </p:nvCxnSpPr>
        <p:spPr>
          <a:xfrm>
            <a:off x="9325718" y="3953935"/>
            <a:ext cx="1218" cy="29958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B643D5-BA30-CC42-AE63-2B8A2407FC35}"/>
              </a:ext>
            </a:extLst>
          </p:cNvPr>
          <p:cNvCxnSpPr/>
          <p:nvPr/>
        </p:nvCxnSpPr>
        <p:spPr>
          <a:xfrm flipH="1">
            <a:off x="9155615" y="4482123"/>
            <a:ext cx="171322" cy="1007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AD34A9-2858-F247-A1FE-5CFD05464FF2}"/>
              </a:ext>
            </a:extLst>
          </p:cNvPr>
          <p:cNvCxnSpPr/>
          <p:nvPr/>
        </p:nvCxnSpPr>
        <p:spPr>
          <a:xfrm>
            <a:off x="9332636" y="4482123"/>
            <a:ext cx="163692" cy="1007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C4D681-8E64-BE4E-A847-7E7ED7B345D7}"/>
              </a:ext>
            </a:extLst>
          </p:cNvPr>
          <p:cNvCxnSpPr>
            <a:stCxn id="36" idx="3"/>
          </p:cNvCxnSpPr>
          <p:nvPr/>
        </p:nvCxnSpPr>
        <p:spPr>
          <a:xfrm>
            <a:off x="9396875" y="3809322"/>
            <a:ext cx="556547" cy="48305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87408A-D434-2C42-BE83-5BA31B93B038}"/>
              </a:ext>
            </a:extLst>
          </p:cNvPr>
          <p:cNvCxnSpPr/>
          <p:nvPr/>
        </p:nvCxnSpPr>
        <p:spPr>
          <a:xfrm>
            <a:off x="9496329" y="4811485"/>
            <a:ext cx="195245" cy="1117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A71791-7100-624D-AC2F-B0B8E5A745AA}"/>
              </a:ext>
            </a:extLst>
          </p:cNvPr>
          <p:cNvCxnSpPr/>
          <p:nvPr/>
        </p:nvCxnSpPr>
        <p:spPr>
          <a:xfrm flipH="1">
            <a:off x="9350860" y="4811485"/>
            <a:ext cx="145468" cy="1117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29C41E-8AA8-C54E-B849-0D4110FBCABC}"/>
              </a:ext>
            </a:extLst>
          </p:cNvPr>
          <p:cNvCxnSpPr/>
          <p:nvPr/>
        </p:nvCxnSpPr>
        <p:spPr>
          <a:xfrm>
            <a:off x="8689901" y="4516649"/>
            <a:ext cx="0" cy="17794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CFC283-FBBC-FC4B-A1CA-065FE57D153D}"/>
              </a:ext>
            </a:extLst>
          </p:cNvPr>
          <p:cNvSpPr txBox="1"/>
          <p:nvPr/>
        </p:nvSpPr>
        <p:spPr>
          <a:xfrm>
            <a:off x="4920989" y="2626245"/>
            <a:ext cx="3912161" cy="1061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Link pmem data structures in pool</a:t>
            </a:r>
          </a:p>
          <a:p>
            <a:r>
              <a:rPr lang="en-US" sz="2100" dirty="0">
                <a:ea typeface="Consolas" charset="0"/>
                <a:cs typeface="Consolas" charset="0"/>
              </a:rPr>
              <a:t>off the root object to find</a:t>
            </a:r>
          </a:p>
          <a:p>
            <a:r>
              <a:rPr lang="en-US" sz="2100" dirty="0">
                <a:ea typeface="Consolas" charset="0"/>
                <a:cs typeface="Consolas" charset="0"/>
              </a:rPr>
              <a:t>them on each program run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FE83CB4-33E4-DF42-87FB-25DC5010E74C}"/>
              </a:ext>
            </a:extLst>
          </p:cNvPr>
          <p:cNvSpPr/>
          <p:nvPr/>
        </p:nvSpPr>
        <p:spPr bwMode="auto">
          <a:xfrm>
            <a:off x="2637494" y="2846186"/>
            <a:ext cx="1453662" cy="357089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cs typeface="Arial" charset="0"/>
              </a:rPr>
              <a:t>libpmemobj</a:t>
            </a:r>
          </a:p>
        </p:txBody>
      </p:sp>
    </p:spTree>
    <p:extLst>
      <p:ext uri="{BB962C8B-B14F-4D97-AF65-F5344CB8AC3E}">
        <p14:creationId xmlns:p14="http://schemas.microsoft.com/office/powerpoint/2010/main" val="3635944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6CBA-765C-654F-B63C-3DF25AFA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Example to pmem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920F5-8072-3848-8E99-3ED70345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FCCD-E2F2-8C49-9CCD-BA9245B6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EC309-4B5E-4B4F-8104-1FF936741100}"/>
              </a:ext>
            </a:extLst>
          </p:cNvPr>
          <p:cNvGrpSpPr/>
          <p:nvPr/>
        </p:nvGrpSpPr>
        <p:grpSpPr>
          <a:xfrm>
            <a:off x="1240221" y="1690689"/>
            <a:ext cx="9438289" cy="4483207"/>
            <a:chOff x="2116142" y="2233323"/>
            <a:chExt cx="7598674" cy="35938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B17507-CB58-134B-A05C-8EEBC76EBDE1}"/>
                </a:ext>
              </a:extLst>
            </p:cNvPr>
            <p:cNvSpPr/>
            <p:nvPr/>
          </p:nvSpPr>
          <p:spPr>
            <a:xfrm>
              <a:off x="2116668" y="2872319"/>
              <a:ext cx="2065867" cy="295486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BE81EB-3D8E-DE49-806A-EF9024336687}"/>
                </a:ext>
              </a:extLst>
            </p:cNvPr>
            <p:cNvGrpSpPr/>
            <p:nvPr/>
          </p:nvGrpSpPr>
          <p:grpSpPr>
            <a:xfrm>
              <a:off x="2116142" y="2874877"/>
              <a:ext cx="2066393" cy="495300"/>
              <a:chOff x="2223211" y="804922"/>
              <a:chExt cx="2755190" cy="6604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85AF7C-F83F-A64F-80FE-42A0D3E5CD99}"/>
                  </a:ext>
                </a:extLst>
              </p:cNvPr>
              <p:cNvSpPr/>
              <p:nvPr/>
            </p:nvSpPr>
            <p:spPr>
              <a:xfrm>
                <a:off x="2223211" y="804922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6C26BC-CA34-9747-95D4-8791D82B6E79}"/>
                  </a:ext>
                </a:extLst>
              </p:cNvPr>
              <p:cNvSpPr txBox="1"/>
              <p:nvPr/>
            </p:nvSpPr>
            <p:spPr>
              <a:xfrm>
                <a:off x="2223212" y="1045458"/>
                <a:ext cx="757700" cy="263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bucket 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729FFCB-6E8B-9645-BD00-35302CA9D9C8}"/>
                  </a:ext>
                </a:extLst>
              </p:cNvPr>
              <p:cNvSpPr/>
              <p:nvPr/>
            </p:nvSpPr>
            <p:spPr>
              <a:xfrm>
                <a:off x="2980914" y="109995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entries</a:t>
                </a:r>
                <a:endParaRPr lang="en-US" sz="1000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9420CD-973E-1E49-B42A-C303D432AA7E}"/>
                </a:ext>
              </a:extLst>
            </p:cNvPr>
            <p:cNvGrpSpPr/>
            <p:nvPr/>
          </p:nvGrpSpPr>
          <p:grpSpPr>
            <a:xfrm>
              <a:off x="2116142" y="3370177"/>
              <a:ext cx="2066393" cy="495300"/>
              <a:chOff x="2223211" y="804922"/>
              <a:chExt cx="2755190" cy="6604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183FB61-3A2E-E14E-823D-2FA4C6B35F3D}"/>
                  </a:ext>
                </a:extLst>
              </p:cNvPr>
              <p:cNvSpPr/>
              <p:nvPr/>
            </p:nvSpPr>
            <p:spPr>
              <a:xfrm>
                <a:off x="2223211" y="804922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8827D4-F3AA-DE4E-93DD-E760EA845474}"/>
                  </a:ext>
                </a:extLst>
              </p:cNvPr>
              <p:cNvSpPr txBox="1"/>
              <p:nvPr/>
            </p:nvSpPr>
            <p:spPr>
              <a:xfrm>
                <a:off x="2223212" y="1045458"/>
                <a:ext cx="757700" cy="263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bucket 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BC40A46-1B63-1C4A-B3B8-346CF58FF668}"/>
                  </a:ext>
                </a:extLst>
              </p:cNvPr>
              <p:cNvSpPr/>
              <p:nvPr/>
            </p:nvSpPr>
            <p:spPr>
              <a:xfrm>
                <a:off x="2980914" y="109995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entries: </a:t>
                </a:r>
                <a:r>
                  <a:rPr lang="en-US" sz="1000" dirty="0">
                    <a:solidFill>
                      <a:srgbClr val="7030A0"/>
                    </a:solidFill>
                  </a:rPr>
                  <a:t>NULL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056C07-D827-6F4B-AF22-FE1898F3D7C0}"/>
                </a:ext>
              </a:extLst>
            </p:cNvPr>
            <p:cNvGrpSpPr/>
            <p:nvPr/>
          </p:nvGrpSpPr>
          <p:grpSpPr>
            <a:xfrm>
              <a:off x="2116142" y="5328579"/>
              <a:ext cx="2066393" cy="495300"/>
              <a:chOff x="2223211" y="804922"/>
              <a:chExt cx="2755190" cy="6604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F916A77-8259-9541-ADB8-530AB3E87F3D}"/>
                  </a:ext>
                </a:extLst>
              </p:cNvPr>
              <p:cNvSpPr/>
              <p:nvPr/>
            </p:nvSpPr>
            <p:spPr>
              <a:xfrm>
                <a:off x="2223211" y="804922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898B3A3-177C-1645-AC70-6E5C275AF165}"/>
                  </a:ext>
                </a:extLst>
              </p:cNvPr>
              <p:cNvSpPr txBox="1"/>
              <p:nvPr/>
            </p:nvSpPr>
            <p:spPr>
              <a:xfrm>
                <a:off x="2223212" y="1045458"/>
                <a:ext cx="757700" cy="246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/>
                  <a:t>bucket N-1</a:t>
                </a:r>
                <a:endParaRPr lang="en-US" sz="9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DB5901-17B0-E74F-9F66-9779497A9EAD}"/>
                  </a:ext>
                </a:extLst>
              </p:cNvPr>
              <p:cNvSpPr/>
              <p:nvPr/>
            </p:nvSpPr>
            <p:spPr>
              <a:xfrm>
                <a:off x="2980914" y="109995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entries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5DB0DE-30C4-2941-9501-9CC832CB8B62}"/>
                </a:ext>
              </a:extLst>
            </p:cNvPr>
            <p:cNvGrpSpPr/>
            <p:nvPr/>
          </p:nvGrpSpPr>
          <p:grpSpPr>
            <a:xfrm>
              <a:off x="4480360" y="3207908"/>
              <a:ext cx="2066393" cy="495300"/>
              <a:chOff x="5556501" y="1818854"/>
              <a:chExt cx="2755190" cy="6604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1B79113-6759-CB4D-B716-6AAA2202B62A}"/>
                  </a:ext>
                </a:extLst>
              </p:cNvPr>
              <p:cNvSpPr/>
              <p:nvPr/>
            </p:nvSpPr>
            <p:spPr>
              <a:xfrm>
                <a:off x="5556501" y="1818854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C4DD9DE-535E-B440-A787-9C600F9EC9FD}"/>
                  </a:ext>
                </a:extLst>
              </p:cNvPr>
              <p:cNvSpPr/>
              <p:nvPr/>
            </p:nvSpPr>
            <p:spPr>
              <a:xfrm>
                <a:off x="6316277" y="2149303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count: </a:t>
                </a:r>
                <a:r>
                  <a:rPr lang="en-US" sz="1000" dirty="0">
                    <a:solidFill>
                      <a:srgbClr val="7030A0"/>
                    </a:solidFill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2C3CE1-E4A4-DA43-8259-A943B6F6D932}"/>
                  </a:ext>
                </a:extLst>
              </p:cNvPr>
              <p:cNvSpPr txBox="1"/>
              <p:nvPr/>
            </p:nvSpPr>
            <p:spPr>
              <a:xfrm>
                <a:off x="5556502" y="2052302"/>
                <a:ext cx="757700" cy="263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entry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C9F1B8-91EF-944C-9826-C4E8505731A2}"/>
                  </a:ext>
                </a:extLst>
              </p:cNvPr>
              <p:cNvSpPr/>
              <p:nvPr/>
            </p:nvSpPr>
            <p:spPr>
              <a:xfrm>
                <a:off x="6314204" y="200047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word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8EF092-0202-5244-A0DD-81B32B439E71}"/>
                  </a:ext>
                </a:extLst>
              </p:cNvPr>
              <p:cNvSpPr/>
              <p:nvPr/>
            </p:nvSpPr>
            <p:spPr>
              <a:xfrm>
                <a:off x="6316274" y="1851928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C1AB90-82C0-8549-A740-B51B0F0131EA}"/>
                </a:ext>
              </a:extLst>
            </p:cNvPr>
            <p:cNvGrpSpPr/>
            <p:nvPr/>
          </p:nvGrpSpPr>
          <p:grpSpPr>
            <a:xfrm>
              <a:off x="6872635" y="3227155"/>
              <a:ext cx="2066393" cy="495300"/>
              <a:chOff x="5556501" y="1818854"/>
              <a:chExt cx="2755190" cy="6604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FA0F30-BE11-6F4C-B8A7-08779039F703}"/>
                  </a:ext>
                </a:extLst>
              </p:cNvPr>
              <p:cNvSpPr/>
              <p:nvPr/>
            </p:nvSpPr>
            <p:spPr>
              <a:xfrm>
                <a:off x="5556501" y="1818854"/>
                <a:ext cx="2755190" cy="6604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EC5A79-7B4D-3A4B-B3DC-4C62F589BFF0}"/>
                  </a:ext>
                </a:extLst>
              </p:cNvPr>
              <p:cNvSpPr/>
              <p:nvPr/>
            </p:nvSpPr>
            <p:spPr>
              <a:xfrm>
                <a:off x="6316277" y="2149303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count: </a:t>
                </a:r>
                <a:r>
                  <a:rPr lang="en-US" sz="1000" dirty="0">
                    <a:solidFill>
                      <a:srgbClr val="7030A0"/>
                    </a:solidFill>
                  </a:rPr>
                  <a:t>44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DD7D54-3BE7-EE4B-AD0F-66B9BCA6EDF2}"/>
                  </a:ext>
                </a:extLst>
              </p:cNvPr>
              <p:cNvSpPr txBox="1"/>
              <p:nvPr/>
            </p:nvSpPr>
            <p:spPr>
              <a:xfrm>
                <a:off x="5556502" y="2052302"/>
                <a:ext cx="757700" cy="263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entry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C65773-4460-3F4F-9DF0-5212E434DC90}"/>
                  </a:ext>
                </a:extLst>
              </p:cNvPr>
              <p:cNvSpPr/>
              <p:nvPr/>
            </p:nvSpPr>
            <p:spPr>
              <a:xfrm>
                <a:off x="6314204" y="2000473"/>
                <a:ext cx="195232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word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C3F83C-DF95-D64B-A656-99477E2518F6}"/>
                  </a:ext>
                </a:extLst>
              </p:cNvPr>
              <p:cNvSpPr/>
              <p:nvPr/>
            </p:nvSpPr>
            <p:spPr>
              <a:xfrm>
                <a:off x="6316274" y="1851928"/>
                <a:ext cx="1950258" cy="1510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next: </a:t>
                </a:r>
                <a:r>
                  <a:rPr lang="en-US" sz="1000" dirty="0">
                    <a:solidFill>
                      <a:srgbClr val="7030A0"/>
                    </a:solidFill>
                  </a:rPr>
                  <a:t>NULL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521855-88A3-B646-B5C0-88EF65725A77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6293369" y="3285779"/>
              <a:ext cx="579267" cy="215151"/>
            </a:xfrm>
            <a:prstGeom prst="line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34152B-7E33-D148-97C0-87B67E7AAA19}"/>
                </a:ext>
              </a:extLst>
            </p:cNvPr>
            <p:cNvSpPr/>
            <p:nvPr/>
          </p:nvSpPr>
          <p:spPr>
            <a:xfrm>
              <a:off x="5851654" y="4214512"/>
              <a:ext cx="1462694" cy="1132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“</a:t>
              </a:r>
              <a:r>
                <a:rPr lang="en-US" sz="1000" dirty="0">
                  <a:solidFill>
                    <a:srgbClr val="7030A0"/>
                  </a:solidFill>
                </a:rPr>
                <a:t>password</a:t>
              </a:r>
              <a:r>
                <a:rPr lang="en-US" sz="1000" dirty="0">
                  <a:solidFill>
                    <a:schemeClr val="tx1"/>
                  </a:solidFill>
                </a:rPr>
                <a:t>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6E47C-8C3A-AA45-8112-773BF41F6F39}"/>
                </a:ext>
              </a:extLst>
            </p:cNvPr>
            <p:cNvSpPr/>
            <p:nvPr/>
          </p:nvSpPr>
          <p:spPr>
            <a:xfrm>
              <a:off x="8252122" y="4213659"/>
              <a:ext cx="1462694" cy="1132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“</a:t>
              </a:r>
              <a:r>
                <a:rPr lang="en-US" sz="1000" dirty="0">
                  <a:solidFill>
                    <a:srgbClr val="7030A0"/>
                  </a:solidFill>
                </a:rPr>
                <a:t>witnesses</a:t>
              </a:r>
              <a:r>
                <a:rPr lang="en-US" sz="1000" dirty="0">
                  <a:solidFill>
                    <a:schemeClr val="tx1"/>
                  </a:solidFill>
                </a:rPr>
                <a:t>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47CC9-9A38-354F-87BB-F1A5160E2DA6}"/>
                </a:ext>
              </a:extLst>
            </p:cNvPr>
            <p:cNvSpPr txBox="1"/>
            <p:nvPr/>
          </p:nvSpPr>
          <p:spPr>
            <a:xfrm>
              <a:off x="2572882" y="2577442"/>
              <a:ext cx="1112723" cy="271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Hash Table H[]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E80E59-388C-B24E-8340-5720B695B9E2}"/>
                </a:ext>
              </a:extLst>
            </p:cNvPr>
            <p:cNvSpPr txBox="1"/>
            <p:nvPr/>
          </p:nvSpPr>
          <p:spPr>
            <a:xfrm>
              <a:off x="2839220" y="4026221"/>
              <a:ext cx="575849" cy="814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6000"/>
                <a:t>…</a:t>
              </a:r>
              <a:endParaRPr lang="en-US" sz="6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87B82-D283-EC4E-A47B-626748E1F01D}"/>
                </a:ext>
              </a:extLst>
            </p:cNvPr>
            <p:cNvSpPr/>
            <p:nvPr/>
          </p:nvSpPr>
          <p:spPr>
            <a:xfrm>
              <a:off x="2685971" y="3700088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mutex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7E108F-2F6D-7641-953C-C4D286707763}"/>
                </a:ext>
              </a:extLst>
            </p:cNvPr>
            <p:cNvSpPr/>
            <p:nvPr/>
          </p:nvSpPr>
          <p:spPr>
            <a:xfrm>
              <a:off x="2684503" y="3210012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mutex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D3BEAA-B0AD-5F4A-8B1E-AA80F15FA572}"/>
                </a:ext>
              </a:extLst>
            </p:cNvPr>
            <p:cNvSpPr/>
            <p:nvPr/>
          </p:nvSpPr>
          <p:spPr>
            <a:xfrm>
              <a:off x="2685971" y="5664250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mutex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C05C34-E796-4943-92E3-0CC1DA9BC5F5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3882117" y="3165499"/>
              <a:ext cx="598242" cy="290060"/>
            </a:xfrm>
            <a:prstGeom prst="line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E02000-1F67-F340-A6AA-49863693FF9F}"/>
                </a:ext>
              </a:extLst>
            </p:cNvPr>
            <p:cNvSpPr/>
            <p:nvPr/>
          </p:nvSpPr>
          <p:spPr>
            <a:xfrm>
              <a:off x="7442464" y="3587987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mutex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A9D38A-15D7-EC4A-AC90-EC033399C8FD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8685645" y="3406159"/>
              <a:ext cx="297825" cy="807501"/>
            </a:xfrm>
            <a:prstGeom prst="line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CCB61D-AF5F-A94A-9769-4CBA0A706166}"/>
                </a:ext>
              </a:extLst>
            </p:cNvPr>
            <p:cNvSpPr/>
            <p:nvPr/>
          </p:nvSpPr>
          <p:spPr>
            <a:xfrm>
              <a:off x="5049412" y="3568712"/>
              <a:ext cx="1462694" cy="113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mutex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217902-6DDA-D44F-B953-929547AC117B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6293370" y="3385688"/>
              <a:ext cx="289633" cy="828824"/>
            </a:xfrm>
            <a:prstGeom prst="line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E0A4385-6F82-8844-80C4-D85E071D2544}"/>
                </a:ext>
              </a:extLst>
            </p:cNvPr>
            <p:cNvSpPr/>
            <p:nvPr/>
          </p:nvSpPr>
          <p:spPr>
            <a:xfrm>
              <a:off x="5341051" y="2233323"/>
              <a:ext cx="142312" cy="2892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A7B1DB-5538-4540-8EAD-52619916A87C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4200774" y="2522551"/>
              <a:ext cx="1211434" cy="34434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71CFA7-828D-2345-94A2-EA3632963F1D}"/>
                </a:ext>
              </a:extLst>
            </p:cNvPr>
            <p:cNvSpPr txBox="1"/>
            <p:nvPr/>
          </p:nvSpPr>
          <p:spPr>
            <a:xfrm>
              <a:off x="5468579" y="2235298"/>
              <a:ext cx="894514" cy="271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root object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2F9F95-36E7-654E-A890-D3D83254E892}"/>
                </a:ext>
              </a:extLst>
            </p:cNvPr>
            <p:cNvSpPr txBox="1"/>
            <p:nvPr/>
          </p:nvSpPr>
          <p:spPr>
            <a:xfrm>
              <a:off x="5680622" y="5208898"/>
              <a:ext cx="3764517" cy="419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“pointers” are really </a:t>
              </a:r>
              <a:r>
                <a:rPr lang="en-US" sz="2800" i="1" dirty="0"/>
                <a:t>Object IDs</a:t>
              </a:r>
              <a:endParaRPr lang="en-US" sz="2800" i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32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7A01-AE4B-5549-B6BF-36E7ECA4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59586"/>
          </a:xfrm>
        </p:spPr>
        <p:txBody>
          <a:bodyPr/>
          <a:lstStyle/>
          <a:p>
            <a:r>
              <a:rPr lang="en-US" dirty="0"/>
              <a:t>C Programming with libpmemobj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087B-1663-D54C-A777-B445BC6B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A797C-EB17-CA42-8771-D6D97775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1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5C47-8BF7-6743-8F16-DD2F776C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5"/>
            <a:ext cx="10515600" cy="50652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011DF-E344-F04A-A612-374E9078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BB3B6-AAF5-DE44-9AF5-3757E105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3BA382-19BF-D04F-9BC6-B6AC20C92AD3}"/>
              </a:ext>
            </a:extLst>
          </p:cNvPr>
          <p:cNvSpPr txBox="1">
            <a:spLocks/>
          </p:cNvSpPr>
          <p:nvPr/>
        </p:nvSpPr>
        <p:spPr>
          <a:xfrm>
            <a:off x="1676400" y="871654"/>
            <a:ext cx="9250680" cy="5484696"/>
          </a:xfrm>
          <a:prstGeom prst="rect">
            <a:avLst/>
          </a:prstGeom>
          <a:solidFill>
            <a:srgbClr val="DBE7E1"/>
          </a:solidFill>
        </p:spPr>
        <p:txBody>
          <a:bodyPr>
            <a:normAutofit fontScale="92500" lnSpcReduction="10000"/>
          </a:bodyPr>
          <a:lstStyle>
            <a:lvl1pPr marL="22542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23838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238" indent="-236538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5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7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9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21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3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TX_BEGIN(Pop)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/* the actual transaction code goes here... */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 TX_ONCOMMIT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/*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 optional − executed only if the above block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 successfully completes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*/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 TX_ONABORT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/*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 optional − executed if starting the transaction fails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 or if transaction is aborted by an error or a call to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 pmemobj_tx_abort()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*/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 TX_FINALLY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/*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 optional − if exists, it is executed after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 TX_ONCOMMIT or TX_ONABORT block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*/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 TX_END /* mandatory */</a:t>
            </a:r>
          </a:p>
        </p:txBody>
      </p:sp>
    </p:spTree>
    <p:extLst>
      <p:ext uri="{BB962C8B-B14F-4D97-AF65-F5344CB8AC3E}">
        <p14:creationId xmlns:p14="http://schemas.microsoft.com/office/powerpoint/2010/main" val="3838620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7F0B-201C-EC45-9C84-E9647F92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Transactions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C8BD7-9196-0B4D-B808-0D059738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DB55-431E-1A4E-B839-5A18E528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B06465-14AF-2049-AF3C-C42672DEE583}"/>
              </a:ext>
            </a:extLst>
          </p:cNvPr>
          <p:cNvSpPr txBox="1">
            <a:spLocks/>
          </p:cNvSpPr>
          <p:nvPr/>
        </p:nvSpPr>
        <p:spPr>
          <a:xfrm>
            <a:off x="1699632" y="2711874"/>
            <a:ext cx="8792737" cy="2325469"/>
          </a:xfrm>
          <a:prstGeom prst="rect">
            <a:avLst/>
          </a:prstGeom>
          <a:solidFill>
            <a:srgbClr val="DBE7E1"/>
          </a:solidFill>
        </p:spPr>
        <p:txBody>
          <a:bodyPr>
            <a:normAutofit/>
          </a:bodyPr>
          <a:lstStyle>
            <a:lvl1pPr marL="22542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23838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238" indent="-236538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5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7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9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21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3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e-DE" sz="1800" dirty="0">
                <a:latin typeface="Consolas"/>
                <a:cs typeface="Consolas"/>
              </a:rPr>
              <a:t>TX_BEGIN_PARAM(Pop, TX_PARAM_MUTEX, &amp;D_RW(ep)-&gt;mtx, TX_PARAM_NONE) {                        </a:t>
            </a:r>
          </a:p>
          <a:p>
            <a:pPr marL="0" indent="0">
              <a:buNone/>
            </a:pPr>
            <a:r>
              <a:rPr lang="de-DE" sz="1800" dirty="0">
                <a:latin typeface="Consolas"/>
                <a:cs typeface="Consolas"/>
              </a:rPr>
              <a:t>	TX_ADD(ep);</a:t>
            </a:r>
          </a:p>
          <a:p>
            <a:pPr marL="0" indent="0">
              <a:buNone/>
            </a:pPr>
            <a:r>
              <a:rPr lang="de-DE" sz="1800" dirty="0">
                <a:latin typeface="Consolas"/>
                <a:cs typeface="Consolas"/>
              </a:rPr>
              <a:t>	D_RW(ep)-&gt;count++;</a:t>
            </a:r>
          </a:p>
          <a:p>
            <a:pPr marL="0" indent="0">
              <a:buNone/>
            </a:pPr>
            <a:r>
              <a:rPr lang="de-DE" sz="1800" dirty="0">
                <a:latin typeface="Consolas"/>
                <a:cs typeface="Consolas"/>
              </a:rPr>
              <a:t>} TX_END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FF562-12F9-4143-AEF7-398DBABCA42C}"/>
              </a:ext>
            </a:extLst>
          </p:cNvPr>
          <p:cNvSpPr txBox="1"/>
          <p:nvPr/>
        </p:nvSpPr>
        <p:spPr>
          <a:xfrm>
            <a:off x="2956688" y="1565390"/>
            <a:ext cx="11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Powerfail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Atomicity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6DE1E-D81B-F946-88AB-BE96AE6571E4}"/>
              </a:ext>
            </a:extLst>
          </p:cNvPr>
          <p:cNvSpPr txBox="1"/>
          <p:nvPr/>
        </p:nvSpPr>
        <p:spPr>
          <a:xfrm>
            <a:off x="7153507" y="1565389"/>
            <a:ext cx="148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Multi-Thread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Atomicity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89564C-9A12-ED4C-8819-04544383E9B7}"/>
              </a:ext>
            </a:extLst>
          </p:cNvPr>
          <p:cNvCxnSpPr>
            <a:stCxn id="6" idx="2"/>
          </p:cNvCxnSpPr>
          <p:nvPr/>
        </p:nvCxnSpPr>
        <p:spPr>
          <a:xfrm flipH="1">
            <a:off x="2784089" y="2211720"/>
            <a:ext cx="760261" cy="81026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E8D8D-6FA6-6B4D-8A2B-7D9DEF25927F}"/>
              </a:ext>
            </a:extLst>
          </p:cNvPr>
          <p:cNvCxnSpPr>
            <a:stCxn id="7" idx="2"/>
          </p:cNvCxnSpPr>
          <p:nvPr/>
        </p:nvCxnSpPr>
        <p:spPr>
          <a:xfrm flipH="1">
            <a:off x="7153507" y="2488720"/>
            <a:ext cx="740140" cy="53326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F7EA75-68D7-0649-A22F-E207253392E4}"/>
              </a:ext>
            </a:extLst>
          </p:cNvPr>
          <p:cNvSpPr txBox="1"/>
          <p:nvPr/>
        </p:nvSpPr>
        <p:spPr>
          <a:xfrm>
            <a:off x="7395117" y="5214329"/>
            <a:ext cx="205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Caller must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instrument code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for undo logging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66812E-04E0-A646-AFAF-9DE76484C1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4501377" y="3579541"/>
            <a:ext cx="3922441" cy="163478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23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220E-B6B0-7141-82FD-F0811AF1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8B7C-40B7-9A4E-94F2-290D1BAE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locks to live near the data they protect (i.e. inside structs)</a:t>
            </a:r>
          </a:p>
          <a:p>
            <a:r>
              <a:rPr lang="en-US" dirty="0"/>
              <a:t>Does the state of locks get stored persistently?</a:t>
            </a:r>
          </a:p>
          <a:p>
            <a:pPr lvl="1"/>
            <a:r>
              <a:rPr lang="en-US" dirty="0"/>
              <a:t>Would have to flush to persistence when used</a:t>
            </a:r>
          </a:p>
          <a:p>
            <a:pPr lvl="1"/>
            <a:r>
              <a:rPr lang="en-US" dirty="0"/>
              <a:t>Would have to recover locked locks on start-up</a:t>
            </a:r>
          </a:p>
          <a:p>
            <a:pPr lvl="2"/>
            <a:r>
              <a:rPr lang="en-US" dirty="0"/>
              <a:t>Might be a different program accessing the file</a:t>
            </a:r>
          </a:p>
          <a:p>
            <a:pPr lvl="1"/>
            <a:r>
              <a:rPr lang="en-US" dirty="0"/>
              <a:t>Would run at pmem speeds</a:t>
            </a:r>
          </a:p>
          <a:p>
            <a:pPr lvl="1"/>
            <a:endParaRPr lang="en-US" dirty="0"/>
          </a:p>
          <a:p>
            <a:r>
              <a:rPr lang="en-US" dirty="0"/>
              <a:t>PMEMmutex</a:t>
            </a:r>
          </a:p>
          <a:p>
            <a:pPr lvl="1"/>
            <a:r>
              <a:rPr lang="en-US" dirty="0"/>
              <a:t>Runs at DRAM speeds</a:t>
            </a:r>
          </a:p>
          <a:p>
            <a:pPr lvl="1"/>
            <a:r>
              <a:rPr lang="en-US" dirty="0"/>
              <a:t>Automatically initialized on pool open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48156-2DA5-F24C-94EA-406354ED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D588F-3FAC-E34F-8DDF-F3333C91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999B8B-DA8C-9646-AF22-47DA91ABACB5}"/>
              </a:ext>
            </a:extLst>
          </p:cNvPr>
          <p:cNvSpPr/>
          <p:nvPr/>
        </p:nvSpPr>
        <p:spPr>
          <a:xfrm>
            <a:off x="838200" y="1870841"/>
            <a:ext cx="3200400" cy="3216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96EA96-F96C-E84D-A11B-B7551DC2742F}"/>
              </a:ext>
            </a:extLst>
          </p:cNvPr>
          <p:cNvSpPr/>
          <p:nvPr/>
        </p:nvSpPr>
        <p:spPr>
          <a:xfrm>
            <a:off x="1408386" y="2680137"/>
            <a:ext cx="1723697" cy="46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A0883C-4C8B-464E-92D3-B57E365EE1B6}"/>
              </a:ext>
            </a:extLst>
          </p:cNvPr>
          <p:cNvSpPr/>
          <p:nvPr/>
        </p:nvSpPr>
        <p:spPr>
          <a:xfrm>
            <a:off x="1255986" y="2527737"/>
            <a:ext cx="1723697" cy="46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8C1C4-5357-7149-9F38-E33EFCC0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725A9-7EF0-3549-A605-F2711A92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5</a:t>
            </a:fld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1B5ADCE-4B81-C545-AE74-D10EB4DB831B}"/>
              </a:ext>
            </a:extLst>
          </p:cNvPr>
          <p:cNvSpPr/>
          <p:nvPr/>
        </p:nvSpPr>
        <p:spPr>
          <a:xfrm>
            <a:off x="5310352" y="2715385"/>
            <a:ext cx="2173014" cy="15555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2F91D-CBA3-5B47-9AE3-315B9AD1F00C}"/>
              </a:ext>
            </a:extLst>
          </p:cNvPr>
          <p:cNvSpPr txBox="1"/>
          <p:nvPr/>
        </p:nvSpPr>
        <p:spPr>
          <a:xfrm>
            <a:off x="1931535" y="466528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ssh guest@vm-1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CFB600-D690-7049-883F-4EAD1C44EC87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 flipV="1">
            <a:off x="4038600" y="3478924"/>
            <a:ext cx="1278492" cy="14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29D802-37C4-BF4A-907F-AD818A57C3DF}"/>
              </a:ext>
            </a:extLst>
          </p:cNvPr>
          <p:cNvSpPr/>
          <p:nvPr/>
        </p:nvSpPr>
        <p:spPr>
          <a:xfrm>
            <a:off x="1103586" y="2375337"/>
            <a:ext cx="1723697" cy="46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guest@vm-1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23809-BE21-FC48-A4CD-0A843B57451E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965435" y="2837792"/>
            <a:ext cx="861848" cy="1797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A1696B-A163-C44D-8B27-4DC38BA83B0A}"/>
              </a:ext>
            </a:extLst>
          </p:cNvPr>
          <p:cNvCxnSpPr>
            <a:cxnSpLocks/>
          </p:cNvCxnSpPr>
          <p:nvPr/>
        </p:nvCxnSpPr>
        <p:spPr>
          <a:xfrm flipH="1" flipV="1">
            <a:off x="2117835" y="2990192"/>
            <a:ext cx="709448" cy="1644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B88934-67EB-954C-BA64-6A20ABBCA298}"/>
              </a:ext>
            </a:extLst>
          </p:cNvPr>
          <p:cNvCxnSpPr>
            <a:cxnSpLocks/>
          </p:cNvCxnSpPr>
          <p:nvPr/>
        </p:nvCxnSpPr>
        <p:spPr>
          <a:xfrm flipH="1" flipV="1">
            <a:off x="2270235" y="3142592"/>
            <a:ext cx="557048" cy="1492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980AE3-B54B-1A49-A9AB-09CA80D55EA4}"/>
              </a:ext>
            </a:extLst>
          </p:cNvPr>
          <p:cNvSpPr txBox="1"/>
          <p:nvPr/>
        </p:nvSpPr>
        <p:spPr>
          <a:xfrm>
            <a:off x="2491345" y="317568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27" name="Picture 26" descr="File:Gnome-laptop.svg - Wikimedia Commons">
            <a:extLst>
              <a:ext uri="{FF2B5EF4-FFF2-40B4-BE49-F238E27FC236}">
                <a16:creationId xmlns:a16="http://schemas.microsoft.com/office/drawing/2014/main" id="{1FCF81EC-DE54-3E4A-9885-5FFF370C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1097" y="1355704"/>
            <a:ext cx="1442995" cy="144299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4C6D12-6CBA-404A-9EC8-C43B685C9C3A}"/>
              </a:ext>
            </a:extLst>
          </p:cNvPr>
          <p:cNvCxnSpPr>
            <a:cxnSpLocks/>
            <a:stCxn id="27" idx="1"/>
            <a:endCxn id="6" idx="0"/>
          </p:cNvCxnSpPr>
          <p:nvPr/>
        </p:nvCxnSpPr>
        <p:spPr>
          <a:xfrm flipH="1">
            <a:off x="7481555" y="2077202"/>
            <a:ext cx="1469542" cy="141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188B60-F529-FE4C-958A-AFC0F0E42ACA}"/>
              </a:ext>
            </a:extLst>
          </p:cNvPr>
          <p:cNvSpPr txBox="1"/>
          <p:nvPr/>
        </p:nvSpPr>
        <p:spPr>
          <a:xfrm>
            <a:off x="8199769" y="264873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ssh host@host.pmemhackathon.io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0F5992-4AB8-B54B-8AD6-B96F042FD797}"/>
              </a:ext>
            </a:extLst>
          </p:cNvPr>
          <p:cNvSpPr txBox="1"/>
          <p:nvPr/>
        </p:nvSpPr>
        <p:spPr>
          <a:xfrm>
            <a:off x="9278896" y="11040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pic>
        <p:nvPicPr>
          <p:cNvPr id="37" name="Picture 36" descr="File:Gnome-laptop.svg - Wikimedia Commons">
            <a:extLst>
              <a:ext uri="{FF2B5EF4-FFF2-40B4-BE49-F238E27FC236}">
                <a16:creationId xmlns:a16="http://schemas.microsoft.com/office/drawing/2014/main" id="{3AA6FB9B-8488-5C4D-8B71-F222A0F5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1097" y="3478924"/>
            <a:ext cx="1442995" cy="144299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05C707-4F68-474F-8DC1-0783E636DD3A}"/>
              </a:ext>
            </a:extLst>
          </p:cNvPr>
          <p:cNvCxnSpPr>
            <a:cxnSpLocks/>
            <a:stCxn id="37" idx="1"/>
            <a:endCxn id="6" idx="0"/>
          </p:cNvCxnSpPr>
          <p:nvPr/>
        </p:nvCxnSpPr>
        <p:spPr>
          <a:xfrm flipH="1" flipV="1">
            <a:off x="7481555" y="3493151"/>
            <a:ext cx="1469542" cy="707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E6C9FB-71F1-E94C-AF34-C6C45DABE3D8}"/>
              </a:ext>
            </a:extLst>
          </p:cNvPr>
          <p:cNvSpPr txBox="1"/>
          <p:nvPr/>
        </p:nvSpPr>
        <p:spPr>
          <a:xfrm>
            <a:off x="8199769" y="477195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ssh host@host.pmemhackathon.io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761339-AC76-F74E-885D-B95790798488}"/>
              </a:ext>
            </a:extLst>
          </p:cNvPr>
          <p:cNvSpPr txBox="1"/>
          <p:nvPr/>
        </p:nvSpPr>
        <p:spPr>
          <a:xfrm>
            <a:off x="9278896" y="322725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78AE25-737F-F748-BE1E-CB83860ACEAC}"/>
              </a:ext>
            </a:extLst>
          </p:cNvPr>
          <p:cNvSpPr txBox="1"/>
          <p:nvPr/>
        </p:nvSpPr>
        <p:spPr>
          <a:xfrm>
            <a:off x="9456027" y="535047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C2DB45-8EC9-0D4D-B95C-584FBB84944D}"/>
              </a:ext>
            </a:extLst>
          </p:cNvPr>
          <p:cNvSpPr txBox="1"/>
          <p:nvPr/>
        </p:nvSpPr>
        <p:spPr>
          <a:xfrm>
            <a:off x="3448378" y="518142"/>
            <a:ext cx="5144550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Cards handed out tell you your User and VM number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CB30A-261A-0848-8345-458D4F51F05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592928" y="702808"/>
            <a:ext cx="1296231" cy="477059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41CA22-505B-CC41-8C2C-2A303D1CE84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560342" y="702808"/>
            <a:ext cx="888036" cy="1824929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CA1561-7AC5-A641-97DE-3FC12EC10A5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745963" y="887474"/>
            <a:ext cx="2274690" cy="384718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58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7A01-AE4B-5549-B6BF-36E7ECA4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59586"/>
          </a:xfrm>
        </p:spPr>
        <p:txBody>
          <a:bodyPr>
            <a:normAutofit fontScale="90000"/>
          </a:bodyPr>
          <a:lstStyle/>
          <a:p>
            <a:r>
              <a:rPr lang="en-US" dirty="0"/>
              <a:t>C++ Programming with libpmemobj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087B-1663-D54C-A777-B445BC6B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A797C-EB17-CA42-8771-D6D97775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0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3809-20C3-7040-9FA6-C7186E0D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2"/>
            <a:ext cx="10515600" cy="635471"/>
          </a:xfrm>
        </p:spPr>
        <p:txBody>
          <a:bodyPr>
            <a:normAutofit fontScale="90000"/>
          </a:bodyPr>
          <a:lstStyle/>
          <a:p>
            <a:r>
              <a:rPr lang="en-US" dirty="0"/>
              <a:t>C++ Queue Example: Declarations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7BF4D-591C-FE44-B6A2-02D42E9F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A8997-5D00-494B-B5CC-C0952FEE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89DC3-4A01-3D4F-9DEC-98BC407C08E8}"/>
              </a:ext>
            </a:extLst>
          </p:cNvPr>
          <p:cNvSpPr/>
          <p:nvPr/>
        </p:nvSpPr>
        <p:spPr>
          <a:xfrm>
            <a:off x="2189287" y="1119105"/>
            <a:ext cx="805069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/* entry in the queue */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struct pmem_entry {	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persistent_ptr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&lt;pmem_entry&gt; next;		p&lt;uint64_t&gt; value;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F49585-ED68-D141-8B1E-64E8FA7D34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6844" y="3689525"/>
          <a:ext cx="8798311" cy="25483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2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41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persistent_ptr</a:t>
                      </a:r>
                      <a:r>
                        <a:rPr lang="en-US" sz="18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</a:t>
                      </a:r>
                      <a:r>
                        <a:rPr lang="en-US" sz="1800" i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sz="1800" dirty="0">
                          <a:latin typeface="Consolas" charset="0"/>
                          <a:ea typeface="Consolas" charset="0"/>
                          <a:cs typeface="Consolas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/>
                        <a:t>Pointer</a:t>
                      </a:r>
                      <a:r>
                        <a:rPr lang="en-US" sz="2000" baseline="0" dirty="0"/>
                        <a:t> is really a position-independent</a:t>
                      </a:r>
                    </a:p>
                    <a:p>
                      <a:pPr lvl="1" algn="l"/>
                      <a:r>
                        <a:rPr lang="en-US" sz="2000" baseline="0" dirty="0"/>
                        <a:t>Object ID in pmem.</a:t>
                      </a:r>
                    </a:p>
                    <a:p>
                      <a:pPr lvl="1" algn="l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Gets rid of need to use C macros like D_RW()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1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charset="0"/>
                          <a:ea typeface="Consolas" charset="0"/>
                          <a:cs typeface="Consolas" charset="0"/>
                        </a:rPr>
                        <a:t>p&lt;</a:t>
                      </a:r>
                      <a:r>
                        <a:rPr lang="en-US" sz="1800" i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sz="1800" dirty="0">
                          <a:latin typeface="Consolas" charset="0"/>
                          <a:ea typeface="Consolas" charset="0"/>
                          <a:cs typeface="Consolas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/>
                        <a:t>Field is</a:t>
                      </a:r>
                      <a:r>
                        <a:rPr lang="en-US" sz="2000" baseline="0" dirty="0"/>
                        <a:t> pmem-resident and needs to be</a:t>
                      </a:r>
                    </a:p>
                    <a:p>
                      <a:pPr lvl="1" algn="l"/>
                      <a:r>
                        <a:rPr lang="en-US" sz="2000" baseline="0" dirty="0"/>
                        <a:t>maintained persistently.</a:t>
                      </a:r>
                    </a:p>
                    <a:p>
                      <a:pPr lvl="1" algn="l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Gets rid of need to use C macros like TX_ADD()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51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0726-1982-B844-B1B6-9C695E11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389"/>
            <a:ext cx="10515600" cy="654378"/>
          </a:xfrm>
        </p:spPr>
        <p:txBody>
          <a:bodyPr>
            <a:normAutofit fontScale="90000"/>
          </a:bodyPr>
          <a:lstStyle/>
          <a:p>
            <a:r>
              <a:rPr lang="en-US" dirty="0"/>
              <a:t>C++ Queue Example: Transaction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BBF05-E0E9-2344-BB1B-C899EDA6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C3178-0AD5-024F-9F0D-3C374CA7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1868F-81FF-144D-BFBD-BDE8DD50F3C9}"/>
              </a:ext>
            </a:extLst>
          </p:cNvPr>
          <p:cNvSpPr/>
          <p:nvPr/>
        </p:nvSpPr>
        <p:spPr>
          <a:xfrm>
            <a:off x="1524000" y="702367"/>
            <a:ext cx="10353472" cy="61247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void	push(pool_base &amp;pop, uint64_t value) {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transaction::run(pop, [&amp;] </a:t>
            </a:r>
            <a:r>
              <a:rPr lang="en-US" sz="2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auto n = make_persistent&lt;pmem_entry&gt;();</a:t>
            </a:r>
          </a:p>
          <a:p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n-&gt;value = value;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n-&gt;next = nullptr;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if (head == nullptr) {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	head = tail = n;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} else {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	tail-&gt;next = n;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	tail = n;	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417B2-09E2-B146-AF22-6641D7093E2D}"/>
              </a:ext>
            </a:extLst>
          </p:cNvPr>
          <p:cNvSpPr/>
          <p:nvPr/>
        </p:nvSpPr>
        <p:spPr>
          <a:xfrm>
            <a:off x="3205541" y="1622461"/>
            <a:ext cx="8242852" cy="435996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33E41-A1C6-334D-9C34-8842C35A66C6}"/>
              </a:ext>
            </a:extLst>
          </p:cNvPr>
          <p:cNvSpPr txBox="1"/>
          <p:nvPr/>
        </p:nvSpPr>
        <p:spPr>
          <a:xfrm>
            <a:off x="8026586" y="4358243"/>
            <a:ext cx="316225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Transactional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(including allocations &amp; frees)</a:t>
            </a:r>
          </a:p>
        </p:txBody>
      </p:sp>
    </p:spTree>
    <p:extLst>
      <p:ext uri="{BB962C8B-B14F-4D97-AF65-F5344CB8AC3E}">
        <p14:creationId xmlns:p14="http://schemas.microsoft.com/office/powerpoint/2010/main" val="2801118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7A01-AE4B-5549-B6BF-36E7ECA4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59586"/>
          </a:xfrm>
        </p:spPr>
        <p:txBody>
          <a:bodyPr>
            <a:normAutofit/>
          </a:bodyPr>
          <a:lstStyle/>
          <a:p>
            <a:r>
              <a:rPr lang="en-US" dirty="0"/>
              <a:t>Links to More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087B-1663-D54C-A777-B445BC6B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A797C-EB17-CA42-8771-D6D97775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02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3ED8-DC63-2742-9283-F0F6656A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dirty="0"/>
              <a:t>More Developer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767B-E388-8541-BFD4-086DD2C8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481959"/>
            <a:ext cx="10670628" cy="469500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Find the PMDK (Persistent Memory Development Kit) at </a:t>
            </a:r>
            <a:r>
              <a:rPr lang="en-US" sz="2400" dirty="0">
                <a:hlinkClick r:id="rId2"/>
              </a:rPr>
              <a:t>http://pmem.io/pmdk/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Getting Started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Intel IDZ persistent memory- </a:t>
            </a:r>
            <a:r>
              <a:rPr lang="en-US" sz="1800" u="sng" dirty="0">
                <a:hlinkClick r:id="rId3"/>
              </a:rPr>
              <a:t>https://software.intel.com/en-us/persistent-memory</a:t>
            </a:r>
            <a:endParaRPr lang="en-US" sz="1800" u="sng" dirty="0"/>
          </a:p>
          <a:p>
            <a:pPr lvl="1">
              <a:spcBef>
                <a:spcPts val="600"/>
              </a:spcBef>
            </a:pPr>
            <a:r>
              <a:rPr lang="en-US" sz="1800" dirty="0"/>
              <a:t>Entry into overall architecture - </a:t>
            </a:r>
            <a:r>
              <a:rPr lang="en-US" sz="1800" dirty="0">
                <a:hlinkClick r:id="rId4"/>
              </a:rPr>
              <a:t>http://pmem.io/2014/08/27/crawl-walk-run.html</a:t>
            </a:r>
            <a:r>
              <a:rPr lang="en-US" sz="18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Emulate persistent memory - </a:t>
            </a:r>
            <a:r>
              <a:rPr lang="en-US" sz="1800" dirty="0">
                <a:hlinkClick r:id="rId5"/>
              </a:rPr>
              <a:t>http://pmem.io/2016/02/22/pm-emulation.html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400" dirty="0"/>
              <a:t>Linux Resources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Linux Community Pmem Wiki - </a:t>
            </a:r>
            <a:r>
              <a:rPr lang="en-US" sz="1800" dirty="0">
                <a:hlinkClick r:id="rId6"/>
              </a:rPr>
              <a:t>https://nvdimm.wiki.kernel.org/</a:t>
            </a:r>
            <a:r>
              <a:rPr lang="en-US" sz="18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Pmem enabling in SUSE Linux Enterprise 12 SP2 - </a:t>
            </a:r>
            <a:r>
              <a:rPr lang="en-US" sz="1800" dirty="0">
                <a:hlinkClick r:id="rId7"/>
              </a:rPr>
              <a:t>https://www.suse.com/communities/blog/nvdimm-enabling-suse-linux-enterprise-12-service-pack-2/</a:t>
            </a:r>
            <a:r>
              <a:rPr lang="en-US" sz="18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Windows Resources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Using Byte-Addressable Storage in Windows Server 2016 -</a:t>
            </a:r>
            <a:r>
              <a:rPr lang="en-US" sz="1800" dirty="0">
                <a:hlinkClick r:id="rId8"/>
              </a:rPr>
              <a:t>https://channel9.msdn.com/Events/Build/2016/P470</a:t>
            </a:r>
            <a:r>
              <a:rPr lang="en-US" sz="1800" dirty="0"/>
              <a:t> 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Accelerating SQL Server 2016 using Pmem - </a:t>
            </a:r>
            <a:r>
              <a:rPr lang="en-US" sz="1800" dirty="0">
                <a:hlinkClick r:id="rId9"/>
              </a:rPr>
              <a:t>https://channel9.msdn.com/Shows/Data-Exposed/SQL-Server-2016-and-Windows-Server-2016-SCM--FAST</a:t>
            </a:r>
            <a:r>
              <a:rPr lang="en-US" sz="18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Other Resources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SNIA Persistent Memory Summit 2018 - </a:t>
            </a:r>
            <a:r>
              <a:rPr lang="en-US" sz="1800" dirty="0">
                <a:hlinkClick r:id="rId10"/>
              </a:rPr>
              <a:t>https://www.snia.org/pm-summit</a:t>
            </a:r>
            <a:r>
              <a:rPr lang="en-US" sz="18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Intel manageability tools for Pmem - </a:t>
            </a:r>
            <a:r>
              <a:rPr lang="en-US" sz="1800" dirty="0">
                <a:hlinkClick r:id="rId11"/>
              </a:rPr>
              <a:t>https://01.org/ixpdimm-sw/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3B780-21C0-A142-83BF-43082C95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EA8C8-CFE4-0842-8485-90B3CF33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60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615-A8EF-244B-B69B-01FC4796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Developer Support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5D18-087C-7E4B-891A-73645C92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PMDK Tools</a:t>
            </a:r>
          </a:p>
          <a:p>
            <a:pPr lvl="1"/>
            <a:r>
              <a:rPr lang="en-US" dirty="0"/>
              <a:t>Valgrind plugin: pmemcheck</a:t>
            </a:r>
          </a:p>
          <a:p>
            <a:pPr lvl="1"/>
            <a:r>
              <a:rPr lang="en-US" dirty="0"/>
              <a:t>Debug mode, tracing, pmembench, </a:t>
            </a:r>
            <a:r>
              <a:rPr lang="en-US" dirty="0" err="1"/>
              <a:t>pmreorder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New features to support Intel® Optane™ DC persistent memory</a:t>
            </a:r>
          </a:p>
          <a:p>
            <a:pPr lvl="1"/>
            <a:r>
              <a:rPr lang="en-US" dirty="0"/>
              <a:t>Intel® VTune™ Amplifier – Performance Analysis</a:t>
            </a:r>
          </a:p>
          <a:p>
            <a:pPr lvl="1"/>
            <a:r>
              <a:rPr lang="en-US" dirty="0"/>
              <a:t>Intel® Inspector – Persistence Inspector finds missing cache flushes &amp; more</a:t>
            </a:r>
          </a:p>
          <a:p>
            <a:pPr lvl="1"/>
            <a:r>
              <a:rPr lang="en-US" dirty="0"/>
              <a:t>Free downloads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F8C64-8447-1C47-BC6E-BB338B45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C208B-80D4-8B45-A52F-38E9321B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55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FEE4293-5EF6-3142-A617-88966CDF008C}"/>
              </a:ext>
            </a:extLst>
          </p:cNvPr>
          <p:cNvSpPr/>
          <p:nvPr/>
        </p:nvSpPr>
        <p:spPr>
          <a:xfrm>
            <a:off x="1320800" y="3194542"/>
            <a:ext cx="4775200" cy="46891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400" dirty="0">
                <a:solidFill>
                  <a:prstClr val="white"/>
                </a:solidFill>
              </a:rPr>
              <a:t>pmem.io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99E20D-6545-7C4A-9C24-FA5F4D397F23}"/>
              </a:ext>
            </a:extLst>
          </p:cNvPr>
          <p:cNvSpPr/>
          <p:nvPr/>
        </p:nvSpPr>
        <p:spPr>
          <a:xfrm>
            <a:off x="1320800" y="5708047"/>
            <a:ext cx="4775200" cy="46891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400" dirty="0">
                <a:solidFill>
                  <a:prstClr val="white"/>
                </a:solidFill>
              </a:rPr>
              <a:t>software.intel.com/pmem</a:t>
            </a:r>
          </a:p>
        </p:txBody>
      </p:sp>
    </p:spTree>
    <p:extLst>
      <p:ext uri="{BB962C8B-B14F-4D97-AF65-F5344CB8AC3E}">
        <p14:creationId xmlns:p14="http://schemas.microsoft.com/office/powerpoint/2010/main" val="3848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7CAC-BC63-A340-AD58-B2BAA018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82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Hack, hack, hack…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C0F3F-AB58-4747-96DC-94E4979D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96F5A-141E-3049-9FFC-2C93920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91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9C6-2474-E749-9FBA-EAD4D7FA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25"/>
            <a:ext cx="10515600" cy="706887"/>
          </a:xfrm>
        </p:spPr>
        <p:txBody>
          <a:bodyPr/>
          <a:lstStyle/>
          <a:p>
            <a:r>
              <a:rPr lang="en-US" dirty="0"/>
              <a:t>Possible ways to access persistent memory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BB6DE-D858-784B-BA50-2A44E683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1AE7F-ACF3-4343-AB82-83F0DAD2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104AA-8136-0649-80C0-916F158C7E4B}"/>
              </a:ext>
            </a:extLst>
          </p:cNvPr>
          <p:cNvGrpSpPr/>
          <p:nvPr/>
        </p:nvGrpSpPr>
        <p:grpSpPr>
          <a:xfrm>
            <a:off x="3355141" y="1690688"/>
            <a:ext cx="5481718" cy="4451163"/>
            <a:chOff x="4059044" y="1385047"/>
            <a:chExt cx="6587750" cy="49848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FC5843-099C-C74F-BBFC-CE05688097FE}"/>
                </a:ext>
              </a:extLst>
            </p:cNvPr>
            <p:cNvGrpSpPr/>
            <p:nvPr/>
          </p:nvGrpSpPr>
          <p:grpSpPr>
            <a:xfrm>
              <a:off x="4059044" y="1385047"/>
              <a:ext cx="6587750" cy="4722511"/>
              <a:chOff x="4059044" y="1385047"/>
              <a:chExt cx="6587750" cy="4722511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D98E0A6C-2B91-2B4E-B069-450FD38F53A8}"/>
                  </a:ext>
                </a:extLst>
              </p:cNvPr>
              <p:cNvSpPr/>
              <p:nvPr/>
            </p:nvSpPr>
            <p:spPr>
              <a:xfrm>
                <a:off x="4059044" y="1385047"/>
                <a:ext cx="3608177" cy="3986096"/>
              </a:xfrm>
              <a:prstGeom prst="roundRect">
                <a:avLst>
                  <a:gd name="adj" fmla="val 84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609585"/>
                <a:r>
                  <a:rPr lang="en-US" sz="1400" b="1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Arial"/>
                  </a:rPr>
                  <a:t>Legacy Storage API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0C7D1AE-F06F-E74D-A98A-5AAC4ED2A94F}"/>
                  </a:ext>
                </a:extLst>
              </p:cNvPr>
              <p:cNvSpPr/>
              <p:nvPr/>
            </p:nvSpPr>
            <p:spPr>
              <a:xfrm>
                <a:off x="5090473" y="2395404"/>
                <a:ext cx="1829777" cy="2413530"/>
              </a:xfrm>
              <a:prstGeom prst="roundRect">
                <a:avLst>
                  <a:gd name="adj" fmla="val 8443"/>
                </a:avLst>
              </a:prstGeom>
              <a:solidFill>
                <a:schemeClr val="accent3">
                  <a:lumMod val="75000"/>
                  <a:alpha val="67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91440" rtlCol="0" anchor="b" anchorCtr="0"/>
              <a:lstStyle/>
              <a:p>
                <a:pPr algn="ctr" defTabSz="609585"/>
                <a:r>
                  <a:rPr lang="en-US" sz="900" b="1" kern="0" dirty="0">
                    <a:solidFill>
                      <a:schemeClr val="bg1"/>
                    </a:solidFill>
                    <a:cs typeface="Arial"/>
                  </a:rPr>
                  <a:t>Block    Atomicity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BD61B1F-D875-F944-90DC-92E62424E614}"/>
                  </a:ext>
                </a:extLst>
              </p:cNvPr>
              <p:cNvSpPr/>
              <p:nvPr/>
            </p:nvSpPr>
            <p:spPr>
              <a:xfrm>
                <a:off x="7724382" y="1385047"/>
                <a:ext cx="2561725" cy="3986095"/>
              </a:xfrm>
              <a:prstGeom prst="roundRect">
                <a:avLst>
                  <a:gd name="adj" fmla="val 8443"/>
                </a:avLst>
              </a:prstGeom>
              <a:solidFill>
                <a:srgbClr val="C4D600">
                  <a:lumMod val="20000"/>
                  <a:lumOff val="8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609585"/>
                <a:r>
                  <a:rPr lang="en-US" sz="1400" b="1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Arial"/>
                  </a:rPr>
                  <a:t>Storage API with DAX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8A1FE00-E5B7-B440-AD41-055501574EAF}"/>
                  </a:ext>
                </a:extLst>
              </p:cNvPr>
              <p:cNvSpPr/>
              <p:nvPr/>
            </p:nvSpPr>
            <p:spPr bwMode="auto">
              <a:xfrm>
                <a:off x="4059044" y="5502772"/>
                <a:ext cx="6227061" cy="60018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3C71">
                      <a:lumMod val="50000"/>
                    </a:srgbClr>
                  </a:gs>
                  <a:gs pos="100000">
                    <a:srgbClr val="003C71"/>
                  </a:gs>
                </a:gsLst>
                <a:lin ang="16200000" scaled="1"/>
                <a:tileRect/>
              </a:gradFill>
              <a:ln w="9525" cap="flat" cmpd="sng" algn="ctr">
                <a:solidFill>
                  <a:srgbClr val="003C71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kern="0" dirty="0">
                    <a:solidFill>
                      <a:prstClr val="white"/>
                    </a:solidFill>
                    <a:cs typeface="Arial"/>
                  </a:rPr>
                  <a:t>persistent memory</a:t>
                </a:r>
              </a:p>
            </p:txBody>
          </p:sp>
          <p:sp>
            <p:nvSpPr>
              <p:cNvPr id="12" name="Rounded Rectangle 105">
                <a:extLst>
                  <a:ext uri="{FF2B5EF4-FFF2-40B4-BE49-F238E27FC236}">
                    <a16:creationId xmlns:a16="http://schemas.microsoft.com/office/drawing/2014/main" id="{101D9AC1-8202-1640-ADCF-57B8B9443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044" y="1847221"/>
                <a:ext cx="6227061" cy="1626297"/>
              </a:xfrm>
              <a:prstGeom prst="roundRect">
                <a:avLst>
                  <a:gd name="adj" fmla="val 10370"/>
                </a:avLst>
              </a:prstGeom>
              <a:noFill/>
              <a:ln w="2857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609585" eaLnBrk="0" hangingPunct="0">
                  <a:defRPr/>
                </a:pPr>
                <a:endParaRPr lang="en-US" sz="1600" kern="0">
                  <a:solidFill>
                    <a:prstClr val="black"/>
                  </a:solidFill>
                  <a:cs typeface="Arial"/>
                </a:endParaRPr>
              </a:p>
            </p:txBody>
          </p:sp>
          <p:sp>
            <p:nvSpPr>
              <p:cNvPr id="13" name="Rounded Rectangle 105">
                <a:extLst>
                  <a:ext uri="{FF2B5EF4-FFF2-40B4-BE49-F238E27FC236}">
                    <a16:creationId xmlns:a16="http://schemas.microsoft.com/office/drawing/2014/main" id="{6ACE0F8A-93CC-4E44-9482-9E678321F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044" y="3568549"/>
                <a:ext cx="6227061" cy="1592227"/>
              </a:xfrm>
              <a:prstGeom prst="roundRect">
                <a:avLst>
                  <a:gd name="adj" fmla="val 10370"/>
                </a:avLst>
              </a:prstGeom>
              <a:noFill/>
              <a:ln w="2857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609585" eaLnBrk="0" hangingPunct="0">
                  <a:defRPr/>
                </a:pPr>
                <a:endParaRPr lang="en-US" sz="1600" kern="0">
                  <a:solidFill>
                    <a:prstClr val="black"/>
                  </a:solidFill>
                  <a:cs typeface="Arial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B4CC7-F839-B148-A212-6C6EA007F907}"/>
                  </a:ext>
                </a:extLst>
              </p:cNvPr>
              <p:cNvSpPr txBox="1"/>
              <p:nvPr/>
            </p:nvSpPr>
            <p:spPr>
              <a:xfrm rot="10800000">
                <a:off x="10202964" y="1994091"/>
                <a:ext cx="443830" cy="1415101"/>
              </a:xfrm>
              <a:prstGeom prst="rect">
                <a:avLst/>
              </a:prstGeom>
              <a:noFill/>
            </p:spPr>
            <p:txBody>
              <a:bodyPr vert="vert270" wrap="square" lIns="91431" tIns="45717" rIns="91431" bIns="45717" rtlCol="0">
                <a:spAutoFit/>
              </a:bodyPr>
              <a:lstStyle/>
              <a:p>
                <a:pPr algn="ctr" defTabSz="457099">
                  <a:defRPr/>
                </a:pP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ea typeface="Intel Clear Pro" panose="020B0804020202060201" pitchFamily="34" charset="0"/>
                    <a:cs typeface="Intel Clear Pro" panose="020B0804020202060201" pitchFamily="34" charset="0"/>
                  </a:rPr>
                  <a:t>user space</a:t>
                </a:r>
                <a:endParaRPr lang="en-US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A1CA3E-AEED-704E-A7AD-2CA99379EBD1}"/>
                  </a:ext>
                </a:extLst>
              </p:cNvPr>
              <p:cNvSpPr txBox="1"/>
              <p:nvPr/>
            </p:nvSpPr>
            <p:spPr>
              <a:xfrm rot="10800000">
                <a:off x="10202964" y="3358185"/>
                <a:ext cx="443830" cy="2012954"/>
              </a:xfrm>
              <a:prstGeom prst="rect">
                <a:avLst/>
              </a:prstGeom>
              <a:noFill/>
            </p:spPr>
            <p:txBody>
              <a:bodyPr vert="vert270" wrap="square" lIns="91431" tIns="45717" rIns="91431" bIns="45717" rtlCol="0">
                <a:spAutoFit/>
              </a:bodyPr>
              <a:lstStyle/>
              <a:p>
                <a:pPr algn="ctr" defTabSz="457099">
                  <a:defRPr/>
                </a:pP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ea typeface="Intel Clear Pro" panose="020B0804020202060201" pitchFamily="34" charset="0"/>
                    <a:cs typeface="Intel Clear Pro" panose="020B0804020202060201" pitchFamily="34" charset="0"/>
                  </a:rPr>
                  <a:t>kernel space</a:t>
                </a:r>
                <a:endParaRPr lang="en-US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endParaRPr>
              </a:p>
            </p:txBody>
          </p:sp>
          <p:sp>
            <p:nvSpPr>
              <p:cNvPr id="16" name="Rectangle 26">
                <a:extLst>
                  <a:ext uri="{FF2B5EF4-FFF2-40B4-BE49-F238E27FC236}">
                    <a16:creationId xmlns:a16="http://schemas.microsoft.com/office/drawing/2014/main" id="{89E40E8D-A290-1342-B026-FAB52294D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586" y="2596080"/>
                <a:ext cx="1179744" cy="379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609585" eaLnBrk="0" hangingPunct="0"/>
                <a:r>
                  <a:rPr lang="en-US" sz="800" b="1" dirty="0">
                    <a:solidFill>
                      <a:srgbClr val="000000"/>
                    </a:solidFill>
                    <a:cs typeface="Arial"/>
                  </a:rPr>
                  <a:t>Standard</a:t>
                </a:r>
              </a:p>
              <a:p>
                <a:pPr algn="ctr" defTabSz="609585" eaLnBrk="0" hangingPunct="0"/>
                <a:r>
                  <a:rPr lang="en-US" sz="800" b="1" dirty="0">
                    <a:solidFill>
                      <a:srgbClr val="000000"/>
                    </a:solidFill>
                    <a:cs typeface="Arial"/>
                  </a:rPr>
                  <a:t>File API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453DDDC-8A78-574B-A9E3-F3B290183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161" y="4692421"/>
                <a:ext cx="3318050" cy="350419"/>
              </a:xfrm>
              <a:prstGeom prst="roundRect">
                <a:avLst>
                  <a:gd name="adj" fmla="val 42639"/>
                </a:avLst>
              </a:prstGeom>
              <a:gradFill rotWithShape="1">
                <a:gsLst>
                  <a:gs pos="0">
                    <a:srgbClr val="FC4C02">
                      <a:tint val="100000"/>
                      <a:shade val="100000"/>
                      <a:satMod val="130000"/>
                    </a:srgbClr>
                  </a:gs>
                  <a:gs pos="100000">
                    <a:srgbClr val="FC4C0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C4C02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0" tIns="0" rIns="0" bIns="60960" anchor="ctr" anchorCtr="1"/>
              <a:lstStyle/>
              <a:p>
                <a:pPr algn="ctr" defTabSz="609585" eaLnBrk="0" hangingPunct="0"/>
                <a:r>
                  <a:rPr lang="en-US" sz="1400" b="1" kern="0" dirty="0">
                    <a:solidFill>
                      <a:prstClr val="black"/>
                    </a:solidFill>
                    <a:cs typeface="Arial"/>
                  </a:rPr>
                  <a:t>Generic NVDIMM Driver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7E3D123C-18E9-F344-B74D-A69E8A730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349" y="2042011"/>
                <a:ext cx="5987613" cy="48098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00AEEF">
                      <a:tint val="100000"/>
                      <a:shade val="100000"/>
                      <a:satMod val="130000"/>
                    </a:srgbClr>
                  </a:gs>
                  <a:gs pos="100000">
                    <a:srgbClr val="00AEE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EEF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0" bIns="60960" anchor="ctr"/>
              <a:lstStyle/>
              <a:p>
                <a:pPr algn="ctr" defTabSz="609585" eaLnBrk="0" hangingPunct="0"/>
                <a:r>
                  <a:rPr lang="en-US" sz="2000" kern="0" dirty="0">
                    <a:solidFill>
                      <a:prstClr val="black"/>
                    </a:solidFill>
                    <a:cs typeface="Arial"/>
                  </a:rPr>
                  <a:t>Application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7FA0C47-E406-BE4E-ACD3-740C5940E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6749" y="3701759"/>
                <a:ext cx="1891463" cy="25946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0" bIns="60960" anchor="ctr"/>
              <a:lstStyle/>
              <a:p>
                <a:pPr algn="ctr" defTabSz="609585" eaLnBrk="0" hangingPunct="0"/>
                <a:r>
                  <a:rPr lang="en-US" sz="1600" kern="0" dirty="0">
                    <a:solidFill>
                      <a:prstClr val="black"/>
                    </a:solidFill>
                    <a:cs typeface="Arial"/>
                  </a:rPr>
                  <a:t>File System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D5A22B3-BBFC-844E-A9BF-F36A59398D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42511" y="2530557"/>
                <a:ext cx="10582" cy="1178761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3979F12-7452-0F49-B0D2-92B9913454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26685" y="2550640"/>
                <a:ext cx="0" cy="1258711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654ED88-B011-3840-96C4-08FAD459C31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90334" y="4455281"/>
                <a:ext cx="0" cy="237140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98D06BA-4A4E-1648-A88E-1B8F4A518E22}"/>
                  </a:ext>
                </a:extLst>
              </p:cNvPr>
              <p:cNvCxnSpPr>
                <a:cxnSpLocks noChangeShapeType="1"/>
                <a:endCxn id="17" idx="2"/>
              </p:cNvCxnSpPr>
              <p:nvPr/>
            </p:nvCxnSpPr>
            <p:spPr bwMode="auto">
              <a:xfrm flipV="1">
                <a:off x="5909185" y="5042840"/>
                <a:ext cx="1" cy="459932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Straight Arrow Connector 21">
                <a:extLst>
                  <a:ext uri="{FF2B5EF4-FFF2-40B4-BE49-F238E27FC236}">
                    <a16:creationId xmlns:a16="http://schemas.microsoft.com/office/drawing/2014/main" id="{3C4602DF-CC5D-E14E-8FC3-8061AB66DA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3377989" y="3600601"/>
                <a:ext cx="2176529" cy="6825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Rectangle 26">
                <a:extLst>
                  <a:ext uri="{FF2B5EF4-FFF2-40B4-BE49-F238E27FC236}">
                    <a16:creationId xmlns:a16="http://schemas.microsoft.com/office/drawing/2014/main" id="{790827EB-3408-DF4E-9784-E934EFEAE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265" y="2560397"/>
                <a:ext cx="1157964" cy="517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609585" eaLnBrk="0" hangingPunct="0"/>
                <a:r>
                  <a:rPr lang="en-US" sz="800" b="1" dirty="0">
                    <a:solidFill>
                      <a:srgbClr val="000000"/>
                    </a:solidFill>
                    <a:cs typeface="Arial"/>
                  </a:rPr>
                  <a:t>Standard</a:t>
                </a:r>
              </a:p>
              <a:p>
                <a:pPr algn="ctr" defTabSz="609585" eaLnBrk="0" hangingPunct="0"/>
                <a:r>
                  <a:rPr lang="en-US" sz="800" b="1" dirty="0">
                    <a:solidFill>
                      <a:srgbClr val="000000"/>
                    </a:solidFill>
                    <a:cs typeface="Arial"/>
                  </a:rPr>
                  <a:t>Raw Device</a:t>
                </a:r>
              </a:p>
              <a:p>
                <a:pPr algn="ctr" defTabSz="609585" eaLnBrk="0" hangingPunct="0"/>
                <a:r>
                  <a:rPr lang="en-US" sz="800" b="1" dirty="0">
                    <a:solidFill>
                      <a:srgbClr val="000000"/>
                    </a:solidFill>
                    <a:cs typeface="Arial"/>
                  </a:rPr>
                  <a:t>Access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3F37979-06B8-0942-B1D1-8D54AAFFC6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9226852" y="2515749"/>
                <a:ext cx="1" cy="2992809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0D5330-E0AB-5D49-B66A-58992F40014B}"/>
                  </a:ext>
                </a:extLst>
              </p:cNvPr>
              <p:cNvSpPr/>
              <p:nvPr/>
            </p:nvSpPr>
            <p:spPr>
              <a:xfrm>
                <a:off x="8920599" y="5518133"/>
                <a:ext cx="511554" cy="589425"/>
              </a:xfrm>
              <a:prstGeom prst="rect">
                <a:avLst/>
              </a:prstGeom>
              <a:solidFill>
                <a:sysClr val="window" lastClr="FFFFFF">
                  <a:alpha val="50000"/>
                </a:sysClr>
              </a:solidFill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defTabSz="609585" eaLnBrk="0" hangingPunct="0">
                  <a:defRPr/>
                </a:pPr>
                <a:endParaRPr lang="en-US" sz="1400" kern="0" dirty="0">
                  <a:solidFill>
                    <a:prstClr val="black"/>
                  </a:solidFill>
                  <a:cs typeface="Arial"/>
                </a:endParaRPr>
              </a:p>
            </p:txBody>
          </p:sp>
          <p:cxnSp>
            <p:nvCxnSpPr>
              <p:cNvPr id="28" name="Straight Arrow Connector 30">
                <a:extLst>
                  <a:ext uri="{FF2B5EF4-FFF2-40B4-BE49-F238E27FC236}">
                    <a16:creationId xmlns:a16="http://schemas.microsoft.com/office/drawing/2014/main" id="{00A55221-C4C0-D64C-B3CB-BA3B4C1F849F}"/>
                  </a:ext>
                </a:extLst>
              </p:cNvPr>
              <p:cNvCxnSpPr>
                <a:cxnSpLocks noChangeShapeType="1"/>
                <a:endCxn id="17" idx="3"/>
              </p:cNvCxnSpPr>
              <p:nvPr/>
            </p:nvCxnSpPr>
            <p:spPr bwMode="auto">
              <a:xfrm rot="10800000" flipV="1">
                <a:off x="7568211" y="4467924"/>
                <a:ext cx="465930" cy="399707"/>
              </a:xfrm>
              <a:prstGeom prst="bentConnector3">
                <a:avLst>
                  <a:gd name="adj1" fmla="val -181"/>
                </a:avLst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10689B-D319-E94D-8110-BA0595FCC1E2}"/>
                  </a:ext>
                </a:extLst>
              </p:cNvPr>
              <p:cNvSpPr/>
              <p:nvPr/>
            </p:nvSpPr>
            <p:spPr>
              <a:xfrm>
                <a:off x="8920599" y="2051887"/>
                <a:ext cx="511553" cy="476357"/>
              </a:xfrm>
              <a:prstGeom prst="rect">
                <a:avLst/>
              </a:prstGeom>
              <a:solidFill>
                <a:sysClr val="window" lastClr="FFFFFF">
                  <a:alpha val="50000"/>
                </a:sysClr>
              </a:solidFill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ysDash"/>
              </a:ln>
              <a:effectLst/>
            </p:spPr>
            <p:txBody>
              <a:bodyPr lIns="0" tIns="0" rIns="0" bIns="0" anchor="ctr"/>
              <a:lstStyle/>
              <a:p>
                <a:pPr algn="ctr" defTabSz="609585" eaLnBrk="0" hangingPunct="0">
                  <a:defRPr/>
                </a:pPr>
                <a:r>
                  <a:rPr lang="en-US" sz="900" kern="0" dirty="0">
                    <a:solidFill>
                      <a:prstClr val="black"/>
                    </a:solidFill>
                    <a:cs typeface="Arial"/>
                  </a:rPr>
                  <a:t>mmap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C06D12-ADFE-0A4B-8155-6F21E64FA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441" y="2550640"/>
                <a:ext cx="1116814" cy="413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609585" eaLnBrk="0" hangingPunct="0"/>
                <a:r>
                  <a:rPr lang="en-US" sz="900" b="1" dirty="0">
                    <a:solidFill>
                      <a:srgbClr val="000000"/>
                    </a:solidFill>
                    <a:cs typeface="Arial"/>
                  </a:rPr>
                  <a:t>Load/</a:t>
                </a:r>
              </a:p>
              <a:p>
                <a:pPr algn="ctr" defTabSz="609585" eaLnBrk="0" hangingPunct="0"/>
                <a:r>
                  <a:rPr lang="en-US" sz="900" b="1" dirty="0">
                    <a:solidFill>
                      <a:srgbClr val="000000"/>
                    </a:solidFill>
                    <a:cs typeface="Arial"/>
                  </a:rPr>
                  <a:t>Store</a:t>
                </a:r>
              </a:p>
            </p:txBody>
          </p:sp>
          <p:sp>
            <p:nvSpPr>
              <p:cNvPr id="31" name="Rectangle 26">
                <a:extLst>
                  <a:ext uri="{FF2B5EF4-FFF2-40B4-BE49-F238E27FC236}">
                    <a16:creationId xmlns:a16="http://schemas.microsoft.com/office/drawing/2014/main" id="{857AB168-7509-1948-ABF3-9DB83EF60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1810" y="2592973"/>
                <a:ext cx="1179744" cy="413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609585" eaLnBrk="0" hangingPunct="0"/>
                <a:r>
                  <a:rPr lang="en-US" sz="900" b="1" dirty="0">
                    <a:solidFill>
                      <a:srgbClr val="000000"/>
                    </a:solidFill>
                    <a:cs typeface="Arial"/>
                  </a:rPr>
                  <a:t>Standard</a:t>
                </a:r>
              </a:p>
              <a:p>
                <a:pPr algn="ctr" defTabSz="609585" eaLnBrk="0" hangingPunct="0"/>
                <a:r>
                  <a:rPr lang="en-US" sz="900" b="1" dirty="0">
                    <a:solidFill>
                      <a:srgbClr val="000000"/>
                    </a:solidFill>
                    <a:cs typeface="Arial"/>
                  </a:rPr>
                  <a:t>File API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EB691768-F165-F248-9353-A7BC44AE6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5860" y="3813273"/>
                <a:ext cx="1518636" cy="6491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C4C02"/>
                </a:solidFill>
                <a:prstDash val="sysDash"/>
                <a:round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lIns="0" rIns="0" bIns="0" anchor="ctr" anchorCtr="1"/>
              <a:lstStyle/>
              <a:p>
                <a:pPr algn="ctr" defTabSz="609585" eaLnBrk="0" hangingPunct="0">
                  <a:defRPr/>
                </a:pPr>
                <a:endParaRPr lang="en-US" sz="1051" b="1" kern="0" dirty="0">
                  <a:solidFill>
                    <a:prstClr val="black"/>
                  </a:solidFill>
                  <a:cs typeface="Arial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2551B8D-F801-1D45-932E-A440EA4A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0627" y="3809352"/>
                <a:ext cx="1000300" cy="65857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C4C02">
                      <a:tint val="100000"/>
                      <a:shade val="100000"/>
                      <a:satMod val="130000"/>
                    </a:srgbClr>
                  </a:gs>
                  <a:gs pos="100000">
                    <a:srgbClr val="FC4C0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C4C02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0" tIns="0" rIns="0" bIns="0" anchor="ctr" anchorCtr="1"/>
              <a:lstStyle/>
              <a:p>
                <a:pPr algn="ctr" defTabSz="609585" eaLnBrk="0" hangingPunct="0">
                  <a:lnSpc>
                    <a:spcPct val="70000"/>
                  </a:lnSpc>
                </a:pPr>
                <a:r>
                  <a:rPr lang="en-US" sz="1100" b="1" kern="0" dirty="0">
                    <a:solidFill>
                      <a:prstClr val="black"/>
                    </a:solidFill>
                    <a:cs typeface="Arial"/>
                  </a:rPr>
                  <a:t>pmem-Aware</a:t>
                </a:r>
              </a:p>
              <a:p>
                <a:pPr algn="ctr" defTabSz="609585" eaLnBrk="0" hangingPunct="0">
                  <a:lnSpc>
                    <a:spcPct val="70000"/>
                  </a:lnSpc>
                </a:pPr>
                <a:r>
                  <a:rPr lang="en-US" sz="1100" b="1" kern="0" dirty="0">
                    <a:solidFill>
                      <a:prstClr val="black"/>
                    </a:solidFill>
                    <a:cs typeface="Arial"/>
                  </a:rPr>
                  <a:t>File System</a:t>
                </a:r>
              </a:p>
            </p:txBody>
          </p:sp>
          <p:sp>
            <p:nvSpPr>
              <p:cNvPr id="34" name="Rectangle 26">
                <a:extLst>
                  <a:ext uri="{FF2B5EF4-FFF2-40B4-BE49-F238E27FC236}">
                    <a16:creationId xmlns:a16="http://schemas.microsoft.com/office/drawing/2014/main" id="{0BF07360-39DD-D24E-B4B4-DCC98EA2B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8752" y="3890759"/>
                <a:ext cx="1091569" cy="448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609585" eaLnBrk="0" hangingPunct="0"/>
                <a:r>
                  <a:rPr lang="en-US" sz="1000" b="1" dirty="0">
                    <a:solidFill>
                      <a:srgbClr val="000000"/>
                    </a:solidFill>
                    <a:cs typeface="Arial"/>
                  </a:rPr>
                  <a:t>MMU</a:t>
                </a:r>
              </a:p>
              <a:p>
                <a:pPr algn="ctr" defTabSz="609585" eaLnBrk="0" hangingPunct="0"/>
                <a:r>
                  <a:rPr lang="en-US" sz="1000" b="1" dirty="0">
                    <a:solidFill>
                      <a:srgbClr val="000000"/>
                    </a:solidFill>
                    <a:cs typeface="Arial"/>
                  </a:rPr>
                  <a:t>Mappings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C918303-76D6-8A42-9A40-FE4A6A0C689B}"/>
                  </a:ext>
                </a:extLst>
              </p:cNvPr>
              <p:cNvCxnSpPr>
                <a:cxnSpLocks noChangeShapeType="1"/>
                <a:stCxn id="33" idx="2"/>
              </p:cNvCxnSpPr>
              <p:nvPr/>
            </p:nvCxnSpPr>
            <p:spPr bwMode="auto">
              <a:xfrm>
                <a:off x="8300777" y="4467924"/>
                <a:ext cx="14803" cy="1043611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85B54D7-15BB-2145-AF76-295656E88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5734" y="4195813"/>
                <a:ext cx="1829777" cy="25946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0" bIns="60960" anchor="ctr"/>
              <a:lstStyle/>
              <a:p>
                <a:pPr algn="ctr" defTabSz="609585" eaLnBrk="0" hangingPunct="0"/>
                <a:r>
                  <a:rPr lang="en-US" sz="1600" kern="0" dirty="0">
                    <a:solidFill>
                      <a:prstClr val="black"/>
                    </a:solidFill>
                    <a:cs typeface="Arial"/>
                  </a:rPr>
                  <a:t>BTT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7DF880C-3F6F-4D48-9FAC-37BF8AD06D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69075" y="3961226"/>
                <a:ext cx="0" cy="234587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Straight Arrow Connector 21">
                <a:extLst>
                  <a:ext uri="{FF2B5EF4-FFF2-40B4-BE49-F238E27FC236}">
                    <a16:creationId xmlns:a16="http://schemas.microsoft.com/office/drawing/2014/main" id="{388DE072-8CC8-2F41-964D-CF7A94B258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4601369" y="3363185"/>
                <a:ext cx="1665257" cy="1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7F99618-7111-E048-9811-7D0CE5F5FEA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58617" y="2530557"/>
                <a:ext cx="10582" cy="1178761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4D7A06F-D77B-BB44-9560-38D65372DA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58617" y="3969625"/>
                <a:ext cx="0" cy="706953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7BD101B-9E11-3444-836B-49111AAB94E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039700" y="2542784"/>
                <a:ext cx="19112" cy="1266567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804D453-79B4-2D4E-855C-D484C0FB3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5890" y="3815694"/>
                <a:ext cx="587186" cy="65857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0"/>
              </a:gradFill>
              <a:ln w="9525" cap="flat" cmpd="sng" algn="ctr">
                <a:solidFill>
                  <a:srgbClr val="209426"/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0" tIns="0" rIns="0" bIns="0" anchor="ctr" anchorCtr="1"/>
              <a:lstStyle/>
              <a:p>
                <a:pPr algn="ctr" defTabSz="609585" eaLnBrk="0" hangingPunct="0">
                  <a:lnSpc>
                    <a:spcPct val="70000"/>
                  </a:lnSpc>
                </a:pPr>
                <a:r>
                  <a:rPr lang="en-US" sz="900" b="1" kern="0" dirty="0">
                    <a:solidFill>
                      <a:prstClr val="black"/>
                    </a:solidFill>
                    <a:cs typeface="Arial"/>
                  </a:rPr>
                  <a:t>DevDAX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8851B5AC-FCE0-A146-A7EE-B46EF93BA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3983" y="2970836"/>
                <a:ext cx="1107022" cy="31669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2">
                      <a:lumMod val="50000"/>
                    </a:schemeClr>
                  </a:gs>
                  <a:gs pos="75000">
                    <a:schemeClr val="bg2">
                      <a:lumMod val="43000"/>
                      <a:lumOff val="57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0" tIns="0" rIns="0" bIns="0" anchor="ctr" anchorCtr="1"/>
              <a:lstStyle/>
              <a:p>
                <a:pPr algn="ctr" defTabSz="609585" eaLnBrk="0" hangingPunct="0">
                  <a:lnSpc>
                    <a:spcPct val="70000"/>
                  </a:lnSpc>
                </a:pPr>
                <a:r>
                  <a:rPr lang="en-US" sz="1400" b="1" kern="0" dirty="0">
                    <a:solidFill>
                      <a:prstClr val="black"/>
                    </a:solidFill>
                    <a:cs typeface="Arial"/>
                  </a:rPr>
                  <a:t>PMDK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CCFBD4-10DE-3B49-A917-ACBA6283BC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0055309" y="4474266"/>
                <a:ext cx="3502" cy="1021849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 type="triangle" w="med" len="med"/>
                <a:tailEnd type="triangle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860EC7A-29B5-AF49-AA2E-096F4726B79F}"/>
                  </a:ext>
                </a:extLst>
              </p:cNvPr>
              <p:cNvSpPr/>
              <p:nvPr/>
            </p:nvSpPr>
            <p:spPr>
              <a:xfrm>
                <a:off x="9546563" y="2061899"/>
                <a:ext cx="611016" cy="476357"/>
              </a:xfrm>
              <a:prstGeom prst="rect">
                <a:avLst/>
              </a:prstGeom>
              <a:solidFill>
                <a:sysClr val="window" lastClr="FFFFFF">
                  <a:alpha val="50000"/>
                </a:sysClr>
              </a:solidFill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ysDash"/>
              </a:ln>
              <a:effectLst/>
            </p:spPr>
            <p:txBody>
              <a:bodyPr lIns="0" tIns="0" rIns="0" bIns="0" anchor="ctr"/>
              <a:lstStyle/>
              <a:p>
                <a:pPr algn="ctr" defTabSz="609585" eaLnBrk="0" hangingPunct="0">
                  <a:defRPr/>
                </a:pPr>
                <a:r>
                  <a:rPr lang="en-US" sz="900" kern="0" dirty="0">
                    <a:solidFill>
                      <a:prstClr val="black"/>
                    </a:solidFill>
                    <a:cs typeface="Arial"/>
                  </a:rPr>
                  <a:t>mmap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1DA6046-2150-0A42-90A4-1DCA643472D4}"/>
                  </a:ext>
                </a:extLst>
              </p:cNvPr>
              <p:cNvSpPr/>
              <p:nvPr/>
            </p:nvSpPr>
            <p:spPr>
              <a:xfrm>
                <a:off x="9576306" y="5518012"/>
                <a:ext cx="619953" cy="589425"/>
              </a:xfrm>
              <a:prstGeom prst="rect">
                <a:avLst/>
              </a:prstGeom>
              <a:solidFill>
                <a:sysClr val="window" lastClr="FFFFFF">
                  <a:alpha val="50000"/>
                </a:sysClr>
              </a:solidFill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defTabSz="609585" eaLnBrk="0" hangingPunct="0">
                  <a:defRPr/>
                </a:pPr>
                <a:endParaRPr lang="en-US" sz="1400" kern="0" dirty="0">
                  <a:solidFill>
                    <a:prstClr val="black"/>
                  </a:solidFill>
                  <a:cs typeface="Arial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D7242-6772-9C43-B9BA-E3B955F29B89}"/>
                </a:ext>
              </a:extLst>
            </p:cNvPr>
            <p:cNvSpPr txBox="1"/>
            <p:nvPr/>
          </p:nvSpPr>
          <p:spPr>
            <a:xfrm rot="10800000">
              <a:off x="10187575" y="5255806"/>
              <a:ext cx="443830" cy="1114080"/>
            </a:xfrm>
            <a:prstGeom prst="rect">
              <a:avLst/>
            </a:prstGeom>
            <a:noFill/>
          </p:spPr>
          <p:txBody>
            <a:bodyPr vert="vert270" wrap="square" lIns="91431" tIns="45717" rIns="91431" bIns="45717" rtlCol="0">
              <a:spAutoFit/>
            </a:bodyPr>
            <a:lstStyle/>
            <a:p>
              <a:pPr algn="ctr" defTabSz="457099"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Intel Clear Pro" panose="020B0804020202060201" pitchFamily="34" charset="0"/>
                  <a:cs typeface="Intel Clear Pro" panose="020B0804020202060201" pitchFamily="34" charset="0"/>
                </a:rPr>
                <a:t>hardware</a:t>
              </a:r>
              <a:endParaRPr 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59ABE24-DA5D-6046-B8DB-35A23E8AF7A7}"/>
              </a:ext>
            </a:extLst>
          </p:cNvPr>
          <p:cNvSpPr txBox="1"/>
          <p:nvPr/>
        </p:nvSpPr>
        <p:spPr>
          <a:xfrm>
            <a:off x="13308" y="1649187"/>
            <a:ext cx="3386633" cy="4632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No Code Changes Required</a:t>
            </a: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Operates in Blocks like SSD/HDD </a:t>
            </a:r>
          </a:p>
          <a:p>
            <a:pPr marL="643443" lvl="1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Traditional read/write</a:t>
            </a:r>
          </a:p>
          <a:p>
            <a:pPr marL="643443" lvl="1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Works with Existing File Systems</a:t>
            </a:r>
          </a:p>
          <a:p>
            <a:pPr marL="643443" lvl="1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Atomicity at block level</a:t>
            </a:r>
          </a:p>
          <a:p>
            <a:pPr marL="643443" lvl="1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Block size configurable</a:t>
            </a:r>
          </a:p>
          <a:p>
            <a:pPr marL="1104844" lvl="2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4K, 512B*</a:t>
            </a: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NVDIMM Driver required</a:t>
            </a:r>
          </a:p>
          <a:p>
            <a:pPr marL="643443" lvl="1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Support starting Kernel 4.2</a:t>
            </a: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Configured as Boot Device</a:t>
            </a: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Higher Endurance than Enterprise SSDs</a:t>
            </a: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High Performance Block Storage</a:t>
            </a:r>
          </a:p>
          <a:p>
            <a:pPr marL="643443" lvl="1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Low Latency, higher BW, High IOPs</a:t>
            </a:r>
          </a:p>
          <a:p>
            <a:pPr marL="300543" lvl="1" defTabSz="609585">
              <a:spcBef>
                <a:spcPts val="600"/>
              </a:spcBef>
            </a:pPr>
            <a:endParaRPr lang="en-US" sz="1400" dirty="0">
              <a:solidFill>
                <a:srgbClr val="003C71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300543" lvl="1" defTabSz="609585">
              <a:spcBef>
                <a:spcPts val="600"/>
              </a:spcBef>
            </a:pPr>
            <a:r>
              <a:rPr lang="en-US" sz="11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*Requires Linux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390EB5-26CB-4446-81C2-1029D14BDE05}"/>
              </a:ext>
            </a:extLst>
          </p:cNvPr>
          <p:cNvSpPr txBox="1"/>
          <p:nvPr/>
        </p:nvSpPr>
        <p:spPr>
          <a:xfrm>
            <a:off x="8894386" y="1649187"/>
            <a:ext cx="31166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Code changes may be required*</a:t>
            </a: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Bypasses file system page cache</a:t>
            </a:r>
            <a:endParaRPr lang="en-US" sz="1400" dirty="0">
              <a:solidFill>
                <a:srgbClr val="003C71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Requires DAX enabled file system</a:t>
            </a:r>
          </a:p>
          <a:p>
            <a:pPr marL="800100" lvl="1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XFS, EXT4, NTFS</a:t>
            </a: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No Kernel Code or interrupts</a:t>
            </a:r>
            <a:endParaRPr lang="en-US" sz="1400" dirty="0">
              <a:solidFill>
                <a:srgbClr val="003C71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No interrupts</a:t>
            </a: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1C5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Fastest IO path possible</a:t>
            </a:r>
          </a:p>
          <a:p>
            <a:pPr marL="342900" indent="-342900" defTabSz="60958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1C5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300543" lvl="1" defTabSz="609585">
              <a:spcBef>
                <a:spcPts val="600"/>
              </a:spcBef>
            </a:pPr>
            <a:r>
              <a:rPr lang="en-US" sz="1000" dirty="0">
                <a:solidFill>
                  <a:srgbClr val="003C7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* Code changes required for load/store direct access if the application does not already support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3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F4FB-72AB-1943-8C39-746E0706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B35C-BE24-444E-93F4-81180580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your hostname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sudo sh –c </a:t>
            </a:r>
            <a:r>
              <a:rPr lang="en-US" altLang="en-US" dirty="0"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vm-1 &gt;/etc/hostname</a:t>
            </a:r>
            <a:r>
              <a:rPr lang="en-US" altLang="en-US" dirty="0"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Make sure your SW is up to date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sudo apt update &amp;&amp; sudo apt upgrade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sudo reboot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NOTE: Today’s Hackathon is using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emulated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pmem!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(but some demos will be on the real stuff)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33B01-A51E-324F-A409-8F415395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51C7B-3ED0-AF4D-AA7C-FCCA925C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89C2-680C-C24D-9EE4-E006D2B0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local clone of the hackathon repo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A8B05-9294-B541-AFA6-DB3A8E2B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9EEE-7552-6742-9772-8E0FBB0C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A5A28-CB0D-4541-B93A-D0585AA54D37}"/>
              </a:ext>
            </a:extLst>
          </p:cNvPr>
          <p:cNvSpPr txBox="1"/>
          <p:nvPr/>
        </p:nvSpPr>
        <p:spPr>
          <a:xfrm>
            <a:off x="777766" y="1923393"/>
            <a:ext cx="9175531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git clone https://github.com/pmemhackathon/2019-03-10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Cloning into '2019-03-10'...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Enumerating objects: 14, done.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Counting objects: 100% (14/14), done.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Compressing objects: 100% (13/13), done.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Total 14 (delta 1), reused 14 (delta 1), pack-reused 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Unpacking objects: 100% (14/14), done.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cd 2019-03-10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more README.txt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CF5CD-AA80-CB49-8211-A6D17B19E15A}"/>
              </a:ext>
            </a:extLst>
          </p:cNvPr>
          <p:cNvSpPr txBox="1"/>
          <p:nvPr/>
        </p:nvSpPr>
        <p:spPr>
          <a:xfrm>
            <a:off x="1368263" y="5340200"/>
            <a:ext cx="945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of the shell commands we type during demos are in this README.txt</a:t>
            </a:r>
          </a:p>
        </p:txBody>
      </p:sp>
    </p:spTree>
    <p:extLst>
      <p:ext uri="{BB962C8B-B14F-4D97-AF65-F5344CB8AC3E}">
        <p14:creationId xmlns:p14="http://schemas.microsoft.com/office/powerpoint/2010/main" val="173391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616-8ED2-6B4A-A117-28AF2209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"/>
            <a:ext cx="11049000" cy="1325563"/>
          </a:xfrm>
        </p:spPr>
        <p:txBody>
          <a:bodyPr/>
          <a:lstStyle/>
          <a:p>
            <a:r>
              <a:rPr lang="en-US" dirty="0"/>
              <a:t>Does your System Support Persistent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88D3-BE52-084B-A082-15E2AAED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601"/>
            <a:ext cx="10515600" cy="4351338"/>
          </a:xfrm>
        </p:spPr>
        <p:txBody>
          <a:bodyPr/>
          <a:lstStyle/>
          <a:p>
            <a:r>
              <a:rPr lang="en-US" dirty="0"/>
              <a:t>Does my platform support persistent memory?</a:t>
            </a:r>
          </a:p>
          <a:p>
            <a:pPr lvl="1"/>
            <a:r>
              <a:rPr lang="en-US" dirty="0"/>
              <a:t>Your vendor determines this.  Buy a system meant for it.</a:t>
            </a:r>
          </a:p>
          <a:p>
            <a:pPr lvl="2"/>
            <a:r>
              <a:rPr lang="en-US" dirty="0"/>
              <a:t>Don’t just buy an NVDIMM and plug it into a random system – you need platform support (like BIOS, ADR, power supply).  You want validated configurations.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Does my OS support persistent memory?</a:t>
            </a:r>
          </a:p>
          <a:p>
            <a:pPr lvl="1"/>
            <a:r>
              <a:rPr lang="en-US" dirty="0"/>
              <a:t>Major OS vendors (and Linux distros) will tell you which version supports it</a:t>
            </a:r>
          </a:p>
          <a:p>
            <a:pPr lvl="1"/>
            <a:r>
              <a:rPr lang="en-US" dirty="0"/>
              <a:t>Linux kernel support is enabled in the config file used to build the kernel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E877D-9E0B-8247-9E31-84A7B70B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EC78-45B0-774B-A308-3B84BDCD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D17C4-A5AF-084A-BF10-48BB90050909}"/>
              </a:ext>
            </a:extLst>
          </p:cNvPr>
          <p:cNvSpPr txBox="1"/>
          <p:nvPr/>
        </p:nvSpPr>
        <p:spPr>
          <a:xfrm>
            <a:off x="1350579" y="4717609"/>
            <a:ext cx="917553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uname -r        # see kernel currently running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grep -i pmem /boot/config-`uname -r`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grep -i nvdimm /boot/config-`uname -r`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F5FCB-B098-B848-B9A6-92A668EB8C4F}"/>
              </a:ext>
            </a:extLst>
          </p:cNvPr>
          <p:cNvSpPr txBox="1"/>
          <p:nvPr/>
        </p:nvSpPr>
        <p:spPr>
          <a:xfrm>
            <a:off x="1350579" y="2868165"/>
            <a:ext cx="91755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ndctl list –BN     # check the </a:t>
            </a:r>
            <a:r>
              <a:rPr lang="en-US" altLang="en-US" dirty="0"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r>
              <a:rPr lang="en-US" altLang="en-US" dirty="0"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field for ACPI.NFIT</a:t>
            </a:r>
          </a:p>
        </p:txBody>
      </p:sp>
    </p:spTree>
    <p:extLst>
      <p:ext uri="{BB962C8B-B14F-4D97-AF65-F5344CB8AC3E}">
        <p14:creationId xmlns:p14="http://schemas.microsoft.com/office/powerpoint/2010/main" val="321339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CEE5-498F-E84E-BD7F-348C90DB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165432"/>
            <a:ext cx="11708524" cy="875096"/>
          </a:xfrm>
        </p:spPr>
        <p:txBody>
          <a:bodyPr>
            <a:normAutofit/>
          </a:bodyPr>
          <a:lstStyle/>
          <a:p>
            <a:r>
              <a:rPr lang="en-US" sz="3200" dirty="0"/>
              <a:t>Example: Provisioning Intel® Optane DC Persistent Memory Modules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DD2CA-9C50-F845-9364-328859C9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SNIA.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AE224-3F7C-4B43-A616-1C6AE9DB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3BAD2-45A0-5D46-BB42-87B8A96D6F90}"/>
              </a:ext>
            </a:extLst>
          </p:cNvPr>
          <p:cNvGrpSpPr/>
          <p:nvPr/>
        </p:nvGrpSpPr>
        <p:grpSpPr>
          <a:xfrm>
            <a:off x="619439" y="1203082"/>
            <a:ext cx="5405480" cy="4999195"/>
            <a:chOff x="619439" y="1203082"/>
            <a:chExt cx="5405480" cy="499919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0692C6F-A64D-984F-A829-3D74320B2EC0}"/>
                </a:ext>
              </a:extLst>
            </p:cNvPr>
            <p:cNvSpPr/>
            <p:nvPr/>
          </p:nvSpPr>
          <p:spPr>
            <a:xfrm>
              <a:off x="4110388" y="121488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CD869C2-3B05-5241-B13A-9AF347A54292}"/>
                </a:ext>
              </a:extLst>
            </p:cNvPr>
            <p:cNvSpPr/>
            <p:nvPr/>
          </p:nvSpPr>
          <p:spPr>
            <a:xfrm>
              <a:off x="2182161" y="120422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AA302F-53A0-4645-A35B-01C59B351909}"/>
                </a:ext>
              </a:extLst>
            </p:cNvPr>
            <p:cNvSpPr txBox="1"/>
            <p:nvPr/>
          </p:nvSpPr>
          <p:spPr>
            <a:xfrm>
              <a:off x="619439" y="4280558"/>
              <a:ext cx="10685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Hardware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8E9DA7-D598-F045-9EC0-D06B68E54C06}"/>
                </a:ext>
              </a:extLst>
            </p:cNvPr>
            <p:cNvSpPr txBox="1"/>
            <p:nvPr/>
          </p:nvSpPr>
          <p:spPr>
            <a:xfrm>
              <a:off x="2201041" y="5832945"/>
              <a:ext cx="382022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Persistent Memory Modules</a:t>
              </a:r>
            </a:p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(Interleave sets)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38A936-4FE6-724D-843E-0B1722F469FE}"/>
                </a:ext>
              </a:extLst>
            </p:cNvPr>
            <p:cNvCxnSpPr>
              <a:stCxn id="7" idx="0"/>
              <a:endCxn id="7" idx="2"/>
            </p:cNvCxnSpPr>
            <p:nvPr/>
          </p:nvCxnSpPr>
          <p:spPr>
            <a:xfrm>
              <a:off x="3139427" y="1204227"/>
              <a:ext cx="0" cy="45816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56965E-2923-B844-B2A4-7C1D27666FF5}"/>
                </a:ext>
              </a:extLst>
            </p:cNvPr>
            <p:cNvCxnSpPr/>
            <p:nvPr/>
          </p:nvCxnSpPr>
          <p:spPr>
            <a:xfrm>
              <a:off x="3464213" y="1203082"/>
              <a:ext cx="0" cy="45816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CDEA78-0A43-0147-B1E7-EACB66902B25}"/>
                </a:ext>
              </a:extLst>
            </p:cNvPr>
            <p:cNvCxnSpPr>
              <a:cxnSpLocks/>
            </p:cNvCxnSpPr>
            <p:nvPr/>
          </p:nvCxnSpPr>
          <p:spPr>
            <a:xfrm>
              <a:off x="3772865" y="1207392"/>
              <a:ext cx="0" cy="45772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C72AA8-2FBB-B048-BA19-CC0AF82A2351}"/>
                </a:ext>
              </a:extLst>
            </p:cNvPr>
            <p:cNvCxnSpPr>
              <a:cxnSpLocks/>
            </p:cNvCxnSpPr>
            <p:nvPr/>
          </p:nvCxnSpPr>
          <p:spPr>
            <a:xfrm>
              <a:off x="2499170" y="1207392"/>
              <a:ext cx="0" cy="45772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A69A02-0276-3C49-8EAA-0B2D3DDE9CB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638" y="1209997"/>
              <a:ext cx="0" cy="45746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88B213-BEE3-E340-96B2-55FA04EDE0A5}"/>
                </a:ext>
              </a:extLst>
            </p:cNvPr>
            <p:cNvCxnSpPr/>
            <p:nvPr/>
          </p:nvCxnSpPr>
          <p:spPr>
            <a:xfrm>
              <a:off x="5068161" y="1216032"/>
              <a:ext cx="0" cy="45816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EA2D4D-97D5-0140-8B1E-10B0775853FE}"/>
                </a:ext>
              </a:extLst>
            </p:cNvPr>
            <p:cNvCxnSpPr/>
            <p:nvPr/>
          </p:nvCxnSpPr>
          <p:spPr>
            <a:xfrm>
              <a:off x="5392947" y="1214887"/>
              <a:ext cx="0" cy="45816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509AB8-7BE5-D247-BA4E-826C0922F1E3}"/>
                </a:ext>
              </a:extLst>
            </p:cNvPr>
            <p:cNvCxnSpPr>
              <a:cxnSpLocks/>
            </p:cNvCxnSpPr>
            <p:nvPr/>
          </p:nvCxnSpPr>
          <p:spPr>
            <a:xfrm>
              <a:off x="5701599" y="1219197"/>
              <a:ext cx="0" cy="45772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86CC77-B3AB-1B47-AD7A-1A121CCA1A22}"/>
                </a:ext>
              </a:extLst>
            </p:cNvPr>
            <p:cNvCxnSpPr>
              <a:cxnSpLocks/>
            </p:cNvCxnSpPr>
            <p:nvPr/>
          </p:nvCxnSpPr>
          <p:spPr>
            <a:xfrm>
              <a:off x="4427904" y="1219197"/>
              <a:ext cx="0" cy="45772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DC89C3-399F-D747-97C2-15F90E50644E}"/>
                </a:ext>
              </a:extLst>
            </p:cNvPr>
            <p:cNvCxnSpPr>
              <a:cxnSpLocks/>
            </p:cNvCxnSpPr>
            <p:nvPr/>
          </p:nvCxnSpPr>
          <p:spPr>
            <a:xfrm>
              <a:off x="4748372" y="1221802"/>
              <a:ext cx="0" cy="45746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F17F22-FBD9-4B4A-A23E-E8198308B8E7}"/>
                </a:ext>
              </a:extLst>
            </p:cNvPr>
            <p:cNvSpPr txBox="1"/>
            <p:nvPr/>
          </p:nvSpPr>
          <p:spPr>
            <a:xfrm>
              <a:off x="2498355" y="4668389"/>
              <a:ext cx="1303242" cy="55399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3C71"/>
                  </a:solidFill>
                </a:rPr>
                <a:t>Socket 0</a:t>
              </a:r>
            </a:p>
            <a:p>
              <a:pPr algn="ctr"/>
              <a:r>
                <a:rPr lang="en-US" dirty="0">
                  <a:solidFill>
                    <a:srgbClr val="003C71"/>
                  </a:solidFill>
                </a:rPr>
                <a:t>Six DCPMMs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1D01DF-5E5B-BF46-B76C-8DF3ABF0366F}"/>
                </a:ext>
              </a:extLst>
            </p:cNvPr>
            <p:cNvSpPr txBox="1"/>
            <p:nvPr/>
          </p:nvSpPr>
          <p:spPr>
            <a:xfrm>
              <a:off x="4441601" y="4668389"/>
              <a:ext cx="1303242" cy="55399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3C71"/>
                  </a:solidFill>
                </a:rPr>
                <a:t>Socket 1</a:t>
              </a:r>
            </a:p>
            <a:p>
              <a:pPr algn="ctr"/>
              <a:r>
                <a:rPr lang="en-US" dirty="0">
                  <a:solidFill>
                    <a:srgbClr val="003C71"/>
                  </a:solidFill>
                </a:rPr>
                <a:t>Six DCPMMs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</TotalTime>
  <Words>4243</Words>
  <Application>Microsoft Macintosh PowerPoint</Application>
  <PresentationFormat>Widescreen</PresentationFormat>
  <Paragraphs>1090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Courier</vt:lpstr>
      <vt:lpstr>Intel Clear</vt:lpstr>
      <vt:lpstr>Neo Sans Intel</vt:lpstr>
      <vt:lpstr>Office Theme</vt:lpstr>
      <vt:lpstr>Persistent Memory Hackathon and Workshop XXX EVENT NAME XXX</vt:lpstr>
      <vt:lpstr>Agenda</vt:lpstr>
      <vt:lpstr>What Does “Hackathon” Mean To Us?</vt:lpstr>
      <vt:lpstr>Logistics: two hops to your VM</vt:lpstr>
      <vt:lpstr>PowerPoint Presentation</vt:lpstr>
      <vt:lpstr>VM Basics</vt:lpstr>
      <vt:lpstr>Make a local clone of the hackathon repo</vt:lpstr>
      <vt:lpstr>Does your System Support Persistent Memory?</vt:lpstr>
      <vt:lpstr>Example: Provisioning Intel® Optane DC Persistent Memory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your VM…</vt:lpstr>
      <vt:lpstr>Essential Programming Background</vt:lpstr>
      <vt:lpstr>The SNIA NVM Programming Model</vt:lpstr>
      <vt:lpstr>Don’t Forget: The NVM Programming Model Starts With Standard Storage APIs</vt:lpstr>
      <vt:lpstr>PowerPoint Presentation</vt:lpstr>
      <vt:lpstr>PowerPoint Presentation</vt:lpstr>
      <vt:lpstr>PowerPoint Presentation</vt:lpstr>
      <vt:lpstr>Programming Examples For This Hackathon We stick to the DAX path</vt:lpstr>
      <vt:lpstr>Programming Examples For This Hackathon We stick to the DAX path</vt:lpstr>
      <vt:lpstr>Resources</vt:lpstr>
      <vt:lpstr>A Programmer’s View (mapped files)</vt:lpstr>
      <vt:lpstr>How the Hardware Works</vt:lpstr>
      <vt:lpstr>Application Responsibilities: Flushing</vt:lpstr>
      <vt:lpstr>Application Responsibilities: Recovery</vt:lpstr>
      <vt:lpstr>Application Responsibilities: Consistency</vt:lpstr>
      <vt:lpstr>Application Responsibilities: Consistency</vt:lpstr>
      <vt:lpstr>The Persistent Memory Development Kit PMDK http://pmem.io </vt:lpstr>
      <vt:lpstr>PMDK Libraries</vt:lpstr>
      <vt:lpstr>Installing libraries</vt:lpstr>
      <vt:lpstr>libmemkind: Volatile use of pmem (Not for NVDIMM-N, but popular use for Optane DCPMM)</vt:lpstr>
      <vt:lpstr>Using High-Level Abstractions</vt:lpstr>
      <vt:lpstr>libpmem examples</vt:lpstr>
      <vt:lpstr>Using is_pmem</vt:lpstr>
      <vt:lpstr>libpmemblk Examples</vt:lpstr>
      <vt:lpstr>libpmemobj Examples</vt:lpstr>
      <vt:lpstr>Simple C Example to Build On (no pmem yet)</vt:lpstr>
      <vt:lpstr>Adding Multi-thread Support (no pmem yet)</vt:lpstr>
      <vt:lpstr>The Root Object</vt:lpstr>
      <vt:lpstr>Using the Root Object</vt:lpstr>
      <vt:lpstr>Moving the Example to pmem</vt:lpstr>
      <vt:lpstr>C Programming with libpmemobj</vt:lpstr>
      <vt:lpstr>Transaction Syntax</vt:lpstr>
      <vt:lpstr>Properties of Transactions</vt:lpstr>
      <vt:lpstr>Persistent Memory Locks</vt:lpstr>
      <vt:lpstr>C++ Programming with libpmemobj</vt:lpstr>
      <vt:lpstr>C++ Queue Example: Declarations</vt:lpstr>
      <vt:lpstr>C++ Queue Example: Transaction</vt:lpstr>
      <vt:lpstr>Links to More Information</vt:lpstr>
      <vt:lpstr>More Developer Resources</vt:lpstr>
      <vt:lpstr>Intel Developer Support &amp; Tools</vt:lpstr>
      <vt:lpstr>Hack, hack, hack…</vt:lpstr>
      <vt:lpstr>Possible ways to access persistent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Memory Hackathon and Workshop NVMW ‘19</dc:title>
  <dc:creator>Andy Rudoff</dc:creator>
  <cp:lastModifiedBy>Andy Rudoff</cp:lastModifiedBy>
  <cp:revision>40</cp:revision>
  <cp:lastPrinted>2019-03-10T00:29:32Z</cp:lastPrinted>
  <dcterms:created xsi:type="dcterms:W3CDTF">2019-03-05T13:57:51Z</dcterms:created>
  <dcterms:modified xsi:type="dcterms:W3CDTF">2019-03-19T13:38:16Z</dcterms:modified>
</cp:coreProperties>
</file>