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84B"/>
    <a:srgbClr val="002060"/>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830"/>
  </p:normalViewPr>
  <p:slideViewPr>
    <p:cSldViewPr snapToGrid="0" snapToObjects="1">
      <p:cViewPr varScale="1">
        <p:scale>
          <a:sx n="25" d="100"/>
          <a:sy n="25" d="100"/>
        </p:scale>
        <p:origin x="2232" y="192"/>
      </p:cViewPr>
      <p:guideLst/>
    </p:cSldViewPr>
  </p:slideViewPr>
  <p:notesTextViewPr>
    <p:cViewPr>
      <p:scale>
        <a:sx n="1" d="1"/>
        <a:sy n="1" d="1"/>
      </p:scale>
      <p:origin x="0" y="0"/>
    </p:cViewPr>
  </p:notesTextViewPr>
  <p:notesViewPr>
    <p:cSldViewPr snapToGrid="0" snapToObjects="1">
      <p:cViewPr varScale="1">
        <p:scale>
          <a:sx n="113" d="100"/>
          <a:sy n="113" d="100"/>
        </p:scale>
        <p:origin x="612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066FEF-5CCA-624A-A4F8-E1EE134BF0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B6971E-94FC-534A-B366-DB76D80E1D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75B81F-0841-9244-9552-7F087E366846}" type="datetimeFigureOut">
              <a:rPr lang="en-US" smtClean="0"/>
              <a:t>3/19/24</a:t>
            </a:fld>
            <a:endParaRPr lang="en-US"/>
          </a:p>
        </p:txBody>
      </p:sp>
      <p:sp>
        <p:nvSpPr>
          <p:cNvPr id="4" name="Footer Placeholder 3">
            <a:extLst>
              <a:ext uri="{FF2B5EF4-FFF2-40B4-BE49-F238E27FC236}">
                <a16:creationId xmlns:a16="http://schemas.microsoft.com/office/drawing/2014/main" id="{4AE10731-7936-474D-A1FE-454EC18DFA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8F6057-C70D-C34B-8A22-04A55A26B7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44752-04EE-1143-814D-9A93AF79AD22}" type="slidenum">
              <a:rPr lang="en-US" smtClean="0"/>
              <a:t>‹#›</a:t>
            </a:fld>
            <a:endParaRPr lang="en-US"/>
          </a:p>
        </p:txBody>
      </p:sp>
    </p:spTree>
    <p:extLst>
      <p:ext uri="{BB962C8B-B14F-4D97-AF65-F5344CB8AC3E}">
        <p14:creationId xmlns:p14="http://schemas.microsoft.com/office/powerpoint/2010/main" val="4048417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F723E-191F-E44B-B187-7EC932C2696A}" type="datetimeFigureOut">
              <a:rPr lang="en-US" smtClean="0"/>
              <a:t>3/19/24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BC7DD-0FD9-0A42-BC83-73B6911D8F52}" type="slidenum">
              <a:rPr lang="en-US" smtClean="0"/>
              <a:t>‹#›</a:t>
            </a:fld>
            <a:endParaRPr lang="en-US"/>
          </a:p>
        </p:txBody>
      </p:sp>
    </p:spTree>
    <p:extLst>
      <p:ext uri="{BB962C8B-B14F-4D97-AF65-F5344CB8AC3E}">
        <p14:creationId xmlns:p14="http://schemas.microsoft.com/office/powerpoint/2010/main" val="354999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0BC7DD-0FD9-0A42-BC83-73B6911D8F52}" type="slidenum">
              <a:rPr lang="en-US" smtClean="0"/>
              <a:t>1</a:t>
            </a:fld>
            <a:endParaRPr lang="en-US"/>
          </a:p>
        </p:txBody>
      </p:sp>
    </p:spTree>
    <p:extLst>
      <p:ext uri="{BB962C8B-B14F-4D97-AF65-F5344CB8AC3E}">
        <p14:creationId xmlns:p14="http://schemas.microsoft.com/office/powerpoint/2010/main" val="86999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DC54DC-156B-3E4A-95BF-81F83065EDAE}"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294357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54DC-156B-3E4A-95BF-81F83065EDAE}"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53985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54DC-156B-3E4A-95BF-81F83065EDAE}"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144987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54DC-156B-3E4A-95BF-81F83065EDAE}"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352820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DC54DC-156B-3E4A-95BF-81F83065EDAE}"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281201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C54DC-156B-3E4A-95BF-81F83065EDAE}"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169424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C54DC-156B-3E4A-95BF-81F83065EDAE}" type="datetimeFigureOut">
              <a:rPr lang="en-US" smtClean="0"/>
              <a:t>3/19/24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186867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C54DC-156B-3E4A-95BF-81F83065EDAE}" type="datetimeFigureOut">
              <a:rPr lang="en-US" smtClean="0"/>
              <a:t>3/19/24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37208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C54DC-156B-3E4A-95BF-81F83065EDAE}" type="datetimeFigureOut">
              <a:rPr lang="en-US" smtClean="0"/>
              <a:t>3/19/24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279754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F5DC54DC-156B-3E4A-95BF-81F83065EDAE}"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248558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F5DC54DC-156B-3E4A-95BF-81F83065EDAE}"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A6C4-9170-7740-A413-906CB2E9B090}" type="slidenum">
              <a:rPr lang="en-US" smtClean="0"/>
              <a:t>‹#›</a:t>
            </a:fld>
            <a:endParaRPr lang="en-US"/>
          </a:p>
        </p:txBody>
      </p:sp>
    </p:spTree>
    <p:extLst>
      <p:ext uri="{BB962C8B-B14F-4D97-AF65-F5344CB8AC3E}">
        <p14:creationId xmlns:p14="http://schemas.microsoft.com/office/powerpoint/2010/main" val="135158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latin typeface="Corbel" panose="020B0503020204020204" pitchFamily="34" charset="0"/>
              </a:defRPr>
            </a:lvl1pPr>
          </a:lstStyle>
          <a:p>
            <a:fld id="{F5DC54DC-156B-3E4A-95BF-81F83065EDAE}" type="datetimeFigureOut">
              <a:rPr lang="en-US" smtClean="0"/>
              <a:pPr/>
              <a:t>3/19/24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latin typeface="Corbel" panose="020B0503020204020204" pitchFamily="34" charset="0"/>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latin typeface="Corbel" panose="020B0503020204020204" pitchFamily="34" charset="0"/>
              </a:defRPr>
            </a:lvl1pPr>
          </a:lstStyle>
          <a:p>
            <a:fld id="{A87FA6C4-9170-7740-A413-906CB2E9B090}" type="slidenum">
              <a:rPr lang="en-US" smtClean="0"/>
              <a:pPr/>
              <a:t>‹#›</a:t>
            </a:fld>
            <a:endParaRPr lang="en-US" dirty="0"/>
          </a:p>
        </p:txBody>
      </p:sp>
    </p:spTree>
    <p:extLst>
      <p:ext uri="{BB962C8B-B14F-4D97-AF65-F5344CB8AC3E}">
        <p14:creationId xmlns:p14="http://schemas.microsoft.com/office/powerpoint/2010/main" val="2594833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Corbel" panose="020B0503020204020204" pitchFamily="34" charset="0"/>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Corbel" panose="020B0503020204020204" pitchFamily="34" charset="0"/>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Corbel" panose="020B0503020204020204" pitchFamily="34" charset="0"/>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Corbel" panose="020B0503020204020204" pitchFamily="34" charset="0"/>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Corbel" panose="020B0503020204020204" pitchFamily="34" charset="0"/>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Corbel" panose="020B0503020204020204"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List_of_European_Cup_and_UEFA_Champions_League_finals" TargetMode="External"/><Relationship Id="rId3" Type="http://schemas.openxmlformats.org/officeDocument/2006/relationships/image" Target="../media/image1.emf"/><Relationship Id="rId7" Type="http://schemas.openxmlformats.org/officeDocument/2006/relationships/hyperlink" Target="https://mplsoccer.readthedocs.io/en/latest/gallery/pitch_plots/plot_pass_network.html#sphx-glr-gallery-pitch-plots-plot-pass-network-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mplsoccer.readthedocs.io/en/latest/index.html" TargetMode="External"/><Relationship Id="rId11" Type="http://schemas.openxmlformats.org/officeDocument/2006/relationships/image" Target="../media/image2.png"/><Relationship Id="rId5" Type="http://schemas.openxmlformats.org/officeDocument/2006/relationships/hyperlink" Target="https://statsbomb.com/news/the-2015-16-big-5-leagues-free-data-release-la-liga/" TargetMode="External"/><Relationship Id="rId10" Type="http://schemas.openxmlformats.org/officeDocument/2006/relationships/hyperlink" Target="https://fbref.com/en/matches/0d02ed49/El-Derbi-Madrileno-Real-Madrid-Atletico-Madrid-May-28-2016-Champions-League" TargetMode="External"/><Relationship Id="rId4" Type="http://schemas.openxmlformats.org/officeDocument/2006/relationships/hyperlink" Target="https://github.com/statsbomb/statsbombpy" TargetMode="External"/><Relationship Id="rId9" Type="http://schemas.openxmlformats.org/officeDocument/2006/relationships/hyperlink" Target="https://www.uefa.com/uefachampionsleague/match/xxxxxx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F6576674-14A8-3E4D-B594-76773BB60218}"/>
              </a:ext>
            </a:extLst>
          </p:cNvPr>
          <p:cNvSpPr/>
          <p:nvPr/>
        </p:nvSpPr>
        <p:spPr>
          <a:xfrm>
            <a:off x="402235" y="20944113"/>
            <a:ext cx="10232571" cy="11451773"/>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a:extLst>
              <a:ext uri="{FF2B5EF4-FFF2-40B4-BE49-F238E27FC236}">
                <a16:creationId xmlns:a16="http://schemas.microsoft.com/office/drawing/2014/main" id="{2062521F-17FA-B143-AD00-44981084A921}"/>
              </a:ext>
            </a:extLst>
          </p:cNvPr>
          <p:cNvSpPr/>
          <p:nvPr/>
        </p:nvSpPr>
        <p:spPr>
          <a:xfrm>
            <a:off x="11287949" y="19376571"/>
            <a:ext cx="21315486" cy="13019315"/>
          </a:xfrm>
          <a:prstGeom prst="roundRect">
            <a:avLst>
              <a:gd name="adj" fmla="val 2288"/>
            </a:avLst>
          </a:prstGeom>
          <a:solidFill>
            <a:schemeClr val="bg1"/>
          </a:solidFill>
          <a:ln>
            <a:noFill/>
          </a:ln>
          <a:effectLst>
            <a:outerShdw blurRad="127000" sx="101000" sy="101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a:extLst>
              <a:ext uri="{FF2B5EF4-FFF2-40B4-BE49-F238E27FC236}">
                <a16:creationId xmlns:a16="http://schemas.microsoft.com/office/drawing/2014/main" id="{2932BDAD-E1C2-674B-BDD2-4C5B75502B0E}"/>
              </a:ext>
            </a:extLst>
          </p:cNvPr>
          <p:cNvSpPr/>
          <p:nvPr/>
        </p:nvSpPr>
        <p:spPr>
          <a:xfrm>
            <a:off x="33277092" y="20726405"/>
            <a:ext cx="10232571" cy="4324363"/>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a:extLst>
              <a:ext uri="{FF2B5EF4-FFF2-40B4-BE49-F238E27FC236}">
                <a16:creationId xmlns:a16="http://schemas.microsoft.com/office/drawing/2014/main" id="{565DABC8-374F-C946-9B28-EE29F36C9DE1}"/>
              </a:ext>
            </a:extLst>
          </p:cNvPr>
          <p:cNvSpPr/>
          <p:nvPr/>
        </p:nvSpPr>
        <p:spPr>
          <a:xfrm>
            <a:off x="33277092" y="25529738"/>
            <a:ext cx="10232571" cy="6866148"/>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97038837-5381-4FB4-4700-2037D9B58A17}"/>
              </a:ext>
            </a:extLst>
          </p:cNvPr>
          <p:cNvGrpSpPr/>
          <p:nvPr/>
        </p:nvGrpSpPr>
        <p:grpSpPr>
          <a:xfrm>
            <a:off x="-14573" y="-1"/>
            <a:ext cx="43891200" cy="6139544"/>
            <a:chOff x="-14573" y="-1"/>
            <a:chExt cx="43891200" cy="6139544"/>
          </a:xfrm>
        </p:grpSpPr>
        <p:sp>
          <p:nvSpPr>
            <p:cNvPr id="14" name="Rectangle 13">
              <a:extLst>
                <a:ext uri="{FF2B5EF4-FFF2-40B4-BE49-F238E27FC236}">
                  <a16:creationId xmlns:a16="http://schemas.microsoft.com/office/drawing/2014/main" id="{589E8C31-14CB-094F-82C8-714A550DD8DC}"/>
                </a:ext>
              </a:extLst>
            </p:cNvPr>
            <p:cNvSpPr/>
            <p:nvPr/>
          </p:nvSpPr>
          <p:spPr>
            <a:xfrm>
              <a:off x="-14573" y="-1"/>
              <a:ext cx="43891200" cy="6139544"/>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2">
              <a:extLst>
                <a:ext uri="{FF2B5EF4-FFF2-40B4-BE49-F238E27FC236}">
                  <a16:creationId xmlns:a16="http://schemas.microsoft.com/office/drawing/2014/main" id="{3F5AB9FD-CD5E-CB43-B5AF-B87C7278823A}"/>
                </a:ext>
              </a:extLst>
            </p:cNvPr>
            <p:cNvSpPr txBox="1">
              <a:spLocks/>
            </p:cNvSpPr>
            <p:nvPr/>
          </p:nvSpPr>
          <p:spPr>
            <a:xfrm>
              <a:off x="925034" y="923263"/>
              <a:ext cx="31428069" cy="2570579"/>
            </a:xfrm>
            <a:prstGeom prst="rect">
              <a:avLst/>
            </a:prstGeom>
            <a:ln>
              <a:noFill/>
            </a:ln>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Corbel" panose="020B0503020204020204" pitchFamily="34" charset="0"/>
                  <a:ea typeface="+mj-ea"/>
                  <a:cs typeface="+mj-cs"/>
                </a:defRPr>
              </a:lvl1pPr>
            </a:lstStyle>
            <a:p>
              <a:pPr>
                <a:lnSpc>
                  <a:spcPts val="10000"/>
                </a:lnSpc>
                <a:spcBef>
                  <a:spcPts val="0"/>
                </a:spcBef>
              </a:pPr>
              <a:r>
                <a:rPr lang="en-US" sz="8800" b="1" dirty="0">
                  <a:solidFill>
                    <a:srgbClr val="FFC000"/>
                  </a:solidFill>
                </a:rPr>
                <a:t>America’s Next Top Model: </a:t>
              </a:r>
            </a:p>
            <a:p>
              <a:pPr>
                <a:lnSpc>
                  <a:spcPts val="10000"/>
                </a:lnSpc>
                <a:spcBef>
                  <a:spcPts val="0"/>
                </a:spcBef>
              </a:pPr>
              <a:r>
                <a:rPr lang="en-US" sz="8800" b="1" dirty="0">
                  <a:solidFill>
                    <a:srgbClr val="FFC000"/>
                  </a:solidFill>
                </a:rPr>
                <a:t>Demystifying Two Methods for Election Prediction</a:t>
              </a:r>
            </a:p>
          </p:txBody>
        </p:sp>
        <p:sp>
          <p:nvSpPr>
            <p:cNvPr id="16" name="Title 12">
              <a:extLst>
                <a:ext uri="{FF2B5EF4-FFF2-40B4-BE49-F238E27FC236}">
                  <a16:creationId xmlns:a16="http://schemas.microsoft.com/office/drawing/2014/main" id="{D467B9B4-C779-334A-BA04-9114E7BDA078}"/>
                </a:ext>
              </a:extLst>
            </p:cNvPr>
            <p:cNvSpPr txBox="1">
              <a:spLocks/>
            </p:cNvSpPr>
            <p:nvPr/>
          </p:nvSpPr>
          <p:spPr>
            <a:xfrm>
              <a:off x="925034" y="3564457"/>
              <a:ext cx="30954503" cy="1090993"/>
            </a:xfrm>
            <a:prstGeom prst="rect">
              <a:avLst/>
            </a:prstGeom>
            <a:ln>
              <a:noFill/>
            </a:ln>
          </p:spPr>
          <p:txBody>
            <a:bodyPr vert="horz" lIns="438912" tIns="219456" rIns="438912" bIns="219456" rtlCol="0" anchor="ctr">
              <a:noAutofit/>
            </a:bodyPr>
            <a:lstStyle>
              <a:lvl1pPr algn="ctr" defTabSz="2194560" rtl="0" eaLnBrk="1" latinLnBrk="0" hangingPunct="1">
                <a:spcBef>
                  <a:spcPct val="0"/>
                </a:spcBef>
                <a:buNone/>
                <a:defRPr sz="21100" kern="1200">
                  <a:solidFill>
                    <a:schemeClr val="tx1"/>
                  </a:solidFill>
                  <a:latin typeface="Corbel" panose="020B0503020204020204" pitchFamily="34" charset="0"/>
                  <a:ea typeface="+mj-ea"/>
                  <a:cs typeface="+mj-cs"/>
                </a:defRPr>
              </a:lvl1pPr>
            </a:lstStyle>
            <a:p>
              <a:pPr>
                <a:spcBef>
                  <a:spcPts val="0"/>
                </a:spcBef>
              </a:pPr>
              <a:r>
                <a:rPr lang="en-US" sz="6000" b="1" dirty="0">
                  <a:solidFill>
                    <a:schemeClr val="bg1"/>
                  </a:solidFill>
                </a:rPr>
                <a:t>Bella </a:t>
              </a:r>
              <a:r>
                <a:rPr lang="en-US" sz="6000" b="1" dirty="0" err="1">
                  <a:solidFill>
                    <a:schemeClr val="bg1"/>
                  </a:solidFill>
                </a:rPr>
                <a:t>Karduck</a:t>
              </a:r>
              <a:r>
                <a:rPr lang="en-US" sz="6000" b="1" dirty="0">
                  <a:solidFill>
                    <a:schemeClr val="bg1"/>
                  </a:solidFill>
                </a:rPr>
                <a:t>, Haley Johnson, Rohit Maramraju, Philip </a:t>
              </a:r>
              <a:r>
                <a:rPr lang="en-US" sz="6000" b="1" dirty="0" err="1">
                  <a:solidFill>
                    <a:schemeClr val="bg1"/>
                  </a:solidFill>
                </a:rPr>
                <a:t>Menchaca</a:t>
              </a:r>
              <a:endParaRPr lang="en-US" sz="6000" b="1" dirty="0">
                <a:solidFill>
                  <a:schemeClr val="bg1"/>
                </a:solidFill>
              </a:endParaRPr>
            </a:p>
          </p:txBody>
        </p:sp>
        <p:cxnSp>
          <p:nvCxnSpPr>
            <p:cNvPr id="19" name="Straight Connector 18">
              <a:extLst>
                <a:ext uri="{FF2B5EF4-FFF2-40B4-BE49-F238E27FC236}">
                  <a16:creationId xmlns:a16="http://schemas.microsoft.com/office/drawing/2014/main" id="{90E7B5B2-8748-684F-B981-4227F1DD437E}"/>
                </a:ext>
              </a:extLst>
            </p:cNvPr>
            <p:cNvCxnSpPr>
              <a:cxnSpLocks/>
            </p:cNvCxnSpPr>
            <p:nvPr/>
          </p:nvCxnSpPr>
          <p:spPr>
            <a:xfrm flipH="1">
              <a:off x="32880985" y="476069"/>
              <a:ext cx="1" cy="3567075"/>
            </a:xfrm>
            <a:prstGeom prst="line">
              <a:avLst/>
            </a:prstGeom>
            <a:ln w="381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8DB9FF3-EC00-E445-9DE6-17A6CF893FBA}"/>
                </a:ext>
              </a:extLst>
            </p:cNvPr>
            <p:cNvPicPr>
              <a:picLocks noChangeAspect="1"/>
            </p:cNvPicPr>
            <p:nvPr/>
          </p:nvPicPr>
          <p:blipFill>
            <a:blip r:embed="rId3"/>
            <a:stretch>
              <a:fillRect/>
            </a:stretch>
          </p:blipFill>
          <p:spPr>
            <a:xfrm>
              <a:off x="33683359" y="1062057"/>
              <a:ext cx="9873622" cy="956283"/>
            </a:xfrm>
            <a:prstGeom prst="rect">
              <a:avLst/>
            </a:prstGeom>
          </p:spPr>
        </p:pic>
      </p:grpSp>
      <p:sp>
        <p:nvSpPr>
          <p:cNvPr id="26" name="Rounded Rectangle 25">
            <a:extLst>
              <a:ext uri="{FF2B5EF4-FFF2-40B4-BE49-F238E27FC236}">
                <a16:creationId xmlns:a16="http://schemas.microsoft.com/office/drawing/2014/main" id="{2F0C442A-F882-0847-9A66-B1CDF96534B5}"/>
              </a:ext>
            </a:extLst>
          </p:cNvPr>
          <p:cNvSpPr/>
          <p:nvPr/>
        </p:nvSpPr>
        <p:spPr>
          <a:xfrm>
            <a:off x="361576" y="5175754"/>
            <a:ext cx="10232571" cy="6139544"/>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77CCC853-5456-9742-9DB5-4DD61710F817}"/>
              </a:ext>
            </a:extLst>
          </p:cNvPr>
          <p:cNvSpPr/>
          <p:nvPr/>
        </p:nvSpPr>
        <p:spPr>
          <a:xfrm>
            <a:off x="11287950" y="5177963"/>
            <a:ext cx="21315485" cy="13676095"/>
          </a:xfrm>
          <a:prstGeom prst="roundRect">
            <a:avLst>
              <a:gd name="adj" fmla="val 2288"/>
            </a:avLst>
          </a:prstGeom>
          <a:solidFill>
            <a:schemeClr val="bg1"/>
          </a:solidFill>
          <a:ln>
            <a:noFill/>
          </a:ln>
          <a:effectLst>
            <a:outerShdw blurRad="127000" sx="101000" sy="101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62B6421-EBEC-38F9-71DD-3B221B08161C}"/>
              </a:ext>
            </a:extLst>
          </p:cNvPr>
          <p:cNvSpPr txBox="1"/>
          <p:nvPr/>
        </p:nvSpPr>
        <p:spPr>
          <a:xfrm>
            <a:off x="965692" y="5339247"/>
            <a:ext cx="9105656" cy="7371249"/>
          </a:xfrm>
          <a:prstGeom prst="rect">
            <a:avLst/>
          </a:prstGeom>
          <a:noFill/>
        </p:spPr>
        <p:txBody>
          <a:bodyPr wrap="square" rtlCol="0">
            <a:spAutoFit/>
          </a:bodyPr>
          <a:lstStyle/>
          <a:p>
            <a:pPr algn="ctr"/>
            <a:r>
              <a:rPr lang="en-US" sz="4800" b="1" dirty="0">
                <a:latin typeface="Corbel" panose="020B0503020204020204" pitchFamily="34" charset="0"/>
              </a:rPr>
              <a:t>Project Statement</a:t>
            </a:r>
          </a:p>
          <a:p>
            <a:pPr algn="ctr"/>
            <a:endParaRPr lang="en-US" sz="2400" b="1" dirty="0">
              <a:latin typeface="Corbel" panose="020B0503020204020204" pitchFamily="34" charset="0"/>
            </a:endParaRPr>
          </a:p>
          <a:p>
            <a:pPr algn="l" rtl="0">
              <a:spcBef>
                <a:spcPts val="0"/>
              </a:spcBef>
              <a:spcAft>
                <a:spcPts val="0"/>
              </a:spcAft>
            </a:pPr>
            <a:r>
              <a:rPr lang="en-US" sz="2800" dirty="0"/>
              <a:t>If knowledge is power then when it comes to election predictions, the public is in the dark. Media reports are filled with opinion polling data and pundits expound on which candidate will win, but how are these predictions made? </a:t>
            </a:r>
          </a:p>
          <a:p>
            <a:pPr algn="l" rtl="0">
              <a:spcBef>
                <a:spcPts val="0"/>
              </a:spcBef>
              <a:spcAft>
                <a:spcPts val="0"/>
              </a:spcAft>
            </a:pPr>
            <a:br>
              <a:rPr lang="en-US" sz="2800" dirty="0"/>
            </a:br>
            <a:r>
              <a:rPr lang="en-US" sz="2800" dirty="0"/>
              <a:t>We test two methods of election prediction—a classical statistical approach and a machine learning method—and make them understandable to a general audience. A public website walks readers through the details of each method and allows them to compare the models’ predictions with actual outcomes.</a:t>
            </a:r>
          </a:p>
          <a:p>
            <a:br>
              <a:rPr lang="en-US" sz="1050" dirty="0"/>
            </a:br>
            <a:br>
              <a:rPr lang="en-US" sz="1050" dirty="0"/>
            </a:br>
            <a:endParaRPr lang="en-US" sz="4800" b="1" dirty="0">
              <a:latin typeface="Corbel" panose="020B0503020204020204" pitchFamily="34" charset="0"/>
            </a:endParaRPr>
          </a:p>
          <a:p>
            <a:endParaRPr lang="en-US" sz="2400" dirty="0">
              <a:latin typeface="Corbel" panose="020B0503020204020204" pitchFamily="34" charset="0"/>
            </a:endParaRPr>
          </a:p>
        </p:txBody>
      </p:sp>
      <p:sp>
        <p:nvSpPr>
          <p:cNvPr id="12" name="Rounded Rectangle 11">
            <a:extLst>
              <a:ext uri="{FF2B5EF4-FFF2-40B4-BE49-F238E27FC236}">
                <a16:creationId xmlns:a16="http://schemas.microsoft.com/office/drawing/2014/main" id="{56689CDF-2FC7-AC60-5068-6160960EBB58}"/>
              </a:ext>
            </a:extLst>
          </p:cNvPr>
          <p:cNvSpPr/>
          <p:nvPr/>
        </p:nvSpPr>
        <p:spPr>
          <a:xfrm>
            <a:off x="361577" y="12016010"/>
            <a:ext cx="10232571" cy="8231420"/>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F4787D1-03F3-C852-B0C7-1BAAD9283F04}"/>
              </a:ext>
            </a:extLst>
          </p:cNvPr>
          <p:cNvSpPr txBox="1"/>
          <p:nvPr/>
        </p:nvSpPr>
        <p:spPr>
          <a:xfrm>
            <a:off x="925034" y="12284573"/>
            <a:ext cx="9105656" cy="1892826"/>
          </a:xfrm>
          <a:prstGeom prst="rect">
            <a:avLst/>
          </a:prstGeom>
          <a:noFill/>
        </p:spPr>
        <p:txBody>
          <a:bodyPr wrap="square" rtlCol="0">
            <a:spAutoFit/>
          </a:bodyPr>
          <a:lstStyle/>
          <a:p>
            <a:pPr algn="ctr"/>
            <a:r>
              <a:rPr lang="en-US" sz="4800" b="1" dirty="0">
                <a:latin typeface="Corbel" panose="020B0503020204020204" pitchFamily="34" charset="0"/>
              </a:rPr>
              <a:t>Background</a:t>
            </a:r>
          </a:p>
          <a:p>
            <a:endParaRPr lang="en-US" sz="900" dirty="0">
              <a:latin typeface="Corbel" panose="020B0503020204020204" pitchFamily="34" charset="0"/>
            </a:endParaRPr>
          </a:p>
          <a:p>
            <a:pPr rtl="0">
              <a:spcBef>
                <a:spcPts val="0"/>
              </a:spcBef>
              <a:spcAft>
                <a:spcPts val="0"/>
              </a:spcAft>
            </a:pPr>
            <a:r>
              <a:rPr lang="en-US" sz="2200" dirty="0" err="1">
                <a:latin typeface="Corbel" panose="020B0503020204020204" pitchFamily="34" charset="0"/>
                <a:cs typeface="Calibri" panose="020F0502020204030204" pitchFamily="34" charset="0"/>
              </a:rPr>
              <a:t>asdfsadf</a:t>
            </a:r>
            <a:endParaRPr lang="en-US" sz="800" b="0" i="0" u="none" strike="noStrike" dirty="0">
              <a:solidFill>
                <a:srgbClr val="000000"/>
              </a:solidFill>
              <a:effectLst/>
            </a:endParaRPr>
          </a:p>
          <a:p>
            <a:br>
              <a:rPr lang="en-US" sz="800" dirty="0"/>
            </a:br>
            <a:br>
              <a:rPr lang="en-US" sz="800" dirty="0"/>
            </a:br>
            <a:endParaRPr lang="en-US" sz="2200" dirty="0">
              <a:latin typeface="Corbel" panose="020B0503020204020204" pitchFamily="34" charset="0"/>
              <a:ea typeface="Times New Roman" panose="02020603050405020304" pitchFamily="18" charset="0"/>
              <a:cs typeface="Calibri" panose="020F0502020204030204" pitchFamily="34" charset="0"/>
            </a:endParaRPr>
          </a:p>
        </p:txBody>
      </p:sp>
      <p:sp>
        <p:nvSpPr>
          <p:cNvPr id="18" name="TextBox 17">
            <a:extLst>
              <a:ext uri="{FF2B5EF4-FFF2-40B4-BE49-F238E27FC236}">
                <a16:creationId xmlns:a16="http://schemas.microsoft.com/office/drawing/2014/main" id="{75559C33-950A-FE12-264D-ED2BF423745D}"/>
              </a:ext>
            </a:extLst>
          </p:cNvPr>
          <p:cNvSpPr txBox="1"/>
          <p:nvPr/>
        </p:nvSpPr>
        <p:spPr>
          <a:xfrm>
            <a:off x="925034" y="21237743"/>
            <a:ext cx="9105656" cy="2062103"/>
          </a:xfrm>
          <a:prstGeom prst="rect">
            <a:avLst/>
          </a:prstGeom>
          <a:noFill/>
        </p:spPr>
        <p:txBody>
          <a:bodyPr wrap="square" rtlCol="0">
            <a:spAutoFit/>
          </a:bodyPr>
          <a:lstStyle/>
          <a:p>
            <a:pPr algn="ctr"/>
            <a:r>
              <a:rPr lang="en-US" sz="4800" b="1" dirty="0">
                <a:latin typeface="Corbel" panose="020B0503020204020204" pitchFamily="34" charset="0"/>
              </a:rPr>
              <a:t>Methodology</a:t>
            </a:r>
          </a:p>
          <a:p>
            <a:pPr algn="ctr"/>
            <a:endParaRPr lang="en-US" sz="1400" b="1" dirty="0">
              <a:latin typeface="Corbel" panose="020B0503020204020204" pitchFamily="34" charset="0"/>
            </a:endParaRPr>
          </a:p>
          <a:p>
            <a:pPr algn="ctr"/>
            <a:r>
              <a:rPr lang="en-US" sz="2200" b="1" i="0" u="none" strike="noStrike" dirty="0">
                <a:effectLst/>
                <a:latin typeface="Corbel" panose="020B0503020204020204" pitchFamily="34" charset="0"/>
              </a:rPr>
              <a:t>Data Collection and Preprocessing:</a:t>
            </a:r>
            <a:endParaRPr lang="en-US" sz="2200" b="0" i="0" u="none" strike="noStrike" dirty="0">
              <a:effectLst/>
              <a:latin typeface="Corbel" panose="020B0503020204020204" pitchFamily="34" charset="0"/>
            </a:endParaRPr>
          </a:p>
          <a:p>
            <a:pPr algn="l"/>
            <a:r>
              <a:rPr lang="en-US" sz="2200" b="1" i="0" u="none" strike="noStrike" dirty="0">
                <a:effectLst/>
                <a:latin typeface="Corbel" panose="020B0503020204020204" pitchFamily="34" charset="0"/>
              </a:rPr>
              <a:t>Data Source</a:t>
            </a:r>
            <a:r>
              <a:rPr lang="en-US" sz="2200" b="0" i="0" u="none" strike="noStrike" dirty="0">
                <a:effectLst/>
                <a:latin typeface="Corbel" panose="020B0503020204020204" pitchFamily="34" charset="0"/>
              </a:rPr>
              <a:t>: Event data for the specified Champions League finals is sourced from </a:t>
            </a:r>
            <a:r>
              <a:rPr lang="en-US" sz="2200" b="0" i="0" u="none" strike="noStrike" dirty="0" err="1">
                <a:effectLst/>
                <a:latin typeface="Corbel" panose="020B0503020204020204" pitchFamily="34" charset="0"/>
              </a:rPr>
              <a:t>Statsbomb</a:t>
            </a:r>
            <a:r>
              <a:rPr lang="en-US" sz="2200" b="0" i="0" u="none" strike="noStrike" dirty="0">
                <a:effectLst/>
                <a:latin typeface="Corbel" panose="020B0503020204020204" pitchFamily="34" charset="0"/>
              </a:rPr>
              <a:t> via statsbombpy package. This data includes </a:t>
            </a:r>
            <a:r>
              <a:rPr lang="en-US" sz="2200" b="0" i="0" u="none" strike="noStrike" dirty="0" err="1">
                <a:effectLst/>
                <a:latin typeface="Corbel" panose="020B0503020204020204" pitchFamily="34" charset="0"/>
              </a:rPr>
              <a:t>deta</a:t>
            </a:r>
            <a:endParaRPr lang="en-US" sz="2200" b="0" i="0" u="none" strike="noStrike" dirty="0">
              <a:effectLst/>
              <a:latin typeface="Corbel" panose="020B0503020204020204" pitchFamily="34" charset="0"/>
            </a:endParaRPr>
          </a:p>
        </p:txBody>
      </p:sp>
      <p:sp>
        <p:nvSpPr>
          <p:cNvPr id="55" name="TextBox 54">
            <a:extLst>
              <a:ext uri="{FF2B5EF4-FFF2-40B4-BE49-F238E27FC236}">
                <a16:creationId xmlns:a16="http://schemas.microsoft.com/office/drawing/2014/main" id="{229B8042-1875-4E23-6CFA-0A05AFF2B338}"/>
              </a:ext>
            </a:extLst>
          </p:cNvPr>
          <p:cNvSpPr txBox="1"/>
          <p:nvPr/>
        </p:nvSpPr>
        <p:spPr>
          <a:xfrm>
            <a:off x="33840549" y="25936695"/>
            <a:ext cx="9105656" cy="830997"/>
          </a:xfrm>
          <a:prstGeom prst="rect">
            <a:avLst/>
          </a:prstGeom>
          <a:noFill/>
        </p:spPr>
        <p:txBody>
          <a:bodyPr wrap="square" rtlCol="0">
            <a:spAutoFit/>
          </a:bodyPr>
          <a:lstStyle/>
          <a:p>
            <a:pPr algn="ctr"/>
            <a:r>
              <a:rPr lang="en-US" sz="4800" b="1" dirty="0">
                <a:latin typeface="Corbel" panose="020B0503020204020204" pitchFamily="34" charset="0"/>
              </a:rPr>
              <a:t>Sources</a:t>
            </a:r>
          </a:p>
        </p:txBody>
      </p:sp>
      <p:sp>
        <p:nvSpPr>
          <p:cNvPr id="57" name="TextBox 56">
            <a:extLst>
              <a:ext uri="{FF2B5EF4-FFF2-40B4-BE49-F238E27FC236}">
                <a16:creationId xmlns:a16="http://schemas.microsoft.com/office/drawing/2014/main" id="{2E66BA04-4827-D1EC-97A2-CE87860937B7}"/>
              </a:ext>
            </a:extLst>
          </p:cNvPr>
          <p:cNvSpPr txBox="1"/>
          <p:nvPr/>
        </p:nvSpPr>
        <p:spPr>
          <a:xfrm>
            <a:off x="17392772" y="19988877"/>
            <a:ext cx="9105656" cy="830997"/>
          </a:xfrm>
          <a:prstGeom prst="rect">
            <a:avLst/>
          </a:prstGeom>
          <a:noFill/>
        </p:spPr>
        <p:txBody>
          <a:bodyPr wrap="square" rtlCol="0">
            <a:spAutoFit/>
          </a:bodyPr>
          <a:lstStyle/>
          <a:p>
            <a:pPr algn="ctr"/>
            <a:r>
              <a:rPr lang="en-US" sz="4800" b="1" dirty="0">
                <a:latin typeface="Corbel" panose="020B0503020204020204" pitchFamily="34" charset="0"/>
              </a:rPr>
              <a:t>Network Metrics</a:t>
            </a:r>
          </a:p>
        </p:txBody>
      </p:sp>
      <p:sp>
        <p:nvSpPr>
          <p:cNvPr id="59" name="TextBox 58">
            <a:extLst>
              <a:ext uri="{FF2B5EF4-FFF2-40B4-BE49-F238E27FC236}">
                <a16:creationId xmlns:a16="http://schemas.microsoft.com/office/drawing/2014/main" id="{4E051BD1-524D-AC6A-522A-7EEB1318A079}"/>
              </a:ext>
            </a:extLst>
          </p:cNvPr>
          <p:cNvSpPr txBox="1"/>
          <p:nvPr/>
        </p:nvSpPr>
        <p:spPr>
          <a:xfrm>
            <a:off x="33840549" y="20897511"/>
            <a:ext cx="9105656" cy="830997"/>
          </a:xfrm>
          <a:prstGeom prst="rect">
            <a:avLst/>
          </a:prstGeom>
          <a:noFill/>
        </p:spPr>
        <p:txBody>
          <a:bodyPr wrap="square" rtlCol="0">
            <a:spAutoFit/>
          </a:bodyPr>
          <a:lstStyle/>
          <a:p>
            <a:pPr algn="ctr"/>
            <a:r>
              <a:rPr lang="en-US" sz="4800" b="1" dirty="0">
                <a:latin typeface="Corbel" panose="020B0503020204020204" pitchFamily="34" charset="0"/>
              </a:rPr>
              <a:t>Further Directions</a:t>
            </a:r>
          </a:p>
        </p:txBody>
      </p:sp>
      <p:sp>
        <p:nvSpPr>
          <p:cNvPr id="60" name="TextBox 59">
            <a:extLst>
              <a:ext uri="{FF2B5EF4-FFF2-40B4-BE49-F238E27FC236}">
                <a16:creationId xmlns:a16="http://schemas.microsoft.com/office/drawing/2014/main" id="{69B94AB9-37BB-2BB1-16BF-D0DFA4640796}"/>
              </a:ext>
            </a:extLst>
          </p:cNvPr>
          <p:cNvSpPr txBox="1"/>
          <p:nvPr/>
        </p:nvSpPr>
        <p:spPr>
          <a:xfrm>
            <a:off x="33840549" y="26821059"/>
            <a:ext cx="9105656" cy="4893647"/>
          </a:xfrm>
          <a:prstGeom prst="rect">
            <a:avLst/>
          </a:prstGeom>
          <a:noFill/>
        </p:spPr>
        <p:txBody>
          <a:bodyPr wrap="square" rtlCol="0">
            <a:spAutoFit/>
          </a:bodyPr>
          <a:lstStyle/>
          <a:p>
            <a:pPr marL="342900" indent="-342900">
              <a:buAutoNum type="arabicPeriod"/>
            </a:pPr>
            <a:r>
              <a:rPr lang="en-US" sz="2400" b="0" dirty="0">
                <a:effectLst/>
                <a:latin typeface="Corbel" panose="020B0503020204020204" pitchFamily="34" charset="0"/>
                <a:hlinkClick r:id="rId4"/>
              </a:rPr>
              <a:t>https://github.com/statsbomb/statsbombpy</a:t>
            </a:r>
            <a:endParaRPr lang="en-US" sz="2400" b="0" dirty="0">
              <a:effectLst/>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5"/>
              </a:rPr>
              <a:t>https://statsbomb.com/news/the-2015-16-big-5-leagues-free-data-release-la-liga/</a:t>
            </a:r>
            <a:endParaRPr lang="en-US" sz="2400" b="0" dirty="0">
              <a:effectLst/>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6"/>
              </a:rPr>
              <a:t>https://mplsoccer.readthedocs.io/en/latest/index.html</a:t>
            </a:r>
            <a:endParaRPr lang="en-US" sz="2400" dirty="0">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7"/>
              </a:rPr>
              <a:t>https://mplsoccer.readthedocs.io/en/latest/gallery/pitch_plots/plot_pass_network.html#sphx-glr-gallery-pitch-plots-plot-pass-network-py</a:t>
            </a:r>
            <a:endParaRPr lang="en-US" sz="2400" dirty="0">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8"/>
              </a:rPr>
              <a:t>https://en.wikipedia.org/wiki/List_of_European_Cup_and_UEFA_Champions_League_finals</a:t>
            </a:r>
            <a:endParaRPr lang="en-US" sz="2400" b="0" dirty="0">
              <a:effectLst/>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9"/>
              </a:rPr>
              <a:t>https://www.uefa.com/uefachampionsleague/match/xxxxxxx</a:t>
            </a:r>
            <a:endParaRPr lang="en-US" sz="2400" b="0" dirty="0">
              <a:effectLst/>
              <a:latin typeface="Corbel" panose="020B0503020204020204" pitchFamily="34" charset="0"/>
            </a:endParaRPr>
          </a:p>
          <a:p>
            <a:pPr marL="342900" indent="-342900">
              <a:buAutoNum type="arabicPeriod"/>
            </a:pPr>
            <a:r>
              <a:rPr lang="en-US" sz="2400" b="0" dirty="0">
                <a:effectLst/>
                <a:latin typeface="Corbel" panose="020B0503020204020204" pitchFamily="34" charset="0"/>
                <a:hlinkClick r:id="rId10"/>
              </a:rPr>
              <a:t>https://fbref.com/en/matches/0d02ed49/El-Derbi-Madrileno-Real-Madrid-Atletico-Madrid-May-28-2016-Champions-League</a:t>
            </a:r>
            <a:endParaRPr lang="en-US" sz="2400" b="0" dirty="0">
              <a:effectLst/>
              <a:latin typeface="Corbel" panose="020B0503020204020204" pitchFamily="34" charset="0"/>
            </a:endParaRPr>
          </a:p>
          <a:p>
            <a:pPr marL="342900" indent="-342900">
              <a:buAutoNum type="arabicPeriod"/>
            </a:pPr>
            <a:endParaRPr lang="en-US" sz="2400" b="0" dirty="0">
              <a:effectLst/>
              <a:latin typeface="Corbel" panose="020B0503020204020204" pitchFamily="34" charset="0"/>
            </a:endParaRPr>
          </a:p>
        </p:txBody>
      </p:sp>
      <p:sp>
        <p:nvSpPr>
          <p:cNvPr id="7" name="Rounded Rectangle 6">
            <a:extLst>
              <a:ext uri="{FF2B5EF4-FFF2-40B4-BE49-F238E27FC236}">
                <a16:creationId xmlns:a16="http://schemas.microsoft.com/office/drawing/2014/main" id="{56215E32-48ED-6B46-8F98-04304415C7B6}"/>
              </a:ext>
            </a:extLst>
          </p:cNvPr>
          <p:cNvSpPr/>
          <p:nvPr/>
        </p:nvSpPr>
        <p:spPr>
          <a:xfrm>
            <a:off x="33277092" y="5177963"/>
            <a:ext cx="10232571" cy="15069467"/>
          </a:xfrm>
          <a:prstGeom prst="roundRect">
            <a:avLst>
              <a:gd name="adj" fmla="val 2288"/>
            </a:avLst>
          </a:prstGeom>
          <a:solidFill>
            <a:schemeClr val="bg1"/>
          </a:solidFill>
          <a:ln>
            <a:noFill/>
          </a:ln>
          <a:effectLst>
            <a:outerShdw blurRad="127000" sx="102000" sy="102000" algn="ctr" rotWithShape="0">
              <a:schemeClr val="tx1">
                <a:lumMod val="95000"/>
                <a:lumOff val="5000"/>
                <a:alpha val="1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7ED3BD56-14E1-965B-6132-5226C55BB965}"/>
              </a:ext>
            </a:extLst>
          </p:cNvPr>
          <p:cNvGrpSpPr/>
          <p:nvPr/>
        </p:nvGrpSpPr>
        <p:grpSpPr>
          <a:xfrm>
            <a:off x="33846813" y="5477733"/>
            <a:ext cx="9202808" cy="1216723"/>
            <a:chOff x="33970190" y="5662466"/>
            <a:chExt cx="9202808" cy="1216723"/>
          </a:xfrm>
        </p:grpSpPr>
        <p:sp>
          <p:nvSpPr>
            <p:cNvPr id="58" name="TextBox 57">
              <a:extLst>
                <a:ext uri="{FF2B5EF4-FFF2-40B4-BE49-F238E27FC236}">
                  <a16:creationId xmlns:a16="http://schemas.microsoft.com/office/drawing/2014/main" id="{DD74948F-B40A-668F-4FFB-4DEE5C45F918}"/>
                </a:ext>
              </a:extLst>
            </p:cNvPr>
            <p:cNvSpPr txBox="1"/>
            <p:nvPr/>
          </p:nvSpPr>
          <p:spPr>
            <a:xfrm>
              <a:off x="34067342" y="5662466"/>
              <a:ext cx="9105656" cy="830997"/>
            </a:xfrm>
            <a:prstGeom prst="rect">
              <a:avLst/>
            </a:prstGeom>
            <a:noFill/>
          </p:spPr>
          <p:txBody>
            <a:bodyPr wrap="square" rtlCol="0">
              <a:spAutoFit/>
            </a:bodyPr>
            <a:lstStyle/>
            <a:p>
              <a:pPr algn="ctr"/>
              <a:r>
                <a:rPr lang="en-US" sz="4800" b="1" dirty="0">
                  <a:latin typeface="Corbel" panose="020B0503020204020204" pitchFamily="34" charset="0"/>
                </a:rPr>
                <a:t>Insights and Conclusion</a:t>
              </a:r>
            </a:p>
          </p:txBody>
        </p:sp>
        <p:sp>
          <p:nvSpPr>
            <p:cNvPr id="88" name="TextBox 87">
              <a:extLst>
                <a:ext uri="{FF2B5EF4-FFF2-40B4-BE49-F238E27FC236}">
                  <a16:creationId xmlns:a16="http://schemas.microsoft.com/office/drawing/2014/main" id="{4E9A5E3A-ACDE-1908-F540-BE461A94963C}"/>
                </a:ext>
              </a:extLst>
            </p:cNvPr>
            <p:cNvSpPr txBox="1"/>
            <p:nvPr/>
          </p:nvSpPr>
          <p:spPr>
            <a:xfrm>
              <a:off x="33970190" y="6494468"/>
              <a:ext cx="9105656" cy="384721"/>
            </a:xfrm>
            <a:prstGeom prst="rect">
              <a:avLst/>
            </a:prstGeom>
            <a:noFill/>
          </p:spPr>
          <p:txBody>
            <a:bodyPr wrap="square" rtlCol="0">
              <a:spAutoFit/>
            </a:bodyPr>
            <a:lstStyle/>
            <a:p>
              <a:pPr algn="ctr"/>
              <a:endParaRPr lang="en-US" sz="1900" b="0" i="0" u="none" strike="noStrike" dirty="0">
                <a:effectLst/>
                <a:latin typeface="Corbel" panose="020B0503020204020204" pitchFamily="34" charset="0"/>
              </a:endParaRPr>
            </a:p>
          </p:txBody>
        </p:sp>
      </p:grpSp>
      <p:sp>
        <p:nvSpPr>
          <p:cNvPr id="119" name="TextBox 118">
            <a:extLst>
              <a:ext uri="{FF2B5EF4-FFF2-40B4-BE49-F238E27FC236}">
                <a16:creationId xmlns:a16="http://schemas.microsoft.com/office/drawing/2014/main" id="{CBA44FE8-A16F-D3EE-1640-E1372F9383FF}"/>
              </a:ext>
            </a:extLst>
          </p:cNvPr>
          <p:cNvSpPr txBox="1"/>
          <p:nvPr/>
        </p:nvSpPr>
        <p:spPr>
          <a:xfrm>
            <a:off x="11748302" y="25061053"/>
            <a:ext cx="4809490" cy="430887"/>
          </a:xfrm>
          <a:prstGeom prst="rect">
            <a:avLst/>
          </a:prstGeom>
          <a:noFill/>
        </p:spPr>
        <p:txBody>
          <a:bodyPr wrap="square" rtlCol="0">
            <a:spAutoFit/>
          </a:bodyPr>
          <a:lstStyle/>
          <a:p>
            <a:pPr algn="ctr"/>
            <a:r>
              <a:rPr lang="en-US" sz="2200" b="1" dirty="0">
                <a:latin typeface="Corbel" panose="020B0503020204020204" pitchFamily="34" charset="0"/>
              </a:rPr>
              <a:t>Eigenvector Centrality Analysis</a:t>
            </a:r>
            <a:endParaRPr lang="en-US" sz="2200" i="0" u="none" strike="noStrike" dirty="0">
              <a:effectLst/>
              <a:latin typeface="Corbel" panose="020B0503020204020204" pitchFamily="34" charset="0"/>
            </a:endParaRPr>
          </a:p>
        </p:txBody>
      </p:sp>
      <p:sp>
        <p:nvSpPr>
          <p:cNvPr id="120" name="TextBox 119">
            <a:extLst>
              <a:ext uri="{FF2B5EF4-FFF2-40B4-BE49-F238E27FC236}">
                <a16:creationId xmlns:a16="http://schemas.microsoft.com/office/drawing/2014/main" id="{F837D6DA-490C-D11C-DFD4-02DD039381C9}"/>
              </a:ext>
            </a:extLst>
          </p:cNvPr>
          <p:cNvSpPr txBox="1"/>
          <p:nvPr/>
        </p:nvSpPr>
        <p:spPr>
          <a:xfrm>
            <a:off x="16979314" y="25059396"/>
            <a:ext cx="4809490" cy="430887"/>
          </a:xfrm>
          <a:prstGeom prst="rect">
            <a:avLst/>
          </a:prstGeom>
          <a:noFill/>
        </p:spPr>
        <p:txBody>
          <a:bodyPr wrap="square" rtlCol="0">
            <a:spAutoFit/>
          </a:bodyPr>
          <a:lstStyle/>
          <a:p>
            <a:pPr algn="ctr"/>
            <a:r>
              <a:rPr lang="en-US" sz="2200" b="1" i="0" u="none" strike="noStrike" dirty="0">
                <a:effectLst/>
                <a:latin typeface="Corbel" panose="020B0503020204020204" pitchFamily="34" charset="0"/>
              </a:rPr>
              <a:t>Hub Node Analysis</a:t>
            </a:r>
            <a:endParaRPr lang="en-US" sz="2200" i="0" u="none" strike="noStrike" dirty="0">
              <a:effectLst/>
              <a:latin typeface="Corbel" panose="020B0503020204020204" pitchFamily="34" charset="0"/>
            </a:endParaRPr>
          </a:p>
        </p:txBody>
      </p:sp>
      <p:sp>
        <p:nvSpPr>
          <p:cNvPr id="121" name="TextBox 120">
            <a:extLst>
              <a:ext uri="{FF2B5EF4-FFF2-40B4-BE49-F238E27FC236}">
                <a16:creationId xmlns:a16="http://schemas.microsoft.com/office/drawing/2014/main" id="{B2ACFE49-E3E5-B58B-F12A-098CEEA6B8A2}"/>
              </a:ext>
            </a:extLst>
          </p:cNvPr>
          <p:cNvSpPr txBox="1"/>
          <p:nvPr/>
        </p:nvSpPr>
        <p:spPr>
          <a:xfrm>
            <a:off x="22210326" y="25059395"/>
            <a:ext cx="4809490" cy="430887"/>
          </a:xfrm>
          <a:prstGeom prst="rect">
            <a:avLst/>
          </a:prstGeom>
          <a:noFill/>
        </p:spPr>
        <p:txBody>
          <a:bodyPr wrap="square" rtlCol="0">
            <a:spAutoFit/>
          </a:bodyPr>
          <a:lstStyle/>
          <a:p>
            <a:pPr algn="ctr"/>
            <a:r>
              <a:rPr lang="en-US" sz="2200" b="1" dirty="0">
                <a:latin typeface="Corbel" panose="020B0503020204020204" pitchFamily="34" charset="0"/>
              </a:rPr>
              <a:t>Authority Nodes Analysis</a:t>
            </a:r>
            <a:endParaRPr lang="en-US" sz="2200" i="0" u="none" strike="noStrike" dirty="0">
              <a:effectLst/>
              <a:latin typeface="Corbel" panose="020B0503020204020204" pitchFamily="34" charset="0"/>
            </a:endParaRPr>
          </a:p>
        </p:txBody>
      </p:sp>
      <p:sp>
        <p:nvSpPr>
          <p:cNvPr id="122" name="TextBox 121">
            <a:extLst>
              <a:ext uri="{FF2B5EF4-FFF2-40B4-BE49-F238E27FC236}">
                <a16:creationId xmlns:a16="http://schemas.microsoft.com/office/drawing/2014/main" id="{A917C3D3-A83C-A77D-9AF7-4FAC415057C9}"/>
              </a:ext>
            </a:extLst>
          </p:cNvPr>
          <p:cNvSpPr txBox="1"/>
          <p:nvPr/>
        </p:nvSpPr>
        <p:spPr>
          <a:xfrm>
            <a:off x="27515081" y="25055053"/>
            <a:ext cx="4809490" cy="430887"/>
          </a:xfrm>
          <a:prstGeom prst="rect">
            <a:avLst/>
          </a:prstGeom>
          <a:noFill/>
        </p:spPr>
        <p:txBody>
          <a:bodyPr wrap="square" rtlCol="0">
            <a:spAutoFit/>
          </a:bodyPr>
          <a:lstStyle/>
          <a:p>
            <a:pPr algn="ctr"/>
            <a:r>
              <a:rPr lang="en-US" sz="2200" b="1" dirty="0">
                <a:latin typeface="Corbel" panose="020B0503020204020204" pitchFamily="34" charset="0"/>
              </a:rPr>
              <a:t>Community Analysis</a:t>
            </a:r>
            <a:endParaRPr lang="en-US" sz="2200" i="0" u="none" strike="noStrike" dirty="0">
              <a:effectLst/>
              <a:latin typeface="Corbel" panose="020B0503020204020204" pitchFamily="34" charset="0"/>
            </a:endParaRPr>
          </a:p>
        </p:txBody>
      </p:sp>
      <p:pic>
        <p:nvPicPr>
          <p:cNvPr id="8" name="Picture 7" descr="A logo of a company&#10;&#10;Description automatically generated">
            <a:extLst>
              <a:ext uri="{FF2B5EF4-FFF2-40B4-BE49-F238E27FC236}">
                <a16:creationId xmlns:a16="http://schemas.microsoft.com/office/drawing/2014/main" id="{71F5BD76-0D09-A6D9-8916-5255F6FBEA96}"/>
              </a:ext>
            </a:extLst>
          </p:cNvPr>
          <p:cNvPicPr>
            <a:picLocks noChangeAspect="1"/>
          </p:cNvPicPr>
          <p:nvPr/>
        </p:nvPicPr>
        <p:blipFill>
          <a:blip r:embed="rId11"/>
          <a:stretch>
            <a:fillRect/>
          </a:stretch>
        </p:blipFill>
        <p:spPr>
          <a:xfrm>
            <a:off x="35236254" y="20212650"/>
            <a:ext cx="6314245" cy="6139543"/>
          </a:xfrm>
          <a:prstGeom prst="rect">
            <a:avLst/>
          </a:prstGeom>
        </p:spPr>
      </p:pic>
    </p:spTree>
    <p:extLst>
      <p:ext uri="{BB962C8B-B14F-4D97-AF65-F5344CB8AC3E}">
        <p14:creationId xmlns:p14="http://schemas.microsoft.com/office/powerpoint/2010/main" val="3709139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2160</TotalTime>
  <Words>288</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Corbel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Maramraju, Rohit</cp:lastModifiedBy>
  <cp:revision>63</cp:revision>
  <dcterms:created xsi:type="dcterms:W3CDTF">2019-05-17T17:52:49Z</dcterms:created>
  <dcterms:modified xsi:type="dcterms:W3CDTF">2024-03-19T19:27:54Z</dcterms:modified>
</cp:coreProperties>
</file>