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C4E04-237F-4148-AE74-FE89E81935F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3D0D7518-6B98-4613-A15B-AB6BF46922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6D135424-2475-4519-AEBA-B20D5E10465A}"/>
              </a:ext>
            </a:extLst>
          </p:cNvPr>
          <p:cNvSpPr>
            <a:spLocks noGrp="1"/>
          </p:cNvSpPr>
          <p:nvPr>
            <p:ph type="dt" sz="half" idx="10"/>
          </p:nvPr>
        </p:nvSpPr>
        <p:spPr/>
        <p:txBody>
          <a:bodyPr/>
          <a:lstStyle/>
          <a:p>
            <a:fld id="{17FE362D-85C9-45E4-A649-7CA468342325}" type="datetimeFigureOut">
              <a:rPr lang="fr-CA" smtClean="0"/>
              <a:t>2020-04-27</a:t>
            </a:fld>
            <a:endParaRPr lang="fr-CA"/>
          </a:p>
        </p:txBody>
      </p:sp>
      <p:sp>
        <p:nvSpPr>
          <p:cNvPr id="5" name="Espace réservé du pied de page 4">
            <a:extLst>
              <a:ext uri="{FF2B5EF4-FFF2-40B4-BE49-F238E27FC236}">
                <a16:creationId xmlns:a16="http://schemas.microsoft.com/office/drawing/2014/main" id="{506D099F-1923-40EA-AC71-533712147F8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9F76A9D1-9D33-43FF-B8D3-DB3BCF54BB9E}"/>
              </a:ext>
            </a:extLst>
          </p:cNvPr>
          <p:cNvSpPr>
            <a:spLocks noGrp="1"/>
          </p:cNvSpPr>
          <p:nvPr>
            <p:ph type="sldNum" sz="quarter" idx="12"/>
          </p:nvPr>
        </p:nvSpPr>
        <p:spPr/>
        <p:txBody>
          <a:bodyPr/>
          <a:lstStyle/>
          <a:p>
            <a:fld id="{A9100CB1-6ADC-40EE-9BD3-6F4F98A2001C}" type="slidenum">
              <a:rPr lang="fr-CA" smtClean="0"/>
              <a:t>‹N°›</a:t>
            </a:fld>
            <a:endParaRPr lang="fr-CA"/>
          </a:p>
        </p:txBody>
      </p:sp>
    </p:spTree>
    <p:extLst>
      <p:ext uri="{BB962C8B-B14F-4D97-AF65-F5344CB8AC3E}">
        <p14:creationId xmlns:p14="http://schemas.microsoft.com/office/powerpoint/2010/main" val="3067036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5389A3-1A5B-4374-991D-CBE90E85C637}"/>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608050D6-2AB5-44B4-92E9-2375DF1BFA2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419A108C-638E-40C3-88F8-51128D3090B5}"/>
              </a:ext>
            </a:extLst>
          </p:cNvPr>
          <p:cNvSpPr>
            <a:spLocks noGrp="1"/>
          </p:cNvSpPr>
          <p:nvPr>
            <p:ph type="dt" sz="half" idx="10"/>
          </p:nvPr>
        </p:nvSpPr>
        <p:spPr/>
        <p:txBody>
          <a:bodyPr/>
          <a:lstStyle/>
          <a:p>
            <a:fld id="{17FE362D-85C9-45E4-A649-7CA468342325}" type="datetimeFigureOut">
              <a:rPr lang="fr-CA" smtClean="0"/>
              <a:t>2020-04-27</a:t>
            </a:fld>
            <a:endParaRPr lang="fr-CA"/>
          </a:p>
        </p:txBody>
      </p:sp>
      <p:sp>
        <p:nvSpPr>
          <p:cNvPr id="5" name="Espace réservé du pied de page 4">
            <a:extLst>
              <a:ext uri="{FF2B5EF4-FFF2-40B4-BE49-F238E27FC236}">
                <a16:creationId xmlns:a16="http://schemas.microsoft.com/office/drawing/2014/main" id="{36D3D8A9-B29C-4A83-A70F-2E7FAD8CE80A}"/>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72D2F3B-D788-490E-BD03-216A74C8A627}"/>
              </a:ext>
            </a:extLst>
          </p:cNvPr>
          <p:cNvSpPr>
            <a:spLocks noGrp="1"/>
          </p:cNvSpPr>
          <p:nvPr>
            <p:ph type="sldNum" sz="quarter" idx="12"/>
          </p:nvPr>
        </p:nvSpPr>
        <p:spPr/>
        <p:txBody>
          <a:bodyPr/>
          <a:lstStyle/>
          <a:p>
            <a:fld id="{A9100CB1-6ADC-40EE-9BD3-6F4F98A2001C}" type="slidenum">
              <a:rPr lang="fr-CA" smtClean="0"/>
              <a:t>‹N°›</a:t>
            </a:fld>
            <a:endParaRPr lang="fr-CA"/>
          </a:p>
        </p:txBody>
      </p:sp>
    </p:spTree>
    <p:extLst>
      <p:ext uri="{BB962C8B-B14F-4D97-AF65-F5344CB8AC3E}">
        <p14:creationId xmlns:p14="http://schemas.microsoft.com/office/powerpoint/2010/main" val="4232989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8D75D60-C5A7-4EC9-AE98-5F43963BB3F7}"/>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1A3B8D41-17FB-4927-A8A6-D17AFFF11B2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9F38A7C4-775D-4CEA-8781-BAE28ABCB12E}"/>
              </a:ext>
            </a:extLst>
          </p:cNvPr>
          <p:cNvSpPr>
            <a:spLocks noGrp="1"/>
          </p:cNvSpPr>
          <p:nvPr>
            <p:ph type="dt" sz="half" idx="10"/>
          </p:nvPr>
        </p:nvSpPr>
        <p:spPr/>
        <p:txBody>
          <a:bodyPr/>
          <a:lstStyle/>
          <a:p>
            <a:fld id="{17FE362D-85C9-45E4-A649-7CA468342325}" type="datetimeFigureOut">
              <a:rPr lang="fr-CA" smtClean="0"/>
              <a:t>2020-04-27</a:t>
            </a:fld>
            <a:endParaRPr lang="fr-CA"/>
          </a:p>
        </p:txBody>
      </p:sp>
      <p:sp>
        <p:nvSpPr>
          <p:cNvPr id="5" name="Espace réservé du pied de page 4">
            <a:extLst>
              <a:ext uri="{FF2B5EF4-FFF2-40B4-BE49-F238E27FC236}">
                <a16:creationId xmlns:a16="http://schemas.microsoft.com/office/drawing/2014/main" id="{73B77A67-B5C8-4970-B1FE-9461C7632288}"/>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74CB0DB5-BE7E-4165-B0F1-8AE699D8659F}"/>
              </a:ext>
            </a:extLst>
          </p:cNvPr>
          <p:cNvSpPr>
            <a:spLocks noGrp="1"/>
          </p:cNvSpPr>
          <p:nvPr>
            <p:ph type="sldNum" sz="quarter" idx="12"/>
          </p:nvPr>
        </p:nvSpPr>
        <p:spPr/>
        <p:txBody>
          <a:bodyPr/>
          <a:lstStyle/>
          <a:p>
            <a:fld id="{A9100CB1-6ADC-40EE-9BD3-6F4F98A2001C}" type="slidenum">
              <a:rPr lang="fr-CA" smtClean="0"/>
              <a:t>‹N°›</a:t>
            </a:fld>
            <a:endParaRPr lang="fr-CA"/>
          </a:p>
        </p:txBody>
      </p:sp>
    </p:spTree>
    <p:extLst>
      <p:ext uri="{BB962C8B-B14F-4D97-AF65-F5344CB8AC3E}">
        <p14:creationId xmlns:p14="http://schemas.microsoft.com/office/powerpoint/2010/main" val="1222651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6E3131-8164-46A0-93F1-F402AFF53BFB}"/>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7A7853E8-C973-40CC-B0E1-DC68B756F3E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A104328B-CEA5-42F2-93AC-C66A38CDD506}"/>
              </a:ext>
            </a:extLst>
          </p:cNvPr>
          <p:cNvSpPr>
            <a:spLocks noGrp="1"/>
          </p:cNvSpPr>
          <p:nvPr>
            <p:ph type="dt" sz="half" idx="10"/>
          </p:nvPr>
        </p:nvSpPr>
        <p:spPr/>
        <p:txBody>
          <a:bodyPr/>
          <a:lstStyle/>
          <a:p>
            <a:fld id="{17FE362D-85C9-45E4-A649-7CA468342325}" type="datetimeFigureOut">
              <a:rPr lang="fr-CA" smtClean="0"/>
              <a:t>2020-04-27</a:t>
            </a:fld>
            <a:endParaRPr lang="fr-CA"/>
          </a:p>
        </p:txBody>
      </p:sp>
      <p:sp>
        <p:nvSpPr>
          <p:cNvPr id="5" name="Espace réservé du pied de page 4">
            <a:extLst>
              <a:ext uri="{FF2B5EF4-FFF2-40B4-BE49-F238E27FC236}">
                <a16:creationId xmlns:a16="http://schemas.microsoft.com/office/drawing/2014/main" id="{99C55A80-90D2-4FBD-B3EA-7E2AEFD63EA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7117836F-97E4-4026-974F-9E2C29716A3C}"/>
              </a:ext>
            </a:extLst>
          </p:cNvPr>
          <p:cNvSpPr>
            <a:spLocks noGrp="1"/>
          </p:cNvSpPr>
          <p:nvPr>
            <p:ph type="sldNum" sz="quarter" idx="12"/>
          </p:nvPr>
        </p:nvSpPr>
        <p:spPr/>
        <p:txBody>
          <a:bodyPr/>
          <a:lstStyle/>
          <a:p>
            <a:fld id="{A9100CB1-6ADC-40EE-9BD3-6F4F98A2001C}" type="slidenum">
              <a:rPr lang="fr-CA" smtClean="0"/>
              <a:t>‹N°›</a:t>
            </a:fld>
            <a:endParaRPr lang="fr-CA"/>
          </a:p>
        </p:txBody>
      </p:sp>
    </p:spTree>
    <p:extLst>
      <p:ext uri="{BB962C8B-B14F-4D97-AF65-F5344CB8AC3E}">
        <p14:creationId xmlns:p14="http://schemas.microsoft.com/office/powerpoint/2010/main" val="1210145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961D2E-39BF-4B5B-9BE7-6575CF49745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A85840E2-7D28-44F6-9B51-E897FCCEE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188E118-E06C-4575-95BF-E10577D70E84}"/>
              </a:ext>
            </a:extLst>
          </p:cNvPr>
          <p:cNvSpPr>
            <a:spLocks noGrp="1"/>
          </p:cNvSpPr>
          <p:nvPr>
            <p:ph type="dt" sz="half" idx="10"/>
          </p:nvPr>
        </p:nvSpPr>
        <p:spPr/>
        <p:txBody>
          <a:bodyPr/>
          <a:lstStyle/>
          <a:p>
            <a:fld id="{17FE362D-85C9-45E4-A649-7CA468342325}" type="datetimeFigureOut">
              <a:rPr lang="fr-CA" smtClean="0"/>
              <a:t>2020-04-27</a:t>
            </a:fld>
            <a:endParaRPr lang="fr-CA"/>
          </a:p>
        </p:txBody>
      </p:sp>
      <p:sp>
        <p:nvSpPr>
          <p:cNvPr id="5" name="Espace réservé du pied de page 4">
            <a:extLst>
              <a:ext uri="{FF2B5EF4-FFF2-40B4-BE49-F238E27FC236}">
                <a16:creationId xmlns:a16="http://schemas.microsoft.com/office/drawing/2014/main" id="{1DB442B2-C438-4725-AB17-3FE5FE9C26E1}"/>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01F89C4-74F2-4D7C-8397-E29E6A9D50E1}"/>
              </a:ext>
            </a:extLst>
          </p:cNvPr>
          <p:cNvSpPr>
            <a:spLocks noGrp="1"/>
          </p:cNvSpPr>
          <p:nvPr>
            <p:ph type="sldNum" sz="quarter" idx="12"/>
          </p:nvPr>
        </p:nvSpPr>
        <p:spPr/>
        <p:txBody>
          <a:bodyPr/>
          <a:lstStyle/>
          <a:p>
            <a:fld id="{A9100CB1-6ADC-40EE-9BD3-6F4F98A2001C}" type="slidenum">
              <a:rPr lang="fr-CA" smtClean="0"/>
              <a:t>‹N°›</a:t>
            </a:fld>
            <a:endParaRPr lang="fr-CA"/>
          </a:p>
        </p:txBody>
      </p:sp>
    </p:spTree>
    <p:extLst>
      <p:ext uri="{BB962C8B-B14F-4D97-AF65-F5344CB8AC3E}">
        <p14:creationId xmlns:p14="http://schemas.microsoft.com/office/powerpoint/2010/main" val="49417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6D8DD7-AD7D-465B-905C-72067D3FCF11}"/>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EB448240-C03B-4B98-AF9D-1AC1DAF350E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50B69E98-CDF5-429B-83C5-6A9EFA8AA0B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54028E2E-C3AA-4431-A6D0-B324D2519514}"/>
              </a:ext>
            </a:extLst>
          </p:cNvPr>
          <p:cNvSpPr>
            <a:spLocks noGrp="1"/>
          </p:cNvSpPr>
          <p:nvPr>
            <p:ph type="dt" sz="half" idx="10"/>
          </p:nvPr>
        </p:nvSpPr>
        <p:spPr/>
        <p:txBody>
          <a:bodyPr/>
          <a:lstStyle/>
          <a:p>
            <a:fld id="{17FE362D-85C9-45E4-A649-7CA468342325}" type="datetimeFigureOut">
              <a:rPr lang="fr-CA" smtClean="0"/>
              <a:t>2020-04-27</a:t>
            </a:fld>
            <a:endParaRPr lang="fr-CA"/>
          </a:p>
        </p:txBody>
      </p:sp>
      <p:sp>
        <p:nvSpPr>
          <p:cNvPr id="6" name="Espace réservé du pied de page 5">
            <a:extLst>
              <a:ext uri="{FF2B5EF4-FFF2-40B4-BE49-F238E27FC236}">
                <a16:creationId xmlns:a16="http://schemas.microsoft.com/office/drawing/2014/main" id="{1C25B01D-8D08-4CFC-8ADD-3EE0151CF85F}"/>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E8FE10CA-B7DC-49C8-A60F-25D5A7CFBA6B}"/>
              </a:ext>
            </a:extLst>
          </p:cNvPr>
          <p:cNvSpPr>
            <a:spLocks noGrp="1"/>
          </p:cNvSpPr>
          <p:nvPr>
            <p:ph type="sldNum" sz="quarter" idx="12"/>
          </p:nvPr>
        </p:nvSpPr>
        <p:spPr/>
        <p:txBody>
          <a:bodyPr/>
          <a:lstStyle/>
          <a:p>
            <a:fld id="{A9100CB1-6ADC-40EE-9BD3-6F4F98A2001C}" type="slidenum">
              <a:rPr lang="fr-CA" smtClean="0"/>
              <a:t>‹N°›</a:t>
            </a:fld>
            <a:endParaRPr lang="fr-CA"/>
          </a:p>
        </p:txBody>
      </p:sp>
    </p:spTree>
    <p:extLst>
      <p:ext uri="{BB962C8B-B14F-4D97-AF65-F5344CB8AC3E}">
        <p14:creationId xmlns:p14="http://schemas.microsoft.com/office/powerpoint/2010/main" val="3710868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4CB3A-AC4A-4868-A4F7-82BC18598235}"/>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C8E0E654-7B7C-425C-9408-09C5459C20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9C8BFDA-27E5-44A6-B462-F86F8B7AD4A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FFD823DB-E572-4AEE-895F-317F555F7B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A576AD5-9A3B-4B49-96BB-FE839998FDF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A7B20080-769D-46E8-B3A5-1DC42057CFDC}"/>
              </a:ext>
            </a:extLst>
          </p:cNvPr>
          <p:cNvSpPr>
            <a:spLocks noGrp="1"/>
          </p:cNvSpPr>
          <p:nvPr>
            <p:ph type="dt" sz="half" idx="10"/>
          </p:nvPr>
        </p:nvSpPr>
        <p:spPr/>
        <p:txBody>
          <a:bodyPr/>
          <a:lstStyle/>
          <a:p>
            <a:fld id="{17FE362D-85C9-45E4-A649-7CA468342325}" type="datetimeFigureOut">
              <a:rPr lang="fr-CA" smtClean="0"/>
              <a:t>2020-04-27</a:t>
            </a:fld>
            <a:endParaRPr lang="fr-CA"/>
          </a:p>
        </p:txBody>
      </p:sp>
      <p:sp>
        <p:nvSpPr>
          <p:cNvPr id="8" name="Espace réservé du pied de page 7">
            <a:extLst>
              <a:ext uri="{FF2B5EF4-FFF2-40B4-BE49-F238E27FC236}">
                <a16:creationId xmlns:a16="http://schemas.microsoft.com/office/drawing/2014/main" id="{728D0653-A149-4D2E-A23C-E7282F8EDABF}"/>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D295C655-DDC5-48EC-A29E-5CCDB460FFB9}"/>
              </a:ext>
            </a:extLst>
          </p:cNvPr>
          <p:cNvSpPr>
            <a:spLocks noGrp="1"/>
          </p:cNvSpPr>
          <p:nvPr>
            <p:ph type="sldNum" sz="quarter" idx="12"/>
          </p:nvPr>
        </p:nvSpPr>
        <p:spPr/>
        <p:txBody>
          <a:bodyPr/>
          <a:lstStyle/>
          <a:p>
            <a:fld id="{A9100CB1-6ADC-40EE-9BD3-6F4F98A2001C}" type="slidenum">
              <a:rPr lang="fr-CA" smtClean="0"/>
              <a:t>‹N°›</a:t>
            </a:fld>
            <a:endParaRPr lang="fr-CA"/>
          </a:p>
        </p:txBody>
      </p:sp>
    </p:spTree>
    <p:extLst>
      <p:ext uri="{BB962C8B-B14F-4D97-AF65-F5344CB8AC3E}">
        <p14:creationId xmlns:p14="http://schemas.microsoft.com/office/powerpoint/2010/main" val="90178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9E14ED-FA00-4020-A322-E01D874DCD94}"/>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DCCFD9D0-F130-42F4-8888-78F30DBE101A}"/>
              </a:ext>
            </a:extLst>
          </p:cNvPr>
          <p:cNvSpPr>
            <a:spLocks noGrp="1"/>
          </p:cNvSpPr>
          <p:nvPr>
            <p:ph type="dt" sz="half" idx="10"/>
          </p:nvPr>
        </p:nvSpPr>
        <p:spPr/>
        <p:txBody>
          <a:bodyPr/>
          <a:lstStyle/>
          <a:p>
            <a:fld id="{17FE362D-85C9-45E4-A649-7CA468342325}" type="datetimeFigureOut">
              <a:rPr lang="fr-CA" smtClean="0"/>
              <a:t>2020-04-27</a:t>
            </a:fld>
            <a:endParaRPr lang="fr-CA"/>
          </a:p>
        </p:txBody>
      </p:sp>
      <p:sp>
        <p:nvSpPr>
          <p:cNvPr id="4" name="Espace réservé du pied de page 3">
            <a:extLst>
              <a:ext uri="{FF2B5EF4-FFF2-40B4-BE49-F238E27FC236}">
                <a16:creationId xmlns:a16="http://schemas.microsoft.com/office/drawing/2014/main" id="{4B6ADC8C-7F20-422D-905F-1B35F9FAEB2F}"/>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0419D59E-6633-48FF-9946-495EBB26DDDB}"/>
              </a:ext>
            </a:extLst>
          </p:cNvPr>
          <p:cNvSpPr>
            <a:spLocks noGrp="1"/>
          </p:cNvSpPr>
          <p:nvPr>
            <p:ph type="sldNum" sz="quarter" idx="12"/>
          </p:nvPr>
        </p:nvSpPr>
        <p:spPr/>
        <p:txBody>
          <a:bodyPr/>
          <a:lstStyle/>
          <a:p>
            <a:fld id="{A9100CB1-6ADC-40EE-9BD3-6F4F98A2001C}" type="slidenum">
              <a:rPr lang="fr-CA" smtClean="0"/>
              <a:t>‹N°›</a:t>
            </a:fld>
            <a:endParaRPr lang="fr-CA"/>
          </a:p>
        </p:txBody>
      </p:sp>
    </p:spTree>
    <p:extLst>
      <p:ext uri="{BB962C8B-B14F-4D97-AF65-F5344CB8AC3E}">
        <p14:creationId xmlns:p14="http://schemas.microsoft.com/office/powerpoint/2010/main" val="371034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494A7A4-827A-4950-9FBF-AEF6E4DBBD48}"/>
              </a:ext>
            </a:extLst>
          </p:cNvPr>
          <p:cNvSpPr>
            <a:spLocks noGrp="1"/>
          </p:cNvSpPr>
          <p:nvPr>
            <p:ph type="dt" sz="half" idx="10"/>
          </p:nvPr>
        </p:nvSpPr>
        <p:spPr/>
        <p:txBody>
          <a:bodyPr/>
          <a:lstStyle/>
          <a:p>
            <a:fld id="{17FE362D-85C9-45E4-A649-7CA468342325}" type="datetimeFigureOut">
              <a:rPr lang="fr-CA" smtClean="0"/>
              <a:t>2020-04-27</a:t>
            </a:fld>
            <a:endParaRPr lang="fr-CA"/>
          </a:p>
        </p:txBody>
      </p:sp>
      <p:sp>
        <p:nvSpPr>
          <p:cNvPr id="3" name="Espace réservé du pied de page 2">
            <a:extLst>
              <a:ext uri="{FF2B5EF4-FFF2-40B4-BE49-F238E27FC236}">
                <a16:creationId xmlns:a16="http://schemas.microsoft.com/office/drawing/2014/main" id="{5102A615-A1EB-4555-BB0B-7D87DE618691}"/>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64D09B16-1A67-493A-93BB-E7311EC7037D}"/>
              </a:ext>
            </a:extLst>
          </p:cNvPr>
          <p:cNvSpPr>
            <a:spLocks noGrp="1"/>
          </p:cNvSpPr>
          <p:nvPr>
            <p:ph type="sldNum" sz="quarter" idx="12"/>
          </p:nvPr>
        </p:nvSpPr>
        <p:spPr/>
        <p:txBody>
          <a:bodyPr/>
          <a:lstStyle/>
          <a:p>
            <a:fld id="{A9100CB1-6ADC-40EE-9BD3-6F4F98A2001C}" type="slidenum">
              <a:rPr lang="fr-CA" smtClean="0"/>
              <a:t>‹N°›</a:t>
            </a:fld>
            <a:endParaRPr lang="fr-CA"/>
          </a:p>
        </p:txBody>
      </p:sp>
    </p:spTree>
    <p:extLst>
      <p:ext uri="{BB962C8B-B14F-4D97-AF65-F5344CB8AC3E}">
        <p14:creationId xmlns:p14="http://schemas.microsoft.com/office/powerpoint/2010/main" val="86527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CD8040-EB5D-4118-B2BE-3D40393A842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D2F02BD0-A17F-436E-ABB8-27D598BC22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E60EB4B0-2A67-4E61-8151-F8E9E63B7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81F24E6-071B-4601-909D-D1B647CF22F2}"/>
              </a:ext>
            </a:extLst>
          </p:cNvPr>
          <p:cNvSpPr>
            <a:spLocks noGrp="1"/>
          </p:cNvSpPr>
          <p:nvPr>
            <p:ph type="dt" sz="half" idx="10"/>
          </p:nvPr>
        </p:nvSpPr>
        <p:spPr/>
        <p:txBody>
          <a:bodyPr/>
          <a:lstStyle/>
          <a:p>
            <a:fld id="{17FE362D-85C9-45E4-A649-7CA468342325}" type="datetimeFigureOut">
              <a:rPr lang="fr-CA" smtClean="0"/>
              <a:t>2020-04-27</a:t>
            </a:fld>
            <a:endParaRPr lang="fr-CA"/>
          </a:p>
        </p:txBody>
      </p:sp>
      <p:sp>
        <p:nvSpPr>
          <p:cNvPr id="6" name="Espace réservé du pied de page 5">
            <a:extLst>
              <a:ext uri="{FF2B5EF4-FFF2-40B4-BE49-F238E27FC236}">
                <a16:creationId xmlns:a16="http://schemas.microsoft.com/office/drawing/2014/main" id="{B782971B-7777-445F-A510-B011113B98A3}"/>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C4608E41-2031-48D0-908C-479C6070747C}"/>
              </a:ext>
            </a:extLst>
          </p:cNvPr>
          <p:cNvSpPr>
            <a:spLocks noGrp="1"/>
          </p:cNvSpPr>
          <p:nvPr>
            <p:ph type="sldNum" sz="quarter" idx="12"/>
          </p:nvPr>
        </p:nvSpPr>
        <p:spPr/>
        <p:txBody>
          <a:bodyPr/>
          <a:lstStyle/>
          <a:p>
            <a:fld id="{A9100CB1-6ADC-40EE-9BD3-6F4F98A2001C}" type="slidenum">
              <a:rPr lang="fr-CA" smtClean="0"/>
              <a:t>‹N°›</a:t>
            </a:fld>
            <a:endParaRPr lang="fr-CA"/>
          </a:p>
        </p:txBody>
      </p:sp>
    </p:spTree>
    <p:extLst>
      <p:ext uri="{BB962C8B-B14F-4D97-AF65-F5344CB8AC3E}">
        <p14:creationId xmlns:p14="http://schemas.microsoft.com/office/powerpoint/2010/main" val="3426549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030C85-E1EF-406D-A9B9-39B779FA937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AB24AB7B-3F2A-4FD8-B314-2925B88645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E09B7664-3615-4E58-AFEE-349A42F83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73D6404-1F39-45CA-9EB0-702AB174BFC8}"/>
              </a:ext>
            </a:extLst>
          </p:cNvPr>
          <p:cNvSpPr>
            <a:spLocks noGrp="1"/>
          </p:cNvSpPr>
          <p:nvPr>
            <p:ph type="dt" sz="half" idx="10"/>
          </p:nvPr>
        </p:nvSpPr>
        <p:spPr/>
        <p:txBody>
          <a:bodyPr/>
          <a:lstStyle/>
          <a:p>
            <a:fld id="{17FE362D-85C9-45E4-A649-7CA468342325}" type="datetimeFigureOut">
              <a:rPr lang="fr-CA" smtClean="0"/>
              <a:t>2020-04-27</a:t>
            </a:fld>
            <a:endParaRPr lang="fr-CA"/>
          </a:p>
        </p:txBody>
      </p:sp>
      <p:sp>
        <p:nvSpPr>
          <p:cNvPr id="6" name="Espace réservé du pied de page 5">
            <a:extLst>
              <a:ext uri="{FF2B5EF4-FFF2-40B4-BE49-F238E27FC236}">
                <a16:creationId xmlns:a16="http://schemas.microsoft.com/office/drawing/2014/main" id="{0E073754-BD45-4AFF-8288-5AFE00EF499E}"/>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8869D4CF-C0EA-4BCF-B4D9-D0D2CBF77210}"/>
              </a:ext>
            </a:extLst>
          </p:cNvPr>
          <p:cNvSpPr>
            <a:spLocks noGrp="1"/>
          </p:cNvSpPr>
          <p:nvPr>
            <p:ph type="sldNum" sz="quarter" idx="12"/>
          </p:nvPr>
        </p:nvSpPr>
        <p:spPr/>
        <p:txBody>
          <a:bodyPr/>
          <a:lstStyle/>
          <a:p>
            <a:fld id="{A9100CB1-6ADC-40EE-9BD3-6F4F98A2001C}" type="slidenum">
              <a:rPr lang="fr-CA" smtClean="0"/>
              <a:t>‹N°›</a:t>
            </a:fld>
            <a:endParaRPr lang="fr-CA"/>
          </a:p>
        </p:txBody>
      </p:sp>
    </p:spTree>
    <p:extLst>
      <p:ext uri="{BB962C8B-B14F-4D97-AF65-F5344CB8AC3E}">
        <p14:creationId xmlns:p14="http://schemas.microsoft.com/office/powerpoint/2010/main" val="420487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5B92F37-FC0E-4FC1-A90F-CBDC15D1B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ADE9AA45-F7E3-40E5-816C-EDA391601C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13685F9E-6697-41C3-8EF2-635D815D7A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E362D-85C9-45E4-A649-7CA468342325}" type="datetimeFigureOut">
              <a:rPr lang="fr-CA" smtClean="0"/>
              <a:t>2020-04-27</a:t>
            </a:fld>
            <a:endParaRPr lang="fr-CA"/>
          </a:p>
        </p:txBody>
      </p:sp>
      <p:sp>
        <p:nvSpPr>
          <p:cNvPr id="5" name="Espace réservé du pied de page 4">
            <a:extLst>
              <a:ext uri="{FF2B5EF4-FFF2-40B4-BE49-F238E27FC236}">
                <a16:creationId xmlns:a16="http://schemas.microsoft.com/office/drawing/2014/main" id="{9D71E97F-E564-4BD8-90A5-9CF3AE11F2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D05A594D-9BA1-4AEE-ABAF-633199F49A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00CB1-6ADC-40EE-9BD3-6F4F98A2001C}" type="slidenum">
              <a:rPr lang="fr-CA" smtClean="0"/>
              <a:t>‹N°›</a:t>
            </a:fld>
            <a:endParaRPr lang="fr-CA"/>
          </a:p>
        </p:txBody>
      </p:sp>
    </p:spTree>
    <p:extLst>
      <p:ext uri="{BB962C8B-B14F-4D97-AF65-F5344CB8AC3E}">
        <p14:creationId xmlns:p14="http://schemas.microsoft.com/office/powerpoint/2010/main" val="2582994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F0F18E-2CBA-42EB-9EB1-988EA5B08742}"/>
              </a:ext>
            </a:extLst>
          </p:cNvPr>
          <p:cNvSpPr>
            <a:spLocks noGrp="1"/>
          </p:cNvSpPr>
          <p:nvPr>
            <p:ph type="ctrTitle"/>
          </p:nvPr>
        </p:nvSpPr>
        <p:spPr/>
        <p:txBody>
          <a:bodyPr/>
          <a:lstStyle/>
          <a:p>
            <a:r>
              <a:rPr lang="fr-CA" dirty="0"/>
              <a:t>Clustering of the Halifax Municipal </a:t>
            </a:r>
            <a:r>
              <a:rPr lang="fr-CA" dirty="0" err="1"/>
              <a:t>Region</a:t>
            </a:r>
            <a:endParaRPr lang="fr-CA" dirty="0"/>
          </a:p>
        </p:txBody>
      </p:sp>
      <p:sp>
        <p:nvSpPr>
          <p:cNvPr id="3" name="Sous-titre 2">
            <a:extLst>
              <a:ext uri="{FF2B5EF4-FFF2-40B4-BE49-F238E27FC236}">
                <a16:creationId xmlns:a16="http://schemas.microsoft.com/office/drawing/2014/main" id="{B539DE7C-8C3D-4BA5-8B83-0552491FEEFC}"/>
              </a:ext>
            </a:extLst>
          </p:cNvPr>
          <p:cNvSpPr>
            <a:spLocks noGrp="1"/>
          </p:cNvSpPr>
          <p:nvPr>
            <p:ph type="subTitle" idx="1"/>
          </p:nvPr>
        </p:nvSpPr>
        <p:spPr/>
        <p:txBody>
          <a:bodyPr/>
          <a:lstStyle/>
          <a:p>
            <a:r>
              <a:rPr lang="fr-CA" dirty="0"/>
              <a:t>By Philippe Mérel</a:t>
            </a:r>
          </a:p>
        </p:txBody>
      </p:sp>
    </p:spTree>
    <p:extLst>
      <p:ext uri="{BB962C8B-B14F-4D97-AF65-F5344CB8AC3E}">
        <p14:creationId xmlns:p14="http://schemas.microsoft.com/office/powerpoint/2010/main" val="1919112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F41939-3287-4645-A13F-348355EC3E83}"/>
              </a:ext>
            </a:extLst>
          </p:cNvPr>
          <p:cNvSpPr>
            <a:spLocks noGrp="1"/>
          </p:cNvSpPr>
          <p:nvPr>
            <p:ph type="title"/>
          </p:nvPr>
        </p:nvSpPr>
        <p:spPr/>
        <p:txBody>
          <a:bodyPr/>
          <a:lstStyle/>
          <a:p>
            <a:r>
              <a:rPr lang="fr-CA" dirty="0"/>
              <a:t>Goal</a:t>
            </a:r>
          </a:p>
        </p:txBody>
      </p:sp>
      <p:sp>
        <p:nvSpPr>
          <p:cNvPr id="3" name="Espace réservé du contenu 2">
            <a:extLst>
              <a:ext uri="{FF2B5EF4-FFF2-40B4-BE49-F238E27FC236}">
                <a16:creationId xmlns:a16="http://schemas.microsoft.com/office/drawing/2014/main" id="{84C23C9C-15D7-4473-B902-083A28C0BFBA}"/>
              </a:ext>
            </a:extLst>
          </p:cNvPr>
          <p:cNvSpPr>
            <a:spLocks noGrp="1"/>
          </p:cNvSpPr>
          <p:nvPr>
            <p:ph idx="1"/>
          </p:nvPr>
        </p:nvSpPr>
        <p:spPr/>
        <p:txBody>
          <a:bodyPr/>
          <a:lstStyle/>
          <a:p>
            <a:r>
              <a:rPr lang="en-CA" b="1" dirty="0"/>
              <a:t>Problem:</a:t>
            </a:r>
            <a:r>
              <a:rPr lang="en-CA" dirty="0"/>
              <a:t> Using Data Science techniques to determine in which neighborhood of the city of Halifax (Nova Scotia, Canada) to live.</a:t>
            </a:r>
          </a:p>
          <a:p>
            <a:r>
              <a:rPr lang="en-CA" b="1" dirty="0"/>
              <a:t>Audience:</a:t>
            </a:r>
            <a:r>
              <a:rPr lang="en-CA" dirty="0"/>
              <a:t> Families with young or adolescent children planning to live or relocate in Halifax.</a:t>
            </a:r>
            <a:endParaRPr lang="fr-CA" dirty="0"/>
          </a:p>
          <a:p>
            <a:endParaRPr lang="fr-CA" dirty="0"/>
          </a:p>
        </p:txBody>
      </p:sp>
    </p:spTree>
    <p:extLst>
      <p:ext uri="{BB962C8B-B14F-4D97-AF65-F5344CB8AC3E}">
        <p14:creationId xmlns:p14="http://schemas.microsoft.com/office/powerpoint/2010/main" val="1915475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57F9CE-E7F2-4610-9383-8AA948AFC1EF}"/>
              </a:ext>
            </a:extLst>
          </p:cNvPr>
          <p:cNvSpPr>
            <a:spLocks noGrp="1"/>
          </p:cNvSpPr>
          <p:nvPr>
            <p:ph type="title"/>
          </p:nvPr>
        </p:nvSpPr>
        <p:spPr/>
        <p:txBody>
          <a:bodyPr/>
          <a:lstStyle/>
          <a:p>
            <a:r>
              <a:rPr lang="fr-CA" dirty="0"/>
              <a:t>Data</a:t>
            </a:r>
          </a:p>
        </p:txBody>
      </p:sp>
      <p:sp>
        <p:nvSpPr>
          <p:cNvPr id="3" name="Espace réservé du contenu 2">
            <a:extLst>
              <a:ext uri="{FF2B5EF4-FFF2-40B4-BE49-F238E27FC236}">
                <a16:creationId xmlns:a16="http://schemas.microsoft.com/office/drawing/2014/main" id="{0D147D19-6FF2-4AB4-8198-82FCD3E91415}"/>
              </a:ext>
            </a:extLst>
          </p:cNvPr>
          <p:cNvSpPr>
            <a:spLocks noGrp="1"/>
          </p:cNvSpPr>
          <p:nvPr>
            <p:ph idx="1"/>
          </p:nvPr>
        </p:nvSpPr>
        <p:spPr/>
        <p:txBody>
          <a:bodyPr/>
          <a:lstStyle/>
          <a:p>
            <a:r>
              <a:rPr lang="fr-CA" dirty="0"/>
              <a:t>A </a:t>
            </a:r>
            <a:r>
              <a:rPr lang="fr-CA" dirty="0" err="1"/>
              <a:t>generated</a:t>
            </a:r>
            <a:r>
              <a:rPr lang="fr-CA" dirty="0"/>
              <a:t> </a:t>
            </a:r>
            <a:r>
              <a:rPr lang="fr-CA" dirty="0" err="1"/>
              <a:t>coordinate</a:t>
            </a:r>
            <a:r>
              <a:rPr lang="fr-CA" dirty="0"/>
              <a:t> </a:t>
            </a:r>
            <a:r>
              <a:rPr lang="fr-CA" dirty="0" err="1"/>
              <a:t>gride</a:t>
            </a:r>
            <a:r>
              <a:rPr lang="fr-CA" dirty="0"/>
              <a:t> (rectangle)</a:t>
            </a:r>
          </a:p>
          <a:p>
            <a:r>
              <a:rPr lang="fr-CA" dirty="0"/>
              <a:t>List (</a:t>
            </a:r>
            <a:r>
              <a:rPr lang="fr-CA" dirty="0" err="1"/>
              <a:t>with</a:t>
            </a:r>
            <a:r>
              <a:rPr lang="fr-CA" dirty="0"/>
              <a:t> location) of Elementary, Middle, High </a:t>
            </a:r>
            <a:r>
              <a:rPr lang="fr-CA" dirty="0" err="1"/>
              <a:t>schools</a:t>
            </a:r>
            <a:r>
              <a:rPr lang="fr-CA" dirty="0"/>
              <a:t>, </a:t>
            </a:r>
            <a:r>
              <a:rPr lang="fr-CA" dirty="0" err="1"/>
              <a:t>parks</a:t>
            </a:r>
            <a:r>
              <a:rPr lang="fr-CA" dirty="0"/>
              <a:t>, hockey </a:t>
            </a:r>
            <a:r>
              <a:rPr lang="fr-CA" dirty="0" err="1"/>
              <a:t>arenas</a:t>
            </a:r>
            <a:r>
              <a:rPr lang="fr-CA" dirty="0"/>
              <a:t> and </a:t>
            </a:r>
            <a:r>
              <a:rPr lang="fr-CA" dirty="0" err="1"/>
              <a:t>grocery</a:t>
            </a:r>
            <a:r>
              <a:rPr lang="fr-CA" dirty="0"/>
              <a:t> stores in the HRM.</a:t>
            </a:r>
          </a:p>
          <a:p>
            <a:pPr lvl="1"/>
            <a:r>
              <a:rPr lang="fr-CA" dirty="0" err="1"/>
              <a:t>Obtained</a:t>
            </a:r>
            <a:r>
              <a:rPr lang="fr-CA" dirty="0"/>
              <a:t> </a:t>
            </a:r>
            <a:r>
              <a:rPr lang="fr-CA" dirty="0" err="1"/>
              <a:t>from</a:t>
            </a:r>
            <a:r>
              <a:rPr lang="fr-CA" dirty="0"/>
              <a:t> the </a:t>
            </a:r>
            <a:r>
              <a:rPr lang="fr-CA" dirty="0" err="1"/>
              <a:t>Foursquare</a:t>
            </a:r>
            <a:r>
              <a:rPr lang="fr-CA" dirty="0"/>
              <a:t> API</a:t>
            </a:r>
          </a:p>
          <a:p>
            <a:r>
              <a:rPr lang="fr-CA" dirty="0"/>
              <a:t>Is </a:t>
            </a:r>
            <a:r>
              <a:rPr lang="fr-CA" dirty="0" err="1"/>
              <a:t>coordinate</a:t>
            </a:r>
            <a:r>
              <a:rPr lang="fr-CA" dirty="0"/>
              <a:t> on water</a:t>
            </a:r>
          </a:p>
          <a:p>
            <a:pPr lvl="1"/>
            <a:r>
              <a:rPr lang="fr-CA" dirty="0" err="1"/>
              <a:t>obtained</a:t>
            </a:r>
            <a:r>
              <a:rPr lang="fr-CA" dirty="0"/>
              <a:t> </a:t>
            </a:r>
            <a:r>
              <a:rPr lang="fr-CA" dirty="0" err="1"/>
              <a:t>from</a:t>
            </a:r>
            <a:r>
              <a:rPr lang="fr-CA" dirty="0"/>
              <a:t> the On Water API</a:t>
            </a:r>
          </a:p>
        </p:txBody>
      </p:sp>
    </p:spTree>
    <p:extLst>
      <p:ext uri="{BB962C8B-B14F-4D97-AF65-F5344CB8AC3E}">
        <p14:creationId xmlns:p14="http://schemas.microsoft.com/office/powerpoint/2010/main" val="237653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D51479-EBE5-4FF3-8220-4EDB03AD9BE7}"/>
              </a:ext>
            </a:extLst>
          </p:cNvPr>
          <p:cNvSpPr>
            <a:spLocks noGrp="1"/>
          </p:cNvSpPr>
          <p:nvPr>
            <p:ph type="title"/>
          </p:nvPr>
        </p:nvSpPr>
        <p:spPr/>
        <p:txBody>
          <a:bodyPr/>
          <a:lstStyle/>
          <a:p>
            <a:r>
              <a:rPr lang="fr-CA" dirty="0" err="1"/>
              <a:t>Methodology</a:t>
            </a:r>
            <a:endParaRPr lang="fr-CA" dirty="0"/>
          </a:p>
        </p:txBody>
      </p:sp>
      <p:sp>
        <p:nvSpPr>
          <p:cNvPr id="3" name="Espace réservé du contenu 2">
            <a:extLst>
              <a:ext uri="{FF2B5EF4-FFF2-40B4-BE49-F238E27FC236}">
                <a16:creationId xmlns:a16="http://schemas.microsoft.com/office/drawing/2014/main" id="{13E27AD8-D573-4B41-A9D6-93D71A1CC27A}"/>
              </a:ext>
            </a:extLst>
          </p:cNvPr>
          <p:cNvSpPr>
            <a:spLocks noGrp="1"/>
          </p:cNvSpPr>
          <p:nvPr>
            <p:ph idx="1"/>
          </p:nvPr>
        </p:nvSpPr>
        <p:spPr>
          <a:xfrm>
            <a:off x="838200" y="1825625"/>
            <a:ext cx="10515600" cy="4667250"/>
          </a:xfrm>
        </p:spPr>
        <p:txBody>
          <a:bodyPr>
            <a:normAutofit fontScale="92500" lnSpcReduction="20000"/>
          </a:bodyPr>
          <a:lstStyle/>
          <a:p>
            <a:r>
              <a:rPr lang="en-CA" dirty="0"/>
              <a:t>A latitude and longitude grid was superimposed on the Halifax Regional Municipality (HRM) map.</a:t>
            </a:r>
          </a:p>
          <a:p>
            <a:r>
              <a:rPr lang="en-CA" dirty="0"/>
              <a:t>The grid points landing on a water plane were eliminated using the ‘’On Water’’ API.</a:t>
            </a:r>
          </a:p>
          <a:p>
            <a:r>
              <a:rPr lang="en-CA" dirty="0"/>
              <a:t>All the Elementary schools, Middle schools, High schools, hockey arenas, parks and grocery stores inside the grid area were extracted with coordinates using the Foursquare API.</a:t>
            </a:r>
          </a:p>
          <a:p>
            <a:r>
              <a:rPr lang="en-CA" dirty="0"/>
              <a:t>For each point on the grid, the distance to the nearest venue by category was calculated. Six distances for each grid point were stored and those variables were used for clustering.</a:t>
            </a:r>
          </a:p>
          <a:p>
            <a:r>
              <a:rPr lang="en-CA" dirty="0"/>
              <a:t>For clustering, k=6 clusters were arbitrarily used (since there are 6 variables). The ‘’k-means’’ algorithm was used for clustering.</a:t>
            </a:r>
            <a:r>
              <a:rPr lang="fr-CA" dirty="0"/>
              <a:t> The six </a:t>
            </a:r>
            <a:r>
              <a:rPr lang="fr-CA" dirty="0" err="1"/>
              <a:t>mean</a:t>
            </a:r>
            <a:r>
              <a:rPr lang="fr-CA" dirty="0"/>
              <a:t> distances </a:t>
            </a:r>
            <a:r>
              <a:rPr lang="fr-CA" dirty="0" err="1"/>
              <a:t>were</a:t>
            </a:r>
            <a:r>
              <a:rPr lang="fr-CA" dirty="0"/>
              <a:t> </a:t>
            </a:r>
            <a:r>
              <a:rPr lang="fr-CA" dirty="0" err="1"/>
              <a:t>calculated</a:t>
            </a:r>
            <a:r>
              <a:rPr lang="fr-CA" dirty="0"/>
              <a:t> for </a:t>
            </a:r>
            <a:r>
              <a:rPr lang="fr-CA" dirty="0" err="1"/>
              <a:t>each</a:t>
            </a:r>
            <a:r>
              <a:rPr lang="fr-CA" dirty="0"/>
              <a:t> cluster of </a:t>
            </a:r>
            <a:r>
              <a:rPr lang="fr-CA" dirty="0" err="1"/>
              <a:t>coordinates</a:t>
            </a:r>
            <a:r>
              <a:rPr lang="fr-CA" dirty="0"/>
              <a:t>.</a:t>
            </a:r>
          </a:p>
          <a:p>
            <a:endParaRPr lang="fr-CA" dirty="0"/>
          </a:p>
        </p:txBody>
      </p:sp>
    </p:spTree>
    <p:extLst>
      <p:ext uri="{BB962C8B-B14F-4D97-AF65-F5344CB8AC3E}">
        <p14:creationId xmlns:p14="http://schemas.microsoft.com/office/powerpoint/2010/main" val="173839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3FF791-09E3-4A29-9451-906B79E8649C}"/>
              </a:ext>
            </a:extLst>
          </p:cNvPr>
          <p:cNvSpPr>
            <a:spLocks noGrp="1"/>
          </p:cNvSpPr>
          <p:nvPr>
            <p:ph type="title"/>
          </p:nvPr>
        </p:nvSpPr>
        <p:spPr/>
        <p:txBody>
          <a:bodyPr/>
          <a:lstStyle/>
          <a:p>
            <a:r>
              <a:rPr lang="fr-CA" dirty="0" err="1"/>
              <a:t>Results</a:t>
            </a:r>
            <a:r>
              <a:rPr lang="fr-CA" dirty="0"/>
              <a:t> 1/2</a:t>
            </a:r>
          </a:p>
        </p:txBody>
      </p:sp>
      <p:pic>
        <p:nvPicPr>
          <p:cNvPr id="4" name="Image 3">
            <a:extLst>
              <a:ext uri="{FF2B5EF4-FFF2-40B4-BE49-F238E27FC236}">
                <a16:creationId xmlns:a16="http://schemas.microsoft.com/office/drawing/2014/main" id="{8AE0BA8C-3E1A-4E50-9AFF-748076135BAC}"/>
              </a:ext>
            </a:extLst>
          </p:cNvPr>
          <p:cNvPicPr/>
          <p:nvPr/>
        </p:nvPicPr>
        <p:blipFill>
          <a:blip r:embed="rId2">
            <a:extLst>
              <a:ext uri="{28A0092B-C50C-407E-A947-70E740481C1C}">
                <a14:useLocalDpi xmlns:a14="http://schemas.microsoft.com/office/drawing/2010/main" val="0"/>
              </a:ext>
            </a:extLst>
          </a:blip>
          <a:stretch>
            <a:fillRect/>
          </a:stretch>
        </p:blipFill>
        <p:spPr>
          <a:xfrm>
            <a:off x="371061" y="1572619"/>
            <a:ext cx="5486400" cy="4613910"/>
          </a:xfrm>
          <a:prstGeom prst="rect">
            <a:avLst/>
          </a:prstGeom>
        </p:spPr>
      </p:pic>
      <p:pic>
        <p:nvPicPr>
          <p:cNvPr id="7" name="Image 6">
            <a:extLst>
              <a:ext uri="{FF2B5EF4-FFF2-40B4-BE49-F238E27FC236}">
                <a16:creationId xmlns:a16="http://schemas.microsoft.com/office/drawing/2014/main" id="{BD21D36B-6C8C-47E8-8481-081B27C2256A}"/>
              </a:ext>
            </a:extLst>
          </p:cNvPr>
          <p:cNvPicPr>
            <a:picLocks noChangeAspect="1"/>
          </p:cNvPicPr>
          <p:nvPr/>
        </p:nvPicPr>
        <p:blipFill>
          <a:blip r:embed="rId3"/>
          <a:stretch>
            <a:fillRect/>
          </a:stretch>
        </p:blipFill>
        <p:spPr>
          <a:xfrm>
            <a:off x="5917504" y="1738025"/>
            <a:ext cx="6083619" cy="2939992"/>
          </a:xfrm>
          <a:prstGeom prst="rect">
            <a:avLst/>
          </a:prstGeom>
        </p:spPr>
      </p:pic>
    </p:spTree>
    <p:extLst>
      <p:ext uri="{BB962C8B-B14F-4D97-AF65-F5344CB8AC3E}">
        <p14:creationId xmlns:p14="http://schemas.microsoft.com/office/powerpoint/2010/main" val="327616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15EEDC-D610-4873-94B1-55A1ED0C74C6}"/>
              </a:ext>
            </a:extLst>
          </p:cNvPr>
          <p:cNvSpPr>
            <a:spLocks noGrp="1"/>
          </p:cNvSpPr>
          <p:nvPr>
            <p:ph type="title"/>
          </p:nvPr>
        </p:nvSpPr>
        <p:spPr/>
        <p:txBody>
          <a:bodyPr/>
          <a:lstStyle/>
          <a:p>
            <a:r>
              <a:rPr lang="fr-CA" dirty="0" err="1"/>
              <a:t>Results</a:t>
            </a:r>
            <a:r>
              <a:rPr lang="fr-CA" dirty="0"/>
              <a:t> 2/2</a:t>
            </a:r>
          </a:p>
        </p:txBody>
      </p:sp>
      <p:pic>
        <p:nvPicPr>
          <p:cNvPr id="4" name="Image 3">
            <a:extLst>
              <a:ext uri="{FF2B5EF4-FFF2-40B4-BE49-F238E27FC236}">
                <a16:creationId xmlns:a16="http://schemas.microsoft.com/office/drawing/2014/main" id="{54ACBE63-4AC0-4FFA-9C67-1D0F2D7CBAAD}"/>
              </a:ext>
            </a:extLst>
          </p:cNvPr>
          <p:cNvPicPr/>
          <p:nvPr/>
        </p:nvPicPr>
        <p:blipFill>
          <a:blip r:embed="rId2">
            <a:extLst>
              <a:ext uri="{28A0092B-C50C-407E-A947-70E740481C1C}">
                <a14:useLocalDpi xmlns:a14="http://schemas.microsoft.com/office/drawing/2010/main" val="0"/>
              </a:ext>
            </a:extLst>
          </a:blip>
          <a:stretch>
            <a:fillRect/>
          </a:stretch>
        </p:blipFill>
        <p:spPr>
          <a:xfrm>
            <a:off x="202398" y="1271587"/>
            <a:ext cx="5893601" cy="5036448"/>
          </a:xfrm>
          <a:prstGeom prst="rect">
            <a:avLst/>
          </a:prstGeom>
        </p:spPr>
      </p:pic>
      <p:pic>
        <p:nvPicPr>
          <p:cNvPr id="5" name="Image 4">
            <a:extLst>
              <a:ext uri="{FF2B5EF4-FFF2-40B4-BE49-F238E27FC236}">
                <a16:creationId xmlns:a16="http://schemas.microsoft.com/office/drawing/2014/main" id="{714FB4D5-DAA5-457B-9DDA-26642B151EC9}"/>
              </a:ext>
            </a:extLst>
          </p:cNvPr>
          <p:cNvPicPr>
            <a:picLocks noChangeAspect="1"/>
          </p:cNvPicPr>
          <p:nvPr/>
        </p:nvPicPr>
        <p:blipFill>
          <a:blip r:embed="rId3"/>
          <a:stretch>
            <a:fillRect/>
          </a:stretch>
        </p:blipFill>
        <p:spPr>
          <a:xfrm>
            <a:off x="6095998" y="2812668"/>
            <a:ext cx="6096001" cy="2057722"/>
          </a:xfrm>
          <a:prstGeom prst="rect">
            <a:avLst/>
          </a:prstGeom>
        </p:spPr>
      </p:pic>
    </p:spTree>
    <p:extLst>
      <p:ext uri="{BB962C8B-B14F-4D97-AF65-F5344CB8AC3E}">
        <p14:creationId xmlns:p14="http://schemas.microsoft.com/office/powerpoint/2010/main" val="72436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5D6EC0-773B-4C94-8ABB-A6CE71DA7615}"/>
              </a:ext>
            </a:extLst>
          </p:cNvPr>
          <p:cNvSpPr>
            <a:spLocks noGrp="1"/>
          </p:cNvSpPr>
          <p:nvPr>
            <p:ph type="title"/>
          </p:nvPr>
        </p:nvSpPr>
        <p:spPr/>
        <p:txBody>
          <a:bodyPr/>
          <a:lstStyle/>
          <a:p>
            <a:r>
              <a:rPr lang="fr-CA" dirty="0"/>
              <a:t>Discussion</a:t>
            </a:r>
          </a:p>
        </p:txBody>
      </p:sp>
      <p:sp>
        <p:nvSpPr>
          <p:cNvPr id="3" name="Espace réservé du contenu 2">
            <a:extLst>
              <a:ext uri="{FF2B5EF4-FFF2-40B4-BE49-F238E27FC236}">
                <a16:creationId xmlns:a16="http://schemas.microsoft.com/office/drawing/2014/main" id="{B7038661-789E-4D2A-B2B9-8F69BEC9FBFA}"/>
              </a:ext>
            </a:extLst>
          </p:cNvPr>
          <p:cNvSpPr>
            <a:spLocks noGrp="1"/>
          </p:cNvSpPr>
          <p:nvPr>
            <p:ph idx="1"/>
          </p:nvPr>
        </p:nvSpPr>
        <p:spPr/>
        <p:txBody>
          <a:bodyPr>
            <a:normAutofit fontScale="92500"/>
          </a:bodyPr>
          <a:lstStyle/>
          <a:p>
            <a:r>
              <a:rPr lang="en-CA" dirty="0"/>
              <a:t>Depending on the priorities of a family planning to relocate in the HRM region, this tool could be useful for selecting a neighborhood to settle in.</a:t>
            </a:r>
          </a:p>
          <a:p>
            <a:r>
              <a:rPr lang="en-CA" dirty="0"/>
              <a:t>For example, if all 6 variables are equally important, cluster 9 (blue) would be the preferred choice.</a:t>
            </a:r>
          </a:p>
          <a:p>
            <a:r>
              <a:rPr lang="en-CA" dirty="0"/>
              <a:t>If the distance to Hockey Arena is the most important variable, cluster 11 (green) would also be an option, and so on.</a:t>
            </a:r>
          </a:p>
          <a:p>
            <a:r>
              <a:rPr lang="en-CA" dirty="0"/>
              <a:t>An alternative approach would have been, instead of using a grid, to use actual locations of houses on sale (if that data is available).</a:t>
            </a:r>
          </a:p>
          <a:p>
            <a:r>
              <a:rPr lang="en-CA" dirty="0"/>
              <a:t>Also, more thought could be put into selecting the number of clusters for the analysis according to clustering theory.</a:t>
            </a:r>
            <a:endParaRPr lang="fr-CA" dirty="0"/>
          </a:p>
          <a:p>
            <a:endParaRPr lang="fr-CA" dirty="0"/>
          </a:p>
        </p:txBody>
      </p:sp>
    </p:spTree>
    <p:extLst>
      <p:ext uri="{BB962C8B-B14F-4D97-AF65-F5344CB8AC3E}">
        <p14:creationId xmlns:p14="http://schemas.microsoft.com/office/powerpoint/2010/main" val="205184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8C697A-856A-4653-BF65-87732C3FB84C}"/>
              </a:ext>
            </a:extLst>
          </p:cNvPr>
          <p:cNvSpPr>
            <a:spLocks noGrp="1"/>
          </p:cNvSpPr>
          <p:nvPr>
            <p:ph type="title"/>
          </p:nvPr>
        </p:nvSpPr>
        <p:spPr/>
        <p:txBody>
          <a:bodyPr/>
          <a:lstStyle/>
          <a:p>
            <a:r>
              <a:rPr lang="fr-CA" dirty="0"/>
              <a:t>Conclusion</a:t>
            </a:r>
          </a:p>
        </p:txBody>
      </p:sp>
      <p:sp>
        <p:nvSpPr>
          <p:cNvPr id="3" name="Espace réservé du contenu 2">
            <a:extLst>
              <a:ext uri="{FF2B5EF4-FFF2-40B4-BE49-F238E27FC236}">
                <a16:creationId xmlns:a16="http://schemas.microsoft.com/office/drawing/2014/main" id="{D415AB23-9318-4C84-AD01-6883D16AF03F}"/>
              </a:ext>
            </a:extLst>
          </p:cNvPr>
          <p:cNvSpPr>
            <a:spLocks noGrp="1"/>
          </p:cNvSpPr>
          <p:nvPr>
            <p:ph idx="1"/>
          </p:nvPr>
        </p:nvSpPr>
        <p:spPr/>
        <p:txBody>
          <a:bodyPr/>
          <a:lstStyle/>
          <a:p>
            <a:r>
              <a:rPr lang="en-CA" dirty="0"/>
              <a:t>Clustering of the Halifax Municipal Region was performed according to a set of distances to nearest venues.</a:t>
            </a:r>
          </a:p>
          <a:p>
            <a:r>
              <a:rPr lang="en-CA" dirty="0"/>
              <a:t>The aim was to provide a tool to young families with children to select an area to relocate in the region.</a:t>
            </a:r>
          </a:p>
          <a:p>
            <a:r>
              <a:rPr lang="en-CA" dirty="0"/>
              <a:t>Clusters of coordinates nearest to important venues for families were identified.</a:t>
            </a:r>
            <a:endParaRPr lang="fr-CA" dirty="0"/>
          </a:p>
          <a:p>
            <a:endParaRPr lang="fr-CA" dirty="0"/>
          </a:p>
        </p:txBody>
      </p:sp>
    </p:spTree>
    <p:extLst>
      <p:ext uri="{BB962C8B-B14F-4D97-AF65-F5344CB8AC3E}">
        <p14:creationId xmlns:p14="http://schemas.microsoft.com/office/powerpoint/2010/main" val="38130481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422</Words>
  <Application>Microsoft Office PowerPoint</Application>
  <PresentationFormat>Grand écran</PresentationFormat>
  <Paragraphs>29</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Thème Office</vt:lpstr>
      <vt:lpstr>Clustering of the Halifax Municipal Region</vt:lpstr>
      <vt:lpstr>Goal</vt:lpstr>
      <vt:lpstr>Data</vt:lpstr>
      <vt:lpstr>Methodology</vt:lpstr>
      <vt:lpstr>Results 1/2</vt:lpstr>
      <vt:lpstr>Results 2/2</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of the Halifax Municipal Region</dc:title>
  <dc:creator>Philippe Mérel</dc:creator>
  <cp:lastModifiedBy>Philippe Mérel</cp:lastModifiedBy>
  <cp:revision>4</cp:revision>
  <dcterms:created xsi:type="dcterms:W3CDTF">2020-04-27T19:35:55Z</dcterms:created>
  <dcterms:modified xsi:type="dcterms:W3CDTF">2020-04-27T19:50:44Z</dcterms:modified>
</cp:coreProperties>
</file>