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42"/>
  </p:notesMasterIdLst>
  <p:handoutMasterIdLst>
    <p:handoutMasterId r:id="rId43"/>
  </p:handoutMasterIdLst>
  <p:sldIdLst>
    <p:sldId id="257" r:id="rId5"/>
    <p:sldId id="273" r:id="rId6"/>
    <p:sldId id="268" r:id="rId7"/>
    <p:sldId id="269" r:id="rId8"/>
    <p:sldId id="300" r:id="rId9"/>
    <p:sldId id="270" r:id="rId10"/>
    <p:sldId id="271" r:id="rId11"/>
    <p:sldId id="272" r:id="rId12"/>
    <p:sldId id="281" r:id="rId13"/>
    <p:sldId id="274" r:id="rId14"/>
    <p:sldId id="280" r:id="rId15"/>
    <p:sldId id="302" r:id="rId16"/>
    <p:sldId id="304" r:id="rId17"/>
    <p:sldId id="303" r:id="rId18"/>
    <p:sldId id="275" r:id="rId19"/>
    <p:sldId id="276" r:id="rId20"/>
    <p:sldId id="277" r:id="rId21"/>
    <p:sldId id="279" r:id="rId22"/>
    <p:sldId id="283" r:id="rId23"/>
    <p:sldId id="284" r:id="rId24"/>
    <p:sldId id="305" r:id="rId25"/>
    <p:sldId id="293" r:id="rId26"/>
    <p:sldId id="285" r:id="rId27"/>
    <p:sldId id="286" r:id="rId28"/>
    <p:sldId id="289" r:id="rId29"/>
    <p:sldId id="287" r:id="rId30"/>
    <p:sldId id="294" r:id="rId31"/>
    <p:sldId id="288" r:id="rId32"/>
    <p:sldId id="301" r:id="rId33"/>
    <p:sldId id="291" r:id="rId34"/>
    <p:sldId id="292" r:id="rId35"/>
    <p:sldId id="296" r:id="rId36"/>
    <p:sldId id="295" r:id="rId37"/>
    <p:sldId id="290" r:id="rId38"/>
    <p:sldId id="297" r:id="rId39"/>
    <p:sldId id="298" r:id="rId40"/>
    <p:sldId id="299" r:id="rId41"/>
  </p:sldIdLst>
  <p:sldSz cx="12188825" cy="6858000"/>
  <p:notesSz cx="7010400" cy="92964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yerson, Phillip" initials="MP" lastIdx="1" clrIdx="0">
    <p:extLst>
      <p:ext uri="{19B8F6BF-5375-455C-9EA6-DF929625EA0E}">
        <p15:presenceInfo xmlns:p15="http://schemas.microsoft.com/office/powerpoint/2012/main" userId="S-1-5-21-3672687663-3638795481-1323459059-174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811D"/>
    <a:srgbClr val="65741A"/>
    <a:srgbClr val="394404"/>
    <a:srgbClr val="5F6F0F"/>
    <a:srgbClr val="718412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6733" autoAdjust="0"/>
  </p:normalViewPr>
  <p:slideViewPr>
    <p:cSldViewPr>
      <p:cViewPr varScale="1">
        <p:scale>
          <a:sx n="97" d="100"/>
          <a:sy n="97" d="100"/>
        </p:scale>
        <p:origin x="101" y="6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14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5" d="100"/>
          <a:sy n="95" d="100"/>
        </p:scale>
        <p:origin x="6154" y="6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1/30/2018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1/30/2018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49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83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5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89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Apply this  search to </a:t>
            </a:r>
            <a:r>
              <a:rPr lang="en-US" dirty="0" err="1"/>
              <a:t>wiretraffic</a:t>
            </a:r>
            <a:r>
              <a:rPr lang="en-US" dirty="0"/>
              <a:t> or connectivity</a:t>
            </a:r>
            <a:r>
              <a:rPr lang="en-US" baseline="0" dirty="0"/>
              <a:t> logs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87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 if you are in a single instance </a:t>
            </a:r>
            <a:r>
              <a:rPr lang="en-US" dirty="0" err="1"/>
              <a:t>splunk</a:t>
            </a:r>
            <a:r>
              <a:rPr lang="en-US" dirty="0"/>
              <a:t>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68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59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79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42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61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38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262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964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956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28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560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676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8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513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74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207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5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have time dive</a:t>
            </a:r>
            <a:r>
              <a:rPr lang="en-US" baseline="0" dirty="0"/>
              <a:t> into python samples and posted </a:t>
            </a:r>
            <a:r>
              <a:rPr lang="en-US" baseline="0" dirty="0" err="1"/>
              <a:t>gists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037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011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981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352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650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655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432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570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1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04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95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are not looking through </a:t>
            </a:r>
            <a:r>
              <a:rPr lang="en-US" dirty="0" err="1"/>
              <a:t>dns</a:t>
            </a:r>
            <a:r>
              <a:rPr lang="en-US" dirty="0"/>
              <a:t> query</a:t>
            </a:r>
            <a:r>
              <a:rPr lang="en-US" baseline="0" dirty="0"/>
              <a:t> logs for malicious activity I highly recommend Ryan Kovar et </a:t>
            </a:r>
            <a:r>
              <a:rPr lang="en-US" baseline="0" dirty="0" err="1"/>
              <a:t>al’s</a:t>
            </a:r>
            <a:r>
              <a:rPr lang="en-US" baseline="0" dirty="0"/>
              <a:t> work.</a:t>
            </a:r>
            <a:br>
              <a:rPr lang="en-US" baseline="0" dirty="0"/>
            </a:br>
            <a:r>
              <a:rPr lang="en-US" baseline="0" dirty="0"/>
              <a:t>There’s a video too.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88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4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Lack of context makes this</a:t>
            </a:r>
            <a:r>
              <a:rPr lang="en-US" baseline="0" dirty="0"/>
              <a:t> data less useful, more likely to not be acted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77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Determine whatever contextual data will most suit your needs.  Filter out workstations if the call is coming from inside the house.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  <a:endParaRPr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1/30/2018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Splunking Infoblox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blox.local/wapi/v2.0/network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foblox.local/wapidoc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plunk.com/blog/2013/06/18/getting-data-from-your-rest-apis-into-splunk.html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pmeyerson/7e4eb308392eb6b273dd1b61abaf45da" TargetMode="External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gist.github.com/pmeyerson" TargetMode="Externa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pmeyerson/34eaf90684f52c0d4255c7c3869fe0af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p.infoblox.com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nspython.org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lsecproject.org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s.google.com/safe-browsing/" TargetMode="External"/><Relationship Id="rId4" Type="http://schemas.openxmlformats.org/officeDocument/2006/relationships/hyperlink" Target="https://splunkbase.splunk.com/app/2837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splunkbase.com/app/1546" TargetMode="External"/><Relationship Id="rId3" Type="http://schemas.openxmlformats.org/officeDocument/2006/relationships/hyperlink" Target="https://community.infoblox.com/t5/user/viewprofilepage/user-id/25546" TargetMode="External"/><Relationship Id="rId7" Type="http://schemas.openxmlformats.org/officeDocument/2006/relationships/hyperlink" Target="https://splunkbase.splunk.com/app/2934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forms/d/e/1FAIpQLScQ6gM0v8bmUq6vbPd77fdWv8BCmd77UaPaDSh-7YhcXbVXXQ/viewform" TargetMode="External"/><Relationship Id="rId11" Type="http://schemas.openxmlformats.org/officeDocument/2006/relationships/hyperlink" Target="http://conf.splunk.com/session/2015/recordings/2015-splunk-136.mp4" TargetMode="External"/><Relationship Id="rId5" Type="http://schemas.openxmlformats.org/officeDocument/2006/relationships/hyperlink" Target="https://gist.github.com/pmeyerson" TargetMode="External"/><Relationship Id="rId10" Type="http://schemas.openxmlformats.org/officeDocument/2006/relationships/hyperlink" Target="https://github.com/rkovar/dns_detection/blob/master/known_unknown_DNS.pdf" TargetMode="External"/><Relationship Id="rId4" Type="http://schemas.openxmlformats.org/officeDocument/2006/relationships/hyperlink" Target="https://www.linkedin.com/in/philmeyerson" TargetMode="External"/><Relationship Id="rId9" Type="http://schemas.openxmlformats.org/officeDocument/2006/relationships/hyperlink" Target="https://splunkbase.splunk.com/app/3330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etpostman.com/" TargetMode="External"/><Relationship Id="rId3" Type="http://schemas.openxmlformats.org/officeDocument/2006/relationships/hyperlink" Target="http://docs.splunk.com/Documentation/AddOns/latest/Infoblox/About" TargetMode="External"/><Relationship Id="rId7" Type="http://schemas.openxmlformats.org/officeDocument/2006/relationships/hyperlink" Target="http://www.dnspython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plunk.com/blog/2013/06/18/getting-data-from-your-rest-apis-into-splunk.html" TargetMode="External"/><Relationship Id="rId5" Type="http://schemas.openxmlformats.org/officeDocument/2006/relationships/hyperlink" Target="https://local-infoblox/wapidoc" TargetMode="External"/><Relationship Id="rId4" Type="http://schemas.openxmlformats.org/officeDocument/2006/relationships/hyperlink" Target="https://www.infoblox.com/wp-content/uploads/infoblox-deployment-infoblox-rest-api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hilmeyers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plunkbase.splunk.com/app/293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kovar/dns_detection/blob/master/known_unknown_DNS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standards-oui.ieee.org/oui.tx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Rest </a:t>
            </a:r>
            <a:r>
              <a:rPr lang="en-US" dirty="0" err="1"/>
              <a:t>api</a:t>
            </a:r>
            <a:r>
              <a:rPr lang="en-US" dirty="0"/>
              <a:t> and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3412" y="3810000"/>
            <a:ext cx="342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Phil Meyerson</a:t>
            </a:r>
          </a:p>
          <a:p>
            <a:r>
              <a:rPr lang="en-US" sz="2800" dirty="0"/>
              <a:t>January 30, 2018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I put in my IPAM data?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498600"/>
            <a:ext cx="10360501" cy="490220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Depends on your Network Topology…..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Identify building, department, floor</a:t>
            </a:r>
          </a:p>
          <a:p>
            <a:r>
              <a:rPr lang="en-US" dirty="0"/>
              <a:t>Identify network type - wired, </a:t>
            </a:r>
            <a:r>
              <a:rPr lang="en-US" dirty="0" err="1"/>
              <a:t>vpn</a:t>
            </a:r>
            <a:r>
              <a:rPr lang="en-US" dirty="0"/>
              <a:t>, </a:t>
            </a:r>
            <a:r>
              <a:rPr lang="en-US" dirty="0" err="1"/>
              <a:t>wifi</a:t>
            </a:r>
            <a:r>
              <a:rPr lang="en-US" dirty="0"/>
              <a:t>, cloud, guest</a:t>
            </a:r>
          </a:p>
          <a:p>
            <a:r>
              <a:rPr lang="en-US" dirty="0"/>
              <a:t>Identify network use – workstations, phones, servers, storage, printers, management, security, etc. </a:t>
            </a:r>
          </a:p>
          <a:p>
            <a:r>
              <a:rPr lang="en-US" dirty="0"/>
              <a:t>Don’t be afraid to get started with basic info and flesh it out over time.</a:t>
            </a:r>
          </a:p>
          <a:p>
            <a:pPr lvl="1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6C26E-86DA-446B-9C2C-EF55FDA2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34292-EAF1-45B9-B857-56EF948A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1BFC18-FFD4-4405-8C80-127087F6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</p:spTree>
    <p:extLst>
      <p:ext uri="{BB962C8B-B14F-4D97-AF65-F5344CB8AC3E}">
        <p14:creationId xmlns:p14="http://schemas.microsoft.com/office/powerpoint/2010/main" val="26872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4462272"/>
          </a:xfrm>
        </p:spPr>
        <p:txBody>
          <a:bodyPr/>
          <a:lstStyle/>
          <a:p>
            <a:r>
              <a:rPr lang="en-US" dirty="0"/>
              <a:t>Standardize comment syntax</a:t>
            </a:r>
          </a:p>
          <a:p>
            <a:r>
              <a:rPr lang="en-US" dirty="0"/>
              <a:t>Easy to audit the consistency in Splunk!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 lookup networks 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 search Site!=“Building 1” AND Site!=“Building 2”</a:t>
            </a:r>
          </a:p>
          <a:p>
            <a:r>
              <a:rPr lang="en-US" dirty="0">
                <a:cs typeface="Courier New" panose="02070309020205020404" pitchFamily="49" charset="0"/>
              </a:rPr>
              <a:t>Schedule</a:t>
            </a:r>
            <a:r>
              <a:rPr lang="en-US" sz="2400" dirty="0">
                <a:cs typeface="Courier New" panose="02070309020205020404" pitchFamily="49" charset="0"/>
              </a:rPr>
              <a:t> your data check searches to alert you.  Your future self will thank you.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EFEB2-5A8F-4BB3-91E7-364E471EF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9E42D-25A2-4905-A4AE-1C5F44DA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189D360-65E0-48B5-AEA7-1E1484F4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682B1F-AF28-4C46-AD8F-22D677B1A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963" y="4518027"/>
            <a:ext cx="8724900" cy="183832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261278AC-BBD3-4AE6-9048-F9B27377B7FC}"/>
              </a:ext>
            </a:extLst>
          </p:cNvPr>
          <p:cNvSpPr/>
          <p:nvPr/>
        </p:nvSpPr>
        <p:spPr>
          <a:xfrm rot="10800000">
            <a:off x="5561012" y="5714112"/>
            <a:ext cx="1447800" cy="7620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068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2043-7AB1-43A1-A483-E257D92A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IPAM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762E9-FB07-42B7-B6A3-8E2ADDBA9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timechart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count by Site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cs typeface="Courier New" panose="02070309020205020404" pitchFamily="49" charset="0"/>
              </a:rPr>
              <a:t>– for security data, patch status, </a:t>
            </a:r>
            <a:r>
              <a:rPr lang="en-US" dirty="0" err="1">
                <a:cs typeface="Courier New" panose="02070309020205020404" pitchFamily="49" charset="0"/>
              </a:rPr>
              <a:t>etc</a:t>
            </a:r>
            <a:br>
              <a:rPr lang="en-US" dirty="0">
                <a:cs typeface="Courier New" panose="02070309020205020404" pitchFamily="49" charset="0"/>
              </a:rPr>
            </a:br>
            <a:endParaRPr lang="en-US" dirty="0"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Infoblox:dns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rare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NetworkDescription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stats count query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NetworkDescription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Filter out noise from standard workstations 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search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NetworkDescription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!=“Workstations”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Provide context to upstream alerts – </a:t>
            </a:r>
            <a:br>
              <a:rPr lang="en-US" dirty="0"/>
            </a:br>
            <a:r>
              <a:rPr lang="en-US" dirty="0"/>
              <a:t>ticketing system, slack notification, or email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result.field_name</a:t>
            </a:r>
            <a:r>
              <a:rPr lang="en-US" dirty="0"/>
              <a:t>$ - check the Splunk docs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8761C-0DDE-46FE-BC4D-A0F0FCE2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D1C6A-3F0F-497F-8B94-5A274327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BEC44-7329-4739-96D9-38447062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CDC333-1863-44AE-96AB-213B77FF3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612" y="4839099"/>
            <a:ext cx="3048000" cy="132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8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787BA-7AC2-4503-AA45-850480FD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IPAM use – traffic between workstations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D353E-EC23-4D7B-960C-91D2A1310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index=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wiretraffic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 lookup networks Network as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Site as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dest_Site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Description as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dest_Description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 lookup networks Network as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Site as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src_Site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Description as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src_Description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 search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src_Description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=“Workstations”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dest_Description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=“Workstations”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 stats count by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src_Site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dest_Site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82005-6C12-49BC-B390-7D1515D91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A3908-B303-4EF8-AC30-31A2EDD2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AFFF6-D26A-456D-BC7F-FD510200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6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5959-D433-427C-9EC1-224972DE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B66E4-A12F-477E-B53E-E793029B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3A51A-66C8-4925-87DF-DF18219E4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FD725-2FD6-43A9-AABF-4EE48E4A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14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B8D4186-925B-49AF-8571-ADE2AE626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12" y="1617375"/>
            <a:ext cx="11199812" cy="397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Infoblox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300" dirty="0"/>
              <a:t>Create Infoblox account and apply security controls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300" dirty="0"/>
              <a:t>Decide on a standard syntax and text to describe your networks – enter this info in Infoblox network Comment box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300" dirty="0"/>
              <a:t>Determine API query to fit needs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300" dirty="0"/>
              <a:t>Test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27886-53B3-43D5-99AD-1342AD03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2514A-769E-4CD7-9B2B-F78051F6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52748-92FA-4F49-92E0-62C9FFC3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</p:spTree>
    <p:extLst>
      <p:ext uri="{BB962C8B-B14F-4D97-AF65-F5344CB8AC3E}">
        <p14:creationId xmlns:p14="http://schemas.microsoft.com/office/powerpoint/2010/main" val="7597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Infoblox </a:t>
            </a:r>
            <a:r>
              <a:rPr lang="en-US" sz="2000" dirty="0"/>
              <a:t>|Administrator Groups Settings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3FE31-544D-4B83-8E99-09CA02C6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212" y="1905000"/>
            <a:ext cx="4482971" cy="3530732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532751D-E650-4F51-939A-3BB3F25AC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24841" y="1981200"/>
            <a:ext cx="5441262" cy="3276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91C8A-8D29-4BC1-BF00-35703F77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0F456-E538-49F0-B09B-13C4D56C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5D529-AD4F-4220-A42B-2794E79D5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C8ACF9F-16E3-4631-9560-63FDAEBF7E15}"/>
              </a:ext>
            </a:extLst>
          </p:cNvPr>
          <p:cNvSpPr/>
          <p:nvPr/>
        </p:nvSpPr>
        <p:spPr>
          <a:xfrm>
            <a:off x="6551612" y="4876800"/>
            <a:ext cx="1219199" cy="5589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6561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217F2-C4A8-4D28-A195-260342512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571329"/>
            <a:ext cx="10360501" cy="889000"/>
          </a:xfrm>
        </p:spPr>
        <p:txBody>
          <a:bodyPr/>
          <a:lstStyle/>
          <a:p>
            <a:r>
              <a:rPr lang="en-US" dirty="0"/>
              <a:t>Infoblox </a:t>
            </a:r>
            <a:r>
              <a:rPr lang="en-US" sz="1800" dirty="0"/>
              <a:t>|Add user to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21454-A380-4DCC-AE8F-4A3F8D5D1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500" y="1676400"/>
            <a:ext cx="4228354" cy="357488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328B2-965D-4582-A4E6-016B36C2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2CC84-0FD1-4EC6-883B-E2C64725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0F4A7-2513-4DF9-B352-AD82D960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</p:spTree>
    <p:extLst>
      <p:ext uri="{BB962C8B-B14F-4D97-AF65-F5344CB8AC3E}">
        <p14:creationId xmlns:p14="http://schemas.microsoft.com/office/powerpoint/2010/main" val="202675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95BB-F305-4FC4-A41C-E64A85F90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Infoblox </a:t>
            </a:r>
            <a:r>
              <a:rPr lang="en-US" sz="2000" dirty="0"/>
              <a:t>|Verify API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DDC43-4DF0-4E25-A35A-8A9384AA6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https://Infoblox.local/wapi/v2.0/network</a:t>
            </a:r>
            <a:r>
              <a:rPr lang="en-US" dirty="0"/>
              <a:t> -- test API query in browser!</a:t>
            </a:r>
          </a:p>
          <a:p>
            <a:r>
              <a:rPr lang="en-US" dirty="0"/>
              <a:t>Add comment text or extensible attributes to your networks using Infoblox GUI</a:t>
            </a:r>
          </a:p>
          <a:p>
            <a:r>
              <a:rPr lang="en-US" dirty="0"/>
              <a:t>Ref: </a:t>
            </a:r>
            <a:r>
              <a:rPr lang="en-US" dirty="0">
                <a:hlinkClick r:id="rId4"/>
              </a:rPr>
              <a:t>https://Infoblox.local/wapidoc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E28D5-6E08-4C7C-9262-31D56A9D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693A2-2126-4EA5-97EB-3723455A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B1EC7-1847-49E1-ACD1-BE0CC0211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</p:spTree>
    <p:extLst>
      <p:ext uri="{BB962C8B-B14F-4D97-AF65-F5344CB8AC3E}">
        <p14:creationId xmlns:p14="http://schemas.microsoft.com/office/powerpoint/2010/main" val="194829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8600"/>
            <a:ext cx="10360501" cy="1223963"/>
          </a:xfrm>
        </p:spPr>
        <p:txBody>
          <a:bodyPr/>
          <a:lstStyle/>
          <a:p>
            <a:r>
              <a:rPr lang="en-US" dirty="0"/>
              <a:t>Splunk </a:t>
            </a:r>
            <a:r>
              <a:rPr lang="en-US" sz="2000" dirty="0"/>
              <a:t>|Install Splunk Add-on for REST API Modular Input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C266B1-B59A-4368-991D-D678125BD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6212" y="1981200"/>
            <a:ext cx="4389234" cy="193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AA3CBE-D7B4-460A-A0F1-620BF70E2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012" y="1981200"/>
            <a:ext cx="4602942" cy="20442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9C77F6-48FA-4404-84CF-683DE249E7E4}"/>
              </a:ext>
            </a:extLst>
          </p:cNvPr>
          <p:cNvSpPr/>
          <p:nvPr/>
        </p:nvSpPr>
        <p:spPr>
          <a:xfrm>
            <a:off x="1409455" y="4440237"/>
            <a:ext cx="103999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5"/>
              </a:rPr>
              <a:t>https://www.splunk.com/blog/2013/06/18/getting-data-from-your-rest-apis-into-splunk.html</a:t>
            </a:r>
            <a:endParaRPr lang="en-US" sz="2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8B8A0A-40F2-4F57-AC02-6FE91F34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6B085-F1F6-4A77-8428-2E8EA8BE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5A46A-B306-4687-A90A-8ECE83D7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D161BBF-222A-42B3-A47E-F62CE99DC0B2}"/>
              </a:ext>
            </a:extLst>
          </p:cNvPr>
          <p:cNvSpPr/>
          <p:nvPr/>
        </p:nvSpPr>
        <p:spPr>
          <a:xfrm>
            <a:off x="989012" y="3003314"/>
            <a:ext cx="1219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6701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85551"/>
            <a:ext cx="10360501" cy="1223963"/>
          </a:xfrm>
        </p:spPr>
        <p:txBody>
          <a:bodyPr/>
          <a:lstStyle/>
          <a:p>
            <a:r>
              <a:rPr lang="en-US" dirty="0"/>
              <a:t>Standard Disclaimers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Views and opinions expressed are my own and do not represent my employer.</a:t>
            </a:r>
          </a:p>
          <a:p>
            <a:endParaRPr lang="en-US" dirty="0"/>
          </a:p>
          <a:p>
            <a:r>
              <a:rPr lang="en-US" dirty="0"/>
              <a:t>Test first, and not in production.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A752A-E5FE-479C-8546-93DE04FB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9F4CF-344D-4687-A3F2-C0F09E10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B80F8-2C8C-45A9-80F5-0E0506E8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</p:spTree>
    <p:extLst>
      <p:ext uri="{BB962C8B-B14F-4D97-AF65-F5344CB8AC3E}">
        <p14:creationId xmlns:p14="http://schemas.microsoft.com/office/powerpoint/2010/main" val="283764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AC11-9C02-4991-B24E-23F4A91E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Splunk </a:t>
            </a:r>
            <a:r>
              <a:rPr lang="en-US" sz="2000" dirty="0"/>
              <a:t>|Configure new REST input - CLI</a:t>
            </a:r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F3D68D-DA34-47D5-B005-CA81AC3EE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https://gist.github.com/pmeyerson/7e4eb308392eb6b273dd1b61abaf45da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BC73C7-9D43-4EBB-A429-D94C70E71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212" y="2514600"/>
            <a:ext cx="2895600" cy="353686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7D6EB-4CF4-4EA6-8E1B-C38B93C0C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75FE1-9B35-4CC2-8AEA-16942393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FBAE6B-1B3F-4C3D-8804-A6D2E0FB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0EB50-F83F-4570-A260-D05F36B82E60}"/>
              </a:ext>
            </a:extLst>
          </p:cNvPr>
          <p:cNvSpPr txBox="1"/>
          <p:nvPr/>
        </p:nvSpPr>
        <p:spPr>
          <a:xfrm>
            <a:off x="2132012" y="3932933"/>
            <a:ext cx="54598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5"/>
              </a:rPr>
              <a:t>https://gist.github.com/pmeyerson</a:t>
            </a:r>
            <a:br>
              <a:rPr lang="en-US" sz="2800" dirty="0"/>
            </a:br>
            <a:r>
              <a:rPr lang="en-US" sz="2800" dirty="0"/>
              <a:t>Sample config available</a:t>
            </a:r>
            <a:br>
              <a:rPr lang="en-US" sz="2800" dirty="0"/>
            </a:br>
            <a:r>
              <a:rPr lang="en-US" sz="2800" dirty="0"/>
              <a:t>for use with Splunk </a:t>
            </a:r>
            <a:br>
              <a:rPr lang="en-US" sz="2800" dirty="0"/>
            </a:br>
            <a:r>
              <a:rPr lang="en-US" sz="2800" dirty="0"/>
              <a:t>or stand-alone python execution</a:t>
            </a:r>
          </a:p>
        </p:txBody>
      </p:sp>
      <p:pic>
        <p:nvPicPr>
          <p:cNvPr id="11" name="Graphic 10" descr="Dance">
            <a:extLst>
              <a:ext uri="{FF2B5EF4-FFF2-40B4-BE49-F238E27FC236}">
                <a16:creationId xmlns:a16="http://schemas.microsoft.com/office/drawing/2014/main" id="{634E15C8-942A-4409-8131-7845818FD7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22412" y="3932933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7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0FF6-1D83-4AD3-92B9-6C427EED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Splunk </a:t>
            </a:r>
            <a:r>
              <a:rPr lang="en-US" sz="2000" dirty="0"/>
              <a:t>|Configure new REST Input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C8A36-728A-4161-8BCE-232C8E62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55E5A-652C-4058-A92B-18353040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Splunking Infoblox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9D478-F3D7-4E61-A479-21FB79A4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9FA335-D9DF-4709-9C56-F1C601A8C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2" y="1600201"/>
            <a:ext cx="5723772" cy="3581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066BA8-A80A-4C84-8B8B-D8971C585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12" y="5181601"/>
            <a:ext cx="5723772" cy="9772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D20576-4093-40A1-9001-1C28576F3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212" y="1600201"/>
            <a:ext cx="5157442" cy="657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B3AC1C-AEA1-45C7-9DB2-B8DB8E728F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0212" y="2257426"/>
            <a:ext cx="5157442" cy="885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41D953-2EE9-4B33-BBD3-251A215BD5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0210" y="3118306"/>
            <a:ext cx="5157442" cy="609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55157F-9013-4F5E-B372-83BB30E980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0210" y="3679949"/>
            <a:ext cx="5157441" cy="3241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F140C4B-5993-4D9E-AC5A-479AEC4DC6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80209" y="4004131"/>
            <a:ext cx="515744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8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C821-CE1E-4F6B-B383-B9B0A1962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Splunk </a:t>
            </a:r>
            <a:r>
              <a:rPr lang="en-US" sz="2000" dirty="0"/>
              <a:t>|Test REST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23AD6-2788-4612-947E-940CC2549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Infoblox:api:networks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(as assigned in your REST input settings) </a:t>
            </a:r>
          </a:p>
          <a:p>
            <a:r>
              <a:rPr lang="en-US" dirty="0"/>
              <a:t>Should see one event for each network + comment </a:t>
            </a:r>
            <a:r>
              <a:rPr lang="en-US" dirty="0" err="1"/>
              <a:t>json</a:t>
            </a:r>
            <a:r>
              <a:rPr lang="en-US" dirty="0"/>
              <a:t> result block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92EAC-1CD3-46FC-8316-C4285D21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5FC1C-15CC-4FE4-A1D9-A0275FCC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44393-3658-4FDD-BBA1-54569C7D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</p:spTree>
    <p:extLst>
      <p:ext uri="{BB962C8B-B14F-4D97-AF65-F5344CB8AC3E}">
        <p14:creationId xmlns:p14="http://schemas.microsoft.com/office/powerpoint/2010/main" val="2960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2683-35A6-4909-B044-7530AF541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Splunk </a:t>
            </a:r>
            <a:r>
              <a:rPr lang="en-US" sz="2000" dirty="0"/>
              <a:t>|Field Extraction and Save Lookup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BB1F3-DD11-41CF-9CAA-B1DCC170A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819129" cy="44622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Schedule search:</a:t>
            </a:r>
            <a:br>
              <a:rPr lang="en-US" dirty="0"/>
            </a:br>
            <a:br>
              <a:rPr lang="en-US" dirty="0"/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index=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infoblox:api:networks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match index 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sourcetype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from REST input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dedup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network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rex field=comment "(?&lt;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&gt;[\s\S^-]*)\s-\s(?&lt;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&gt;[0-9xX]*)\s-\s(?&lt;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NetworkDescription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&gt;[\s\S]*)"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rename network as </a:t>
            </a:r>
            <a:r>
              <a:rPr lang="en-US" sz="1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for consistency since I capitalized all my other fields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table </a:t>
            </a:r>
            <a:r>
              <a:rPr lang="en-US" sz="1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NetworkDescription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sort Network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outputlookup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networks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createinapp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=true append=false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saves result table as lookup file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NOTE: use the rex command to extract fields from the comments you entered in your Infoblox networks.  Configure regex to suit your fields and change field extraction names accordingly.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We don’t have to extract the “network” field value – it comes in with the original JSON data from the API query.  I just chose to change the case on the field name.</a:t>
            </a:r>
          </a:p>
          <a:p>
            <a:pPr marL="0" indent="0">
              <a:buNone/>
            </a:pPr>
            <a:r>
              <a:rPr lang="en-US" sz="2000" dirty="0"/>
              <a:t>Regexr.com, regex101.com, </a:t>
            </a:r>
            <a:r>
              <a:rPr lang="en-US" sz="2000" dirty="0" err="1"/>
              <a:t>etc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E46D8-2C9D-4D4B-87FD-5DC09BE0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47352-5F65-4841-B8BD-DB59F3E8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FFCDB-0F72-4B76-9E78-BB9083F9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</p:spTree>
    <p:extLst>
      <p:ext uri="{BB962C8B-B14F-4D97-AF65-F5344CB8AC3E}">
        <p14:creationId xmlns:p14="http://schemas.microsoft.com/office/powerpoint/2010/main" val="204639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CC7F8-97A3-4E2A-A0A8-B0B24B08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Splunk </a:t>
            </a:r>
            <a:r>
              <a:rPr lang="en-US" sz="2000" dirty="0"/>
              <a:t>|Create Lookup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56768-DE9D-44C0-A1BC-6414D27D4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126" y="1752600"/>
            <a:ext cx="10360501" cy="4462272"/>
          </a:xfrm>
        </p:spPr>
        <p:txBody>
          <a:bodyPr/>
          <a:lstStyle/>
          <a:p>
            <a:r>
              <a:rPr lang="en-US" dirty="0"/>
              <a:t>Configure Lookup Definition – allows for CIDR matching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2A12A-2F37-4833-A570-D4F0E08D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0FBF2-0553-4BD3-A5B3-C20BD1D2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AA058-55F8-4EBC-AE0A-761A5599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EAA3BE-FF7B-45C3-A4FE-F0C7CC4BB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12" y="2243328"/>
            <a:ext cx="4841314" cy="3808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050BC1-101A-4ED2-93E7-529E74ACB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376" y="2243328"/>
            <a:ext cx="4572000" cy="1476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728BC7-2DF6-4124-8DBD-88E6BA5CD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628" y="3719703"/>
            <a:ext cx="4583748" cy="590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6C4440-5EEC-4A09-B588-33F1B83A1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3326" y="4289933"/>
            <a:ext cx="4591050" cy="609600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54DAB094-9B65-4864-9360-96397C136D6D}"/>
              </a:ext>
            </a:extLst>
          </p:cNvPr>
          <p:cNvSpPr/>
          <p:nvPr/>
        </p:nvSpPr>
        <p:spPr>
          <a:xfrm rot="7660757">
            <a:off x="7341041" y="4616310"/>
            <a:ext cx="609600" cy="94642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60BB2B-274E-45CB-A1DD-CDFBBB63ED55}"/>
              </a:ext>
            </a:extLst>
          </p:cNvPr>
          <p:cNvSpPr txBox="1"/>
          <p:nvPr/>
        </p:nvSpPr>
        <p:spPr>
          <a:xfrm>
            <a:off x="8304211" y="5181600"/>
            <a:ext cx="32384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the field name from your lookup file</a:t>
            </a:r>
          </a:p>
        </p:txBody>
      </p:sp>
    </p:spTree>
    <p:extLst>
      <p:ext uri="{BB962C8B-B14F-4D97-AF65-F5344CB8AC3E}">
        <p14:creationId xmlns:p14="http://schemas.microsoft.com/office/powerpoint/2010/main" val="408735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F864-DDF4-4269-8D9B-120DC956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$$$ - Mission Accomplished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DB116D-F64E-4240-ABF8-F1DA0D394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82" y="1581761"/>
            <a:ext cx="10372725" cy="471487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2635A-F459-4841-8F7F-519E0222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AAD75-5DAB-40D8-BA8E-FA7C2B48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146C4-3AAF-4483-B42D-EBA88864C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</p:spTree>
    <p:extLst>
      <p:ext uri="{BB962C8B-B14F-4D97-AF65-F5344CB8AC3E}">
        <p14:creationId xmlns:p14="http://schemas.microsoft.com/office/powerpoint/2010/main" val="12771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52A8-EEFD-4FA7-9C32-55C70DEB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$$$ - Putting Your Lookup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A0051-D655-4E81-860A-9C1DEB9C6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inputlookup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networks </a:t>
            </a:r>
            <a:r>
              <a:rPr lang="en-US" dirty="0"/>
              <a:t>(should display your lookup csv data)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Search xxx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lookup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 Network, Site 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NetworkDescription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Syntax:</a:t>
            </a:r>
            <a:br>
              <a:rPr lang="en-US" dirty="0"/>
            </a:br>
            <a:r>
              <a:rPr lang="en-US" dirty="0">
                <a:solidFill>
                  <a:schemeClr val="accent6"/>
                </a:solidFill>
              </a:rPr>
              <a:t>networks</a:t>
            </a:r>
            <a:r>
              <a:rPr lang="en-US" dirty="0"/>
              <a:t> = lookup definition name (</a:t>
            </a:r>
            <a:r>
              <a:rPr lang="en-US" dirty="0" err="1"/>
              <a:t>transforms.conf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Network</a:t>
            </a:r>
            <a:r>
              <a:rPr lang="en-US" dirty="0"/>
              <a:t>  = field name we are matching from the lookup definition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as </a:t>
            </a:r>
            <a:r>
              <a:rPr lang="en-US" dirty="0" err="1">
                <a:solidFill>
                  <a:schemeClr val="accent2"/>
                </a:solidFill>
              </a:rPr>
              <a:t>dest</a:t>
            </a:r>
            <a:r>
              <a:rPr lang="en-US" dirty="0">
                <a:solidFill>
                  <a:schemeClr val="accent2"/>
                </a:solidFill>
              </a:rPr>
              <a:t>     </a:t>
            </a:r>
            <a:r>
              <a:rPr lang="en-US" dirty="0"/>
              <a:t>= name of field from current search data we are going to match     	         against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OUTPUT xxx = name of fields from lookup we wish to retrieve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00A11-48D1-482D-9966-68A20D53A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26D0C-B5F2-48BF-917A-6B3BE0D3B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384D8-380B-4752-A469-1CFAB1DCE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</p:spTree>
    <p:extLst>
      <p:ext uri="{BB962C8B-B14F-4D97-AF65-F5344CB8AC3E}">
        <p14:creationId xmlns:p14="http://schemas.microsoft.com/office/powerpoint/2010/main" val="104276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C0DF-BC4F-4B07-85B9-D30D347E5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911" y="274637"/>
            <a:ext cx="10360501" cy="1223963"/>
          </a:xfrm>
        </p:spPr>
        <p:txBody>
          <a:bodyPr/>
          <a:lstStyle/>
          <a:p>
            <a:r>
              <a:rPr lang="en-US" dirty="0"/>
              <a:t>$$$ - Everyone’s Favorite Step!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B2D-28E3-4EC4-A5E6-695F19D3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ABE49-25C9-45B1-8223-05D2B1D2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3B598-198A-4376-8BA9-23C4800F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5C9787-72A7-4B49-B4E2-4CC05F08C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82" y="1498600"/>
            <a:ext cx="10611014" cy="3149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89F62D6-A868-4FE1-8774-6F975008459C}"/>
              </a:ext>
            </a:extLst>
          </p:cNvPr>
          <p:cNvSpPr/>
          <p:nvPr/>
        </p:nvSpPr>
        <p:spPr>
          <a:xfrm>
            <a:off x="2055812" y="5002438"/>
            <a:ext cx="9372600" cy="869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 28 19:09:01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infoblox_nameserver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10.1.1.1 named[22002]: CEF:0|Infoblox|NIOS|8.1.6-360192|RPZ-QNAME|NXDOMAIN|7|app=DNS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=10.1.1.1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=10.2.1.1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spt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=62089 view=_default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qtype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=A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rpz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QNAME NXDOMAIN rewrite badsite.com [A] via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badsite.com.antimalware.rpz.infoblox.local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7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EB77-36F5-4B33-80BB-009A26616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Gotchas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E3B02-AB5E-4C39-B94C-6D3DDF080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Splunk will hide data from | stats if a value is null/blank</a:t>
            </a:r>
            <a:br>
              <a:rPr lang="en-US" dirty="0"/>
            </a:br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fillnull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value=“ “ </a:t>
            </a:r>
            <a:r>
              <a:rPr lang="en-US" dirty="0"/>
              <a:t>before your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|stats </a:t>
            </a:r>
            <a:r>
              <a:rPr lang="en-US" dirty="0"/>
              <a:t>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|table</a:t>
            </a:r>
            <a:endParaRPr lang="en-US" dirty="0"/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index=x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sourcetype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=y …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|lookup network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NetworkDescription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|search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NetworkDescription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=“Workstation”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r>
              <a:rPr lang="en-US" dirty="0"/>
              <a:t>-&gt; No results found?</a:t>
            </a:r>
            <a:br>
              <a:rPr lang="en-US" dirty="0"/>
            </a:br>
            <a:r>
              <a:rPr lang="en-US" dirty="0"/>
              <a:t>Audit your lookup file for typos .. update comment in Infoblox as necessary, check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|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inputlookup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networks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Can disable/enable REST input to trigger polling manually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|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inputlookup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networks </a:t>
            </a:r>
            <a:r>
              <a:rPr lang="en-US" dirty="0">
                <a:sym typeface="Wingdings" panose="05000000000000000000" pitchFamily="2" charset="2"/>
              </a:rPr>
              <a:t>doesn’t work but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|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inputlookup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networks.csv </a:t>
            </a:r>
            <a:r>
              <a:rPr lang="en-US" dirty="0">
                <a:sym typeface="Wingdings" panose="05000000000000000000" pitchFamily="2" charset="2"/>
              </a:rPr>
              <a:t>does? check your lookup definition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58D7E-9D6A-4068-9501-ED59051D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5E629-399B-47A6-A098-42171EAA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7A9AC-926C-40AE-9E2B-A4BF1D9C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</p:spTree>
    <p:extLst>
      <p:ext uri="{BB962C8B-B14F-4D97-AF65-F5344CB8AC3E}">
        <p14:creationId xmlns:p14="http://schemas.microsoft.com/office/powerpoint/2010/main" val="153132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EE2D-7866-4320-BCFB-AABF75B3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Time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4F13B-B935-48C9-BF97-8685F6C1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D5ABC-72DF-4213-8A11-9E6E8658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8FA23-2CBF-49F0-8216-A8803670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443968-2760-4C70-A6E1-0DCBDFC58F45}"/>
              </a:ext>
            </a:extLst>
          </p:cNvPr>
          <p:cNvSpPr/>
          <p:nvPr/>
        </p:nvSpPr>
        <p:spPr>
          <a:xfrm>
            <a:off x="1370012" y="1752600"/>
            <a:ext cx="10058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Review Splunk Add-On for Infoblox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IPAM – the missing piece</a:t>
            </a:r>
          </a:p>
          <a:p>
            <a:r>
              <a:rPr lang="en-US" sz="28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Setup IPAM export into Splunk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Code samples to export DNS RPZ Threat Feeds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Possible Next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Resource List</a:t>
            </a:r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3C793EC4-1E3A-418A-8A1C-2C5F2FEFF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012" y="1600200"/>
            <a:ext cx="592485" cy="592485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8D203B10-A2B7-4DD3-9E56-C5991DBBC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2639" y="2411018"/>
            <a:ext cx="592485" cy="592485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064A00E8-6574-4442-B967-B3CA67BA1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270" y="3334990"/>
            <a:ext cx="592485" cy="59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4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Review Splunk Add-On for Infoblox</a:t>
            </a:r>
          </a:p>
          <a:p>
            <a:r>
              <a:rPr lang="en-US" dirty="0"/>
              <a:t>IPAM – the missing piece </a:t>
            </a:r>
          </a:p>
          <a:p>
            <a:r>
              <a:rPr lang="en-US" dirty="0"/>
              <a:t>Setup IPAM export into Splunk</a:t>
            </a:r>
          </a:p>
          <a:p>
            <a:pPr lvl="1"/>
            <a:r>
              <a:rPr lang="en-US" dirty="0"/>
              <a:t>Prepare Infoblox</a:t>
            </a:r>
          </a:p>
          <a:p>
            <a:pPr lvl="1"/>
            <a:r>
              <a:rPr lang="en-US" dirty="0"/>
              <a:t>Prepare Splunk data inputs &amp; lookup</a:t>
            </a:r>
          </a:p>
          <a:p>
            <a:pPr lvl="1"/>
            <a:r>
              <a:rPr lang="en-US" dirty="0"/>
              <a:t>Utilize new lookup data</a:t>
            </a:r>
          </a:p>
          <a:p>
            <a:r>
              <a:rPr lang="en-US" dirty="0"/>
              <a:t>Python script samples to export DNS RPZ Threat Feeds  </a:t>
            </a:r>
          </a:p>
          <a:p>
            <a:r>
              <a:rPr lang="en-US" dirty="0"/>
              <a:t>What next?</a:t>
            </a:r>
          </a:p>
          <a:p>
            <a:r>
              <a:rPr lang="en-US" dirty="0"/>
              <a:t>Resource List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2A6A3-FF12-44EA-8B38-8C8C77EA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D25649-F493-47B8-AFED-22BDA24C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639E1-31A4-4485-BA3A-B1CCC9AF7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3040-52A0-46CF-986B-665F9FF6C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I’m thinking: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AC550-353E-4760-A013-32E9369C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RPZ threat feeds better…. Get my security tools working together</a:t>
            </a:r>
          </a:p>
          <a:p>
            <a:pPr lvl="1"/>
            <a:r>
              <a:rPr lang="en-US" dirty="0"/>
              <a:t>What’s the churn rate?</a:t>
            </a:r>
          </a:p>
          <a:p>
            <a:pPr lvl="1"/>
            <a:r>
              <a:rPr lang="en-US" dirty="0"/>
              <a:t>Do I have overlap with feeds from other sources?</a:t>
            </a:r>
          </a:p>
          <a:p>
            <a:pPr lvl="1"/>
            <a:r>
              <a:rPr lang="en-US" dirty="0"/>
              <a:t>I want to do retroactive analysis?</a:t>
            </a:r>
          </a:p>
          <a:p>
            <a:pPr lvl="1"/>
            <a:r>
              <a:rPr lang="en-US" dirty="0"/>
              <a:t>I want to compare these feeds against another reputation source – Google Safe Browsing, virustotal.com, other vendor subscription</a:t>
            </a:r>
          </a:p>
          <a:p>
            <a:pPr lvl="1"/>
            <a:r>
              <a:rPr lang="en-US" dirty="0"/>
              <a:t>I want to automate custom updates to local </a:t>
            </a:r>
            <a:r>
              <a:rPr lang="en-US" dirty="0" err="1"/>
              <a:t>rpz</a:t>
            </a:r>
            <a:r>
              <a:rPr lang="en-US" dirty="0"/>
              <a:t> feed????? (Can I?)</a:t>
            </a:r>
          </a:p>
          <a:p>
            <a:pPr lvl="1"/>
            <a:r>
              <a:rPr lang="en-US" dirty="0"/>
              <a:t>I want to alert on google safe browsing hits from my users</a:t>
            </a:r>
          </a:p>
          <a:p>
            <a:pPr lvl="1"/>
            <a:r>
              <a:rPr lang="en-US" dirty="0"/>
              <a:t>Check for your corporate public domains or other business critical domains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4E928-0560-40B4-BF82-87D30BFF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5924E-97F0-4E83-9E08-E111D03F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ED6B8-EC13-413F-A33C-7E2C7953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</p:spTree>
    <p:extLst>
      <p:ext uri="{BB962C8B-B14F-4D97-AF65-F5344CB8AC3E}">
        <p14:creationId xmlns:p14="http://schemas.microsoft.com/office/powerpoint/2010/main" val="49648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2C88-039B-41C8-8817-AB49B903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RPZ Feed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E4BE0-FDD5-4B3B-9BF4-35575E0CA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https://gist.github.com/pmeyerson/</a:t>
            </a:r>
            <a:br>
              <a:rPr lang="en-US" dirty="0"/>
            </a:br>
            <a:r>
              <a:rPr lang="en-US" dirty="0"/>
              <a:t>script to download RPZ files using your csp.Infoblox.com </a:t>
            </a:r>
            <a:r>
              <a:rPr lang="en-US" dirty="0" err="1"/>
              <a:t>api</a:t>
            </a:r>
            <a:r>
              <a:rPr lang="en-US" dirty="0"/>
              <a:t> credentials (same as your Infoblox does).  Also generates list of newly added domains for retroactive analysis…. Python is great!</a:t>
            </a:r>
          </a:p>
          <a:p>
            <a:r>
              <a:rPr lang="en-US" dirty="0"/>
              <a:t>Retrieve API credential from </a:t>
            </a:r>
            <a:r>
              <a:rPr lang="en-US" dirty="0">
                <a:hlinkClick r:id="rId4"/>
              </a:rPr>
              <a:t>https://csp.Infoblox.com</a:t>
            </a:r>
            <a:endParaRPr lang="en-US" dirty="0"/>
          </a:p>
          <a:p>
            <a:pPr lvl="1"/>
            <a:r>
              <a:rPr lang="en-US" dirty="0"/>
              <a:t>Click Administration link -&gt; On-</a:t>
            </a:r>
            <a:r>
              <a:rPr lang="en-US" dirty="0" err="1"/>
              <a:t>Prem</a:t>
            </a:r>
            <a:r>
              <a:rPr lang="en-US" dirty="0"/>
              <a:t> DNS Firewall Configuration link</a:t>
            </a:r>
          </a:p>
          <a:p>
            <a:pPr lvl="1"/>
            <a:r>
              <a:rPr lang="en-US" dirty="0"/>
              <a:t>Click Configure button</a:t>
            </a:r>
          </a:p>
          <a:p>
            <a:pPr lvl="1"/>
            <a:r>
              <a:rPr lang="en-US" dirty="0"/>
              <a:t>Click Next Step button at bottom of page.</a:t>
            </a:r>
          </a:p>
          <a:p>
            <a:pPr lvl="1"/>
            <a:r>
              <a:rPr lang="en-US" dirty="0"/>
              <a:t>Note Distribution Server IP, Key Name, and TSIG Key.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CE008-81BB-4B27-B0DB-4EC8C23F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1/30/2018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1DD37-B4BC-4E20-B031-55DE64F6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0D975-EA66-4C19-AE30-EDA095A7A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</p:spTree>
    <p:extLst>
      <p:ext uri="{BB962C8B-B14F-4D97-AF65-F5344CB8AC3E}">
        <p14:creationId xmlns:p14="http://schemas.microsoft.com/office/powerpoint/2010/main" val="236520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090A-E5C2-419F-8E33-7EE7C0FD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Retroactive RPZ Feed Hit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F1202-2960-4815-A92E-AE9E37FE0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666729" cy="4462272"/>
          </a:xfrm>
        </p:spPr>
        <p:txBody>
          <a:bodyPr/>
          <a:lstStyle/>
          <a:p>
            <a:r>
              <a:rPr lang="en-US" dirty="0"/>
              <a:t>Take rpz_additions.csv from rpz_grabber.py and upload to Splunk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Index=x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infoblox:dns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query="*"  earliest=-2d@d latest=-0d@d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[|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inputlookup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rpz_additions.csv]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lookup network Networks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OUTPUT Site,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NetworkDescription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stats count by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_time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Site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NetworkDescription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query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DCB9C-140B-451B-9C6E-2A7F801E2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7D57B-0F75-4575-82AD-8C430115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2F443-8F90-485A-B30E-CA04A23A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A0CC-EB90-42FE-B2C1-BD6E553B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</a:t>
            </a:r>
            <a:r>
              <a:rPr lang="en-US" dirty="0" err="1"/>
              <a:t>dnspython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B3FD9-70A6-47C1-AF4B-B4ACDBE02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 install </a:t>
            </a:r>
            <a:r>
              <a:rPr lang="en-US" dirty="0" err="1"/>
              <a:t>dnspython</a:t>
            </a:r>
            <a:r>
              <a:rPr lang="en-US" dirty="0"/>
              <a:t>; </a:t>
            </a:r>
            <a:r>
              <a:rPr lang="en-US" dirty="0">
                <a:hlinkClick r:id="rId3"/>
              </a:rPr>
              <a:t>http://www.dnspython.org/</a:t>
            </a:r>
            <a:r>
              <a:rPr lang="en-US" dirty="0"/>
              <a:t> for docs</a:t>
            </a:r>
          </a:p>
          <a:p>
            <a:r>
              <a:rPr lang="en-US" dirty="0" err="1"/>
              <a:t>Dns.tsigkeyring</a:t>
            </a:r>
            <a:endParaRPr lang="en-US" dirty="0"/>
          </a:p>
          <a:p>
            <a:r>
              <a:rPr lang="en-US" dirty="0" err="1"/>
              <a:t>Dns.zone</a:t>
            </a:r>
            <a:endParaRPr lang="en-US" dirty="0"/>
          </a:p>
          <a:p>
            <a:r>
              <a:rPr lang="en-US" dirty="0" err="1"/>
              <a:t>Dns.query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F4CF4-FF7C-4B03-9478-0D072C80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E9810-3CC9-4417-8D69-82597ED0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E89F4-3A32-4C2E-B2A4-F651143F1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9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ADCE-B69E-483C-B1DC-979FE905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Steps and Notable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6D561-07FA-4AEE-B915-3D39F5D10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Create custom dns </a:t>
            </a:r>
            <a:r>
              <a:rPr lang="en-US" dirty="0" err="1"/>
              <a:t>rpz</a:t>
            </a:r>
            <a:r>
              <a:rPr lang="en-US" dirty="0"/>
              <a:t> feed based on domain/</a:t>
            </a:r>
            <a:r>
              <a:rPr lang="en-US" dirty="0" err="1"/>
              <a:t>urls</a:t>
            </a:r>
            <a:r>
              <a:rPr lang="en-US" dirty="0"/>
              <a:t> from other security tools??</a:t>
            </a:r>
          </a:p>
          <a:p>
            <a:r>
              <a:rPr lang="en-US" dirty="0"/>
              <a:t>Using cluster maps? Chart events visually by internal network context instead of </a:t>
            </a:r>
            <a:r>
              <a:rPr lang="en-US" dirty="0" err="1"/>
              <a:t>ip</a:t>
            </a:r>
            <a:r>
              <a:rPr lang="en-US" dirty="0"/>
              <a:t> location.</a:t>
            </a:r>
          </a:p>
          <a:p>
            <a:r>
              <a:rPr lang="en-US" dirty="0">
                <a:hlinkClick r:id="rId3"/>
              </a:rPr>
              <a:t>https://www.mlsecproject.org/</a:t>
            </a:r>
            <a:r>
              <a:rPr lang="en-US" dirty="0"/>
              <a:t> - TIQ Test on RPZ Feed?  </a:t>
            </a:r>
            <a:r>
              <a:rPr lang="en-US" dirty="0" err="1"/>
              <a:t>Gglsbl</a:t>
            </a:r>
            <a:r>
              <a:rPr lang="en-US" dirty="0"/>
              <a:t>-rest?</a:t>
            </a:r>
          </a:p>
          <a:p>
            <a:r>
              <a:rPr lang="en-US" dirty="0" err="1"/>
              <a:t>Optiv</a:t>
            </a:r>
            <a:r>
              <a:rPr lang="en-US" dirty="0"/>
              <a:t> Threat Intel - </a:t>
            </a:r>
            <a:r>
              <a:rPr lang="en-US" dirty="0">
                <a:hlinkClick r:id="rId4"/>
              </a:rPr>
              <a:t>https://splunkbase.splunk.com/app/2837/</a:t>
            </a:r>
            <a:endParaRPr lang="en-US" dirty="0"/>
          </a:p>
          <a:p>
            <a:r>
              <a:rPr lang="en-US" dirty="0"/>
              <a:t>Google safe browsing reference implementation and API </a:t>
            </a:r>
            <a:r>
              <a:rPr lang="en-US" dirty="0">
                <a:hlinkClick r:id="rId5"/>
              </a:rPr>
              <a:t>https://developers.google.com/safe-browsing/</a:t>
            </a:r>
            <a:r>
              <a:rPr lang="en-US" dirty="0"/>
              <a:t>.  Keep in mind our dns query data is not a complete </a:t>
            </a:r>
            <a:r>
              <a:rPr lang="en-US" dirty="0" err="1"/>
              <a:t>url</a:t>
            </a:r>
            <a:r>
              <a:rPr lang="en-US" dirty="0"/>
              <a:t>.  Usage terms apply for free tier.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F00E5-9C02-48F5-8395-78531AE06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35116-B4DC-4FA2-B6E6-1DD591EA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1761D-9D9D-4A71-88EB-25F4EDC3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</p:spTree>
    <p:extLst>
      <p:ext uri="{BB962C8B-B14F-4D97-AF65-F5344CB8AC3E}">
        <p14:creationId xmlns:p14="http://schemas.microsoft.com/office/powerpoint/2010/main" val="235288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C73E-5712-4565-A484-EE6438C6F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ECD54-420B-4CB7-AECE-73DBFD546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 Comments?</a:t>
            </a:r>
          </a:p>
          <a:p>
            <a:r>
              <a:rPr lang="en-US" dirty="0"/>
              <a:t>It takes a village – share what you can</a:t>
            </a:r>
          </a:p>
          <a:p>
            <a:r>
              <a:rPr lang="en-US" dirty="0"/>
              <a:t>Infoblox community, </a:t>
            </a:r>
            <a:r>
              <a:rPr lang="en-US" dirty="0" err="1"/>
              <a:t>github</a:t>
            </a:r>
            <a:r>
              <a:rPr lang="en-US" dirty="0"/>
              <a:t>, answers.splunk.com, splunk slack channel … RFC1149 – IP over AC submissions also accepted ;)</a:t>
            </a:r>
          </a:p>
          <a:p>
            <a:r>
              <a:rPr lang="en-US" dirty="0"/>
              <a:t>Next Up: “Detecting Dictionary DGA Using Machine Learning” 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 err="1"/>
              <a:t>Mayana</a:t>
            </a:r>
            <a:r>
              <a:rPr lang="en-US" dirty="0"/>
              <a:t> Pereira Data, Scientist, Infoblox Feb 6 10a PST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84656-4C5C-4F70-8FA0-DB36D946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9D39C-B36E-4314-9302-F5AF071C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8D0C1-E1BE-46A2-B15B-0ADFC0FD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8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E18C-DC0E-4613-B662-CF9EC47E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453FC-81D1-4401-BA57-774A51702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/>
              <a:t>Contact:</a:t>
            </a:r>
          </a:p>
          <a:p>
            <a:pPr lvl="1"/>
            <a:r>
              <a:rPr lang="en-US" sz="1600" dirty="0"/>
              <a:t>Splunk slack channel @</a:t>
            </a:r>
            <a:r>
              <a:rPr lang="en-US" sz="1600" dirty="0" err="1"/>
              <a:t>pmeyerson</a:t>
            </a:r>
            <a:endParaRPr lang="en-US" sz="1600" dirty="0"/>
          </a:p>
          <a:p>
            <a:pPr lvl="1"/>
            <a:r>
              <a:rPr lang="en-US" sz="1600" dirty="0">
                <a:hlinkClick r:id="rId3"/>
              </a:rPr>
              <a:t>https://community.infoblox.com/t5/user/viewprofilepage/user-id/25546</a:t>
            </a:r>
            <a:r>
              <a:rPr lang="en-US" sz="1600" dirty="0"/>
              <a:t> (Phillip Meyerson @ community.Infoblox.com)</a:t>
            </a:r>
            <a:endParaRPr lang="en-US" sz="1600" dirty="0">
              <a:hlinkClick r:id="rId4"/>
            </a:endParaRPr>
          </a:p>
          <a:p>
            <a:pPr lvl="1"/>
            <a:r>
              <a:rPr lang="en-US" sz="1600" dirty="0">
                <a:hlinkClick r:id="rId4"/>
              </a:rPr>
              <a:t>https://www.linkedin.com/in/philmeyerson</a:t>
            </a:r>
            <a:endParaRPr lang="en-US" sz="1600" dirty="0"/>
          </a:p>
          <a:p>
            <a:pPr lvl="1"/>
            <a:r>
              <a:rPr lang="en-US" sz="1600" dirty="0">
                <a:hlinkClick r:id="rId5"/>
              </a:rPr>
              <a:t>https://Gist.github.com/pmeyerson</a:t>
            </a:r>
            <a:endParaRPr lang="en-US" sz="1600" dirty="0"/>
          </a:p>
          <a:p>
            <a:pPr lvl="1"/>
            <a:r>
              <a:rPr lang="en-US" sz="1600" dirty="0">
                <a:hlinkClick r:id="rId6"/>
              </a:rPr>
              <a:t>https://docs.google.com/forms/d/e/1FAIpQLScQ6gM0v8bmUq6vbPd77fdWv8BCmd77UaPaDSh-7YhcXbVXXQ/viewform</a:t>
            </a:r>
            <a:r>
              <a:rPr lang="en-US" sz="1600" dirty="0"/>
              <a:t> (Splunk slack channel sign up)</a:t>
            </a:r>
            <a:endParaRPr lang="en-US" sz="1200" dirty="0"/>
          </a:p>
          <a:p>
            <a:r>
              <a:rPr lang="en-US" sz="1800" dirty="0"/>
              <a:t>Splunk Add-Ons</a:t>
            </a:r>
          </a:p>
          <a:p>
            <a:pPr lvl="1"/>
            <a:r>
              <a:rPr lang="en-US" sz="1600" dirty="0">
                <a:hlinkClick r:id="rId7"/>
              </a:rPr>
              <a:t>Infoblox (syslog export method) - https://splunkbase.splunk.com/app/2934</a:t>
            </a:r>
            <a:r>
              <a:rPr lang="en-US" sz="1600" dirty="0"/>
              <a:t> </a:t>
            </a:r>
          </a:p>
          <a:p>
            <a:pPr lvl="1"/>
            <a:r>
              <a:rPr lang="en-US" sz="1600" dirty="0">
                <a:hlinkClick r:id="rId8"/>
              </a:rPr>
              <a:t>REST API Modular Input - http://splunkbase.com/app/1546</a:t>
            </a:r>
            <a:endParaRPr lang="en-US" sz="1600" dirty="0"/>
          </a:p>
          <a:p>
            <a:pPr lvl="1"/>
            <a:r>
              <a:rPr lang="en-US" sz="1600" dirty="0">
                <a:hlinkClick r:id="rId9"/>
              </a:rPr>
              <a:t>https://splunkbase.splunk.com/app/3330/</a:t>
            </a:r>
            <a:r>
              <a:rPr lang="en-US" sz="1600" dirty="0"/>
              <a:t> (.</a:t>
            </a:r>
            <a:r>
              <a:rPr lang="en-US" sz="1600" dirty="0" err="1"/>
              <a:t>conf</a:t>
            </a:r>
            <a:r>
              <a:rPr lang="en-US" sz="1600" dirty="0"/>
              <a:t> archive search of presentations!)</a:t>
            </a:r>
          </a:p>
          <a:p>
            <a:r>
              <a:rPr lang="en-US" sz="1800" dirty="0"/>
              <a:t>DNS Threat Hunting – Ryan Kovar &amp; Steve Brant</a:t>
            </a:r>
          </a:p>
          <a:p>
            <a:pPr lvl="1"/>
            <a:r>
              <a:rPr lang="en-US" sz="1800" dirty="0">
                <a:hlinkClick r:id="rId10"/>
              </a:rPr>
              <a:t>https://github.com/rkovar/dns_detection/blob/master/known_unknown_DNS.pdf</a:t>
            </a:r>
            <a:endParaRPr lang="en-US" sz="1800" dirty="0"/>
          </a:p>
          <a:p>
            <a:pPr lvl="1"/>
            <a:r>
              <a:rPr lang="en-US" sz="1800" dirty="0">
                <a:hlinkClick r:id="rId11"/>
              </a:rPr>
              <a:t>http://conf.splunk.com/session/2015/recordings/2015-splunk-136.mp4</a:t>
            </a:r>
            <a:br>
              <a:rPr lang="en-US" sz="1800" dirty="0"/>
            </a:b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0E1E1-ED3C-4BDA-B127-F108AFB7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313CF-ECCB-445A-A018-AF186D45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FA92D-96A9-4897-A06C-6D9C6788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6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82682-67E5-42B3-89F0-10A1DCE0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89319-DB99-430D-87F5-9C80A610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2" y="1696340"/>
            <a:ext cx="10360501" cy="4462272"/>
          </a:xfrm>
        </p:spPr>
        <p:txBody>
          <a:bodyPr/>
          <a:lstStyle/>
          <a:p>
            <a:r>
              <a:rPr lang="en-US" sz="1800" dirty="0"/>
              <a:t>Docs</a:t>
            </a:r>
          </a:p>
          <a:p>
            <a:pPr lvl="1"/>
            <a:r>
              <a:rPr lang="en-US" dirty="0">
                <a:hlinkClick r:id="rId3"/>
              </a:rPr>
              <a:t>http://docs.splunk.com/Documentation/AddOns/latest/Infoblox/About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https://www.infoblox.com/wp-content/uploads/infoblox-deployment-infoblox-rest-api.pdf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https://local-Infoblox/wapidoc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https://www.splunk.com/blog/2013/06/18/getting-data-from-your-rest-apis-into-splunk.html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http://www.dnspython.org/</a:t>
            </a:r>
            <a:endParaRPr lang="en-US" dirty="0"/>
          </a:p>
          <a:p>
            <a:r>
              <a:rPr lang="en-US" sz="2000" dirty="0"/>
              <a:t>Tools</a:t>
            </a:r>
          </a:p>
          <a:p>
            <a:pPr lvl="1"/>
            <a:r>
              <a:rPr lang="en-US" sz="1600" dirty="0"/>
              <a:t>Postman – API development tool – save queries, credentials, etc. </a:t>
            </a:r>
            <a:r>
              <a:rPr lang="en-US" sz="1600" dirty="0">
                <a:hlinkClick r:id="rId8"/>
              </a:rPr>
              <a:t>http://www.getpostman.com</a:t>
            </a:r>
            <a:endParaRPr lang="en-US" sz="16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A820B-57A8-4BA7-B75B-5DD4B6CF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54511-253D-4F13-A02B-C09D3132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717DF-678F-4FCC-927A-E369C5F6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2" y="1472222"/>
            <a:ext cx="10360501" cy="46999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https://www.linkedin.com/in/philmeyerson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pmeyerson</a:t>
            </a:r>
            <a:r>
              <a:rPr lang="en-US" dirty="0"/>
              <a:t> on splunk slack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10+ years Enterprise Route/Switch and Server Engineering</a:t>
            </a:r>
          </a:p>
          <a:p>
            <a:pPr marL="0" indent="0">
              <a:buNone/>
            </a:pPr>
            <a:r>
              <a:rPr lang="en-US" dirty="0"/>
              <a:t>5 years metro ethernet</a:t>
            </a:r>
          </a:p>
          <a:p>
            <a:pPr marL="0" indent="0">
              <a:buNone/>
            </a:pPr>
            <a:r>
              <a:rPr lang="en-US" dirty="0"/>
              <a:t>Minimal scripting, a few years of Splunk use and administration.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Few years of Infoblox administration - ~500 networks.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Attend local Splunk User Group, Splunk Live! Workshops, </a:t>
            </a:r>
            <a:br>
              <a:rPr lang="en-US" dirty="0"/>
            </a:br>
            <a:r>
              <a:rPr lang="en-US" dirty="0"/>
              <a:t>and .conf2017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07F-C10C-4BE9-8EBB-7C923C2D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74423-1A8D-4A14-B556-B6072B30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03C41-6164-482A-AAB6-BB2EE87E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</p:spTree>
    <p:extLst>
      <p:ext uri="{BB962C8B-B14F-4D97-AF65-F5344CB8AC3E}">
        <p14:creationId xmlns:p14="http://schemas.microsoft.com/office/powerpoint/2010/main" val="328670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9166-7F0E-460A-8222-20F1B175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5F3DA-EE5C-4123-81A0-BC8101147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Export IPAM details into Splunk </a:t>
            </a:r>
          </a:p>
          <a:p>
            <a:r>
              <a:rPr lang="en-US" dirty="0"/>
              <a:t>Use IPAM details to provide additional context in Splunk</a:t>
            </a:r>
          </a:p>
          <a:p>
            <a:r>
              <a:rPr lang="en-US" dirty="0"/>
              <a:t>Export your Infoblox DNS Threat Feed lists</a:t>
            </a:r>
          </a:p>
          <a:p>
            <a:r>
              <a:rPr lang="en-US" dirty="0"/>
              <a:t>DNS Threat Feed export – use case in Splunk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B43F6-877B-492B-8615-EAFC5C3D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8743F-2BEF-43C0-85C3-0985AABA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FA8BF-352B-400E-A505-677CBAE3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1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Splunk Add-On for Infoblox  </a:t>
            </a:r>
            <a:r>
              <a:rPr lang="en-US" sz="2000" dirty="0"/>
              <a:t>Splunk_TA_Infoblox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Splunk your Infoblox syslog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https://splunkbase.splunk.com/app/2934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- docs linked from details tab.</a:t>
            </a:r>
          </a:p>
          <a:p>
            <a:r>
              <a:rPr lang="en-US" dirty="0"/>
              <a:t>Supports analysis of DHCP &amp; DNS log data</a:t>
            </a:r>
          </a:p>
          <a:p>
            <a:pPr lvl="1"/>
            <a:r>
              <a:rPr lang="en-US" dirty="0"/>
              <a:t>Googlefu: splunk dns threat hunting</a:t>
            </a:r>
            <a:br>
              <a:rPr lang="en-US" dirty="0"/>
            </a:br>
            <a:endParaRPr lang="en-US" dirty="0"/>
          </a:p>
          <a:p>
            <a:pPr lvl="1"/>
            <a:r>
              <a:rPr lang="en-US" sz="2800" dirty="0">
                <a:hlinkClick r:id="rId4"/>
              </a:rPr>
              <a:t>https://github.com/rkovar/dns_detection/blob/master/known_unknown_DNS.pdf</a:t>
            </a:r>
            <a:r>
              <a:rPr lang="en-US" sz="2800" dirty="0"/>
              <a:t> (full video link at end)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E41AA-4AFC-4D23-9715-457A1B0D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54D51-573C-43DB-A654-6E84A8C2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EFA8E-FE55-4149-B6B5-62870AD36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</p:spTree>
    <p:extLst>
      <p:ext uri="{BB962C8B-B14F-4D97-AF65-F5344CB8AC3E}">
        <p14:creationId xmlns:p14="http://schemas.microsoft.com/office/powerpoint/2010/main" val="362660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0180" y="1491512"/>
            <a:ext cx="9541336" cy="446246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E706C-4C60-4FA4-A33F-845FE56B4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D9B59-136C-4DAC-859E-C9B2BF94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26C0C-9143-4ED6-8AA7-BDD99674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2C83C55-675D-4AEE-85E5-146761D9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Splunk Add-On for Infoblox</a:t>
            </a:r>
          </a:p>
        </p:txBody>
      </p:sp>
    </p:spTree>
    <p:extLst>
      <p:ext uri="{BB962C8B-B14F-4D97-AF65-F5344CB8AC3E}">
        <p14:creationId xmlns:p14="http://schemas.microsoft.com/office/powerpoint/2010/main" val="210454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12" y="914400"/>
            <a:ext cx="7772400" cy="19056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7D54C5-9C62-45FD-80E1-2F5BE921E965}"/>
              </a:ext>
            </a:extLst>
          </p:cNvPr>
          <p:cNvSpPr txBox="1"/>
          <p:nvPr/>
        </p:nvSpPr>
        <p:spPr>
          <a:xfrm>
            <a:off x="1979612" y="228600"/>
            <a:ext cx="7391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Where is this on my network?!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7DE8FA-0CC3-4036-8C1D-F6FD337AEFA4}"/>
              </a:ext>
            </a:extLst>
          </p:cNvPr>
          <p:cNvSpPr txBox="1"/>
          <p:nvPr/>
        </p:nvSpPr>
        <p:spPr>
          <a:xfrm>
            <a:off x="9447212" y="3657600"/>
            <a:ext cx="228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4"/>
              </a:rPr>
              <a:t>http://standards-oui.ieee.org/oui.txt</a:t>
            </a:r>
            <a:endParaRPr lang="en-US" sz="1600" dirty="0"/>
          </a:p>
          <a:p>
            <a:br>
              <a:rPr lang="en-US" sz="1600" dirty="0"/>
            </a:br>
            <a:r>
              <a:rPr lang="en-US" sz="1600" dirty="0"/>
              <a:t>Download, cut the noise and save as csv lookup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1B77B3-4ADD-4B9E-AFCC-3CA61B86F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011" y="3048000"/>
            <a:ext cx="7485275" cy="330502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46F41-9974-4549-AAA8-0E701DFC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FB7D6-FA24-4B2B-BF4E-B871E971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67724-9C52-4B97-8E2E-D7F8F58B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ECB0B77-977B-4386-8633-2762727EB360}"/>
              </a:ext>
            </a:extLst>
          </p:cNvPr>
          <p:cNvSpPr/>
          <p:nvPr/>
        </p:nvSpPr>
        <p:spPr>
          <a:xfrm>
            <a:off x="1141412" y="4114800"/>
            <a:ext cx="362260" cy="22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2836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intelligence with IPAM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08812" y="1469292"/>
            <a:ext cx="4570572" cy="4462272"/>
          </a:xfrm>
        </p:spPr>
        <p:txBody>
          <a:bodyPr>
            <a:normAutofit fontScale="92500"/>
          </a:bodyPr>
          <a:lstStyle/>
          <a:p>
            <a:r>
              <a:rPr lang="en-US" dirty="0"/>
              <a:t>Determine priority and team to alert</a:t>
            </a:r>
          </a:p>
          <a:p>
            <a:r>
              <a:rPr lang="en-US" dirty="0"/>
              <a:t>Splunk search fields can be used for upstream alerts</a:t>
            </a:r>
          </a:p>
          <a:p>
            <a:r>
              <a:rPr lang="en-US" dirty="0"/>
              <a:t>Threat detection by Site/LAN – similar user behavior …or lateral movement</a:t>
            </a:r>
          </a:p>
          <a:p>
            <a:r>
              <a:rPr lang="en-US" dirty="0"/>
              <a:t>Cut noisy events from less relevant networks/sites in your searches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CB6C1A-BB74-4305-BD18-ACA7C977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0C9CE-AD15-4438-913E-430F404D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AF5BE53-27ED-4B18-A5BF-37741C70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Splunking Infoblox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242FA3-B7C5-4134-8D26-91CA36707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12" y="2133600"/>
            <a:ext cx="5347594" cy="23622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A605DDD-87DF-4C62-A1E5-7AEC64D43CFD}"/>
              </a:ext>
            </a:extLst>
          </p:cNvPr>
          <p:cNvSpPr/>
          <p:nvPr/>
        </p:nvSpPr>
        <p:spPr>
          <a:xfrm rot="19354096">
            <a:off x="2890992" y="3656603"/>
            <a:ext cx="1473888" cy="74013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8774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openxmlformats.org/package/2006/metadata/core-properties"/>
    <ds:schemaRef ds:uri="http://purl.org/dc/terms/"/>
    <ds:schemaRef ds:uri="http://purl.org/dc/elements/1.1/"/>
    <ds:schemaRef ds:uri="4873beb7-5857-4685-be1f-d57550cc96cc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1622</TotalTime>
  <Words>1482</Words>
  <Application>Microsoft Office PowerPoint</Application>
  <PresentationFormat>Custom</PresentationFormat>
  <Paragraphs>332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Courier New</vt:lpstr>
      <vt:lpstr>Times New Roman</vt:lpstr>
      <vt:lpstr>Wingdings</vt:lpstr>
      <vt:lpstr>Tech 16x9</vt:lpstr>
      <vt:lpstr>Splunking Infoblox</vt:lpstr>
      <vt:lpstr>Standard Disclaimers</vt:lpstr>
      <vt:lpstr>Agenda</vt:lpstr>
      <vt:lpstr>About Me</vt:lpstr>
      <vt:lpstr>Goals for Today</vt:lpstr>
      <vt:lpstr>Splunk Add-On for Infoblox  Splunk_TA_Infoblox</vt:lpstr>
      <vt:lpstr>Splunk Add-On for Infoblox</vt:lpstr>
      <vt:lpstr>PowerPoint Presentation</vt:lpstr>
      <vt:lpstr>Add intelligence with IPAM</vt:lpstr>
      <vt:lpstr>What should I put in my IPAM data?  </vt:lpstr>
      <vt:lpstr>Tips</vt:lpstr>
      <vt:lpstr>Additional IPAM Uses</vt:lpstr>
      <vt:lpstr>Additional IPAM use – traffic between workstations</vt:lpstr>
      <vt:lpstr>Deployment Overview</vt:lpstr>
      <vt:lpstr>Prepare Infoblox Environment</vt:lpstr>
      <vt:lpstr>Infoblox |Administrator Groups Settings</vt:lpstr>
      <vt:lpstr>Infoblox |Add user to group</vt:lpstr>
      <vt:lpstr>Infoblox |Verify API query</vt:lpstr>
      <vt:lpstr>Splunk |Install Splunk Add-on for REST API Modular Input</vt:lpstr>
      <vt:lpstr>Splunk |Configure new REST input - CLI</vt:lpstr>
      <vt:lpstr>Splunk |Configure new REST Input</vt:lpstr>
      <vt:lpstr>Splunk |Test REST Input</vt:lpstr>
      <vt:lpstr>Splunk |Field Extraction and Save Lookup File</vt:lpstr>
      <vt:lpstr>Splunk |Create Lookup Definition</vt:lpstr>
      <vt:lpstr>$$$ - Mission Accomplished</vt:lpstr>
      <vt:lpstr>$$$ - Putting Your Lookup to Work</vt:lpstr>
      <vt:lpstr>$$$ - Everyone’s Favorite Step!</vt:lpstr>
      <vt:lpstr>Gotchas</vt:lpstr>
      <vt:lpstr>Question Time</vt:lpstr>
      <vt:lpstr>Now I’m thinking: </vt:lpstr>
      <vt:lpstr>RPZ Feed - </vt:lpstr>
      <vt:lpstr>Retroactive RPZ Feed Hit</vt:lpstr>
      <vt:lpstr>Exploring dnspython</vt:lpstr>
      <vt:lpstr>Further Steps and Notable Work</vt:lpstr>
      <vt:lpstr>Thank you!</vt:lpstr>
      <vt:lpstr>References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Splunking Infoblox</dc:title>
  <dc:creator>Meyerson, Phillip</dc:creator>
  <cp:lastModifiedBy>Meyerson, Phillip</cp:lastModifiedBy>
  <cp:revision>263</cp:revision>
  <cp:lastPrinted>2018-01-30T19:13:09Z</cp:lastPrinted>
  <dcterms:created xsi:type="dcterms:W3CDTF">2018-01-24T02:29:07Z</dcterms:created>
  <dcterms:modified xsi:type="dcterms:W3CDTF">2018-01-30T20:12:21Z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