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04" d="100"/>
          <a:sy n="104" d="100"/>
        </p:scale>
        <p:origin x="-9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rPr lang="es-ES"/>
              <a:pPr/>
              <a:t>28/11/17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61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28/11/17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‹Nr.›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s-ES"/>
              <a:pPr/>
              <a:t>28/11/17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s-ES"/>
              <a:pPr/>
              <a:t>28/11/17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s-ES"/>
              <a:pPr/>
              <a:t>28/11/17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s-ES"/>
              <a:pPr/>
              <a:t>28/11/17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s-ES"/>
              <a:pPr/>
              <a:t>28/11/17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‹Nr.›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s-ES"/>
              <a:pPr/>
              <a:t>28/11/17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‹Nr.›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s-ES"/>
              <a:pPr/>
              <a:t>28/11/17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‹Nr.›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pPr eaLnBrk="1" latinLnBrk="0" hangingPunct="1"/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s-ES"/>
              <a:pPr/>
              <a:t>28/11/17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s-ES"/>
              <a:pPr/>
              <a:t>28/11/17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_tradnl" smtClean="0"/>
              <a:t>Clic para editar título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z="3800" dirty="0" err="1" smtClean="0"/>
              <a:t>Crypto</a:t>
            </a:r>
            <a:r>
              <a:rPr lang="es-ES" sz="3800" dirty="0" smtClean="0"/>
              <a:t> </a:t>
            </a:r>
            <a:r>
              <a:rPr lang="es-ES" sz="3800" dirty="0" err="1" smtClean="0"/>
              <a:t>daddy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>
            <a:extLst/>
          </a:lstStyle>
          <a:p>
            <a:r>
              <a:rPr lang="es-ES" dirty="0" smtClean="0"/>
              <a:t>Contratos Inteligentes para Padres Inteligentes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¿Qu</a:t>
            </a:r>
            <a:r>
              <a:rPr lang="es-ES" sz="3800" dirty="0" smtClean="0"/>
              <a:t>é es </a:t>
            </a:r>
            <a:r>
              <a:rPr lang="es-ES" sz="3800" dirty="0" err="1" smtClean="0"/>
              <a:t>Crypto</a:t>
            </a:r>
            <a:r>
              <a:rPr lang="es-ES" sz="3800" dirty="0" smtClean="0"/>
              <a:t> </a:t>
            </a:r>
            <a:r>
              <a:rPr lang="es-ES" sz="3800" dirty="0" err="1" smtClean="0"/>
              <a:t>Daddy</a:t>
            </a:r>
            <a:r>
              <a:rPr lang="es-ES" sz="3800" dirty="0" smtClean="0"/>
              <a:t>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s-ES" sz="2100" dirty="0" err="1" smtClean="0"/>
              <a:t>Crypto</a:t>
            </a:r>
            <a:r>
              <a:rPr lang="es-ES" sz="2100" dirty="0" smtClean="0"/>
              <a:t> </a:t>
            </a:r>
            <a:r>
              <a:rPr lang="es-ES" sz="2100" dirty="0" err="1" smtClean="0"/>
              <a:t>Daddy</a:t>
            </a:r>
            <a:r>
              <a:rPr lang="es-ES" sz="2100" dirty="0" smtClean="0"/>
              <a:t> es un contrato inteligente que corre sobre la plataforma de </a:t>
            </a:r>
            <a:r>
              <a:rPr lang="es-ES" sz="2100" dirty="0" err="1" smtClean="0"/>
              <a:t>Ethereum</a:t>
            </a:r>
            <a:r>
              <a:rPr lang="es-ES" sz="2100" dirty="0" smtClean="0"/>
              <a:t> pensado para padres que desean automatizar la mensualidad de sus hijos.</a:t>
            </a:r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s-ES" sz="2100" dirty="0"/>
              <a:t>Q</a:t>
            </a:r>
            <a:r>
              <a:rPr lang="es-ES" sz="2100" dirty="0" smtClean="0"/>
              <a:t>uien suscribe env</a:t>
            </a:r>
            <a:r>
              <a:rPr lang="es-ES" sz="2100" dirty="0" smtClean="0"/>
              <a:t>ía </a:t>
            </a:r>
            <a:r>
              <a:rPr lang="es-ES" sz="2100" dirty="0" err="1" smtClean="0"/>
              <a:t>Ether</a:t>
            </a:r>
            <a:r>
              <a:rPr lang="es-ES" sz="2100" dirty="0" smtClean="0"/>
              <a:t> al crearse el contrato. </a:t>
            </a:r>
            <a:r>
              <a:rPr lang="es-ES" sz="2100" dirty="0" smtClean="0"/>
              <a:t>Éste administra de forma automática las reglas de retiros.</a:t>
            </a:r>
            <a:endParaRPr lang="es-ES" dirty="0"/>
          </a:p>
        </p:txBody>
      </p:sp>
      <p:pic>
        <p:nvPicPr>
          <p:cNvPr id="5" name="Rounded Rectangl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704874"/>
            <a:ext cx="2057400" cy="1156217"/>
          </a:xfrm>
          <a:prstGeom prst="roundRect">
            <a:avLst>
              <a:gd name="adj" fmla="val 481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4953000" y="3681528"/>
            <a:ext cx="1676400" cy="1235491"/>
            <a:chOff x="4953000" y="3409950"/>
            <a:chExt cx="1676400" cy="1235491"/>
          </a:xfrm>
        </p:grpSpPr>
        <p:sp>
          <p:nvSpPr>
            <p:cNvPr id="7" name="Rounded Rectangle 6"/>
            <p:cNvSpPr>
              <a:spLocks noChangeAspect="1" noChangeArrowheads="1"/>
            </p:cNvSpPr>
            <p:nvPr/>
          </p:nvSpPr>
          <p:spPr bwMode="auto">
            <a:xfrm>
              <a:off x="4953000" y="3409950"/>
              <a:ext cx="1676400" cy="1235491"/>
            </a:xfrm>
            <a:prstGeom prst="roundRect">
              <a:avLst>
                <a:gd name="adj" fmla="val 5507"/>
              </a:avLst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>
              <a:extLst/>
            </a:lstStyle>
            <a:p>
              <a:endParaRPr lang="es-ES"/>
            </a:p>
          </p:txBody>
        </p:sp>
        <p:pic>
          <p:nvPicPr>
            <p:cNvPr id="8" name="Rounded Rectangl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68240" y="3565208"/>
              <a:ext cx="1645920" cy="924974"/>
            </a:xfrm>
            <a:prstGeom prst="roundRect">
              <a:avLst>
                <a:gd name="adj" fmla="val 6075"/>
              </a:avLst>
            </a:prstGeom>
            <a:noFill/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dirty="0" smtClean="0"/>
              <a:t>¿C</a:t>
            </a:r>
            <a:r>
              <a:rPr lang="es-ES" dirty="0" smtClean="0"/>
              <a:t>ómo funciona?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210872" cy="3200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/>
            <a:r>
              <a:rPr lang="es-ES" dirty="0" smtClean="0"/>
              <a:t>El contrato tiene un dueño / </a:t>
            </a:r>
            <a:r>
              <a:rPr lang="es-ES" dirty="0" err="1" smtClean="0"/>
              <a:t>owner</a:t>
            </a:r>
            <a:r>
              <a:rPr lang="es-ES" dirty="0" smtClean="0"/>
              <a:t>. Este puede:</a:t>
            </a:r>
          </a:p>
          <a:p>
            <a:pPr marL="548640" lvl="2"/>
            <a:r>
              <a:rPr lang="es-ES" dirty="0" smtClean="0"/>
              <a:t>Agregar fondos al contrato</a:t>
            </a:r>
          </a:p>
          <a:p>
            <a:pPr marL="548640" lvl="2"/>
            <a:r>
              <a:rPr lang="es-ES" dirty="0" smtClean="0"/>
              <a:t>Modificar el beneficiario (</a:t>
            </a:r>
            <a:r>
              <a:rPr lang="es-ES" dirty="0" err="1" smtClean="0"/>
              <a:t>address</a:t>
            </a:r>
            <a:r>
              <a:rPr lang="es-ES" dirty="0" smtClean="0"/>
              <a:t> de </a:t>
            </a:r>
            <a:r>
              <a:rPr lang="es-ES" dirty="0" err="1" smtClean="0"/>
              <a:t>Ethereum</a:t>
            </a:r>
            <a:r>
              <a:rPr lang="es-ES" dirty="0" smtClean="0"/>
              <a:t>)</a:t>
            </a:r>
          </a:p>
          <a:p>
            <a:pPr marL="548640" lvl="2"/>
            <a:r>
              <a:rPr lang="es-ES" dirty="0" smtClean="0"/>
              <a:t>Pausar los retiros</a:t>
            </a:r>
          </a:p>
          <a:p>
            <a:pPr marL="548640" lvl="2"/>
            <a:r>
              <a:rPr lang="es-ES" dirty="0" smtClean="0"/>
              <a:t>Obtener el balance del contrato</a:t>
            </a:r>
            <a:endParaRPr lang="es-ES" dirty="0" smtClean="0"/>
          </a:p>
          <a:p>
            <a:pPr marL="548640" lvl="2"/>
            <a:r>
              <a:rPr lang="es-ES" dirty="0" smtClean="0"/>
              <a:t>Enviar la mensualidad al beneficiario</a:t>
            </a:r>
          </a:p>
          <a:p>
            <a:pPr marL="548640" lvl="2"/>
            <a:r>
              <a:rPr lang="es-ES" dirty="0" smtClean="0"/>
              <a:t>Retirar fondos del contrato</a:t>
            </a:r>
          </a:p>
          <a:p>
            <a:pPr marL="548640" lvl="2"/>
            <a:r>
              <a:rPr lang="es-ES" dirty="0" smtClean="0"/>
              <a:t>Matar el contrato (obteniendo sus fondos)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dirty="0" smtClean="0"/>
              <a:t>¿C</a:t>
            </a:r>
            <a:r>
              <a:rPr lang="es-ES" dirty="0" smtClean="0"/>
              <a:t>ómo funciona?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210872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es-ES" dirty="0" smtClean="0"/>
              <a:t>El contrato tiene un beneficiario</a:t>
            </a:r>
            <a:r>
              <a:rPr lang="es-ES" dirty="0" smtClean="0"/>
              <a:t>. Este puede:</a:t>
            </a:r>
          </a:p>
          <a:p>
            <a:pPr marL="548640" lvl="2"/>
            <a:r>
              <a:rPr lang="es-ES" dirty="0" smtClean="0"/>
              <a:t>Retirar fondos utilizando una funci</a:t>
            </a:r>
            <a:r>
              <a:rPr lang="es-ES" dirty="0" smtClean="0"/>
              <a:t>ón a la que sólo puede llamar con una frecuencia determinada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8281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210872" cy="3200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/>
            <a:r>
              <a:rPr lang="es-ES" dirty="0" smtClean="0"/>
              <a:t>El proyecto est</a:t>
            </a:r>
            <a:r>
              <a:rPr lang="es-ES" dirty="0" smtClean="0"/>
              <a:t>á</a:t>
            </a:r>
            <a:r>
              <a:rPr lang="es-ES" dirty="0" smtClean="0"/>
              <a:t> planteado siguiendo una relaci</a:t>
            </a:r>
            <a:r>
              <a:rPr lang="es-ES" dirty="0" smtClean="0"/>
              <a:t>ón un contrato por beneficiario. Es decir que un padre debería crear un contrato por cada hijo al cual le quiera dar la mensualidad</a:t>
            </a:r>
          </a:p>
          <a:p>
            <a:pPr marL="274320" lvl="1"/>
            <a:r>
              <a:rPr lang="es-ES" dirty="0" smtClean="0"/>
              <a:t>Se desarrollaron las funciones del </a:t>
            </a:r>
            <a:r>
              <a:rPr lang="es-ES" dirty="0" err="1" smtClean="0"/>
              <a:t>smart</a:t>
            </a:r>
            <a:r>
              <a:rPr lang="es-ES" dirty="0" smtClean="0"/>
              <a:t> </a:t>
            </a:r>
            <a:r>
              <a:rPr lang="es-ES" dirty="0" err="1" smtClean="0"/>
              <a:t>contract</a:t>
            </a:r>
            <a:r>
              <a:rPr lang="es-ES" dirty="0" smtClean="0"/>
              <a:t> en </a:t>
            </a:r>
            <a:r>
              <a:rPr lang="es-ES" dirty="0" err="1" smtClean="0"/>
              <a:t>Solidity</a:t>
            </a:r>
            <a:endParaRPr lang="es-ES" dirty="0" smtClean="0"/>
          </a:p>
          <a:p>
            <a:pPr marL="274320" lvl="1"/>
            <a:r>
              <a:rPr lang="es-ES" dirty="0" smtClean="0"/>
              <a:t>El proyecto utiliza </a:t>
            </a:r>
            <a:r>
              <a:rPr lang="es-ES" dirty="0" err="1" smtClean="0"/>
              <a:t>Truffle</a:t>
            </a:r>
            <a:r>
              <a:rPr lang="es-ES" dirty="0" smtClean="0"/>
              <a:t>, </a:t>
            </a:r>
            <a:r>
              <a:rPr lang="es-ES" dirty="0" err="1" smtClean="0"/>
              <a:t>Node</a:t>
            </a:r>
            <a:r>
              <a:rPr lang="es-ES" dirty="0" smtClean="0"/>
              <a:t>, Web3 y </a:t>
            </a:r>
            <a:r>
              <a:rPr lang="es-ES" dirty="0" err="1" smtClean="0"/>
              <a:t>React</a:t>
            </a:r>
            <a:endParaRPr lang="es-ES" dirty="0" smtClean="0"/>
          </a:p>
          <a:p>
            <a:pPr marL="274320" lvl="1"/>
            <a:r>
              <a:rPr lang="es-ES" dirty="0" smtClean="0"/>
              <a:t>Utilizamos </a:t>
            </a:r>
            <a:r>
              <a:rPr lang="es-ES" dirty="0" err="1" smtClean="0"/>
              <a:t>TestRPC</a:t>
            </a:r>
            <a:r>
              <a:rPr lang="es-ES" dirty="0" smtClean="0"/>
              <a:t> para la demo y </a:t>
            </a:r>
            <a:r>
              <a:rPr lang="es-ES" dirty="0" err="1" smtClean="0"/>
              <a:t>Metamask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4283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dirty="0" err="1" smtClean="0"/>
              <a:t>Tests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210872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es-ES" dirty="0" smtClean="0"/>
              <a:t>Utilizamos </a:t>
            </a:r>
            <a:r>
              <a:rPr lang="es-ES" dirty="0" err="1" smtClean="0"/>
              <a:t>Truffle</a:t>
            </a:r>
            <a:r>
              <a:rPr lang="es-ES" dirty="0" smtClean="0"/>
              <a:t> Test para probar todas las funciones del contrato</a:t>
            </a:r>
            <a:endParaRPr lang="es-ES" dirty="0" smtClean="0"/>
          </a:p>
          <a:p>
            <a:pPr marL="274320" lvl="1"/>
            <a:r>
              <a:rPr lang="es-ES" dirty="0" smtClean="0"/>
              <a:t>Testeamos alrededor de 10 funciones</a:t>
            </a:r>
          </a:p>
        </p:txBody>
      </p:sp>
    </p:spTree>
    <p:extLst>
      <p:ext uri="{BB962C8B-B14F-4D97-AF65-F5344CB8AC3E}">
        <p14:creationId xmlns:p14="http://schemas.microsoft.com/office/powerpoint/2010/main" val="412260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dirty="0" smtClean="0"/>
              <a:t>Lecciones Aprendidas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210872" cy="3200400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/>
            <a:r>
              <a:rPr lang="es-ES" dirty="0" smtClean="0"/>
              <a:t>Utilizar may</a:t>
            </a:r>
            <a:r>
              <a:rPr lang="es-ES" dirty="0" smtClean="0"/>
              <a:t>úscula en la primer letra de los nombres de archivos! </a:t>
            </a:r>
            <a:r>
              <a:rPr lang="es-ES" sz="1800" i="1" dirty="0" smtClean="0"/>
              <a:t>-C</a:t>
            </a:r>
            <a:r>
              <a:rPr lang="es-ES" sz="1800" i="1" dirty="0" smtClean="0"/>
              <a:t>ansados de probar porqué algo no funcionaba descubrimos que la mayúscula si importa-</a:t>
            </a:r>
            <a:endParaRPr lang="es-ES" dirty="0" smtClean="0"/>
          </a:p>
          <a:p>
            <a:pPr marL="274320" lvl="1"/>
            <a:r>
              <a:rPr lang="es-ES" dirty="0" err="1" smtClean="0"/>
              <a:t>Invalid</a:t>
            </a:r>
            <a:r>
              <a:rPr lang="es-ES" dirty="0" smtClean="0"/>
              <a:t> </a:t>
            </a:r>
            <a:r>
              <a:rPr lang="es-ES" dirty="0" err="1" smtClean="0"/>
              <a:t>Opcode</a:t>
            </a:r>
            <a:r>
              <a:rPr lang="es-ES" dirty="0" smtClean="0"/>
              <a:t> te quiero! </a:t>
            </a:r>
            <a:r>
              <a:rPr lang="es-ES" dirty="0" smtClean="0">
                <a:sym typeface="Wingdings"/>
              </a:rPr>
              <a:t> A veces est</a:t>
            </a:r>
            <a:r>
              <a:rPr lang="es-ES" dirty="0" smtClean="0">
                <a:sym typeface="Wingdings"/>
              </a:rPr>
              <a:t>á bien obtener un </a:t>
            </a:r>
            <a:r>
              <a:rPr lang="es-ES" dirty="0" err="1" smtClean="0">
                <a:sym typeface="Wingdings"/>
              </a:rPr>
              <a:t>invalid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opcode</a:t>
            </a:r>
            <a:r>
              <a:rPr lang="es-ES" dirty="0" smtClean="0">
                <a:sym typeface="Wingdings"/>
              </a:rPr>
              <a:t>, el Test falló pero es correcto!</a:t>
            </a:r>
            <a:endParaRPr lang="es-ES" dirty="0" smtClean="0"/>
          </a:p>
          <a:p>
            <a:pPr marL="274320" lvl="1"/>
            <a:r>
              <a:rPr lang="es-ES" dirty="0" smtClean="0"/>
              <a:t>Aprendimos que </a:t>
            </a:r>
            <a:r>
              <a:rPr lang="es-ES" dirty="0" err="1" smtClean="0"/>
              <a:t>Truffle</a:t>
            </a:r>
            <a:r>
              <a:rPr lang="es-ES" dirty="0" smtClean="0"/>
              <a:t> Test tiene por default un Gas Price de 100 </a:t>
            </a:r>
            <a:r>
              <a:rPr lang="es-ES" dirty="0" err="1" smtClean="0"/>
              <a:t>shannons</a:t>
            </a:r>
            <a:r>
              <a:rPr lang="es-ES" dirty="0" smtClean="0"/>
              <a:t>! Las cuentas no cerraban</a:t>
            </a:r>
          </a:p>
          <a:p>
            <a:pPr marL="274320" lvl="1"/>
            <a:r>
              <a:rPr lang="es-ES" dirty="0" smtClean="0"/>
              <a:t>Utilizar </a:t>
            </a:r>
            <a:r>
              <a:rPr lang="es-ES" dirty="0" err="1" smtClean="0"/>
              <a:t>async</a:t>
            </a:r>
            <a:r>
              <a:rPr lang="es-ES" dirty="0" smtClean="0"/>
              <a:t> / </a:t>
            </a:r>
            <a:r>
              <a:rPr lang="es-ES" dirty="0" err="1" smtClean="0"/>
              <a:t>await</a:t>
            </a:r>
            <a:r>
              <a:rPr lang="es-ES" dirty="0" smtClean="0"/>
              <a:t> deja un c</a:t>
            </a:r>
            <a:r>
              <a:rPr lang="es-ES" dirty="0" smtClean="0"/>
              <a:t>ódigo legible vs. el código anidado y todos esos .</a:t>
            </a:r>
            <a:r>
              <a:rPr lang="es-ES" dirty="0" err="1" smtClean="0"/>
              <a:t>then</a:t>
            </a:r>
            <a:r>
              <a:rPr lang="es-ES" dirty="0" smtClean="0"/>
              <a:t> (que son muy “</a:t>
            </a:r>
            <a:r>
              <a:rPr lang="es-ES" dirty="0" err="1" smtClean="0"/>
              <a:t>thensos</a:t>
            </a:r>
            <a:r>
              <a:rPr lang="es-ES" dirty="0" smtClean="0"/>
              <a:t>”)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6072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dirty="0" smtClean="0"/>
              <a:t>Mejoras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210872" cy="3200400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/>
            <a:r>
              <a:rPr lang="es-ES" dirty="0" err="1" smtClean="0"/>
              <a:t>Deploy</a:t>
            </a:r>
            <a:r>
              <a:rPr lang="es-ES" dirty="0" smtClean="0"/>
              <a:t> de un solo contrato “master” al cual los padres se suscriben y dan de alta uno o más beneficiarios. Evitamos costos de </a:t>
            </a:r>
            <a:r>
              <a:rPr lang="es-ES" dirty="0" err="1" smtClean="0"/>
              <a:t>deploy</a:t>
            </a:r>
            <a:r>
              <a:rPr lang="es-ES" dirty="0" smtClean="0"/>
              <a:t> de contratos. </a:t>
            </a:r>
          </a:p>
          <a:p>
            <a:pPr marL="274320" lvl="1"/>
            <a:r>
              <a:rPr lang="es-ES" dirty="0" smtClean="0"/>
              <a:t>El contrato master debe manejar los saldos de todas las cuentas y gestionar los correspondientes beneficiarios</a:t>
            </a:r>
            <a:endParaRPr lang="es-ES" dirty="0" smtClean="0"/>
          </a:p>
          <a:p>
            <a:pPr marL="274320" lvl="1"/>
            <a:r>
              <a:rPr lang="es-ES" dirty="0" smtClean="0"/>
              <a:t>Crear </a:t>
            </a:r>
            <a:r>
              <a:rPr lang="es-ES" dirty="0" err="1" smtClean="0"/>
              <a:t>templates</a:t>
            </a:r>
            <a:r>
              <a:rPr lang="es-ES" dirty="0" smtClean="0"/>
              <a:t> con reglas variadas:</a:t>
            </a:r>
          </a:p>
          <a:p>
            <a:pPr marL="548640" lvl="2"/>
            <a:r>
              <a:rPr lang="es-ES" dirty="0" smtClean="0"/>
              <a:t>Frecuencia de retiro (hoy fijada en 7 d</a:t>
            </a:r>
            <a:r>
              <a:rPr lang="es-ES" dirty="0" smtClean="0"/>
              <a:t>ías)</a:t>
            </a:r>
          </a:p>
          <a:p>
            <a:pPr marL="548640" lvl="2"/>
            <a:r>
              <a:rPr lang="es-ES" dirty="0" smtClean="0"/>
              <a:t>Montos de retiro (hoy fijado en 0.01 </a:t>
            </a:r>
            <a:r>
              <a:rPr lang="es-ES" dirty="0" err="1" smtClean="0"/>
              <a:t>eth</a:t>
            </a:r>
            <a:r>
              <a:rPr lang="es-ES" dirty="0" smtClean="0"/>
              <a:t>)</a:t>
            </a:r>
          </a:p>
          <a:p>
            <a:pPr marL="548640" lvl="2"/>
            <a:r>
              <a:rPr lang="es-ES" dirty="0" smtClean="0"/>
              <a:t>Implementar “sorpresas”: eventos tipo cumpleaños, incentivos al ahorro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8176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pantalla panorámica.potx</Template>
  <TotalTime>0</TotalTime>
  <Words>399</Words>
  <Application>Microsoft Macintosh PowerPoint</Application>
  <PresentationFormat>Presentación en pantalla (16:9)</PresentationFormat>
  <Paragraphs>45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Presentación de pantalla panorámica</vt:lpstr>
      <vt:lpstr>Crypto daddy</vt:lpstr>
      <vt:lpstr>¿Qué es Crypto Daddy?</vt:lpstr>
      <vt:lpstr>¿Cómo funciona?</vt:lpstr>
      <vt:lpstr>¿Cómo funciona?</vt:lpstr>
      <vt:lpstr>Desarrollo</vt:lpstr>
      <vt:lpstr>Tests</vt:lpstr>
      <vt:lpstr>Lecciones Aprendidas</vt:lpstr>
      <vt:lpstr>Mejoras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2017-11-28T18:10:33Z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