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GAURAV</a:t>
            </a:r>
          </a:p>
          <a:p>
            <a:r>
              <a:rPr lang="en-US" sz="2000" b="1" dirty="0">
                <a:solidFill>
                  <a:schemeClr val="accent1">
                    <a:lumMod val="75000"/>
                  </a:schemeClr>
                </a:solidFill>
                <a:latin typeface="Arial"/>
                <a:cs typeface="Arial"/>
              </a:rPr>
              <a:t>Student Name : GAURAV GAUTAM</a:t>
            </a:r>
          </a:p>
          <a:p>
            <a:r>
              <a:rPr lang="en-US" sz="2000" b="1" dirty="0">
                <a:solidFill>
                  <a:schemeClr val="accent1">
                    <a:lumMod val="75000"/>
                  </a:schemeClr>
                </a:solidFill>
                <a:latin typeface="Arial"/>
                <a:cs typeface="Arial"/>
              </a:rPr>
              <a:t>College Name &amp; Department : BABA SAHEB BHIMRAO AMBEDKAR UNIVERSITY LUCKNOW</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4" name="Rectangle 2">
            <a:extLst>
              <a:ext uri="{FF2B5EF4-FFF2-40B4-BE49-F238E27FC236}">
                <a16:creationId xmlns:a16="http://schemas.microsoft.com/office/drawing/2014/main" id="{5279BE9F-3DEA-4722-97B2-E4854535E353}"/>
              </a:ext>
            </a:extLst>
          </p:cNvPr>
          <p:cNvSpPr>
            <a:spLocks noGrp="1" noChangeArrowheads="1"/>
          </p:cNvSpPr>
          <p:nvPr>
            <p:ph idx="1"/>
          </p:nvPr>
        </p:nvSpPr>
        <p:spPr bwMode="auto">
          <a:xfrm>
            <a:off x="605171" y="2098674"/>
            <a:ext cx="110296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rise of digital communication, ensuring data security is crucial. Traditional encryption methods attract attention, making sensitive information vulnerable to interception.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provides a solution by hiding messages within images, making them undetectable to unintended viewers. However, existing techniques often compromise image quality or have low embedding capacity. This project aims to develop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Python-based GUI tool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securely hiding and extracting messages in images while maintaining visual integrity. The tool will focus on ease of use, robustness, and efficient data concealment for secure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92DA3F8A-4BB0-4414-90CE-0011A1F5B050}"/>
              </a:ext>
            </a:extLst>
          </p:cNvPr>
          <p:cNvSpPr>
            <a:spLocks noGrp="1" noChangeArrowheads="1"/>
          </p:cNvSpPr>
          <p:nvPr>
            <p:ph idx="1"/>
          </p:nvPr>
        </p:nvSpPr>
        <p:spPr bwMode="auto">
          <a:xfrm>
            <a:off x="441325" y="2776925"/>
            <a:ext cx="10774363"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 Framework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PyQt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user interface) </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 PIL (Python Imaging Library) </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Steganography Techniques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LSB (Least Significant Bit) Encoding </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Handling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efficient data handling)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400" b="1" dirty="0">
                <a:solidFill>
                  <a:schemeClr val="tx1"/>
                </a:solidFill>
                <a:latin typeface="Times New Roman" panose="02020603050405020304" pitchFamily="18" charset="0"/>
                <a:cs typeface="Times New Roman" panose="02020603050405020304" pitchFamily="18" charset="0"/>
              </a:rPr>
              <a:t>User-Friendly GUI</a:t>
            </a: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High Image Quality Preservation</a:t>
            </a:r>
          </a:p>
          <a:p>
            <a:pPr marL="0" indent="0">
              <a:buNone/>
            </a:pPr>
            <a:r>
              <a:rPr lang="en-IN" sz="2400" b="1" dirty="0">
                <a:solidFill>
                  <a:schemeClr val="tx1"/>
                </a:solidFill>
                <a:latin typeface="Times New Roman" panose="02020603050405020304" pitchFamily="18" charset="0"/>
                <a:cs typeface="Times New Roman" panose="02020603050405020304" pitchFamily="18" charset="0"/>
              </a:rPr>
              <a:t>Encryption Before Hiding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400" b="1" dirty="0">
                <a:solidFill>
                  <a:schemeClr val="tx1"/>
                </a:solidFill>
                <a:latin typeface="Times New Roman" panose="02020603050405020304" pitchFamily="18" charset="0"/>
                <a:cs typeface="Times New Roman" panose="02020603050405020304" pitchFamily="18" charset="0"/>
              </a:rPr>
              <a:t>Journalists </a:t>
            </a:r>
          </a:p>
          <a:p>
            <a:r>
              <a:rPr lang="en-IN" sz="2400" b="1" dirty="0">
                <a:solidFill>
                  <a:schemeClr val="tx1"/>
                </a:solidFill>
                <a:latin typeface="Times New Roman" panose="02020603050405020304" pitchFamily="18" charset="0"/>
                <a:cs typeface="Times New Roman" panose="02020603050405020304" pitchFamily="18" charset="0"/>
              </a:rPr>
              <a:t>Cybersecurity Professionals</a:t>
            </a:r>
          </a:p>
          <a:p>
            <a:r>
              <a:rPr lang="en-IN" sz="2400" b="1" dirty="0">
                <a:solidFill>
                  <a:schemeClr val="tx1"/>
                </a:solidFill>
                <a:latin typeface="Times New Roman" panose="02020603050405020304" pitchFamily="18" charset="0"/>
                <a:cs typeface="Times New Roman" panose="02020603050405020304" pitchFamily="18" charset="0"/>
              </a:rPr>
              <a:t>Forensic Experts &amp; Law Enforcement</a:t>
            </a:r>
          </a:p>
          <a:p>
            <a:r>
              <a:rPr lang="en-IN" sz="2400" b="1" dirty="0">
                <a:solidFill>
                  <a:schemeClr val="tx1"/>
                </a:solidFill>
                <a:latin typeface="Times New Roman" panose="02020603050405020304" pitchFamily="18" charset="0"/>
                <a:cs typeface="Times New Roman" panose="02020603050405020304" pitchFamily="18" charset="0"/>
              </a:rPr>
              <a:t>Educational Institutions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61C19B97-DE5E-448D-8115-8DC995FA27B0}"/>
              </a:ext>
            </a:extLst>
          </p:cNvPr>
          <p:cNvPicPr>
            <a:picLocks noGrp="1" noChangeAspect="1"/>
          </p:cNvPicPr>
          <p:nvPr>
            <p:ph idx="1"/>
          </p:nvPr>
        </p:nvPicPr>
        <p:blipFill>
          <a:blip r:embed="rId2"/>
          <a:stretch>
            <a:fillRect/>
          </a:stretch>
        </p:blipFill>
        <p:spPr>
          <a:xfrm>
            <a:off x="705164" y="2152132"/>
            <a:ext cx="4478185" cy="2553736"/>
          </a:xfrm>
        </p:spPr>
      </p:pic>
      <p:pic>
        <p:nvPicPr>
          <p:cNvPr id="15" name="Picture 14">
            <a:extLst>
              <a:ext uri="{FF2B5EF4-FFF2-40B4-BE49-F238E27FC236}">
                <a16:creationId xmlns:a16="http://schemas.microsoft.com/office/drawing/2014/main" id="{73D38887-33D9-4948-9599-B17C04EC4032}"/>
              </a:ext>
            </a:extLst>
          </p:cNvPr>
          <p:cNvPicPr>
            <a:picLocks noChangeAspect="1"/>
          </p:cNvPicPr>
          <p:nvPr/>
        </p:nvPicPr>
        <p:blipFill>
          <a:blip r:embed="rId3"/>
          <a:stretch>
            <a:fillRect/>
          </a:stretch>
        </p:blipFill>
        <p:spPr>
          <a:xfrm>
            <a:off x="5395452" y="3786189"/>
            <a:ext cx="5213910" cy="2763133"/>
          </a:xfrm>
          <a:prstGeom prst="rect">
            <a:avLst/>
          </a:prstGeom>
        </p:spPr>
      </p:pic>
      <p:pic>
        <p:nvPicPr>
          <p:cNvPr id="17" name="Picture 16">
            <a:extLst>
              <a:ext uri="{FF2B5EF4-FFF2-40B4-BE49-F238E27FC236}">
                <a16:creationId xmlns:a16="http://schemas.microsoft.com/office/drawing/2014/main" id="{C2FB4B16-3F06-438B-9301-95CFB949548C}"/>
              </a:ext>
            </a:extLst>
          </p:cNvPr>
          <p:cNvPicPr>
            <a:picLocks noChangeAspect="1"/>
          </p:cNvPicPr>
          <p:nvPr/>
        </p:nvPicPr>
        <p:blipFill>
          <a:blip r:embed="rId4"/>
          <a:stretch>
            <a:fillRect/>
          </a:stretch>
        </p:blipFill>
        <p:spPr>
          <a:xfrm>
            <a:off x="5307320" y="995360"/>
            <a:ext cx="5302042" cy="272311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E0451EE5-C36A-4205-AE88-06EA9F0E1DCC}"/>
              </a:ext>
            </a:extLst>
          </p:cNvPr>
          <p:cNvSpPr>
            <a:spLocks noGrp="1" noChangeArrowheads="1"/>
          </p:cNvSpPr>
          <p:nvPr>
            <p:ph idx="1"/>
          </p:nvPr>
        </p:nvSpPr>
        <p:spPr bwMode="auto">
          <a:xfrm>
            <a:off x="581192" y="2274837"/>
            <a:ext cx="111917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sz="2400" dirty="0">
                <a:solidFill>
                  <a:schemeClr val="tx1"/>
                </a:solidFill>
                <a:latin typeface="Times New Roman" panose="02020603050405020304" pitchFamily="18" charset="0"/>
                <a:cs typeface="Times New Roman" panose="02020603050405020304" pitchFamily="18" charset="0"/>
              </a:rPr>
              <a:t>This project successfully addresses the challenge of secure communication by implementing a Python-based GUI tool for image steganography. By embedding messages within images using Least Significant Bit (LSB) encoding, the tool ensures that sensitive information remains hidden in plain sight without raising suspicion. Unlike traditional encryption methods that attract attention, this approach provides a covert and secure means of data transmission.</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https://github.com/pmg-organizer/ggproject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303</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gg</cp:lastModifiedBy>
  <cp:revision>33</cp:revision>
  <dcterms:created xsi:type="dcterms:W3CDTF">2021-05-26T16:50:10Z</dcterms:created>
  <dcterms:modified xsi:type="dcterms:W3CDTF">2025-02-13T17:39:43Z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