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71" r:id="rId8"/>
    <p:sldId id="275" r:id="rId9"/>
    <p:sldId id="261" r:id="rId10"/>
    <p:sldId id="269" r:id="rId11"/>
    <p:sldId id="262" r:id="rId12"/>
    <p:sldId id="270" r:id="rId13"/>
    <p:sldId id="263" r:id="rId14"/>
    <p:sldId id="264" r:id="rId15"/>
    <p:sldId id="265" r:id="rId16"/>
    <p:sldId id="272" r:id="rId17"/>
    <p:sldId id="273" r:id="rId18"/>
    <p:sldId id="274"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0739" y="773946"/>
            <a:ext cx="8915399" cy="2262781"/>
          </a:xfrm>
        </p:spPr>
        <p:txBody>
          <a:bodyPr>
            <a:normAutofit fontScale="90000"/>
          </a:bodyPr>
          <a:lstStyle/>
          <a:p>
            <a:r>
              <a:rPr lang="en-US" b="1" dirty="0"/>
              <a:t>Predictive modelling of H1N1 Vaccine uptake</a:t>
            </a:r>
            <a:br>
              <a:rPr lang="en-US" b="1" dirty="0"/>
            </a:br>
            <a:endParaRPr lang="en-US" dirty="0"/>
          </a:p>
        </p:txBody>
      </p:sp>
      <p:pic>
        <p:nvPicPr>
          <p:cNvPr id="4" name="Picture 3"/>
          <p:cNvPicPr>
            <a:picLocks noChangeAspect="1"/>
          </p:cNvPicPr>
          <p:nvPr/>
        </p:nvPicPr>
        <p:blipFill>
          <a:blip r:embed="rId2"/>
          <a:stretch>
            <a:fillRect/>
          </a:stretch>
        </p:blipFill>
        <p:spPr>
          <a:xfrm>
            <a:off x="1781666" y="2639506"/>
            <a:ext cx="9722945" cy="3864990"/>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774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Univariate Analysis</a:t>
            </a:r>
          </a:p>
        </p:txBody>
      </p:sp>
      <p:sp>
        <p:nvSpPr>
          <p:cNvPr id="3" name="Content Placeholder 2"/>
          <p:cNvSpPr>
            <a:spLocks noGrp="1"/>
          </p:cNvSpPr>
          <p:nvPr>
            <p:ph idx="1"/>
          </p:nvPr>
        </p:nvSpPr>
        <p:spPr/>
        <p:txBody>
          <a:bodyPr/>
          <a:lstStyle/>
          <a:p>
            <a:r>
              <a:rPr lang="en-US" dirty="0"/>
              <a:t>The goal of this analysis is to establish the proportion </a:t>
            </a:r>
            <a:r>
              <a:rPr lang="en-US" dirty="0" smtClean="0"/>
              <a:t>tar of target </a:t>
            </a:r>
            <a:r>
              <a:rPr lang="en-US" dirty="0"/>
              <a:t>variable h1n1_vaccine. F</a:t>
            </a:r>
            <a:r>
              <a:rPr lang="en-US" dirty="0" smtClean="0"/>
              <a:t>rom </a:t>
            </a:r>
            <a:r>
              <a:rPr lang="en-US" dirty="0"/>
              <a:t>the graph only 5000 people out of </a:t>
            </a:r>
            <a:r>
              <a:rPr lang="en-US" dirty="0" smtClean="0"/>
              <a:t>20000 took </a:t>
            </a:r>
            <a:r>
              <a:rPr lang="en-US" dirty="0"/>
              <a:t>the vaccine</a:t>
            </a:r>
          </a:p>
          <a:p>
            <a:endParaRPr lang="en-US" dirty="0"/>
          </a:p>
        </p:txBody>
      </p:sp>
      <p:pic>
        <p:nvPicPr>
          <p:cNvPr id="5" name="Picture 4"/>
          <p:cNvPicPr>
            <a:picLocks noChangeAspect="1"/>
          </p:cNvPicPr>
          <p:nvPr/>
        </p:nvPicPr>
        <p:blipFill>
          <a:blip r:embed="rId2"/>
          <a:stretch>
            <a:fillRect/>
          </a:stretch>
        </p:blipFill>
        <p:spPr>
          <a:xfrm>
            <a:off x="3488653" y="2959423"/>
            <a:ext cx="3819525" cy="2647950"/>
          </a:xfrm>
          <a:prstGeom prst="rect">
            <a:avLst/>
          </a:prstGeom>
        </p:spPr>
      </p:pic>
    </p:spTree>
    <p:extLst>
      <p:ext uri="{BB962C8B-B14F-4D97-AF65-F5344CB8AC3E}">
        <p14:creationId xmlns:p14="http://schemas.microsoft.com/office/powerpoint/2010/main" val="246819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Bivariate Analysis</a:t>
            </a:r>
          </a:p>
        </p:txBody>
      </p:sp>
      <p:sp>
        <p:nvSpPr>
          <p:cNvPr id="3" name="Content Placeholder 2"/>
          <p:cNvSpPr>
            <a:spLocks noGrp="1"/>
          </p:cNvSpPr>
          <p:nvPr>
            <p:ph idx="1"/>
          </p:nvPr>
        </p:nvSpPr>
        <p:spPr/>
        <p:txBody>
          <a:bodyPr/>
          <a:lstStyle/>
          <a:p>
            <a:r>
              <a:rPr lang="en-US" dirty="0" smtClean="0"/>
              <a:t>Age group seemed like a good feature to work with for bivariate analysis and gave a clear picture of how the age groups responded to vaccination.</a:t>
            </a:r>
          </a:p>
          <a:p>
            <a:endParaRPr lang="en-US" dirty="0"/>
          </a:p>
        </p:txBody>
      </p:sp>
      <p:pic>
        <p:nvPicPr>
          <p:cNvPr id="4" name="Picture 3"/>
          <p:cNvPicPr>
            <a:picLocks noChangeAspect="1"/>
          </p:cNvPicPr>
          <p:nvPr/>
        </p:nvPicPr>
        <p:blipFill>
          <a:blip r:embed="rId2"/>
          <a:stretch>
            <a:fillRect/>
          </a:stretch>
        </p:blipFill>
        <p:spPr>
          <a:xfrm>
            <a:off x="4422202" y="2785326"/>
            <a:ext cx="3762375" cy="3686175"/>
          </a:xfrm>
          <a:prstGeom prst="rect">
            <a:avLst/>
          </a:prstGeom>
        </p:spPr>
      </p:pic>
    </p:spTree>
    <p:extLst>
      <p:ext uri="{BB962C8B-B14F-4D97-AF65-F5344CB8AC3E}">
        <p14:creationId xmlns:p14="http://schemas.microsoft.com/office/powerpoint/2010/main" val="345188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560" y="482708"/>
            <a:ext cx="8911687" cy="1280890"/>
          </a:xfrm>
        </p:spPr>
        <p:txBody>
          <a:bodyPr/>
          <a:lstStyle/>
          <a:p>
            <a:r>
              <a:rPr lang="en-US" b="1" dirty="0" smtClean="0"/>
              <a:t>4. </a:t>
            </a:r>
            <a:r>
              <a:rPr lang="en-US" b="1" dirty="0"/>
              <a:t>MODELLING</a:t>
            </a:r>
          </a:p>
        </p:txBody>
      </p:sp>
      <p:sp>
        <p:nvSpPr>
          <p:cNvPr id="3" name="Content Placeholder 2"/>
          <p:cNvSpPr>
            <a:spLocks noGrp="1"/>
          </p:cNvSpPr>
          <p:nvPr>
            <p:ph idx="1"/>
          </p:nvPr>
        </p:nvSpPr>
        <p:spPr/>
        <p:txBody>
          <a:bodyPr/>
          <a:lstStyle/>
          <a:p>
            <a:r>
              <a:rPr lang="en-US" dirty="0" smtClean="0"/>
              <a:t>Modelling for this project will be done using three models to ascertain which model best predicts future uptake of the H1N1 vaccine.</a:t>
            </a:r>
          </a:p>
          <a:p>
            <a:r>
              <a:rPr lang="en-US" dirty="0" smtClean="0"/>
              <a:t>The three models are</a:t>
            </a:r>
          </a:p>
          <a:p>
            <a:pPr>
              <a:buFont typeface="+mj-lt"/>
              <a:buAutoNum type="arabicParenR"/>
            </a:pPr>
            <a:r>
              <a:rPr lang="en-US" dirty="0" smtClean="0"/>
              <a:t>Logistic Regression Model</a:t>
            </a:r>
          </a:p>
          <a:p>
            <a:pPr>
              <a:buFont typeface="+mj-lt"/>
              <a:buAutoNum type="arabicParenR"/>
            </a:pPr>
            <a:r>
              <a:rPr lang="en-US" dirty="0" smtClean="0"/>
              <a:t>Decision Trees Model</a:t>
            </a:r>
          </a:p>
          <a:p>
            <a:pPr>
              <a:buFont typeface="+mj-lt"/>
              <a:buAutoNum type="arabicParenR"/>
            </a:pPr>
            <a:r>
              <a:rPr lang="en-US" dirty="0"/>
              <a:t>Random </a:t>
            </a:r>
            <a:r>
              <a:rPr lang="en-US" dirty="0" smtClean="0"/>
              <a:t>Forests Models</a:t>
            </a:r>
            <a:endParaRPr lang="en-US" dirty="0"/>
          </a:p>
          <a:p>
            <a:r>
              <a:rPr lang="en-US" dirty="0" smtClean="0"/>
              <a:t>Before modelling we also did </a:t>
            </a:r>
            <a:r>
              <a:rPr lang="en-US" dirty="0"/>
              <a:t>Label encoding </a:t>
            </a:r>
            <a:r>
              <a:rPr lang="en-US" dirty="0" smtClean="0"/>
              <a:t>to convert the </a:t>
            </a:r>
            <a:r>
              <a:rPr lang="en-US" dirty="0"/>
              <a:t>non-numerical labels into </a:t>
            </a:r>
            <a:r>
              <a:rPr lang="en-US" dirty="0" smtClean="0"/>
              <a:t>numerical for easier classification by our models.</a:t>
            </a:r>
          </a:p>
          <a:p>
            <a:r>
              <a:rPr lang="en-US" dirty="0" smtClean="0"/>
              <a:t>Also Scaling was done to normalize the features; </a:t>
            </a:r>
            <a:r>
              <a:rPr lang="en-US" dirty="0"/>
              <a:t>the train and test data </a:t>
            </a:r>
            <a:r>
              <a:rPr lang="en-US" dirty="0" smtClean="0"/>
              <a:t>so </a:t>
            </a:r>
            <a:r>
              <a:rPr lang="en-US" dirty="0"/>
              <a:t>that they have a standardized range of </a:t>
            </a:r>
            <a:r>
              <a:rPr lang="en-US" dirty="0" smtClean="0"/>
              <a:t>values.</a:t>
            </a:r>
            <a:endParaRPr lang="en-US" dirty="0"/>
          </a:p>
        </p:txBody>
      </p:sp>
    </p:spTree>
    <p:extLst>
      <p:ext uri="{BB962C8B-B14F-4D97-AF65-F5344CB8AC3E}">
        <p14:creationId xmlns:p14="http://schemas.microsoft.com/office/powerpoint/2010/main" val="416047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Logistic Regression</a:t>
            </a:r>
          </a:p>
        </p:txBody>
      </p:sp>
      <p:sp>
        <p:nvSpPr>
          <p:cNvPr id="3" name="Content Placeholder 2"/>
          <p:cNvSpPr>
            <a:spLocks noGrp="1"/>
          </p:cNvSpPr>
          <p:nvPr>
            <p:ph idx="1"/>
          </p:nvPr>
        </p:nvSpPr>
        <p:spPr/>
        <p:txBody>
          <a:bodyPr>
            <a:normAutofit/>
          </a:bodyPr>
          <a:lstStyle/>
          <a:p>
            <a:r>
              <a:rPr lang="en-US" dirty="0"/>
              <a:t>Logistic regression model was fitted on the training dataset and this resulted in an accuracy score of </a:t>
            </a:r>
            <a:r>
              <a:rPr lang="en-US" dirty="0" smtClean="0"/>
              <a:t>72% </a:t>
            </a:r>
            <a:r>
              <a:rPr lang="en-US" dirty="0"/>
              <a:t>and an f1-score of </a:t>
            </a:r>
            <a:r>
              <a:rPr lang="en-US" dirty="0" smtClean="0"/>
              <a:t>54%. </a:t>
            </a:r>
          </a:p>
          <a:p>
            <a:endParaRPr lang="en-US" dirty="0"/>
          </a:p>
          <a:p>
            <a:r>
              <a:rPr lang="en-US" dirty="0" smtClean="0"/>
              <a:t>Accuracy</a:t>
            </a:r>
            <a:r>
              <a:rPr lang="en-US" dirty="0"/>
              <a:t>: 0.728978978978979</a:t>
            </a:r>
          </a:p>
          <a:p>
            <a:r>
              <a:rPr lang="en-US" dirty="0"/>
              <a:t>F1-Score: 0.5492430154518495</a:t>
            </a:r>
          </a:p>
          <a:p>
            <a:r>
              <a:rPr lang="en-US" dirty="0"/>
              <a:t>Recall-Score: 0.7764783759929391</a:t>
            </a:r>
          </a:p>
          <a:p>
            <a:r>
              <a:rPr lang="en-US" dirty="0"/>
              <a:t>Precision-Score: 0.42489736778555903</a:t>
            </a:r>
          </a:p>
          <a:p>
            <a:endParaRPr lang="en-US" dirty="0"/>
          </a:p>
        </p:txBody>
      </p:sp>
      <p:sp>
        <p:nvSpPr>
          <p:cNvPr id="4" name="Rectangle 3"/>
          <p:cNvSpPr/>
          <p:nvPr/>
        </p:nvSpPr>
        <p:spPr>
          <a:xfrm>
            <a:off x="3048000" y="2413338"/>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69798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smtClean="0"/>
              <a:t>2 </a:t>
            </a:r>
            <a:r>
              <a:rPr lang="en-US" dirty="0"/>
              <a:t>- Decision Tree</a:t>
            </a:r>
          </a:p>
        </p:txBody>
      </p:sp>
      <p:sp>
        <p:nvSpPr>
          <p:cNvPr id="3" name="Content Placeholder 2"/>
          <p:cNvSpPr>
            <a:spLocks noGrp="1"/>
          </p:cNvSpPr>
          <p:nvPr>
            <p:ph idx="1"/>
          </p:nvPr>
        </p:nvSpPr>
        <p:spPr/>
        <p:txBody>
          <a:bodyPr/>
          <a:lstStyle/>
          <a:p>
            <a:r>
              <a:rPr lang="en-US" dirty="0" smtClean="0"/>
              <a:t>The </a:t>
            </a:r>
            <a:r>
              <a:rPr lang="en-US" dirty="0"/>
              <a:t>decision tree was fitted to the dataset and the outcome was </a:t>
            </a:r>
            <a:r>
              <a:rPr lang="en-US" dirty="0" smtClean="0"/>
              <a:t>accuracy </a:t>
            </a:r>
            <a:r>
              <a:rPr lang="en-US" dirty="0"/>
              <a:t>score of </a:t>
            </a:r>
            <a:r>
              <a:rPr lang="en-US" dirty="0" smtClean="0"/>
              <a:t>99% </a:t>
            </a:r>
            <a:r>
              <a:rPr lang="en-US" dirty="0"/>
              <a:t>and an f1-score of </a:t>
            </a:r>
            <a:r>
              <a:rPr lang="en-US" dirty="0" smtClean="0"/>
              <a:t>99%. </a:t>
            </a:r>
            <a:r>
              <a:rPr lang="en-US" dirty="0"/>
              <a:t>This model was also not doing well </a:t>
            </a:r>
            <a:r>
              <a:rPr lang="en-US" dirty="0" smtClean="0"/>
              <a:t>because it clearly indicated overfitting.</a:t>
            </a:r>
          </a:p>
          <a:p>
            <a:r>
              <a:rPr lang="en-US" dirty="0" err="1" smtClean="0"/>
              <a:t>Hyperparameter</a:t>
            </a:r>
            <a:r>
              <a:rPr lang="en-US" dirty="0" smtClean="0"/>
              <a:t> </a:t>
            </a:r>
            <a:r>
              <a:rPr lang="en-US" dirty="0"/>
              <a:t>Tuning </a:t>
            </a:r>
            <a:r>
              <a:rPr lang="en-US" dirty="0" smtClean="0"/>
              <a:t>was </a:t>
            </a:r>
            <a:r>
              <a:rPr lang="en-US" dirty="0"/>
              <a:t>carried out in order to improve the model performance by introducing </a:t>
            </a:r>
            <a:r>
              <a:rPr lang="en-US" dirty="0" err="1"/>
              <a:t>hyperparameters</a:t>
            </a:r>
            <a:r>
              <a:rPr lang="en-US" dirty="0"/>
              <a:t> and tuning them until the best combination was found and applied to the model. Grid search cv was used to carry this out on the decision tree model and the outcome was a model with </a:t>
            </a:r>
            <a:r>
              <a:rPr lang="en-US" dirty="0" smtClean="0"/>
              <a:t>83% </a:t>
            </a:r>
            <a:r>
              <a:rPr lang="en-US" dirty="0"/>
              <a:t>accuracy </a:t>
            </a:r>
            <a:r>
              <a:rPr lang="en-US" dirty="0" smtClean="0"/>
              <a:t>score. The model improved with </a:t>
            </a:r>
            <a:r>
              <a:rPr lang="en-US" dirty="0" err="1" smtClean="0"/>
              <a:t>hyperparameter</a:t>
            </a:r>
            <a:r>
              <a:rPr lang="en-US" dirty="0" smtClean="0"/>
              <a:t> tuning.</a:t>
            </a:r>
            <a:endParaRPr lang="en-US" dirty="0"/>
          </a:p>
        </p:txBody>
      </p:sp>
    </p:spTree>
    <p:extLst>
      <p:ext uri="{BB962C8B-B14F-4D97-AF65-F5344CB8AC3E}">
        <p14:creationId xmlns:p14="http://schemas.microsoft.com/office/powerpoint/2010/main" val="214285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a:t>
            </a:r>
            <a:r>
              <a:rPr lang="en-US" dirty="0" smtClean="0"/>
              <a:t>– Random Forest</a:t>
            </a:r>
            <a:endParaRPr lang="en-US" dirty="0"/>
          </a:p>
        </p:txBody>
      </p:sp>
      <p:sp>
        <p:nvSpPr>
          <p:cNvPr id="3" name="Content Placeholder 2"/>
          <p:cNvSpPr>
            <a:spLocks noGrp="1"/>
          </p:cNvSpPr>
          <p:nvPr>
            <p:ph idx="1"/>
          </p:nvPr>
        </p:nvSpPr>
        <p:spPr/>
        <p:txBody>
          <a:bodyPr/>
          <a:lstStyle/>
          <a:p>
            <a:r>
              <a:rPr lang="en-US" dirty="0"/>
              <a:t>The </a:t>
            </a:r>
            <a:r>
              <a:rPr lang="en-US" dirty="0" smtClean="0"/>
              <a:t>random forest was </a:t>
            </a:r>
            <a:r>
              <a:rPr lang="en-US" dirty="0"/>
              <a:t>fitted to the dataset and the outcome was accuracy score of </a:t>
            </a:r>
            <a:r>
              <a:rPr lang="en-US" smtClean="0"/>
              <a:t>82</a:t>
            </a:r>
            <a:r>
              <a:rPr lang="en-US" smtClean="0"/>
              <a:t>%. </a:t>
            </a:r>
            <a:endParaRPr lang="en-US" dirty="0"/>
          </a:p>
          <a:p>
            <a:r>
              <a:rPr lang="en-US" dirty="0" err="1"/>
              <a:t>Hyperparameter</a:t>
            </a:r>
            <a:r>
              <a:rPr lang="en-US" dirty="0"/>
              <a:t> Tuning </a:t>
            </a:r>
            <a:r>
              <a:rPr lang="en-US" dirty="0" smtClean="0"/>
              <a:t>was also </a:t>
            </a:r>
            <a:r>
              <a:rPr lang="en-US" dirty="0"/>
              <a:t>carried </a:t>
            </a:r>
            <a:r>
              <a:rPr lang="en-US" dirty="0" smtClean="0"/>
              <a:t>out on this model </a:t>
            </a:r>
            <a:r>
              <a:rPr lang="en-US" dirty="0"/>
              <a:t>in order to improve the model performance by introducing </a:t>
            </a:r>
            <a:r>
              <a:rPr lang="en-US" dirty="0" err="1"/>
              <a:t>hyperparameters</a:t>
            </a:r>
            <a:r>
              <a:rPr lang="en-US" dirty="0"/>
              <a:t> and tuning them until the best combination was found and applied to the model. Grid search cv was used to carry this out on the decision tree model and the outcome was a model with </a:t>
            </a:r>
            <a:r>
              <a:rPr lang="en-US" dirty="0" smtClean="0"/>
              <a:t>84% </a:t>
            </a:r>
            <a:r>
              <a:rPr lang="en-US" dirty="0"/>
              <a:t>accuracy score. The model improved with </a:t>
            </a:r>
            <a:r>
              <a:rPr lang="en-US" dirty="0" err="1"/>
              <a:t>hyperparameter</a:t>
            </a:r>
            <a:r>
              <a:rPr lang="en-US" dirty="0"/>
              <a:t> tuning.</a:t>
            </a:r>
          </a:p>
          <a:p>
            <a:endParaRPr lang="en-US" dirty="0"/>
          </a:p>
        </p:txBody>
      </p:sp>
    </p:spTree>
    <p:extLst>
      <p:ext uri="{BB962C8B-B14F-4D97-AF65-F5344CB8AC3E}">
        <p14:creationId xmlns:p14="http://schemas.microsoft.com/office/powerpoint/2010/main" val="196642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MODEL EVALUATION</a:t>
            </a:r>
            <a:endParaRPr lang="en-US" dirty="0"/>
          </a:p>
        </p:txBody>
      </p:sp>
      <p:sp>
        <p:nvSpPr>
          <p:cNvPr id="3" name="Content Placeholder 2"/>
          <p:cNvSpPr>
            <a:spLocks noGrp="1"/>
          </p:cNvSpPr>
          <p:nvPr>
            <p:ph idx="1"/>
          </p:nvPr>
        </p:nvSpPr>
        <p:spPr>
          <a:xfrm>
            <a:off x="2589212" y="1426588"/>
            <a:ext cx="8915400" cy="4559431"/>
          </a:xfrm>
        </p:spPr>
        <p:txBody>
          <a:bodyPr/>
          <a:lstStyle/>
          <a:p>
            <a:r>
              <a:rPr lang="en-US" dirty="0" smtClean="0"/>
              <a:t>Here, the model is evaluated using different metrics to see how well it performed.</a:t>
            </a:r>
          </a:p>
          <a:p>
            <a:pPr marL="0" indent="0">
              <a:buNone/>
            </a:pPr>
            <a:r>
              <a:rPr lang="en-US" b="1" dirty="0" smtClean="0"/>
              <a:t>ROC </a:t>
            </a:r>
            <a:r>
              <a:rPr lang="en-US" b="1" dirty="0"/>
              <a:t>Curve for further analysis</a:t>
            </a:r>
          </a:p>
          <a:p>
            <a:endParaRPr lang="en-US" dirty="0"/>
          </a:p>
        </p:txBody>
      </p:sp>
      <p:pic>
        <p:nvPicPr>
          <p:cNvPr id="4" name="Picture 3"/>
          <p:cNvPicPr>
            <a:picLocks noChangeAspect="1"/>
          </p:cNvPicPr>
          <p:nvPr/>
        </p:nvPicPr>
        <p:blipFill>
          <a:blip r:embed="rId2"/>
          <a:stretch>
            <a:fillRect/>
          </a:stretch>
        </p:blipFill>
        <p:spPr>
          <a:xfrm>
            <a:off x="3690151" y="2612747"/>
            <a:ext cx="4962525" cy="3819525"/>
          </a:xfrm>
          <a:prstGeom prst="rect">
            <a:avLst/>
          </a:prstGeom>
        </p:spPr>
      </p:pic>
    </p:spTree>
    <p:extLst>
      <p:ext uri="{BB962C8B-B14F-4D97-AF65-F5344CB8AC3E}">
        <p14:creationId xmlns:p14="http://schemas.microsoft.com/office/powerpoint/2010/main" val="398736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ROC Curve for further </a:t>
            </a:r>
            <a:r>
              <a:rPr lang="en-US" sz="2400" b="1" dirty="0" smtClean="0"/>
              <a:t>analysis </a:t>
            </a:r>
            <a:r>
              <a:rPr lang="en-US" sz="2400" b="1" dirty="0" err="1" smtClean="0"/>
              <a:t>Cont</a:t>
            </a:r>
            <a:r>
              <a:rPr lang="en-US" sz="2400" b="1" dirty="0" smtClean="0"/>
              <a:t>….</a:t>
            </a:r>
            <a:r>
              <a:rPr lang="en-US" b="1" dirty="0"/>
              <a:t/>
            </a:r>
            <a:br>
              <a:rPr lang="en-US" b="1" dirty="0"/>
            </a:br>
            <a:endParaRPr lang="en-US" dirty="0"/>
          </a:p>
        </p:txBody>
      </p:sp>
      <p:sp>
        <p:nvSpPr>
          <p:cNvPr id="3" name="Content Placeholder 2"/>
          <p:cNvSpPr>
            <a:spLocks noGrp="1"/>
          </p:cNvSpPr>
          <p:nvPr>
            <p:ph idx="1"/>
          </p:nvPr>
        </p:nvSpPr>
        <p:spPr>
          <a:xfrm>
            <a:off x="2589212" y="1414021"/>
            <a:ext cx="8915400" cy="4497201"/>
          </a:xfrm>
        </p:spPr>
        <p:txBody>
          <a:bodyPr>
            <a:normAutofit/>
          </a:bodyPr>
          <a:lstStyle/>
          <a:p>
            <a:r>
              <a:rPr lang="en-US" dirty="0"/>
              <a:t>Both Tuned Random Forest Model and Logistic Regression model achieve an accuracy of 83%, which is slightly higher than the Decision Trees model (82%). The </a:t>
            </a:r>
            <a:r>
              <a:rPr lang="en-US" dirty="0" err="1"/>
              <a:t>hyperparameter</a:t>
            </a:r>
            <a:r>
              <a:rPr lang="en-US" dirty="0"/>
              <a:t> tuning has led to a modest improvement in overall accuracy.</a:t>
            </a:r>
          </a:p>
          <a:p>
            <a:r>
              <a:rPr lang="en-US" dirty="0"/>
              <a:t>The Random Forest model however, is </a:t>
            </a:r>
            <a:r>
              <a:rPr lang="en-US" dirty="0" err="1"/>
              <a:t>successfull</a:t>
            </a:r>
            <a:r>
              <a:rPr lang="en-US" dirty="0"/>
              <a:t> in identifying a higher proportion of actual positives.</a:t>
            </a:r>
          </a:p>
          <a:p>
            <a:r>
              <a:rPr lang="en-US" dirty="0"/>
              <a:t>The Tuned Random Forest Model exhibits fewer false positives but higher false negatives compared to other models. This suggests trade offs will need to be carried out.</a:t>
            </a:r>
          </a:p>
          <a:p>
            <a:r>
              <a:rPr lang="en-US" dirty="0"/>
              <a:t>In summary, the Tuned Random Forest Model demonstrates a subtle enhancement in key metrics, providing a more refined and optimized solution for predicting H1N1 vaccination status. The adjustments made during </a:t>
            </a:r>
            <a:r>
              <a:rPr lang="en-US" dirty="0" err="1"/>
              <a:t>hyperparameter</a:t>
            </a:r>
            <a:r>
              <a:rPr lang="en-US" dirty="0"/>
              <a:t> tuning contribute to improved model performance, particularly in capturing positive instances.</a:t>
            </a:r>
          </a:p>
          <a:p>
            <a:endParaRPr lang="en-US" dirty="0"/>
          </a:p>
        </p:txBody>
      </p:sp>
    </p:spTree>
    <p:extLst>
      <p:ext uri="{BB962C8B-B14F-4D97-AF65-F5344CB8AC3E}">
        <p14:creationId xmlns:p14="http://schemas.microsoft.com/office/powerpoint/2010/main" val="245433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Confusion Matrix analysis</a:t>
            </a:r>
            <a:r>
              <a:rPr lang="en-US" b="1" dirty="0"/>
              <a:t/>
            </a:r>
            <a:br>
              <a:rPr lang="en-US" b="1" dirty="0"/>
            </a:br>
            <a:endParaRPr lang="en-US" dirty="0"/>
          </a:p>
        </p:txBody>
      </p:sp>
      <p:sp>
        <p:nvSpPr>
          <p:cNvPr id="3" name="Content Placeholder 2"/>
          <p:cNvSpPr>
            <a:spLocks noGrp="1"/>
          </p:cNvSpPr>
          <p:nvPr>
            <p:ph idx="1"/>
          </p:nvPr>
        </p:nvSpPr>
        <p:spPr>
          <a:xfrm>
            <a:off x="2589212" y="1187777"/>
            <a:ext cx="8915400" cy="4723445"/>
          </a:xfrm>
        </p:spPr>
        <p:txBody>
          <a:bodyPr/>
          <a:lstStyle/>
          <a:p>
            <a:r>
              <a:rPr lang="en-US" dirty="0"/>
              <a:t> </a:t>
            </a:r>
            <a:r>
              <a:rPr lang="en-US" dirty="0" smtClean="0"/>
              <a:t>							Decision </a:t>
            </a:r>
            <a:r>
              <a:rPr lang="en-US" dirty="0"/>
              <a:t>Tree  Random Forest  Logistic Regression</a:t>
            </a:r>
          </a:p>
          <a:p>
            <a:r>
              <a:rPr lang="en-US" dirty="0"/>
              <a:t>Metric                                                             </a:t>
            </a:r>
          </a:p>
          <a:p>
            <a:r>
              <a:rPr lang="en-US" dirty="0"/>
              <a:t>False Positives             </a:t>
            </a:r>
            <a:r>
              <a:rPr lang="en-US" dirty="0" smtClean="0"/>
              <a:t>			713             		89                 </a:t>
            </a:r>
            <a:r>
              <a:rPr lang="en-US" dirty="0"/>
              <a:t>1157</a:t>
            </a:r>
          </a:p>
          <a:p>
            <a:r>
              <a:rPr lang="en-US" dirty="0"/>
              <a:t>False Negatives             </a:t>
            </a:r>
            <a:r>
              <a:rPr lang="en-US" dirty="0" smtClean="0"/>
              <a:t>		638           		 </a:t>
            </a:r>
            <a:r>
              <a:rPr lang="en-US" dirty="0"/>
              <a:t>854                  264</a:t>
            </a:r>
          </a:p>
          <a:p>
            <a:r>
              <a:rPr lang="en-US" dirty="0"/>
              <a:t>Actual Positives           </a:t>
            </a:r>
            <a:r>
              <a:rPr lang="en-US" dirty="0" smtClean="0"/>
              <a:t>		3476           		4100                 </a:t>
            </a:r>
            <a:r>
              <a:rPr lang="en-US" dirty="0"/>
              <a:t>3032</a:t>
            </a:r>
          </a:p>
          <a:p>
            <a:r>
              <a:rPr lang="en-US" dirty="0"/>
              <a:t>Actual Negatives            </a:t>
            </a:r>
            <a:r>
              <a:rPr lang="en-US" dirty="0" smtClean="0"/>
              <a:t>		502           		 </a:t>
            </a:r>
            <a:r>
              <a:rPr lang="en-US" dirty="0"/>
              <a:t>286                  </a:t>
            </a:r>
            <a:r>
              <a:rPr lang="en-US" dirty="0" smtClean="0"/>
              <a:t>876</a:t>
            </a:r>
          </a:p>
          <a:p>
            <a:endParaRPr lang="en-US" dirty="0"/>
          </a:p>
          <a:p>
            <a:r>
              <a:rPr lang="en-US" dirty="0"/>
              <a:t>The Random Forest model is </a:t>
            </a:r>
            <a:r>
              <a:rPr lang="en-US" dirty="0" err="1"/>
              <a:t>successfull</a:t>
            </a:r>
            <a:r>
              <a:rPr lang="en-US" dirty="0"/>
              <a:t> in identifying a higher proportion of actual positives.</a:t>
            </a:r>
          </a:p>
          <a:p>
            <a:r>
              <a:rPr lang="en-US" dirty="0"/>
              <a:t>The Tuned Random Forest Model exhibits fewer false positives but higher false negatives compared to other models. This means, resource allocation and necessary interventions will be done by the relevant authorities.</a:t>
            </a:r>
          </a:p>
          <a:p>
            <a:endParaRPr lang="en-US" dirty="0"/>
          </a:p>
        </p:txBody>
      </p:sp>
    </p:spTree>
    <p:extLst>
      <p:ext uri="{BB962C8B-B14F-4D97-AF65-F5344CB8AC3E}">
        <p14:creationId xmlns:p14="http://schemas.microsoft.com/office/powerpoint/2010/main" val="9556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p>
        </p:txBody>
      </p:sp>
      <p:sp>
        <p:nvSpPr>
          <p:cNvPr id="3" name="Content Placeholder 2"/>
          <p:cNvSpPr>
            <a:spLocks noGrp="1"/>
          </p:cNvSpPr>
          <p:nvPr>
            <p:ph idx="1"/>
          </p:nvPr>
        </p:nvSpPr>
        <p:spPr/>
        <p:txBody>
          <a:bodyPr>
            <a:noAutofit/>
          </a:bodyPr>
          <a:lstStyle/>
          <a:p>
            <a:r>
              <a:rPr lang="en-US" dirty="0"/>
              <a:t>Our model(Random Forest) has a great performance of 83%. This means that, in a 100 test samples, 83 of them will be classified correctly. From the Data Exploratory Analysis we have the following findings:</a:t>
            </a:r>
          </a:p>
          <a:p>
            <a:pPr>
              <a:buFont typeface="Wingdings" panose="05000000000000000000" pitchFamily="2" charset="2"/>
              <a:buChar char="Ø"/>
            </a:pPr>
            <a:r>
              <a:rPr lang="en-US" dirty="0" smtClean="0"/>
              <a:t>Most </a:t>
            </a:r>
            <a:r>
              <a:rPr lang="en-US" dirty="0"/>
              <a:t>of those who received the vaccine were male.</a:t>
            </a:r>
          </a:p>
          <a:p>
            <a:pPr>
              <a:buFont typeface="Wingdings" panose="05000000000000000000" pitchFamily="2" charset="2"/>
              <a:buChar char="Ø"/>
            </a:pPr>
            <a:r>
              <a:rPr lang="en-US" dirty="0"/>
              <a:t>Most of the health workers received the vaccine.</a:t>
            </a:r>
          </a:p>
          <a:p>
            <a:pPr>
              <a:buFont typeface="Wingdings" panose="05000000000000000000" pitchFamily="2" charset="2"/>
              <a:buChar char="Ø"/>
            </a:pPr>
            <a:r>
              <a:rPr lang="en-US" dirty="0"/>
              <a:t>The older people(65 Years and above) received the vaccine in high numbers compared to the young people.</a:t>
            </a:r>
          </a:p>
          <a:p>
            <a:pPr>
              <a:buFont typeface="Wingdings" panose="05000000000000000000" pitchFamily="2" charset="2"/>
              <a:buChar char="Ø"/>
            </a:pPr>
            <a:r>
              <a:rPr lang="en-US" dirty="0"/>
              <a:t>The number of those who received the vaccination through </a:t>
            </a:r>
            <a:r>
              <a:rPr lang="en-US" dirty="0" smtClean="0"/>
              <a:t>recommendation </a:t>
            </a:r>
            <a:r>
              <a:rPr lang="en-US" dirty="0"/>
              <a:t>by a doctor was also high. People with chronic medical conditions did not receive the vaccine.</a:t>
            </a:r>
          </a:p>
          <a:p>
            <a:pPr>
              <a:buFont typeface="Wingdings" panose="05000000000000000000" pitchFamily="2" charset="2"/>
              <a:buChar char="Ø"/>
            </a:pPr>
            <a:r>
              <a:rPr lang="en-US" dirty="0" smtClean="0"/>
              <a:t>Factors </a:t>
            </a:r>
            <a:r>
              <a:rPr lang="en-US" dirty="0"/>
              <a:t>like Education level, employment status and race rarely affected the vaccination rate.</a:t>
            </a:r>
          </a:p>
        </p:txBody>
      </p:sp>
    </p:spTree>
    <p:extLst>
      <p:ext uri="{BB962C8B-B14F-4D97-AF65-F5344CB8AC3E}">
        <p14:creationId xmlns:p14="http://schemas.microsoft.com/office/powerpoint/2010/main" val="223606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48695"/>
            <a:ext cx="8911687" cy="1280890"/>
          </a:xfrm>
        </p:spPr>
        <p:txBody>
          <a:bodyPr>
            <a:normAutofit/>
          </a:bodyPr>
          <a:lstStyle/>
          <a:p>
            <a:r>
              <a:rPr lang="en-US" sz="2800" b="1" dirty="0"/>
              <a:t>INTRODUCTION</a:t>
            </a:r>
          </a:p>
        </p:txBody>
      </p:sp>
      <p:sp>
        <p:nvSpPr>
          <p:cNvPr id="3" name="Content Placeholder 2"/>
          <p:cNvSpPr>
            <a:spLocks noGrp="1"/>
          </p:cNvSpPr>
          <p:nvPr>
            <p:ph idx="1"/>
          </p:nvPr>
        </p:nvSpPr>
        <p:spPr/>
        <p:txBody>
          <a:bodyPr/>
          <a:lstStyle/>
          <a:p>
            <a:r>
              <a:rPr lang="en-US" dirty="0" smtClean="0"/>
              <a:t>The 2019 Covid-19 pandemic really shook the world and also shown light on some of the loop holes in the health sector, some of which are vaccination trends and uptake. The </a:t>
            </a:r>
            <a:r>
              <a:rPr lang="en-US" dirty="0"/>
              <a:t>prevention of infectious diseases depends heavily on vaccination which is a critical component of public health</a:t>
            </a:r>
            <a:r>
              <a:rPr lang="en-US" dirty="0" smtClean="0"/>
              <a:t>. But </a:t>
            </a:r>
            <a:r>
              <a:rPr lang="en-US" dirty="0"/>
              <a:t>not everyone reacts to immunization in the same way</a:t>
            </a:r>
            <a:r>
              <a:rPr lang="en-US" dirty="0" smtClean="0"/>
              <a:t>. People </a:t>
            </a:r>
            <a:r>
              <a:rPr lang="en-US" dirty="0"/>
              <a:t>react </a:t>
            </a:r>
            <a:r>
              <a:rPr lang="en-US" dirty="0" smtClean="0"/>
              <a:t>differently, they </a:t>
            </a:r>
            <a:r>
              <a:rPr lang="en-US" dirty="0"/>
              <a:t>may </a:t>
            </a:r>
            <a:r>
              <a:rPr lang="en-US" dirty="0" smtClean="0"/>
              <a:t>experience </a:t>
            </a:r>
            <a:r>
              <a:rPr lang="en-US" dirty="0"/>
              <a:t>different </a:t>
            </a:r>
            <a:r>
              <a:rPr lang="en-US" sz="2000" dirty="0"/>
              <a:t>side</a:t>
            </a:r>
            <a:r>
              <a:rPr lang="en-US" dirty="0"/>
              <a:t> effects such as fever</a:t>
            </a:r>
            <a:r>
              <a:rPr lang="en-US" dirty="0" smtClean="0"/>
              <a:t>, feel </a:t>
            </a:r>
            <a:r>
              <a:rPr lang="en-US" dirty="0"/>
              <a:t>dizzy or soreness. Our objective is to create a reliable classification model that can correctly evaluate a person’s response to h1n1 vaccine based on specific </a:t>
            </a:r>
            <a:r>
              <a:rPr lang="en-US" dirty="0" smtClean="0"/>
              <a:t>characteristics which are but not limited to age, education and race among others. The </a:t>
            </a:r>
            <a:r>
              <a:rPr lang="en-US" dirty="0"/>
              <a:t>end result of this initiative will help healthcare practitioners to make decisions about the delivery of the vaccine. </a:t>
            </a:r>
          </a:p>
        </p:txBody>
      </p:sp>
    </p:spTree>
    <p:extLst>
      <p:ext uri="{BB962C8B-B14F-4D97-AF65-F5344CB8AC3E}">
        <p14:creationId xmlns:p14="http://schemas.microsoft.com/office/powerpoint/2010/main" val="177565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RECOMMENDATIONS</a:t>
            </a:r>
            <a:endParaRPr lang="en-US" sz="3200" b="1" dirty="0"/>
          </a:p>
        </p:txBody>
      </p:sp>
      <p:sp>
        <p:nvSpPr>
          <p:cNvPr id="3" name="Content Placeholder 2"/>
          <p:cNvSpPr>
            <a:spLocks noGrp="1"/>
          </p:cNvSpPr>
          <p:nvPr>
            <p:ph idx="1"/>
          </p:nvPr>
        </p:nvSpPr>
        <p:spPr/>
        <p:txBody>
          <a:bodyPr/>
          <a:lstStyle/>
          <a:p>
            <a:r>
              <a:rPr lang="en-US" dirty="0"/>
              <a:t>The public health sector should prioritize educational and awareness campaigns to debunk vaccine-related myths and misconceptions. This approach has the potential to boost vaccine acceptance rates.</a:t>
            </a:r>
          </a:p>
          <a:p>
            <a:r>
              <a:rPr lang="en-US" dirty="0"/>
              <a:t>Vaccinate more older people than already vaccinated because they are willing to partake the vaccine.</a:t>
            </a:r>
          </a:p>
          <a:p>
            <a:r>
              <a:rPr lang="en-US" dirty="0"/>
              <a:t>Doctors' </a:t>
            </a:r>
            <a:r>
              <a:rPr lang="en-US" dirty="0" smtClean="0"/>
              <a:t>recommendation </a:t>
            </a:r>
            <a:r>
              <a:rPr lang="en-US" dirty="0"/>
              <a:t>helps really helped so the authority should engage more doctors in their educational awareness campaigns</a:t>
            </a:r>
          </a:p>
          <a:p>
            <a:r>
              <a:rPr lang="en-US" dirty="0"/>
              <a:t>Avail more ways to ensure the vaccines reaches the poverty stricken society who had a very low uptake</a:t>
            </a:r>
          </a:p>
        </p:txBody>
      </p:sp>
    </p:spTree>
    <p:extLst>
      <p:ext uri="{BB962C8B-B14F-4D97-AF65-F5344CB8AC3E}">
        <p14:creationId xmlns:p14="http://schemas.microsoft.com/office/powerpoint/2010/main" val="413046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CONTENT</a:t>
            </a:r>
          </a:p>
        </p:txBody>
      </p:sp>
      <p:sp>
        <p:nvSpPr>
          <p:cNvPr id="3" name="Content Placeholder 2"/>
          <p:cNvSpPr>
            <a:spLocks noGrp="1"/>
          </p:cNvSpPr>
          <p:nvPr>
            <p:ph idx="1"/>
          </p:nvPr>
        </p:nvSpPr>
        <p:spPr/>
        <p:txBody>
          <a:bodyPr/>
          <a:lstStyle/>
          <a:p>
            <a:pPr marL="400050" indent="-400050">
              <a:buFont typeface="+mj-lt"/>
              <a:buAutoNum type="romanLcPeriod"/>
            </a:pPr>
            <a:r>
              <a:rPr lang="en-US" dirty="0" smtClean="0"/>
              <a:t>Business Understanding</a:t>
            </a:r>
          </a:p>
          <a:p>
            <a:pPr marL="400050" indent="-400050">
              <a:buFont typeface="+mj-lt"/>
              <a:buAutoNum type="romanLcPeriod"/>
            </a:pPr>
            <a:r>
              <a:rPr lang="en-US" dirty="0" smtClean="0"/>
              <a:t>Data Understanding</a:t>
            </a:r>
          </a:p>
          <a:p>
            <a:pPr marL="400050" indent="-400050">
              <a:buFont typeface="+mj-lt"/>
              <a:buAutoNum type="romanLcPeriod"/>
            </a:pPr>
            <a:r>
              <a:rPr lang="en-US" dirty="0" smtClean="0"/>
              <a:t>Data Preparation</a:t>
            </a:r>
          </a:p>
          <a:p>
            <a:pPr marL="400050" indent="-400050">
              <a:buFont typeface="+mj-lt"/>
              <a:buAutoNum type="romanLcPeriod"/>
            </a:pPr>
            <a:r>
              <a:rPr lang="en-US" dirty="0" smtClean="0"/>
              <a:t>Modelling</a:t>
            </a:r>
          </a:p>
          <a:p>
            <a:pPr marL="400050" indent="-400050">
              <a:buFont typeface="+mj-lt"/>
              <a:buAutoNum type="romanLcPeriod"/>
            </a:pPr>
            <a:r>
              <a:rPr lang="en-US" dirty="0" smtClean="0"/>
              <a:t>Model Evaluation</a:t>
            </a:r>
          </a:p>
          <a:p>
            <a:pPr marL="400050" indent="-400050">
              <a:buFont typeface="+mj-lt"/>
              <a:buAutoNum type="romanLcPeriod"/>
            </a:pPr>
            <a:r>
              <a:rPr lang="en-US" dirty="0" smtClean="0"/>
              <a:t>Findings and Conclusion </a:t>
            </a:r>
          </a:p>
          <a:p>
            <a:pPr marL="400050" indent="-400050">
              <a:buFont typeface="+mj-lt"/>
              <a:buAutoNum type="romanLcPeriod"/>
            </a:pPr>
            <a:r>
              <a:rPr lang="en-US" dirty="0" smtClean="0"/>
              <a:t>Recommendations</a:t>
            </a:r>
            <a:endParaRPr lang="en-US" dirty="0"/>
          </a:p>
        </p:txBody>
      </p:sp>
    </p:spTree>
    <p:extLst>
      <p:ext uri="{BB962C8B-B14F-4D97-AF65-F5344CB8AC3E}">
        <p14:creationId xmlns:p14="http://schemas.microsoft.com/office/powerpoint/2010/main" val="271310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1.BUSINESS </a:t>
            </a:r>
            <a:r>
              <a:rPr lang="en-US" b="1" dirty="0"/>
              <a:t>UNDERSTANDING</a:t>
            </a:r>
          </a:p>
        </p:txBody>
      </p:sp>
      <p:sp>
        <p:nvSpPr>
          <p:cNvPr id="3" name="Content Placeholder 2"/>
          <p:cNvSpPr>
            <a:spLocks noGrp="1"/>
          </p:cNvSpPr>
          <p:nvPr>
            <p:ph idx="1"/>
          </p:nvPr>
        </p:nvSpPr>
        <p:spPr/>
        <p:txBody>
          <a:bodyPr/>
          <a:lstStyle/>
          <a:p>
            <a:r>
              <a:rPr lang="en-US" dirty="0"/>
              <a:t>The National 2009 H1N1 Flu Survey was carried out to establish the uptake of the vaccine. This provided an understanding of how people's opinions, age, demographic factors and health </a:t>
            </a:r>
            <a:r>
              <a:rPr lang="en-US" dirty="0" smtClean="0"/>
              <a:t>behaviors </a:t>
            </a:r>
            <a:r>
              <a:rPr lang="en-US" dirty="0"/>
              <a:t>are related to the vaccination patterns.</a:t>
            </a:r>
          </a:p>
          <a:p>
            <a:r>
              <a:rPr lang="en-US" dirty="0"/>
              <a:t>The aim of this project is to examine the data collected and develop a </a:t>
            </a:r>
            <a:r>
              <a:rPr lang="en-US" dirty="0" smtClean="0"/>
              <a:t>predictive </a:t>
            </a:r>
            <a:r>
              <a:rPr lang="en-US" dirty="0"/>
              <a:t>model that can pinpoint certain characteristics of individuals who are likely to partake or not partake the vaccine.</a:t>
            </a:r>
          </a:p>
          <a:p>
            <a:r>
              <a:rPr lang="en-US" dirty="0"/>
              <a:t>This model will serve as a valuable tool for shaping and predicting what type, </a:t>
            </a:r>
            <a:r>
              <a:rPr lang="en-US" dirty="0" err="1"/>
              <a:t>i.e</a:t>
            </a:r>
            <a:r>
              <a:rPr lang="en-US" dirty="0"/>
              <a:t> characteristics of individuals likely to get the vaccines now and in future and will enable in resource allocation in distribution of vaccines, education and outreach programs.</a:t>
            </a:r>
          </a:p>
          <a:p>
            <a:endParaRPr lang="en-US" dirty="0"/>
          </a:p>
        </p:txBody>
      </p:sp>
    </p:spTree>
    <p:extLst>
      <p:ext uri="{BB962C8B-B14F-4D97-AF65-F5344CB8AC3E}">
        <p14:creationId xmlns:p14="http://schemas.microsoft.com/office/powerpoint/2010/main" val="266885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OBJECTIVES</a:t>
            </a:r>
          </a:p>
        </p:txBody>
      </p:sp>
      <p:sp>
        <p:nvSpPr>
          <p:cNvPr id="3" name="Content Placeholder 2"/>
          <p:cNvSpPr>
            <a:spLocks noGrp="1"/>
          </p:cNvSpPr>
          <p:nvPr>
            <p:ph idx="1"/>
          </p:nvPr>
        </p:nvSpPr>
        <p:spPr/>
        <p:txBody>
          <a:bodyPr/>
          <a:lstStyle/>
          <a:p>
            <a:r>
              <a:rPr lang="en-US" dirty="0" smtClean="0"/>
              <a:t>To </a:t>
            </a:r>
            <a:r>
              <a:rPr lang="en-US" dirty="0"/>
              <a:t>build a classification model that can predict the reaction of individuals to a vaccine based on certain factors. </a:t>
            </a:r>
            <a:endParaRPr lang="en-US" dirty="0" smtClean="0"/>
          </a:p>
          <a:p>
            <a:r>
              <a:rPr lang="en-US" dirty="0" smtClean="0"/>
              <a:t>Identify </a:t>
            </a:r>
            <a:r>
              <a:rPr lang="en-US" dirty="0"/>
              <a:t>which factors affects individual’s </a:t>
            </a:r>
            <a:r>
              <a:rPr lang="en-US" dirty="0" smtClean="0"/>
              <a:t>vaccine uptake.</a:t>
            </a:r>
          </a:p>
          <a:p>
            <a:r>
              <a:rPr lang="en-US" dirty="0" smtClean="0"/>
              <a:t>Build </a:t>
            </a:r>
            <a:r>
              <a:rPr lang="en-US" dirty="0"/>
              <a:t>a classification model that accurately predicts the response of individuals to new </a:t>
            </a:r>
            <a:r>
              <a:rPr lang="en-US" dirty="0" smtClean="0"/>
              <a:t>vaccines.</a:t>
            </a:r>
            <a:endParaRPr lang="en-US" dirty="0"/>
          </a:p>
        </p:txBody>
      </p:sp>
    </p:spTree>
    <p:extLst>
      <p:ext uri="{BB962C8B-B14F-4D97-AF65-F5344CB8AC3E}">
        <p14:creationId xmlns:p14="http://schemas.microsoft.com/office/powerpoint/2010/main" val="171254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DATA UNDERSTANDING</a:t>
            </a:r>
            <a:endParaRPr lang="en-US" b="1" dirty="0"/>
          </a:p>
        </p:txBody>
      </p:sp>
      <p:sp>
        <p:nvSpPr>
          <p:cNvPr id="3" name="Content Placeholder 2"/>
          <p:cNvSpPr>
            <a:spLocks noGrp="1"/>
          </p:cNvSpPr>
          <p:nvPr>
            <p:ph idx="1"/>
          </p:nvPr>
        </p:nvSpPr>
        <p:spPr/>
        <p:txBody>
          <a:bodyPr>
            <a:noAutofit/>
          </a:bodyPr>
          <a:lstStyle/>
          <a:p>
            <a:r>
              <a:rPr lang="en-US" dirty="0"/>
              <a:t>The data used in this project was retrieved from </a:t>
            </a:r>
            <a:r>
              <a:rPr lang="en-US" dirty="0" err="1"/>
              <a:t>DrivenData</a:t>
            </a:r>
            <a:r>
              <a:rPr lang="en-US" dirty="0"/>
              <a:t>. The dataset contains data on:</a:t>
            </a:r>
          </a:p>
          <a:p>
            <a:r>
              <a:rPr lang="en-US" dirty="0" err="1"/>
              <a:t>i</a:t>
            </a:r>
            <a:r>
              <a:rPr lang="en-US" dirty="0"/>
              <a:t>) training features ii) training labels iii) test features</a:t>
            </a:r>
          </a:p>
          <a:p>
            <a:r>
              <a:rPr lang="en-US" dirty="0"/>
              <a:t>The data on the training features (the input variables that the model will use to predict the probability that people received H1N1 flu vaccines and seasonal flu vaccines) contains 35 feature columns in total, each a response to a survey question. These questions cover several different topics, such as whether people observed safe behavioral practices, their opinions about the diseases and the vaccines, and their demographics.</a:t>
            </a:r>
          </a:p>
          <a:p>
            <a:r>
              <a:rPr lang="en-US" dirty="0"/>
              <a:t>The data on training labels (the labels corresponding to the observations in the training features) contains two target variables : h1n1_vaccine and </a:t>
            </a:r>
            <a:r>
              <a:rPr lang="en-US" dirty="0" err="1"/>
              <a:t>seasonal_vaccine</a:t>
            </a:r>
            <a:r>
              <a:rPr lang="en-US" dirty="0"/>
              <a:t>. Both are binary variables, with 1 indicating that a person received the respective flu vaccine and 0 indicating that a person did not receive the respective flu vaccine.</a:t>
            </a:r>
          </a:p>
          <a:p>
            <a:r>
              <a:rPr lang="en-US" dirty="0"/>
              <a:t>For this project the focus will be on one target variable h1n1_vaccine.</a:t>
            </a:r>
          </a:p>
          <a:p>
            <a:endParaRPr lang="en-US" dirty="0"/>
          </a:p>
        </p:txBody>
      </p:sp>
    </p:spTree>
    <p:extLst>
      <p:ext uri="{BB962C8B-B14F-4D97-AF65-F5344CB8AC3E}">
        <p14:creationId xmlns:p14="http://schemas.microsoft.com/office/powerpoint/2010/main" val="81666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DATA PREPARATION</a:t>
            </a:r>
            <a:endParaRPr lang="en-US" dirty="0"/>
          </a:p>
        </p:txBody>
      </p:sp>
      <p:sp>
        <p:nvSpPr>
          <p:cNvPr id="3" name="Content Placeholder 2"/>
          <p:cNvSpPr>
            <a:spLocks noGrp="1"/>
          </p:cNvSpPr>
          <p:nvPr>
            <p:ph idx="1"/>
          </p:nvPr>
        </p:nvSpPr>
        <p:spPr/>
        <p:txBody>
          <a:bodyPr/>
          <a:lstStyle/>
          <a:p>
            <a:r>
              <a:rPr lang="en-US" dirty="0" smtClean="0"/>
              <a:t>At this stage data is cleaned and this includes identifying missing values and duplicates.</a:t>
            </a:r>
          </a:p>
          <a:p>
            <a:r>
              <a:rPr lang="en-US" dirty="0" smtClean="0"/>
              <a:t>Missing values in this dataset were filled with appropriate values in this case for numeric, mode was use and for non-numerical values, “unknown” was used to fill the null values.</a:t>
            </a:r>
          </a:p>
          <a:p>
            <a:r>
              <a:rPr lang="en-US" dirty="0" smtClean="0"/>
              <a:t>EDA was also done at this point.</a:t>
            </a:r>
            <a:endParaRPr lang="en-US" dirty="0"/>
          </a:p>
        </p:txBody>
      </p:sp>
    </p:spTree>
    <p:extLst>
      <p:ext uri="{BB962C8B-B14F-4D97-AF65-F5344CB8AC3E}">
        <p14:creationId xmlns:p14="http://schemas.microsoft.com/office/powerpoint/2010/main" val="117313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of missing values</a:t>
            </a:r>
            <a:endParaRPr lang="en-US" dirty="0"/>
          </a:p>
        </p:txBody>
      </p:sp>
      <p:pic>
        <p:nvPicPr>
          <p:cNvPr id="4" name="Content Placeholder 3"/>
          <p:cNvPicPr>
            <a:picLocks noGrp="1" noChangeAspect="1"/>
          </p:cNvPicPr>
          <p:nvPr>
            <p:ph idx="1"/>
          </p:nvPr>
        </p:nvPicPr>
        <p:blipFill>
          <a:blip r:embed="rId2"/>
          <a:stretch>
            <a:fillRect/>
          </a:stretch>
        </p:blipFill>
        <p:spPr>
          <a:xfrm>
            <a:off x="1913640" y="2133599"/>
            <a:ext cx="9040305" cy="4135225"/>
          </a:xfrm>
          <a:prstGeom prst="rect">
            <a:avLst/>
          </a:prstGeom>
        </p:spPr>
      </p:pic>
    </p:spTree>
    <p:extLst>
      <p:ext uri="{BB962C8B-B14F-4D97-AF65-F5344CB8AC3E}">
        <p14:creationId xmlns:p14="http://schemas.microsoft.com/office/powerpoint/2010/main" val="317337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Exploratory Data Analysis</a:t>
            </a:r>
          </a:p>
        </p:txBody>
      </p:sp>
      <p:sp>
        <p:nvSpPr>
          <p:cNvPr id="3" name="Content Placeholder 2"/>
          <p:cNvSpPr>
            <a:spLocks noGrp="1"/>
          </p:cNvSpPr>
          <p:nvPr>
            <p:ph idx="1"/>
          </p:nvPr>
        </p:nvSpPr>
        <p:spPr/>
        <p:txBody>
          <a:bodyPr/>
          <a:lstStyle/>
          <a:p>
            <a:endParaRPr lang="en-US" dirty="0" smtClean="0"/>
          </a:p>
          <a:p>
            <a:r>
              <a:rPr lang="en-US" dirty="0"/>
              <a:t>Looking at the data </a:t>
            </a:r>
            <a:r>
              <a:rPr lang="en-US" dirty="0" smtClean="0"/>
              <a:t>before and after cleaning </a:t>
            </a:r>
            <a:r>
              <a:rPr lang="en-US" dirty="0"/>
              <a:t>is important </a:t>
            </a:r>
            <a:r>
              <a:rPr lang="en-US" dirty="0" smtClean="0"/>
              <a:t>to understand </a:t>
            </a:r>
            <a:r>
              <a:rPr lang="en-US" dirty="0"/>
              <a:t>the structure of the data, identify missing values, outliers, inconsistencies, and any other data quality issues. </a:t>
            </a:r>
            <a:r>
              <a:rPr lang="en-US" dirty="0" smtClean="0"/>
              <a:t>This involved Univariate and Bivariate analysis.</a:t>
            </a:r>
          </a:p>
        </p:txBody>
      </p:sp>
    </p:spTree>
    <p:extLst>
      <p:ext uri="{BB962C8B-B14F-4D97-AF65-F5344CB8AC3E}">
        <p14:creationId xmlns:p14="http://schemas.microsoft.com/office/powerpoint/2010/main" val="17875078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201</TotalTime>
  <Words>1357</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Wisp</vt:lpstr>
      <vt:lpstr>Predictive modelling of H1N1 Vaccine uptake </vt:lpstr>
      <vt:lpstr>INTRODUCTION</vt:lpstr>
      <vt:lpstr>CONTENT</vt:lpstr>
      <vt:lpstr>1.BUSINESS UNDERSTANDING</vt:lpstr>
      <vt:lpstr>OBJECTIVES</vt:lpstr>
      <vt:lpstr>2. DATA UNDERSTANDING</vt:lpstr>
      <vt:lpstr>3. DATA PREPARATION</vt:lpstr>
      <vt:lpstr>Percentage of missing values</vt:lpstr>
      <vt:lpstr>Exploratory Data Analysis</vt:lpstr>
      <vt:lpstr>Univariate Analysis</vt:lpstr>
      <vt:lpstr>Bivariate Analysis</vt:lpstr>
      <vt:lpstr>4. MODELLING</vt:lpstr>
      <vt:lpstr>Model 1 - Logistic Regression</vt:lpstr>
      <vt:lpstr>Model 2 - Decision Tree</vt:lpstr>
      <vt:lpstr>Model 3 – Random Forest</vt:lpstr>
      <vt:lpstr>5. MODEL EVALUATION</vt:lpstr>
      <vt:lpstr>ROC Curve for further analysis Cont…. </vt:lpstr>
      <vt:lpstr>Confusion Matrix analysis </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modelling of H1N1 Vaccine uptake</dc:title>
  <dc:creator>ISABEL</dc:creator>
  <cp:lastModifiedBy>ISABEL</cp:lastModifiedBy>
  <cp:revision>16</cp:revision>
  <dcterms:created xsi:type="dcterms:W3CDTF">2024-05-19T16:45:05Z</dcterms:created>
  <dcterms:modified xsi:type="dcterms:W3CDTF">2024-05-20T17:33:11Z</dcterms:modified>
</cp:coreProperties>
</file>