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Lst>
  <p:sldSz cy="5143500" cx="9144000"/>
  <p:notesSz cx="6858000" cy="9144000"/>
  <p:embeddedFontLst>
    <p:embeddedFont>
      <p:font typeface="Roboto"/>
      <p:regular r:id="rId87"/>
      <p:bold r:id="rId88"/>
      <p:italic r:id="rId89"/>
      <p:boldItalic r:id="rId90"/>
    </p:embeddedFont>
    <p:embeddedFont>
      <p:font typeface="Lato"/>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Roboto-bold.fntdata"/><Relationship Id="rId43" Type="http://schemas.openxmlformats.org/officeDocument/2006/relationships/slide" Target="slides/slide37.xml"/><Relationship Id="rId87" Type="http://schemas.openxmlformats.org/officeDocument/2006/relationships/font" Target="fonts/Roboto-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oboto-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Lato-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Lato-regular.fntdata"/><Relationship Id="rId90" Type="http://schemas.openxmlformats.org/officeDocument/2006/relationships/font" Target="fonts/Roboto-boldItalic.fntdata"/><Relationship Id="rId93" Type="http://schemas.openxmlformats.org/officeDocument/2006/relationships/font" Target="fonts/Lato-italic.fntdata"/><Relationship Id="rId92" Type="http://schemas.openxmlformats.org/officeDocument/2006/relationships/font" Target="fonts/Lato-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04ffd5e6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04ffd5e6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04ffd5e6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04ffd5e6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04ffd5e6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04ffd5e6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04ffd5e6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04ffd5e6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04ffd5e6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04ffd5e6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4ffd5e6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4ffd5e6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04ffd5e6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04ffd5e6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04ffd5e6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04ffd5e6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04ffd5e6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04ffd5e6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4ffd5e6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04ffd5e6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04ffd5e69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104ffd5e69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04ffd5e6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04ffd5e6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04ffd5e6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04ffd5e6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4ffd5e6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04ffd5e6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04ffd5e6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04ffd5e6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04ffd5e6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04ffd5e6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04ffd5e6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04ffd5e6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04ffd5e6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04ffd5e6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04ffd5e6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04ffd5e6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04ffd5e6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04ffd5e6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04ffd5e6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04ffd5e6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04ffd5e69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104ffd5e69_2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04ffd5e6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04ffd5e6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04ffd5e6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04ffd5e6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0d7c73610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0d7c73610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d7c73610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d7c73610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0d7c73610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0d7c73610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0d7c73610_4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0d7c73610_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0d7c73610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0d7c73610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d7c73610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d7c73610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fee4d20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fee4d20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fee4d20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fee4d20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04ffd5e69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104ffd5e69_2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fee4d20d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fee4d20d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fee4d20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fee4d20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fee4d20d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fee4d20d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fee4d221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fee4d22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fee4d20d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fee4d20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fee4d20d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fee4d20d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1a99d5a3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1a99d5a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1a99d5a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1a99d5a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1a99d5a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1a99d5a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1a99d5a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1a99d5a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04ffd5e69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104ffd5e69_2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1a99d5a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1a99d5a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1a99d5a3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1a99d5a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1a99d5a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1a99d5a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11a99d5a3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11a99d5a3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1a99d5a3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1a99d5a3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1a99d5a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1a99d5a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1a99d5a3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1a99d5a3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1a99d5a3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1a99d5a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1a99d5a3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1a99d5a3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1a99d5a3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1a99d5a3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04ffd5e69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104ffd5e69_2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1a99d5a3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1a99d5a3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11a99d5a3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11a99d5a3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1a43a2a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1a43a2a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1a43a2a8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11a43a2a8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1a43a2a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1a43a2a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1a43a2a8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11a43a2a8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1a43a2a8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1a43a2a8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df89fe9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0df89fe9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df89fe9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0df89fe9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df89fe95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0df89fe95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04ffd5e6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04ffd5e6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0df89fe9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0df89fe9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df89fe95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df89fe9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0df89fe95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0df89fe9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df89fe95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df89fe95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0df89fe95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0df89fe9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df89fe95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0df89fe95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df89fe95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df89fe95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df89fe95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df89fe95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df89fe95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0df89fe95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0df89fe95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0df89fe95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04ffd5e6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04ffd5e6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0df89fe95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0df89fe95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04ffd5e6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04ffd5e6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1" name="Google Shape;81;p18"/>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2" name="Google Shape;82;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8" name="Google Shape;88;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9" name="Google Shape;89;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0" name="Google Shape;90;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1" name="Google Shape;9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s://www.delftstack.com/howto/java/java-overload-constructor/#default-constructor-in-jav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hyperlink" Target="https://www.delftstack.com/howto/java/java-overload-constructor/#parameterized-constructor-in-jav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hyperlink" Target="https://www.delftstack.com/howto/java/java-overload-constructor/#constructor-overloading-in-jav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s://www.geeksforgeeks.org/dynamic-method-dispatch-runtime-polymorphism-java/"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hyperlink" Target="https://beginnersbook.com/2013/04/runtime-compile-time-polymorphis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hyperlink" Target="https://beginnersbook.com/2014/07/super-keyword-in-java-with-example/" TargetMode="External"/><Relationship Id="rId4" Type="http://schemas.openxmlformats.org/officeDocument/2006/relationships/hyperlink" Target="https://beginnersbook.com/2013/03/constructors-in-java/"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UNIT - 2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nvSpPr>
        <p:spPr>
          <a:xfrm>
            <a:off x="0" y="0"/>
            <a:ext cx="9048000" cy="514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2400"/>
              <a:t>When variables and methods are declared </a:t>
            </a:r>
            <a:r>
              <a:rPr lang="en" sz="2400">
                <a:latin typeface="Courier New"/>
                <a:ea typeface="Courier New"/>
                <a:cs typeface="Courier New"/>
                <a:sym typeface="Courier New"/>
              </a:rPr>
              <a:t>private</a:t>
            </a:r>
            <a:r>
              <a:rPr lang="en" sz="2400"/>
              <a:t>, they cannot be accessed outside of the class. For example,</a:t>
            </a:r>
            <a:endParaRPr sz="2400"/>
          </a:p>
          <a:p>
            <a:pPr indent="0" lvl="0" marL="0" rtl="0" algn="l">
              <a:lnSpc>
                <a:spcPct val="100000"/>
              </a:lnSpc>
              <a:spcBef>
                <a:spcPts val="1200"/>
              </a:spcBef>
              <a:spcAft>
                <a:spcPts val="0"/>
              </a:spcAft>
              <a:buNone/>
            </a:pPr>
            <a:r>
              <a:rPr lang="en" sz="2400">
                <a:latin typeface="Courier New"/>
                <a:ea typeface="Courier New"/>
                <a:cs typeface="Courier New"/>
                <a:sym typeface="Courier New"/>
              </a:rPr>
              <a:t>class Data {</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 private variable</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private String name;}</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public class Main {</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public static void main(String[] main){</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 create an object of Data</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Data d = new Data();</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access private variable and field from another class</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d.name = "Programjava";</a:t>
            </a:r>
            <a:endParaRPr sz="2400">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nvSpPr>
        <p:spPr>
          <a:xfrm>
            <a:off x="0" y="0"/>
            <a:ext cx="8660100" cy="3663300"/>
          </a:xfrm>
          <a:prstGeom prst="rect">
            <a:avLst/>
          </a:prstGeom>
          <a:noFill/>
          <a:ln>
            <a:noFill/>
          </a:ln>
        </p:spPr>
        <p:txBody>
          <a:bodyPr anchorCtr="0" anchor="t" bIns="91425" lIns="91425" spcFirstLastPara="1" rIns="91425" wrap="square" tIns="91425">
            <a:spAutoFit/>
          </a:bodyPr>
          <a:lstStyle/>
          <a:p>
            <a:pPr indent="0" lvl="0" marL="0" rtl="0" algn="l">
              <a:lnSpc>
                <a:spcPct val="166666"/>
              </a:lnSpc>
              <a:spcBef>
                <a:spcPts val="0"/>
              </a:spcBef>
              <a:spcAft>
                <a:spcPts val="0"/>
              </a:spcAft>
              <a:buNone/>
            </a:pPr>
            <a:r>
              <a:rPr lang="en" sz="2400">
                <a:solidFill>
                  <a:schemeClr val="dk1"/>
                </a:solidFill>
              </a:rPr>
              <a:t>In the above example, we have declared a private variable named </a:t>
            </a:r>
            <a:r>
              <a:rPr lang="en" sz="2400">
                <a:solidFill>
                  <a:schemeClr val="dk1"/>
                </a:solidFill>
                <a:latin typeface="Courier New"/>
                <a:ea typeface="Courier New"/>
                <a:cs typeface="Courier New"/>
                <a:sym typeface="Courier New"/>
              </a:rPr>
              <a:t>name</a:t>
            </a:r>
            <a:r>
              <a:rPr lang="en" sz="2400">
                <a:solidFill>
                  <a:schemeClr val="dk1"/>
                </a:solidFill>
              </a:rPr>
              <a:t>. When we run the program, we will get the following error:</a:t>
            </a:r>
            <a:endParaRPr sz="2400">
              <a:solidFill>
                <a:schemeClr val="dk1"/>
              </a:solidFill>
            </a:endParaRPr>
          </a:p>
          <a:p>
            <a:pPr indent="0" lvl="0" marL="0" rtl="0" algn="l">
              <a:spcBef>
                <a:spcPts val="1200"/>
              </a:spcBef>
              <a:spcAft>
                <a:spcPts val="0"/>
              </a:spcAft>
              <a:buNone/>
            </a:pPr>
            <a:r>
              <a:rPr lang="en" sz="2400">
                <a:solidFill>
                  <a:schemeClr val="dk1"/>
                </a:solidFill>
                <a:latin typeface="Courier New"/>
                <a:ea typeface="Courier New"/>
                <a:cs typeface="Courier New"/>
                <a:sym typeface="Courier New"/>
              </a:rPr>
              <a:t>Main.java:18: error: name has private access in Data</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d.name = "Programjava";</a:t>
            </a:r>
            <a:endParaRPr sz="2400">
              <a:solidFill>
                <a:schemeClr val="dk1"/>
              </a:solidFill>
              <a:latin typeface="Courier New"/>
              <a:ea typeface="Courier New"/>
              <a:cs typeface="Courier New"/>
              <a:sym typeface="Courier New"/>
            </a:endParaRPr>
          </a:p>
          <a:p>
            <a:pPr indent="0" lvl="0" marL="152400" marR="152400" rtl="0" algn="l">
              <a:lnSpc>
                <a:spcPct val="142857"/>
              </a:lnSpc>
              <a:spcBef>
                <a:spcPts val="0"/>
              </a:spcBef>
              <a:spcAft>
                <a:spcPts val="1200"/>
              </a:spcAft>
              <a:buNone/>
            </a:pPr>
            <a:r>
              <a:rPr lang="en"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nvSpPr>
        <p:spPr>
          <a:xfrm>
            <a:off x="0" y="0"/>
            <a:ext cx="8973000" cy="521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300">
                <a:solidFill>
                  <a:schemeClr val="dk1"/>
                </a:solidFill>
              </a:rPr>
              <a:t>Protected Access Modifier</a:t>
            </a:r>
            <a:endParaRPr b="1" sz="2300">
              <a:solidFill>
                <a:schemeClr val="dk1"/>
              </a:solidFill>
            </a:endParaRPr>
          </a:p>
          <a:p>
            <a:pPr indent="0" lvl="0" marL="0" rtl="0" algn="l">
              <a:lnSpc>
                <a:spcPct val="100000"/>
              </a:lnSpc>
              <a:spcBef>
                <a:spcPts val="900"/>
              </a:spcBef>
              <a:spcAft>
                <a:spcPts val="0"/>
              </a:spcAft>
              <a:buNone/>
            </a:pPr>
            <a:r>
              <a:rPr lang="en" sz="2300">
                <a:solidFill>
                  <a:schemeClr val="dk1"/>
                </a:solidFill>
              </a:rPr>
              <a:t>When methods and data members are declared </a:t>
            </a:r>
            <a:r>
              <a:rPr lang="en" sz="2300">
                <a:solidFill>
                  <a:schemeClr val="dk1"/>
                </a:solidFill>
                <a:latin typeface="Courier New"/>
                <a:ea typeface="Courier New"/>
                <a:cs typeface="Courier New"/>
                <a:sym typeface="Courier New"/>
              </a:rPr>
              <a:t>protected</a:t>
            </a:r>
            <a:r>
              <a:rPr lang="en" sz="2300">
                <a:solidFill>
                  <a:schemeClr val="dk1"/>
                </a:solidFill>
              </a:rPr>
              <a:t>, we can access them within the same package as well as from subclasses. For example,</a:t>
            </a:r>
            <a:endParaRPr sz="2300">
              <a:solidFill>
                <a:schemeClr val="dk1"/>
              </a:solidFill>
            </a:endParaRPr>
          </a:p>
          <a:p>
            <a:pPr indent="0" lvl="0" marL="0" rtl="0" algn="l">
              <a:lnSpc>
                <a:spcPct val="100000"/>
              </a:lnSpc>
              <a:spcBef>
                <a:spcPts val="1200"/>
              </a:spcBef>
              <a:spcAft>
                <a:spcPts val="0"/>
              </a:spcAft>
              <a:buNone/>
            </a:pPr>
            <a:r>
              <a:rPr lang="en" sz="2300">
                <a:solidFill>
                  <a:schemeClr val="dk1"/>
                </a:solidFill>
                <a:latin typeface="Courier New"/>
                <a:ea typeface="Courier New"/>
                <a:cs typeface="Courier New"/>
                <a:sym typeface="Courier New"/>
              </a:rPr>
              <a:t>class Animal {  // protected method</a:t>
            </a:r>
            <a:endParaRPr sz="23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2300">
                <a:solidFill>
                  <a:schemeClr val="dk1"/>
                </a:solidFill>
                <a:latin typeface="Courier New"/>
                <a:ea typeface="Courier New"/>
                <a:cs typeface="Courier New"/>
                <a:sym typeface="Courier New"/>
              </a:rPr>
              <a:t>    protected void display() {</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System.out.println("I am an animal"); }}</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class Dog extends Animal {</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public static void main(String[] args) {</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 create an object of Dog class</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Dog dog = new Dog();</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 access protected method</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dog.display();    }}</a:t>
            </a:r>
            <a:endParaRPr sz="23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nvSpPr>
        <p:spPr>
          <a:xfrm>
            <a:off x="0" y="0"/>
            <a:ext cx="8647500" cy="3236700"/>
          </a:xfrm>
          <a:prstGeom prst="rect">
            <a:avLst/>
          </a:prstGeom>
          <a:noFill/>
          <a:ln>
            <a:noFill/>
          </a:ln>
        </p:spPr>
        <p:txBody>
          <a:bodyPr anchorCtr="0" anchor="t" bIns="91425" lIns="91425" spcFirstLastPara="1" rIns="91425" wrap="square" tIns="91425">
            <a:spAutoFit/>
          </a:bodyPr>
          <a:lstStyle/>
          <a:p>
            <a:pPr indent="0" lvl="0" marL="0" rtl="0" algn="l">
              <a:lnSpc>
                <a:spcPct val="166666"/>
              </a:lnSpc>
              <a:spcBef>
                <a:spcPts val="0"/>
              </a:spcBef>
              <a:spcAft>
                <a:spcPts val="0"/>
              </a:spcAft>
              <a:buNone/>
            </a:pPr>
            <a:r>
              <a:rPr lang="en" sz="2400">
                <a:solidFill>
                  <a:schemeClr val="dk1"/>
                </a:solidFill>
              </a:rPr>
              <a:t>Output:</a:t>
            </a:r>
            <a:endParaRPr sz="2400">
              <a:solidFill>
                <a:schemeClr val="dk1"/>
              </a:solidFill>
            </a:endParaRPr>
          </a:p>
          <a:p>
            <a:pPr indent="0" lvl="0" marL="152400" marR="152400" rtl="0" algn="l">
              <a:lnSpc>
                <a:spcPct val="142857"/>
              </a:lnSpc>
              <a:spcBef>
                <a:spcPts val="1200"/>
              </a:spcBef>
              <a:spcAft>
                <a:spcPts val="0"/>
              </a:spcAft>
              <a:buNone/>
            </a:pPr>
            <a:r>
              <a:rPr lang="en" sz="2400">
                <a:solidFill>
                  <a:schemeClr val="dk1"/>
                </a:solidFill>
                <a:latin typeface="Courier New"/>
                <a:ea typeface="Courier New"/>
                <a:cs typeface="Courier New"/>
                <a:sym typeface="Courier New"/>
              </a:rPr>
              <a:t>I am an animal</a:t>
            </a:r>
            <a:endParaRPr sz="2400">
              <a:solidFill>
                <a:schemeClr val="dk1"/>
              </a:solidFill>
              <a:latin typeface="Courier New"/>
              <a:ea typeface="Courier New"/>
              <a:cs typeface="Courier New"/>
              <a:sym typeface="Courier New"/>
            </a:endParaRPr>
          </a:p>
          <a:p>
            <a:pPr indent="0" lvl="0" marL="0" rtl="0" algn="l">
              <a:lnSpc>
                <a:spcPct val="166666"/>
              </a:lnSpc>
              <a:spcBef>
                <a:spcPts val="1200"/>
              </a:spcBef>
              <a:spcAft>
                <a:spcPts val="1200"/>
              </a:spcAft>
              <a:buNone/>
            </a:pPr>
            <a:r>
              <a:rPr lang="en" sz="2400">
                <a:solidFill>
                  <a:schemeClr val="dk1"/>
                </a:solidFill>
              </a:rPr>
              <a:t>In the above example, we have a protected method named </a:t>
            </a:r>
            <a:r>
              <a:rPr lang="en" sz="2400">
                <a:solidFill>
                  <a:schemeClr val="dk1"/>
                </a:solidFill>
                <a:latin typeface="Courier New"/>
                <a:ea typeface="Courier New"/>
                <a:cs typeface="Courier New"/>
                <a:sym typeface="Courier New"/>
              </a:rPr>
              <a:t>display()</a:t>
            </a:r>
            <a:r>
              <a:rPr lang="en" sz="2400">
                <a:solidFill>
                  <a:schemeClr val="dk1"/>
                </a:solidFill>
              </a:rPr>
              <a:t> inside the </a:t>
            </a:r>
            <a:r>
              <a:rPr lang="en" sz="2400">
                <a:solidFill>
                  <a:schemeClr val="dk1"/>
                </a:solidFill>
                <a:latin typeface="Courier New"/>
                <a:ea typeface="Courier New"/>
                <a:cs typeface="Courier New"/>
                <a:sym typeface="Courier New"/>
              </a:rPr>
              <a:t>Animal</a:t>
            </a:r>
            <a:r>
              <a:rPr lang="en" sz="2400">
                <a:solidFill>
                  <a:schemeClr val="dk1"/>
                </a:solidFill>
              </a:rPr>
              <a:t> class. The </a:t>
            </a:r>
            <a:r>
              <a:rPr lang="en" sz="2400">
                <a:solidFill>
                  <a:schemeClr val="dk1"/>
                </a:solidFill>
                <a:latin typeface="Courier New"/>
                <a:ea typeface="Courier New"/>
                <a:cs typeface="Courier New"/>
                <a:sym typeface="Courier New"/>
              </a:rPr>
              <a:t>Animal</a:t>
            </a:r>
            <a:r>
              <a:rPr lang="en" sz="2400">
                <a:solidFill>
                  <a:schemeClr val="dk1"/>
                </a:solidFill>
              </a:rPr>
              <a:t> class is inherited by the </a:t>
            </a:r>
            <a:r>
              <a:rPr lang="en" sz="2400">
                <a:solidFill>
                  <a:schemeClr val="dk1"/>
                </a:solidFill>
                <a:latin typeface="Courier New"/>
                <a:ea typeface="Courier New"/>
                <a:cs typeface="Courier New"/>
                <a:sym typeface="Courier New"/>
              </a:rPr>
              <a:t>Dog</a:t>
            </a:r>
            <a:r>
              <a:rPr lang="en" sz="2400">
                <a:solidFill>
                  <a:schemeClr val="dk1"/>
                </a:solidFill>
              </a:rPr>
              <a:t> class. </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nvSpPr>
        <p:spPr>
          <a:xfrm>
            <a:off x="0" y="0"/>
            <a:ext cx="9035700" cy="505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300">
                <a:solidFill>
                  <a:schemeClr val="dk1"/>
                </a:solidFill>
              </a:rPr>
              <a:t>Public Access Modifier</a:t>
            </a:r>
            <a:endParaRPr b="1" sz="2300">
              <a:solidFill>
                <a:schemeClr val="dk1"/>
              </a:solidFill>
            </a:endParaRPr>
          </a:p>
          <a:p>
            <a:pPr indent="0" lvl="0" marL="0" rtl="0" algn="l">
              <a:lnSpc>
                <a:spcPct val="100000"/>
              </a:lnSpc>
              <a:spcBef>
                <a:spcPts val="900"/>
              </a:spcBef>
              <a:spcAft>
                <a:spcPts val="0"/>
              </a:spcAft>
              <a:buNone/>
            </a:pPr>
            <a:r>
              <a:rPr lang="en" sz="2300">
                <a:solidFill>
                  <a:schemeClr val="dk1"/>
                </a:solidFill>
              </a:rPr>
              <a:t>When methods, variables, classes, and so on are declared </a:t>
            </a:r>
            <a:r>
              <a:rPr lang="en" sz="2300">
                <a:solidFill>
                  <a:schemeClr val="dk1"/>
                </a:solidFill>
                <a:latin typeface="Courier New"/>
                <a:ea typeface="Courier New"/>
                <a:cs typeface="Courier New"/>
                <a:sym typeface="Courier New"/>
              </a:rPr>
              <a:t>public</a:t>
            </a:r>
            <a:r>
              <a:rPr lang="en" sz="2300">
                <a:solidFill>
                  <a:schemeClr val="dk1"/>
                </a:solidFill>
              </a:rPr>
              <a:t>, then we can access them from anywhere. The public access modifier has no scope restriction. For example,</a:t>
            </a:r>
            <a:endParaRPr sz="2300">
              <a:solidFill>
                <a:schemeClr val="dk1"/>
              </a:solidFill>
            </a:endParaRPr>
          </a:p>
          <a:p>
            <a:pPr indent="0" lvl="0" marL="0" rtl="0" algn="l">
              <a:lnSpc>
                <a:spcPct val="100000"/>
              </a:lnSpc>
              <a:spcBef>
                <a:spcPts val="1200"/>
              </a:spcBef>
              <a:spcAft>
                <a:spcPts val="0"/>
              </a:spcAft>
              <a:buNone/>
            </a:pPr>
            <a:r>
              <a:rPr lang="en" sz="2300">
                <a:solidFill>
                  <a:schemeClr val="dk1"/>
                </a:solidFill>
                <a:latin typeface="Courier New"/>
                <a:ea typeface="Courier New"/>
                <a:cs typeface="Courier New"/>
                <a:sym typeface="Courier New"/>
              </a:rPr>
              <a:t>// public class</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public class Animal {</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 public variable</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public int legCount;</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 public method</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public void display() {</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System.out.println("I am an animal.");</a:t>
            </a:r>
            <a:endParaRPr sz="2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300">
                <a:solidFill>
                  <a:schemeClr val="dk1"/>
                </a:solidFill>
                <a:latin typeface="Courier New"/>
                <a:ea typeface="Courier New"/>
                <a:cs typeface="Courier New"/>
                <a:sym typeface="Courier New"/>
              </a:rPr>
              <a:t>        System.out.println("I have " + legCount + " legs.");    }}</a:t>
            </a:r>
            <a:endParaRPr sz="2300">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nvSpPr>
        <p:spPr>
          <a:xfrm>
            <a:off x="0" y="0"/>
            <a:ext cx="86976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public class Main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public static void main( String[] args )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 accessing the public class</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Animal animal = new Animal();</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 accessing the public variable</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animal.legCount = 4;</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 accessing the public method</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animal.display();</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152400" marR="152400" rtl="0" algn="l">
              <a:lnSpc>
                <a:spcPct val="142857"/>
              </a:lnSpc>
              <a:spcBef>
                <a:spcPts val="0"/>
              </a:spcBef>
              <a:spcAft>
                <a:spcPts val="1200"/>
              </a:spcAft>
              <a:buNone/>
            </a:pPr>
            <a:r>
              <a:rPr lang="en"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nvSpPr>
        <p:spPr>
          <a:xfrm>
            <a:off x="0" y="0"/>
            <a:ext cx="8847900" cy="4340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2400">
                <a:solidFill>
                  <a:schemeClr val="dk1"/>
                </a:solidFill>
              </a:rPr>
              <a:t>Output:</a:t>
            </a:r>
            <a:endParaRPr sz="2400">
              <a:solidFill>
                <a:schemeClr val="dk1"/>
              </a:solidFill>
            </a:endParaRPr>
          </a:p>
          <a:p>
            <a:pPr indent="0" lvl="0" marL="0" rtl="0" algn="l">
              <a:lnSpc>
                <a:spcPct val="100000"/>
              </a:lnSpc>
              <a:spcBef>
                <a:spcPts val="1200"/>
              </a:spcBef>
              <a:spcAft>
                <a:spcPts val="0"/>
              </a:spcAft>
              <a:buNone/>
            </a:pPr>
            <a:r>
              <a:rPr lang="en" sz="2400">
                <a:solidFill>
                  <a:schemeClr val="dk1"/>
                </a:solidFill>
                <a:latin typeface="Courier New"/>
                <a:ea typeface="Courier New"/>
                <a:cs typeface="Courier New"/>
                <a:sym typeface="Courier New"/>
              </a:rPr>
              <a:t>I am an animal.</a:t>
            </a:r>
            <a:endParaRPr sz="2400">
              <a:solidFill>
                <a:schemeClr val="dk1"/>
              </a:solidFill>
              <a:latin typeface="Courier New"/>
              <a:ea typeface="Courier New"/>
              <a:cs typeface="Courier New"/>
              <a:sym typeface="Courier New"/>
            </a:endParaRPr>
          </a:p>
          <a:p>
            <a:pPr indent="0" lvl="0" marL="152400" marR="152400" rtl="0" algn="l">
              <a:lnSpc>
                <a:spcPct val="100000"/>
              </a:lnSpc>
              <a:spcBef>
                <a:spcPts val="0"/>
              </a:spcBef>
              <a:spcAft>
                <a:spcPts val="0"/>
              </a:spcAft>
              <a:buNone/>
            </a:pPr>
            <a:r>
              <a:rPr lang="en" sz="2400">
                <a:solidFill>
                  <a:schemeClr val="dk1"/>
                </a:solidFill>
                <a:latin typeface="Courier New"/>
                <a:ea typeface="Courier New"/>
                <a:cs typeface="Courier New"/>
                <a:sym typeface="Courier New"/>
              </a:rPr>
              <a:t>I have 4 legs.</a:t>
            </a:r>
            <a:endParaRPr sz="24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2400">
                <a:solidFill>
                  <a:schemeClr val="dk1"/>
                </a:solidFill>
              </a:rPr>
              <a:t>Here,</a:t>
            </a:r>
            <a:endParaRPr sz="2400">
              <a:solidFill>
                <a:schemeClr val="dk1"/>
              </a:solidFill>
            </a:endParaRPr>
          </a:p>
          <a:p>
            <a:pPr indent="-381000" lvl="0" marL="457200" rtl="0" algn="l">
              <a:lnSpc>
                <a:spcPct val="100000"/>
              </a:lnSpc>
              <a:spcBef>
                <a:spcPts val="1200"/>
              </a:spcBef>
              <a:spcAft>
                <a:spcPts val="0"/>
              </a:spcAft>
              <a:buClr>
                <a:schemeClr val="dk1"/>
              </a:buClr>
              <a:buSzPts val="2400"/>
              <a:buChar char="●"/>
            </a:pPr>
            <a:r>
              <a:rPr lang="en" sz="2400">
                <a:solidFill>
                  <a:schemeClr val="dk1"/>
                </a:solidFill>
              </a:rPr>
              <a:t>The public class </a:t>
            </a:r>
            <a:r>
              <a:rPr lang="en" sz="2400">
                <a:solidFill>
                  <a:schemeClr val="dk1"/>
                </a:solidFill>
                <a:latin typeface="Courier New"/>
                <a:ea typeface="Courier New"/>
                <a:cs typeface="Courier New"/>
                <a:sym typeface="Courier New"/>
              </a:rPr>
              <a:t>Animal</a:t>
            </a:r>
            <a:r>
              <a:rPr lang="en" sz="2400">
                <a:solidFill>
                  <a:schemeClr val="dk1"/>
                </a:solidFill>
              </a:rPr>
              <a:t> is accessed from the </a:t>
            </a:r>
            <a:r>
              <a:rPr lang="en" sz="2400">
                <a:solidFill>
                  <a:schemeClr val="dk1"/>
                </a:solidFill>
                <a:latin typeface="Courier New"/>
                <a:ea typeface="Courier New"/>
                <a:cs typeface="Courier New"/>
                <a:sym typeface="Courier New"/>
              </a:rPr>
              <a:t>Main</a:t>
            </a:r>
            <a:r>
              <a:rPr lang="en" sz="2400">
                <a:solidFill>
                  <a:schemeClr val="dk1"/>
                </a:solidFill>
              </a:rPr>
              <a:t> class.</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The public variable </a:t>
            </a:r>
            <a:r>
              <a:rPr lang="en" sz="2400">
                <a:solidFill>
                  <a:schemeClr val="dk1"/>
                </a:solidFill>
                <a:latin typeface="Courier New"/>
                <a:ea typeface="Courier New"/>
                <a:cs typeface="Courier New"/>
                <a:sym typeface="Courier New"/>
              </a:rPr>
              <a:t>legCount</a:t>
            </a:r>
            <a:r>
              <a:rPr lang="en" sz="2400">
                <a:solidFill>
                  <a:schemeClr val="dk1"/>
                </a:solidFill>
              </a:rPr>
              <a:t> is accessed from the </a:t>
            </a:r>
            <a:r>
              <a:rPr lang="en" sz="2400">
                <a:solidFill>
                  <a:schemeClr val="dk1"/>
                </a:solidFill>
                <a:latin typeface="Courier New"/>
                <a:ea typeface="Courier New"/>
                <a:cs typeface="Courier New"/>
                <a:sym typeface="Courier New"/>
              </a:rPr>
              <a:t>Main</a:t>
            </a:r>
            <a:r>
              <a:rPr lang="en" sz="2400">
                <a:solidFill>
                  <a:schemeClr val="dk1"/>
                </a:solidFill>
              </a:rPr>
              <a:t> class.</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The public method </a:t>
            </a:r>
            <a:r>
              <a:rPr lang="en" sz="2400">
                <a:solidFill>
                  <a:schemeClr val="dk1"/>
                </a:solidFill>
                <a:latin typeface="Courier New"/>
                <a:ea typeface="Courier New"/>
                <a:cs typeface="Courier New"/>
                <a:sym typeface="Courier New"/>
              </a:rPr>
              <a:t>display()</a:t>
            </a:r>
            <a:r>
              <a:rPr lang="en" sz="2400">
                <a:solidFill>
                  <a:schemeClr val="dk1"/>
                </a:solidFill>
              </a:rPr>
              <a:t> is accessed from the </a:t>
            </a:r>
            <a:r>
              <a:rPr lang="en" sz="2400">
                <a:solidFill>
                  <a:schemeClr val="dk1"/>
                </a:solidFill>
                <a:latin typeface="Courier New"/>
                <a:ea typeface="Courier New"/>
                <a:cs typeface="Courier New"/>
                <a:sym typeface="Courier New"/>
              </a:rPr>
              <a:t>Main</a:t>
            </a:r>
            <a:r>
              <a:rPr lang="en" sz="2400">
                <a:solidFill>
                  <a:schemeClr val="dk1"/>
                </a:solidFill>
              </a:rPr>
              <a:t> class.</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152400" y="152400"/>
            <a:ext cx="7844425" cy="499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nvSpPr>
        <p:spPr>
          <a:xfrm>
            <a:off x="0" y="0"/>
            <a:ext cx="81846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400">
                <a:solidFill>
                  <a:schemeClr val="dk1"/>
                </a:solidFill>
                <a:highlight>
                  <a:srgbClr val="F9FAFC"/>
                </a:highlight>
              </a:rPr>
              <a:t>Access modifiers are mainly used for encapsulation. It can help us to control what part of a program can access the members of a class.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nvSpPr>
        <p:spPr>
          <a:xfrm>
            <a:off x="0" y="0"/>
            <a:ext cx="8718900" cy="485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 sz="2400">
                <a:solidFill>
                  <a:schemeClr val="dk1"/>
                </a:solidFill>
                <a:latin typeface="Roboto"/>
                <a:ea typeface="Roboto"/>
                <a:cs typeface="Roboto"/>
                <a:sym typeface="Roboto"/>
              </a:rPr>
              <a:t>Constructors in Inheritance :</a:t>
            </a:r>
            <a:endParaRPr b="1" sz="2400">
              <a:solidFill>
                <a:schemeClr val="dk1"/>
              </a:solidFill>
              <a:latin typeface="Roboto"/>
              <a:ea typeface="Roboto"/>
              <a:cs typeface="Roboto"/>
              <a:sym typeface="Roboto"/>
            </a:endParaRPr>
          </a:p>
          <a:p>
            <a:pPr indent="0" lvl="0" marL="25400" marR="25400" rtl="0" algn="just">
              <a:lnSpc>
                <a:spcPct val="115000"/>
              </a:lnSpc>
              <a:spcBef>
                <a:spcPts val="600"/>
              </a:spcBef>
              <a:spcAft>
                <a:spcPts val="0"/>
              </a:spcAft>
              <a:buNone/>
            </a:pPr>
            <a:r>
              <a:rPr lang="en" sz="2400">
                <a:solidFill>
                  <a:schemeClr val="dk1"/>
                </a:solidFill>
              </a:rPr>
              <a:t>Inheritance can be defined as the process where one class acquires the properties (methods and fields) of another. With the use of inheritance the information is made manageable in a hierarchical order.</a:t>
            </a:r>
            <a:endParaRPr sz="2400">
              <a:solidFill>
                <a:schemeClr val="dk1"/>
              </a:solidFill>
            </a:endParaRPr>
          </a:p>
          <a:p>
            <a:pPr indent="0" lvl="0" marL="25400" marR="25400" rtl="0" algn="just">
              <a:lnSpc>
                <a:spcPct val="115000"/>
              </a:lnSpc>
              <a:spcBef>
                <a:spcPts val="700"/>
              </a:spcBef>
              <a:spcAft>
                <a:spcPts val="0"/>
              </a:spcAft>
              <a:buNone/>
            </a:pPr>
            <a:r>
              <a:rPr lang="en" sz="2400">
                <a:solidFill>
                  <a:schemeClr val="dk1"/>
                </a:solidFill>
              </a:rPr>
              <a:t>The class which inherits the properties of other is known as subclass (derived class, child class) and the class whose properties are inherited is known as superclass (base class, parent class).</a:t>
            </a:r>
            <a:endParaRPr sz="2400">
              <a:solidFill>
                <a:schemeClr val="dk1"/>
              </a:solidFill>
            </a:endParaRPr>
          </a:p>
          <a:p>
            <a:pPr indent="0" lvl="0" marL="0" rtl="0" algn="l">
              <a:lnSpc>
                <a:spcPct val="115000"/>
              </a:lnSpc>
              <a:spcBef>
                <a:spcPts val="2400"/>
              </a:spcBef>
              <a:spcAft>
                <a:spcPts val="600"/>
              </a:spcAft>
              <a:buNone/>
            </a:pPr>
            <a:r>
              <a:t/>
            </a:r>
            <a:endParaRPr sz="24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
              <a:t>Universal Class – Object</a:t>
            </a:r>
            <a:br>
              <a:rPr b="1" lang="en"/>
            </a:br>
            <a:endParaRPr/>
          </a:p>
        </p:txBody>
      </p:sp>
      <p:sp>
        <p:nvSpPr>
          <p:cNvPr id="135" name="Google Shape;135;p2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
              <a:t>Universal super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4"/>
          <p:cNvSpPr txBox="1"/>
          <p:nvPr/>
        </p:nvSpPr>
        <p:spPr>
          <a:xfrm>
            <a:off x="0" y="0"/>
            <a:ext cx="8918700" cy="50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2400">
                <a:solidFill>
                  <a:schemeClr val="dk1"/>
                </a:solidFill>
              </a:rPr>
              <a:t>extends Keyword</a:t>
            </a:r>
            <a:endParaRPr sz="2400">
              <a:solidFill>
                <a:schemeClr val="dk1"/>
              </a:solidFill>
            </a:endParaRPr>
          </a:p>
          <a:p>
            <a:pPr indent="0" lvl="0" marL="25400" marR="25400" rtl="0" algn="just">
              <a:lnSpc>
                <a:spcPct val="115000"/>
              </a:lnSpc>
              <a:spcBef>
                <a:spcPts val="600"/>
              </a:spcBef>
              <a:spcAft>
                <a:spcPts val="0"/>
              </a:spcAft>
              <a:buNone/>
            </a:pPr>
            <a:r>
              <a:rPr lang="en" sz="2400">
                <a:solidFill>
                  <a:schemeClr val="dk1"/>
                </a:solidFill>
              </a:rPr>
              <a:t>extends is the keyword used to inherit the properties of a class. Following is the syntax of extends keyword.</a:t>
            </a:r>
            <a:endParaRPr sz="2400">
              <a:solidFill>
                <a:schemeClr val="dk1"/>
              </a:solidFill>
            </a:endParaRPr>
          </a:p>
          <a:p>
            <a:pPr indent="0" lvl="0" marL="25400" marR="25400" rtl="0" algn="just">
              <a:lnSpc>
                <a:spcPct val="115000"/>
              </a:lnSpc>
              <a:spcBef>
                <a:spcPts val="700"/>
              </a:spcBef>
              <a:spcAft>
                <a:spcPts val="0"/>
              </a:spcAft>
              <a:buNone/>
            </a:pPr>
            <a:r>
              <a:rPr lang="en" sz="2400">
                <a:solidFill>
                  <a:schemeClr val="dk1"/>
                </a:solidFill>
              </a:rPr>
              <a:t>Syntax</a:t>
            </a:r>
            <a:endParaRPr sz="2400">
              <a:solidFill>
                <a:schemeClr val="dk1"/>
              </a:solidFill>
            </a:endParaRPr>
          </a:p>
          <a:p>
            <a:pPr indent="0" lvl="0" marL="0" rtl="0" algn="l">
              <a:spcBef>
                <a:spcPts val="700"/>
              </a:spcBef>
              <a:spcAft>
                <a:spcPts val="0"/>
              </a:spcAft>
              <a:buNone/>
            </a:pPr>
            <a:r>
              <a:rPr lang="en" sz="2400">
                <a:solidFill>
                  <a:schemeClr val="dk1"/>
                </a:solidFill>
                <a:latin typeface="Courier New"/>
                <a:ea typeface="Courier New"/>
                <a:cs typeface="Courier New"/>
                <a:sym typeface="Courier New"/>
              </a:rPr>
              <a:t>class Super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class Sub </a:t>
            </a:r>
            <a:r>
              <a:rPr b="1" lang="en" sz="2400">
                <a:solidFill>
                  <a:schemeClr val="dk1"/>
                </a:solidFill>
                <a:latin typeface="Courier New"/>
                <a:ea typeface="Courier New"/>
                <a:cs typeface="Courier New"/>
                <a:sym typeface="Courier New"/>
              </a:rPr>
              <a:t>extends</a:t>
            </a:r>
            <a:r>
              <a:rPr lang="en" sz="2400">
                <a:solidFill>
                  <a:schemeClr val="dk1"/>
                </a:solidFill>
                <a:latin typeface="Courier New"/>
                <a:ea typeface="Courier New"/>
                <a:cs typeface="Courier New"/>
                <a:sym typeface="Courier New"/>
              </a:rPr>
              <a:t> Super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139700" marR="139700" rtl="0" algn="l">
              <a:lnSpc>
                <a:spcPct val="115000"/>
              </a:lnSpc>
              <a:spcBef>
                <a:spcPts val="0"/>
              </a:spcBef>
              <a:spcAft>
                <a:spcPts val="0"/>
              </a:spcAft>
              <a:buNone/>
            </a:pPr>
            <a:r>
              <a:rPr lang="en"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5"/>
          <p:cNvSpPr txBox="1"/>
          <p:nvPr/>
        </p:nvSpPr>
        <p:spPr>
          <a:xfrm>
            <a:off x="0" y="0"/>
            <a:ext cx="8838900" cy="2343300"/>
          </a:xfrm>
          <a:prstGeom prst="rect">
            <a:avLst/>
          </a:prstGeom>
          <a:noFill/>
          <a:ln>
            <a:noFill/>
          </a:ln>
        </p:spPr>
        <p:txBody>
          <a:bodyPr anchorCtr="0" anchor="t" bIns="91425" lIns="91425" spcFirstLastPara="1" rIns="91425" wrap="square" tIns="91425">
            <a:spAutoFit/>
          </a:bodyPr>
          <a:lstStyle/>
          <a:p>
            <a:pPr indent="0" lvl="0" marL="25400" marR="25400" rtl="0" algn="just">
              <a:lnSpc>
                <a:spcPct val="115000"/>
              </a:lnSpc>
              <a:spcBef>
                <a:spcPts val="600"/>
              </a:spcBef>
              <a:spcAft>
                <a:spcPts val="0"/>
              </a:spcAft>
              <a:buNone/>
            </a:pPr>
            <a:r>
              <a:rPr lang="en" sz="2400">
                <a:solidFill>
                  <a:schemeClr val="dk1"/>
                </a:solidFill>
              </a:rPr>
              <a:t>Following is an example demonstrating Java inheritance. In this example, you can observe two classes namely Calculation and My_Calculation.</a:t>
            </a:r>
            <a:endParaRPr sz="2400">
              <a:solidFill>
                <a:schemeClr val="dk1"/>
              </a:solidFill>
            </a:endParaRPr>
          </a:p>
          <a:p>
            <a:pPr indent="0" lvl="0" marL="25400" marR="25400" rtl="0" algn="just">
              <a:lnSpc>
                <a:spcPct val="115000"/>
              </a:lnSpc>
              <a:spcBef>
                <a:spcPts val="700"/>
              </a:spcBef>
              <a:spcAft>
                <a:spcPts val="700"/>
              </a:spcAft>
              <a:buNone/>
            </a:pPr>
            <a:r>
              <a:rPr lang="en" sz="2400">
                <a:solidFill>
                  <a:schemeClr val="dk1"/>
                </a:solidFill>
              </a:rPr>
              <a:t>Using extends keyword, the My_Calculation inherits the methods addition() and Subtraction() of Calculation class.</a:t>
            </a:r>
            <a:endParaRPr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6"/>
          <p:cNvSpPr txBox="1"/>
          <p:nvPr/>
        </p:nvSpPr>
        <p:spPr>
          <a:xfrm>
            <a:off x="0" y="0"/>
            <a:ext cx="9218400" cy="46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class Calculation {</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int z;</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public void addition(int x, int y) {</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z = x + y;</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System.out.println("The sum of the given numbers:"+z);</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public void Subtraction(int x, int y) {</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z = x - y;</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System.out.println("The difference between numbers:"+z);</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   }</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00">
                <a:solidFill>
                  <a:schemeClr val="dk1"/>
                </a:solidFill>
                <a:latin typeface="Courier New"/>
                <a:ea typeface="Courier New"/>
                <a:cs typeface="Courier New"/>
                <a:sym typeface="Courier New"/>
              </a:rPr>
              <a:t>}</a:t>
            </a:r>
            <a:endParaRPr b="1" sz="19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b="1" sz="1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9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7"/>
          <p:cNvSpPr txBox="1"/>
          <p:nvPr/>
        </p:nvSpPr>
        <p:spPr>
          <a:xfrm>
            <a:off x="0" y="0"/>
            <a:ext cx="90885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public class My_Calculation extends Calculation {</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public void multiplication(int x, int y) {</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z = x * y;</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System.out.println("The product of numbers:"+z);</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public static void main(String args[]) {</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int a = 20, b = 10;</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My_Calculation demo = new My_Calculation();</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demo.addition(a, b);</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demo.Subtraction(a, b);</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demo.multiplication(a, b);</a:t>
            </a:r>
            <a:endParaRPr b="1" sz="19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950">
                <a:solidFill>
                  <a:schemeClr val="dk1"/>
                </a:solidFill>
                <a:latin typeface="Courier New"/>
                <a:ea typeface="Courier New"/>
                <a:cs typeface="Courier New"/>
                <a:sym typeface="Courier New"/>
              </a:rPr>
              <a:t>   }</a:t>
            </a:r>
            <a:endParaRPr b="1" sz="195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b="1" lang="en" sz="1950">
                <a:solidFill>
                  <a:schemeClr val="dk1"/>
                </a:solidFill>
                <a:latin typeface="Courier New"/>
                <a:ea typeface="Courier New"/>
                <a:cs typeface="Courier New"/>
                <a:sym typeface="Courier New"/>
              </a:rPr>
              <a:t>}</a:t>
            </a:r>
            <a:endParaRPr b="1" sz="195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8"/>
          <p:cNvSpPr txBox="1"/>
          <p:nvPr/>
        </p:nvSpPr>
        <p:spPr>
          <a:xfrm>
            <a:off x="0" y="0"/>
            <a:ext cx="7520400" cy="1337400"/>
          </a:xfrm>
          <a:prstGeom prst="rect">
            <a:avLst/>
          </a:prstGeom>
          <a:noFill/>
          <a:ln>
            <a:noFill/>
          </a:ln>
        </p:spPr>
        <p:txBody>
          <a:bodyPr anchorCtr="0" anchor="t" bIns="91425" lIns="91425" spcFirstLastPara="1" rIns="91425" wrap="square" tIns="91425">
            <a:spAutoFit/>
          </a:bodyPr>
          <a:lstStyle/>
          <a:p>
            <a:pPr indent="0" lvl="0" marL="25400" marR="25400" rtl="0" algn="just">
              <a:lnSpc>
                <a:spcPct val="115000"/>
              </a:lnSpc>
              <a:spcBef>
                <a:spcPts val="600"/>
              </a:spcBef>
              <a:spcAft>
                <a:spcPts val="0"/>
              </a:spcAft>
              <a:buNone/>
            </a:pPr>
            <a:r>
              <a:rPr b="1" lang="en" sz="1700">
                <a:solidFill>
                  <a:schemeClr val="dk1"/>
                </a:solidFill>
              </a:rPr>
              <a:t>Output</a:t>
            </a:r>
            <a:endParaRPr b="1" sz="1700">
              <a:solidFill>
                <a:schemeClr val="dk1"/>
              </a:solidFill>
            </a:endParaRPr>
          </a:p>
          <a:p>
            <a:pPr indent="0" lvl="0" marL="0" rtl="0" algn="l">
              <a:spcBef>
                <a:spcPts val="700"/>
              </a:spcBef>
              <a:spcAft>
                <a:spcPts val="0"/>
              </a:spcAft>
              <a:buNone/>
            </a:pPr>
            <a:r>
              <a:rPr b="1" lang="en" sz="1650">
                <a:solidFill>
                  <a:schemeClr val="dk1"/>
                </a:solidFill>
                <a:latin typeface="Courier New"/>
                <a:ea typeface="Courier New"/>
                <a:cs typeface="Courier New"/>
                <a:sym typeface="Courier New"/>
              </a:rPr>
              <a:t>The sum of the given numbers:30</a:t>
            </a:r>
            <a:endParaRPr b="1" sz="16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650">
                <a:solidFill>
                  <a:schemeClr val="dk1"/>
                </a:solidFill>
                <a:latin typeface="Courier New"/>
                <a:ea typeface="Courier New"/>
                <a:cs typeface="Courier New"/>
                <a:sym typeface="Courier New"/>
              </a:rPr>
              <a:t>The difference between the given numbers:10</a:t>
            </a:r>
            <a:endParaRPr b="1" sz="1650">
              <a:solidFill>
                <a:schemeClr val="dk1"/>
              </a:solidFill>
              <a:latin typeface="Courier New"/>
              <a:ea typeface="Courier New"/>
              <a:cs typeface="Courier New"/>
              <a:sym typeface="Courier New"/>
            </a:endParaRPr>
          </a:p>
          <a:p>
            <a:pPr indent="0" lvl="0" marL="0" marR="139700" rtl="0" algn="l">
              <a:lnSpc>
                <a:spcPct val="115000"/>
              </a:lnSpc>
              <a:spcBef>
                <a:spcPts val="0"/>
              </a:spcBef>
              <a:spcAft>
                <a:spcPts val="0"/>
              </a:spcAft>
              <a:buNone/>
            </a:pPr>
            <a:r>
              <a:rPr b="1" lang="en" sz="1650">
                <a:solidFill>
                  <a:schemeClr val="dk1"/>
                </a:solidFill>
                <a:latin typeface="Courier New"/>
                <a:ea typeface="Courier New"/>
                <a:cs typeface="Courier New"/>
                <a:sym typeface="Courier New"/>
              </a:rPr>
              <a:t>The product of the given numbers:200</a:t>
            </a:r>
            <a:endParaRPr b="1" sz="1650">
              <a:solidFill>
                <a:schemeClr val="dk1"/>
              </a:solidFill>
              <a:latin typeface="Courier New"/>
              <a:ea typeface="Courier New"/>
              <a:cs typeface="Courier New"/>
              <a:sym typeface="Courier New"/>
            </a:endParaRPr>
          </a:p>
        </p:txBody>
      </p:sp>
      <p:sp>
        <p:nvSpPr>
          <p:cNvPr id="246" name="Google Shape;246;p48"/>
          <p:cNvSpPr txBox="1"/>
          <p:nvPr/>
        </p:nvSpPr>
        <p:spPr>
          <a:xfrm>
            <a:off x="359625" y="2087350"/>
            <a:ext cx="7520400" cy="1896900"/>
          </a:xfrm>
          <a:prstGeom prst="rect">
            <a:avLst/>
          </a:prstGeom>
          <a:noFill/>
          <a:ln>
            <a:noFill/>
          </a:ln>
        </p:spPr>
        <p:txBody>
          <a:bodyPr anchorCtr="0" anchor="t" bIns="91425" lIns="91425" spcFirstLastPara="1" rIns="91425" wrap="square" tIns="91425">
            <a:spAutoFit/>
          </a:bodyPr>
          <a:lstStyle/>
          <a:p>
            <a:pPr indent="0" lvl="0" marL="25400" marR="25400" rtl="0" algn="just">
              <a:lnSpc>
                <a:spcPct val="115000"/>
              </a:lnSpc>
              <a:spcBef>
                <a:spcPts val="600"/>
              </a:spcBef>
              <a:spcAft>
                <a:spcPts val="0"/>
              </a:spcAft>
              <a:buNone/>
            </a:pPr>
            <a:r>
              <a:rPr lang="en" sz="1900">
                <a:solidFill>
                  <a:schemeClr val="dk1"/>
                </a:solidFill>
              </a:rPr>
              <a:t>In the given program, when an object to My_Calculation class is created, a copy of the contents of the superclass is made within it. That is why, using the object of the subclass you can access the members of a superclass.</a:t>
            </a:r>
            <a:endParaRPr sz="1900">
              <a:solidFill>
                <a:schemeClr val="dk1"/>
              </a:solidFill>
            </a:endParaRPr>
          </a:p>
          <a:p>
            <a:pPr indent="0" lvl="0" marL="0" rtl="0" algn="l">
              <a:lnSpc>
                <a:spcPct val="115000"/>
              </a:lnSpc>
              <a:spcBef>
                <a:spcPts val="700"/>
              </a:spcBef>
              <a:spcAft>
                <a:spcPts val="0"/>
              </a:spcAft>
              <a:buNone/>
            </a:pPr>
            <a:r>
              <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9"/>
          <p:cNvPicPr preferRelativeResize="0"/>
          <p:nvPr/>
        </p:nvPicPr>
        <p:blipFill>
          <a:blip r:embed="rId3">
            <a:alphaModFix/>
          </a:blip>
          <a:stretch>
            <a:fillRect/>
          </a:stretch>
        </p:blipFill>
        <p:spPr>
          <a:xfrm>
            <a:off x="152400" y="152400"/>
            <a:ext cx="4400550" cy="2494250"/>
          </a:xfrm>
          <a:prstGeom prst="rect">
            <a:avLst/>
          </a:prstGeom>
          <a:noFill/>
          <a:ln>
            <a:noFill/>
          </a:ln>
        </p:spPr>
      </p:pic>
      <p:sp>
        <p:nvSpPr>
          <p:cNvPr id="252" name="Google Shape;252;p49"/>
          <p:cNvSpPr txBox="1"/>
          <p:nvPr/>
        </p:nvSpPr>
        <p:spPr>
          <a:xfrm>
            <a:off x="4873850" y="199750"/>
            <a:ext cx="37554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1"/>
                </a:solidFill>
                <a:highlight>
                  <a:srgbClr val="FFFFFF"/>
                </a:highlight>
              </a:rPr>
              <a:t>The Superclass reference variable can hold the subclass object, but using that variable you can access only the members of the superclass, so to access the members of both classes it is recommended to always create reference variable to the subclass.</a:t>
            </a:r>
            <a:endParaRPr sz="2000"/>
          </a:p>
        </p:txBody>
      </p:sp>
      <p:sp>
        <p:nvSpPr>
          <p:cNvPr id="253" name="Google Shape;253;p49"/>
          <p:cNvSpPr txBox="1"/>
          <p:nvPr/>
        </p:nvSpPr>
        <p:spPr>
          <a:xfrm>
            <a:off x="329600" y="2791475"/>
            <a:ext cx="8369400" cy="1939200"/>
          </a:xfrm>
          <a:prstGeom prst="rect">
            <a:avLst/>
          </a:prstGeom>
          <a:noFill/>
          <a:ln>
            <a:noFill/>
          </a:ln>
        </p:spPr>
        <p:txBody>
          <a:bodyPr anchorCtr="0" anchor="t" bIns="91425" lIns="91425" spcFirstLastPara="1" rIns="91425" wrap="square" tIns="91425">
            <a:spAutoFit/>
          </a:bodyPr>
          <a:lstStyle/>
          <a:p>
            <a:pPr indent="0" lvl="0" marL="25400" marR="25400" rtl="0" algn="just">
              <a:lnSpc>
                <a:spcPct val="115000"/>
              </a:lnSpc>
              <a:spcBef>
                <a:spcPts val="600"/>
              </a:spcBef>
              <a:spcAft>
                <a:spcPts val="0"/>
              </a:spcAft>
              <a:buNone/>
            </a:pPr>
            <a:r>
              <a:rPr lang="en" sz="1700">
                <a:solidFill>
                  <a:schemeClr val="dk1"/>
                </a:solidFill>
              </a:rPr>
              <a:t>If you consider the above program, you can instantiate the class as given below. But using the superclass reference variable ( cal in this case) you cannot call the method multiplication(), which belongs to the subclass My_Calculation.</a:t>
            </a:r>
            <a:endParaRPr sz="1700">
              <a:solidFill>
                <a:schemeClr val="dk1"/>
              </a:solidFill>
            </a:endParaRPr>
          </a:p>
          <a:p>
            <a:pPr indent="0" lvl="0" marL="0" rtl="0" algn="l">
              <a:spcBef>
                <a:spcPts val="700"/>
              </a:spcBef>
              <a:spcAft>
                <a:spcPts val="0"/>
              </a:spcAft>
              <a:buNone/>
            </a:pPr>
            <a:r>
              <a:rPr lang="en" sz="1650">
                <a:solidFill>
                  <a:schemeClr val="dk1"/>
                </a:solidFill>
                <a:latin typeface="Courier New"/>
                <a:ea typeface="Courier New"/>
                <a:cs typeface="Courier New"/>
                <a:sym typeface="Courier New"/>
              </a:rPr>
              <a:t>Calculation demo = new My_Calculation();</a:t>
            </a:r>
            <a:endParaRPr sz="16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650">
                <a:solidFill>
                  <a:schemeClr val="dk1"/>
                </a:solidFill>
                <a:latin typeface="Courier New"/>
                <a:ea typeface="Courier New"/>
                <a:cs typeface="Courier New"/>
                <a:sym typeface="Courier New"/>
              </a:rPr>
              <a:t>demo.addition(a, b);</a:t>
            </a:r>
            <a:endParaRPr sz="165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650">
                <a:solidFill>
                  <a:schemeClr val="dk1"/>
                </a:solidFill>
                <a:latin typeface="Courier New"/>
                <a:ea typeface="Courier New"/>
                <a:cs typeface="Courier New"/>
                <a:sym typeface="Courier New"/>
              </a:rPr>
              <a:t>demo.Subtraction(a, b);</a:t>
            </a:r>
            <a:endParaRPr sz="165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0"/>
          <p:cNvSpPr txBox="1"/>
          <p:nvPr/>
        </p:nvSpPr>
        <p:spPr>
          <a:xfrm>
            <a:off x="179775" y="79900"/>
            <a:ext cx="82296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highlight>
                  <a:srgbClr val="FFFFFF"/>
                </a:highlight>
              </a:rPr>
              <a:t>Note − A subclass inherits all the members (fields, methods, and nested classes) from its superclass. Constructors are not members, so they are not inherited by subclasses, but the constructor of the superclass can be invoked from the subclass.</a:t>
            </a:r>
            <a:endParaRPr sz="1800"/>
          </a:p>
        </p:txBody>
      </p:sp>
      <p:sp>
        <p:nvSpPr>
          <p:cNvPr id="259" name="Google Shape;259;p50"/>
          <p:cNvSpPr txBox="1"/>
          <p:nvPr/>
        </p:nvSpPr>
        <p:spPr>
          <a:xfrm>
            <a:off x="259675" y="938825"/>
            <a:ext cx="8189700" cy="369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2400">
                <a:solidFill>
                  <a:schemeClr val="dk1"/>
                </a:solidFill>
              </a:rPr>
              <a:t>The super keyword</a:t>
            </a:r>
            <a:endParaRPr sz="2400">
              <a:solidFill>
                <a:schemeClr val="dk1"/>
              </a:solidFill>
            </a:endParaRPr>
          </a:p>
          <a:p>
            <a:pPr indent="0" lvl="0" marL="25400" marR="25400" rtl="0" algn="just">
              <a:lnSpc>
                <a:spcPct val="115000"/>
              </a:lnSpc>
              <a:spcBef>
                <a:spcPts val="600"/>
              </a:spcBef>
              <a:spcAft>
                <a:spcPts val="0"/>
              </a:spcAft>
              <a:buNone/>
            </a:pPr>
            <a:r>
              <a:rPr lang="en" sz="2400">
                <a:solidFill>
                  <a:schemeClr val="dk1"/>
                </a:solidFill>
              </a:rPr>
              <a:t>The super keyword is similar to this keyword. Following are the scenarios where the super keyword is used.</a:t>
            </a:r>
            <a:endParaRPr sz="2400">
              <a:solidFill>
                <a:schemeClr val="dk1"/>
              </a:solidFill>
            </a:endParaRPr>
          </a:p>
          <a:p>
            <a:pPr indent="-381000" lvl="0" marL="457200" rtl="0" algn="l">
              <a:lnSpc>
                <a:spcPct val="115000"/>
              </a:lnSpc>
              <a:spcBef>
                <a:spcPts val="700"/>
              </a:spcBef>
              <a:spcAft>
                <a:spcPts val="0"/>
              </a:spcAft>
              <a:buClr>
                <a:schemeClr val="dk1"/>
              </a:buClr>
              <a:buSzPts val="2400"/>
              <a:buChar char="●"/>
            </a:pPr>
            <a:r>
              <a:rPr lang="en" sz="2400">
                <a:solidFill>
                  <a:schemeClr val="dk1"/>
                </a:solidFill>
              </a:rPr>
              <a:t>It is used to differentiate the members of superclass from the members of subclass, if they have same names.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It is used to invoke the superclass constructor from subclass.</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1"/>
          <p:cNvSpPr txBox="1"/>
          <p:nvPr/>
        </p:nvSpPr>
        <p:spPr>
          <a:xfrm>
            <a:off x="0" y="0"/>
            <a:ext cx="8688900" cy="321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2400">
                <a:solidFill>
                  <a:schemeClr val="dk1"/>
                </a:solidFill>
              </a:rPr>
              <a:t>Differentiating the Members</a:t>
            </a:r>
            <a:endParaRPr sz="2400">
              <a:solidFill>
                <a:schemeClr val="dk1"/>
              </a:solidFill>
            </a:endParaRPr>
          </a:p>
          <a:p>
            <a:pPr indent="0" lvl="0" marL="25400" marR="25400" rtl="0" algn="just">
              <a:lnSpc>
                <a:spcPct val="115000"/>
              </a:lnSpc>
              <a:spcBef>
                <a:spcPts val="600"/>
              </a:spcBef>
              <a:spcAft>
                <a:spcPts val="0"/>
              </a:spcAft>
              <a:buNone/>
            </a:pPr>
            <a:r>
              <a:rPr lang="en" sz="2400">
                <a:solidFill>
                  <a:schemeClr val="dk1"/>
                </a:solidFill>
              </a:rPr>
              <a:t>If a class is inheriting the properties of another class. And if the members of the superclass have the names same as the sub class, to differentiate these variables we use super keyword as shown below.</a:t>
            </a:r>
            <a:endParaRPr sz="2400">
              <a:solidFill>
                <a:schemeClr val="dk1"/>
              </a:solidFill>
            </a:endParaRPr>
          </a:p>
          <a:p>
            <a:pPr indent="0" lvl="0" marL="0" rtl="0" algn="l">
              <a:spcBef>
                <a:spcPts val="700"/>
              </a:spcBef>
              <a:spcAft>
                <a:spcPts val="0"/>
              </a:spcAft>
              <a:buNone/>
            </a:pPr>
            <a:r>
              <a:rPr lang="en" sz="2400">
                <a:solidFill>
                  <a:schemeClr val="dk1"/>
                </a:solidFill>
                <a:latin typeface="Courier New"/>
                <a:ea typeface="Courier New"/>
                <a:cs typeface="Courier New"/>
                <a:sym typeface="Courier New"/>
              </a:rPr>
              <a:t>super.variable</a:t>
            </a:r>
            <a:endParaRPr sz="2400">
              <a:solidFill>
                <a:schemeClr val="dk1"/>
              </a:solidFill>
              <a:latin typeface="Courier New"/>
              <a:ea typeface="Courier New"/>
              <a:cs typeface="Courier New"/>
              <a:sym typeface="Courier New"/>
            </a:endParaRPr>
          </a:p>
          <a:p>
            <a:pPr indent="0" lvl="0" marL="139700" marR="139700" rtl="0" algn="l">
              <a:lnSpc>
                <a:spcPct val="115000"/>
              </a:lnSpc>
              <a:spcBef>
                <a:spcPts val="0"/>
              </a:spcBef>
              <a:spcAft>
                <a:spcPts val="0"/>
              </a:spcAft>
              <a:buNone/>
            </a:pPr>
            <a:r>
              <a:rPr lang="en" sz="2400">
                <a:solidFill>
                  <a:schemeClr val="dk1"/>
                </a:solidFill>
                <a:latin typeface="Courier New"/>
                <a:ea typeface="Courier New"/>
                <a:cs typeface="Courier New"/>
                <a:sym typeface="Courier New"/>
              </a:rPr>
              <a:t>super.method();</a:t>
            </a:r>
            <a:endParaRPr sz="2400">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2"/>
          <p:cNvSpPr txBox="1"/>
          <p:nvPr/>
        </p:nvSpPr>
        <p:spPr>
          <a:xfrm>
            <a:off x="0" y="0"/>
            <a:ext cx="89388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400">
                <a:solidFill>
                  <a:schemeClr val="dk1"/>
                </a:solidFill>
                <a:highlight>
                  <a:srgbClr val="FFFFFF"/>
                </a:highlight>
              </a:rPr>
              <a:t>In the given program, you have two classes namely </a:t>
            </a:r>
            <a:r>
              <a:rPr i="1" lang="en" sz="2400">
                <a:solidFill>
                  <a:schemeClr val="dk1"/>
                </a:solidFill>
                <a:highlight>
                  <a:srgbClr val="FFFFFF"/>
                </a:highlight>
              </a:rPr>
              <a:t>Sub_class</a:t>
            </a:r>
            <a:r>
              <a:rPr lang="en" sz="2400">
                <a:solidFill>
                  <a:schemeClr val="dk1"/>
                </a:solidFill>
                <a:highlight>
                  <a:srgbClr val="FFFFFF"/>
                </a:highlight>
              </a:rPr>
              <a:t> and </a:t>
            </a:r>
            <a:r>
              <a:rPr i="1" lang="en" sz="2400">
                <a:solidFill>
                  <a:schemeClr val="dk1"/>
                </a:solidFill>
                <a:highlight>
                  <a:srgbClr val="FFFFFF"/>
                </a:highlight>
              </a:rPr>
              <a:t>Super_class</a:t>
            </a:r>
            <a:r>
              <a:rPr lang="en" sz="2400">
                <a:solidFill>
                  <a:schemeClr val="dk1"/>
                </a:solidFill>
                <a:highlight>
                  <a:srgbClr val="FFFFFF"/>
                </a:highlight>
              </a:rPr>
              <a:t>, both have a method named display() with different implementations, and a variable named num with different values. We are invoking display() method of both classes and printing the value of the variable num of both classes. Here you can observe that we have used super keyword to differentiate the members of superclass from subclass.</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3"/>
          <p:cNvSpPr txBox="1"/>
          <p:nvPr/>
        </p:nvSpPr>
        <p:spPr>
          <a:xfrm>
            <a:off x="0" y="0"/>
            <a:ext cx="91983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chemeClr val="dk1"/>
                </a:solidFill>
              </a:rPr>
              <a:t>class Super_class {</a:t>
            </a:r>
            <a:endParaRPr b="1" sz="1950">
              <a:solidFill>
                <a:schemeClr val="dk1"/>
              </a:solidFill>
            </a:endParaRPr>
          </a:p>
          <a:p>
            <a:pPr indent="0" lvl="0" marL="0" rtl="0" algn="l">
              <a:spcBef>
                <a:spcPts val="0"/>
              </a:spcBef>
              <a:spcAft>
                <a:spcPts val="0"/>
              </a:spcAft>
              <a:buNone/>
            </a:pPr>
            <a:r>
              <a:rPr b="1" lang="en" sz="1950">
                <a:solidFill>
                  <a:schemeClr val="dk1"/>
                </a:solidFill>
              </a:rPr>
              <a:t>   int num = 20;</a:t>
            </a:r>
            <a:endParaRPr b="1" sz="1950">
              <a:solidFill>
                <a:schemeClr val="dk1"/>
              </a:solidFill>
            </a:endParaRPr>
          </a:p>
          <a:p>
            <a:pPr indent="0" lvl="0" marL="0" rtl="0" algn="l">
              <a:spcBef>
                <a:spcPts val="0"/>
              </a:spcBef>
              <a:spcAft>
                <a:spcPts val="0"/>
              </a:spcAft>
              <a:buNone/>
            </a:pPr>
            <a:r>
              <a:t/>
            </a:r>
            <a:endParaRPr b="1" sz="1950">
              <a:solidFill>
                <a:schemeClr val="dk1"/>
              </a:solidFill>
            </a:endParaRPr>
          </a:p>
          <a:p>
            <a:pPr indent="0" lvl="0" marL="0" rtl="0" algn="l">
              <a:spcBef>
                <a:spcPts val="0"/>
              </a:spcBef>
              <a:spcAft>
                <a:spcPts val="0"/>
              </a:spcAft>
              <a:buNone/>
            </a:pPr>
            <a:r>
              <a:rPr b="1" lang="en" sz="1950">
                <a:solidFill>
                  <a:schemeClr val="dk1"/>
                </a:solidFill>
              </a:rPr>
              <a:t>   // display method of superclass</a:t>
            </a:r>
            <a:endParaRPr b="1" sz="1950">
              <a:solidFill>
                <a:schemeClr val="dk1"/>
              </a:solidFill>
            </a:endParaRPr>
          </a:p>
          <a:p>
            <a:pPr indent="0" lvl="0" marL="0" rtl="0" algn="l">
              <a:spcBef>
                <a:spcPts val="0"/>
              </a:spcBef>
              <a:spcAft>
                <a:spcPts val="0"/>
              </a:spcAft>
              <a:buNone/>
            </a:pPr>
            <a:r>
              <a:rPr b="1" lang="en" sz="1950">
                <a:solidFill>
                  <a:schemeClr val="dk1"/>
                </a:solidFill>
              </a:rPr>
              <a:t>   public void display() {</a:t>
            </a:r>
            <a:endParaRPr b="1" sz="1950">
              <a:solidFill>
                <a:schemeClr val="dk1"/>
              </a:solidFill>
            </a:endParaRPr>
          </a:p>
          <a:p>
            <a:pPr indent="0" lvl="0" marL="0" rtl="0" algn="l">
              <a:spcBef>
                <a:spcPts val="0"/>
              </a:spcBef>
              <a:spcAft>
                <a:spcPts val="0"/>
              </a:spcAft>
              <a:buNone/>
            </a:pPr>
            <a:r>
              <a:rPr b="1" lang="en" sz="1950">
                <a:solidFill>
                  <a:schemeClr val="dk1"/>
                </a:solidFill>
              </a:rPr>
              <a:t>      System.out.println("display method of superclass");</a:t>
            </a:r>
            <a:endParaRPr b="1" sz="1950">
              <a:solidFill>
                <a:schemeClr val="dk1"/>
              </a:solidFill>
            </a:endParaRPr>
          </a:p>
          <a:p>
            <a:pPr indent="0" lvl="0" marL="0" rtl="0" algn="l">
              <a:spcBef>
                <a:spcPts val="0"/>
              </a:spcBef>
              <a:spcAft>
                <a:spcPts val="0"/>
              </a:spcAft>
              <a:buNone/>
            </a:pPr>
            <a:r>
              <a:rPr b="1" lang="en" sz="1950">
                <a:solidFill>
                  <a:schemeClr val="dk1"/>
                </a:solidFill>
              </a:rPr>
              <a:t>   }</a:t>
            </a:r>
            <a:endParaRPr b="1" sz="1950">
              <a:solidFill>
                <a:schemeClr val="dk1"/>
              </a:solidFill>
            </a:endParaRPr>
          </a:p>
          <a:p>
            <a:pPr indent="0" lvl="0" marL="0" rtl="0" algn="l">
              <a:spcBef>
                <a:spcPts val="0"/>
              </a:spcBef>
              <a:spcAft>
                <a:spcPts val="0"/>
              </a:spcAft>
              <a:buNone/>
            </a:pPr>
            <a:r>
              <a:rPr b="1" lang="en" sz="1950">
                <a:solidFill>
                  <a:schemeClr val="dk1"/>
                </a:solidFill>
              </a:rPr>
              <a:t>}</a:t>
            </a:r>
            <a:endParaRPr b="1" sz="1950">
              <a:solidFill>
                <a:schemeClr val="dk1"/>
              </a:solidFill>
            </a:endParaRPr>
          </a:p>
          <a:p>
            <a:pPr indent="0" lvl="0" marL="0" rtl="0" algn="l">
              <a:spcBef>
                <a:spcPts val="0"/>
              </a:spcBef>
              <a:spcAft>
                <a:spcPts val="0"/>
              </a:spcAft>
              <a:buNone/>
            </a:pPr>
            <a:r>
              <a:t/>
            </a:r>
            <a:endParaRPr b="1" sz="1950">
              <a:solidFill>
                <a:schemeClr val="dk1"/>
              </a:solidFill>
            </a:endParaRPr>
          </a:p>
          <a:p>
            <a:pPr indent="0" lvl="0" marL="0" rtl="0" algn="l">
              <a:spcBef>
                <a:spcPts val="0"/>
              </a:spcBef>
              <a:spcAft>
                <a:spcPts val="0"/>
              </a:spcAft>
              <a:buNone/>
            </a:pPr>
            <a:r>
              <a:rPr b="1" lang="en" sz="1950">
                <a:solidFill>
                  <a:schemeClr val="dk1"/>
                </a:solidFill>
              </a:rPr>
              <a:t>public class Sub_class extends Super_class {</a:t>
            </a:r>
            <a:endParaRPr b="1" sz="1950">
              <a:solidFill>
                <a:schemeClr val="dk1"/>
              </a:solidFill>
            </a:endParaRPr>
          </a:p>
          <a:p>
            <a:pPr indent="0" lvl="0" marL="0" rtl="0" algn="l">
              <a:spcBef>
                <a:spcPts val="0"/>
              </a:spcBef>
              <a:spcAft>
                <a:spcPts val="0"/>
              </a:spcAft>
              <a:buNone/>
            </a:pPr>
            <a:r>
              <a:rPr b="1" lang="en" sz="1950">
                <a:solidFill>
                  <a:schemeClr val="dk1"/>
                </a:solidFill>
              </a:rPr>
              <a:t>   int num = 10;</a:t>
            </a:r>
            <a:endParaRPr b="1" sz="1950">
              <a:solidFill>
                <a:schemeClr val="dk1"/>
              </a:solidFill>
            </a:endParaRPr>
          </a:p>
          <a:p>
            <a:pPr indent="0" lvl="0" marL="0" rtl="0" algn="l">
              <a:spcBef>
                <a:spcPts val="0"/>
              </a:spcBef>
              <a:spcAft>
                <a:spcPts val="0"/>
              </a:spcAft>
              <a:buNone/>
            </a:pPr>
            <a:r>
              <a:t/>
            </a:r>
            <a:endParaRPr b="1" sz="1950">
              <a:solidFill>
                <a:schemeClr val="dk1"/>
              </a:solidFill>
            </a:endParaRPr>
          </a:p>
          <a:p>
            <a:pPr indent="0" lvl="0" marL="0" rtl="0" algn="l">
              <a:spcBef>
                <a:spcPts val="0"/>
              </a:spcBef>
              <a:spcAft>
                <a:spcPts val="0"/>
              </a:spcAft>
              <a:buNone/>
            </a:pPr>
            <a:r>
              <a:rPr b="1" lang="en" sz="1950">
                <a:solidFill>
                  <a:schemeClr val="dk1"/>
                </a:solidFill>
              </a:rPr>
              <a:t>   // display method of sub class</a:t>
            </a:r>
            <a:endParaRPr b="1" sz="1950">
              <a:solidFill>
                <a:schemeClr val="dk1"/>
              </a:solidFill>
            </a:endParaRPr>
          </a:p>
          <a:p>
            <a:pPr indent="0" lvl="0" marL="0" rtl="0" algn="l">
              <a:spcBef>
                <a:spcPts val="0"/>
              </a:spcBef>
              <a:spcAft>
                <a:spcPts val="0"/>
              </a:spcAft>
              <a:buNone/>
            </a:pPr>
            <a:r>
              <a:rPr b="1" lang="en" sz="1950">
                <a:solidFill>
                  <a:schemeClr val="dk1"/>
                </a:solidFill>
              </a:rPr>
              <a:t>   public void display() {</a:t>
            </a:r>
            <a:endParaRPr b="1" sz="1950">
              <a:solidFill>
                <a:schemeClr val="dk1"/>
              </a:solidFill>
            </a:endParaRPr>
          </a:p>
          <a:p>
            <a:pPr indent="0" lvl="0" marL="0" rtl="0" algn="l">
              <a:spcBef>
                <a:spcPts val="0"/>
              </a:spcBef>
              <a:spcAft>
                <a:spcPts val="0"/>
              </a:spcAft>
              <a:buNone/>
            </a:pPr>
            <a:r>
              <a:rPr b="1" lang="en" sz="1950">
                <a:solidFill>
                  <a:schemeClr val="dk1"/>
                </a:solidFill>
              </a:rPr>
              <a:t>      System.out.println("display method of subclass");</a:t>
            </a:r>
            <a:endParaRPr b="1" sz="1950">
              <a:solidFill>
                <a:schemeClr val="dk1"/>
              </a:solidFill>
            </a:endParaRPr>
          </a:p>
          <a:p>
            <a:pPr indent="0" lvl="0" marL="50800" marR="50800" rtl="0" algn="l">
              <a:lnSpc>
                <a:spcPct val="115000"/>
              </a:lnSpc>
              <a:spcBef>
                <a:spcPts val="0"/>
              </a:spcBef>
              <a:spcAft>
                <a:spcPts val="0"/>
              </a:spcAft>
              <a:buNone/>
            </a:pPr>
            <a:r>
              <a:rPr b="1" lang="en" sz="1950">
                <a:solidFill>
                  <a:schemeClr val="dk1"/>
                </a:solidFill>
              </a:rPr>
              <a:t>   }</a:t>
            </a:r>
            <a:endParaRPr b="1" sz="19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p:nvPr/>
        </p:nvSpPr>
        <p:spPr>
          <a:xfrm>
            <a:off x="395536" y="357504"/>
            <a:ext cx="8280920" cy="431656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300"/>
              <a:buFont typeface="Arial"/>
              <a:buChar char="•"/>
            </a:pPr>
            <a:r>
              <a:rPr b="0" i="0" lang="en" sz="2300" u="none" cap="none" strike="noStrike">
                <a:solidFill>
                  <a:schemeClr val="dk1"/>
                </a:solidFill>
                <a:latin typeface="Cambria"/>
                <a:ea typeface="Cambria"/>
                <a:cs typeface="Cambria"/>
                <a:sym typeface="Cambria"/>
              </a:rPr>
              <a:t> The Object Class is known as </a:t>
            </a:r>
            <a:r>
              <a:rPr b="0" i="0" lang="en" sz="2300" u="none" cap="none" strike="noStrike">
                <a:solidFill>
                  <a:srgbClr val="FF0000"/>
                </a:solidFill>
                <a:latin typeface="Cambria"/>
                <a:ea typeface="Cambria"/>
                <a:cs typeface="Cambria"/>
                <a:sym typeface="Cambria"/>
              </a:rPr>
              <a:t>universal super class </a:t>
            </a:r>
            <a:r>
              <a:rPr b="0" i="0" lang="en" sz="2300" u="none" cap="none" strike="noStrike">
                <a:solidFill>
                  <a:schemeClr val="dk1"/>
                </a:solidFill>
                <a:latin typeface="Cambria"/>
                <a:ea typeface="Cambria"/>
                <a:cs typeface="Cambria"/>
                <a:sym typeface="Cambria"/>
              </a:rPr>
              <a:t>of Java. </a:t>
            </a:r>
            <a:endParaRPr b="0" i="0" sz="2300" u="none" cap="none" strike="noStrike">
              <a:solidFill>
                <a:schemeClr val="dk1"/>
              </a:solidFill>
              <a:latin typeface="Cambria"/>
              <a:ea typeface="Cambria"/>
              <a:cs typeface="Cambria"/>
              <a:sym typeface="Cambria"/>
            </a:endParaRPr>
          </a:p>
          <a:p>
            <a:pPr indent="-196850" lvl="0" marL="342900" marR="0" rtl="0" algn="l">
              <a:spcBef>
                <a:spcPts val="0"/>
              </a:spcBef>
              <a:spcAft>
                <a:spcPts val="0"/>
              </a:spcAft>
              <a:buClr>
                <a:schemeClr val="dk1"/>
              </a:buClr>
              <a:buSzPts val="2300"/>
              <a:buFont typeface="Arial"/>
              <a:buNone/>
            </a:pPr>
            <a:r>
              <a:t/>
            </a:r>
            <a:endParaRPr b="0" i="0" sz="2300" u="none" cap="none" strike="noStrike">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300"/>
              <a:buFont typeface="Arial"/>
              <a:buChar char="•"/>
            </a:pPr>
            <a:r>
              <a:rPr b="0" i="0" lang="en" sz="2300" u="none" cap="none" strike="noStrike">
                <a:solidFill>
                  <a:schemeClr val="dk1"/>
                </a:solidFill>
                <a:latin typeface="Cambria"/>
                <a:ea typeface="Cambria"/>
                <a:cs typeface="Cambria"/>
                <a:sym typeface="Cambria"/>
              </a:rPr>
              <a:t>This is so because Every class you create in Java automatically inherits the </a:t>
            </a:r>
            <a:r>
              <a:rPr b="0" i="0" lang="en" sz="2300" u="none" cap="none" strike="noStrike">
                <a:solidFill>
                  <a:srgbClr val="FF0000"/>
                </a:solidFill>
                <a:latin typeface="Cambria"/>
                <a:ea typeface="Cambria"/>
                <a:cs typeface="Cambria"/>
                <a:sym typeface="Cambria"/>
              </a:rPr>
              <a:t>Object class</a:t>
            </a:r>
            <a:r>
              <a:rPr b="0" i="0" lang="en" sz="2300" u="none" cap="none" strike="noStrike">
                <a:solidFill>
                  <a:schemeClr val="dk1"/>
                </a:solidFill>
                <a:latin typeface="Cambria"/>
                <a:ea typeface="Cambria"/>
                <a:cs typeface="Cambria"/>
                <a:sym typeface="Cambria"/>
              </a:rPr>
              <a:t>.</a:t>
            </a:r>
            <a:endParaRPr/>
          </a:p>
          <a:p>
            <a:pPr indent="-196850" lvl="0" marL="342900" marR="0" rtl="0" algn="l">
              <a:spcBef>
                <a:spcPts val="0"/>
              </a:spcBef>
              <a:spcAft>
                <a:spcPts val="0"/>
              </a:spcAft>
              <a:buClr>
                <a:schemeClr val="dk1"/>
              </a:buClr>
              <a:buSzPts val="2300"/>
              <a:buFont typeface="Arial"/>
              <a:buNone/>
            </a:pPr>
            <a:r>
              <a:t/>
            </a:r>
            <a:endParaRPr b="0" i="0" sz="2300" u="none" cap="none" strike="noStrike">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300"/>
              <a:buFont typeface="Arial"/>
              <a:buChar char="•"/>
            </a:pPr>
            <a:r>
              <a:rPr b="0" i="0" lang="en" sz="2300" u="none" cap="none" strike="noStrike">
                <a:solidFill>
                  <a:schemeClr val="dk1"/>
                </a:solidFill>
                <a:latin typeface="Cambria"/>
                <a:ea typeface="Cambria"/>
                <a:cs typeface="Cambria"/>
                <a:sym typeface="Cambria"/>
              </a:rPr>
              <a:t> The </a:t>
            </a:r>
            <a:r>
              <a:rPr b="0" i="0" lang="en" sz="2300" u="none" cap="none" strike="noStrike">
                <a:solidFill>
                  <a:srgbClr val="FF0000"/>
                </a:solidFill>
                <a:latin typeface="Cambria"/>
                <a:ea typeface="Cambria"/>
                <a:cs typeface="Cambria"/>
                <a:sym typeface="Cambria"/>
              </a:rPr>
              <a:t>Object class is super class </a:t>
            </a:r>
            <a:r>
              <a:rPr b="0" i="0" lang="en" sz="2300" u="none" cap="none" strike="noStrike">
                <a:solidFill>
                  <a:schemeClr val="dk1"/>
                </a:solidFill>
                <a:latin typeface="Cambria"/>
                <a:ea typeface="Cambria"/>
                <a:cs typeface="Cambria"/>
                <a:sym typeface="Cambria"/>
              </a:rPr>
              <a:t>of all the classes in Java either directly or Indirectly. </a:t>
            </a:r>
            <a:endParaRPr b="0" i="0" sz="2300" u="none" cap="none" strike="noStrike">
              <a:solidFill>
                <a:schemeClr val="dk1"/>
              </a:solidFill>
              <a:latin typeface="Cambria"/>
              <a:ea typeface="Cambria"/>
              <a:cs typeface="Cambria"/>
              <a:sym typeface="Cambria"/>
            </a:endParaRPr>
          </a:p>
          <a:p>
            <a:pPr indent="-196850" lvl="0" marL="342900" marR="0" rtl="0" algn="l">
              <a:spcBef>
                <a:spcPts val="0"/>
              </a:spcBef>
              <a:spcAft>
                <a:spcPts val="0"/>
              </a:spcAft>
              <a:buClr>
                <a:schemeClr val="dk1"/>
              </a:buClr>
              <a:buSzPts val="2300"/>
              <a:buFont typeface="Arial"/>
              <a:buNone/>
            </a:pPr>
            <a:r>
              <a:t/>
            </a:r>
            <a:endParaRPr b="0" i="0" sz="2300" u="none" cap="none" strike="noStrike">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300"/>
              <a:buFont typeface="Arial"/>
              <a:buChar char="•"/>
            </a:pPr>
            <a:r>
              <a:rPr b="0" i="0" lang="en" sz="2300" u="none" cap="none" strike="noStrike">
                <a:solidFill>
                  <a:schemeClr val="dk1"/>
                </a:solidFill>
                <a:latin typeface="Cambria"/>
                <a:ea typeface="Cambria"/>
                <a:cs typeface="Cambria"/>
                <a:sym typeface="Cambria"/>
              </a:rPr>
              <a:t>You </a:t>
            </a:r>
            <a:r>
              <a:rPr b="0" i="0" lang="en" sz="2300" u="none" cap="none" strike="noStrike">
                <a:solidFill>
                  <a:srgbClr val="FF0000"/>
                </a:solidFill>
                <a:latin typeface="Cambria"/>
                <a:ea typeface="Cambria"/>
                <a:cs typeface="Cambria"/>
                <a:sym typeface="Cambria"/>
              </a:rPr>
              <a:t>don't need to extend it manually</a:t>
            </a:r>
            <a:r>
              <a:rPr b="0" i="0" lang="en" sz="2300" u="none" cap="none" strike="noStrike">
                <a:solidFill>
                  <a:schemeClr val="dk1"/>
                </a:solidFill>
                <a:latin typeface="Cambria"/>
                <a:ea typeface="Cambria"/>
                <a:cs typeface="Cambria"/>
                <a:sym typeface="Cambria"/>
              </a:rPr>
              <a:t>. All the properties of Object class are already in your class.</a:t>
            </a:r>
            <a:endParaRPr/>
          </a:p>
          <a:p>
            <a:pPr indent="0" lvl="0" marL="0" marR="0" rtl="0" algn="l">
              <a:spcBef>
                <a:spcPts val="0"/>
              </a:spcBef>
              <a:spcAft>
                <a:spcPts val="0"/>
              </a:spcAft>
              <a:buNone/>
            </a:pPr>
            <a:r>
              <a:t/>
            </a:r>
            <a:endParaRPr sz="23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300"/>
              <a:buFont typeface="Arial"/>
              <a:buChar char="•"/>
            </a:pPr>
            <a:r>
              <a:rPr lang="en" sz="2300">
                <a:solidFill>
                  <a:schemeClr val="dk1"/>
                </a:solidFill>
                <a:latin typeface="Cambria"/>
                <a:ea typeface="Cambria"/>
                <a:cs typeface="Cambria"/>
                <a:sym typeface="Cambria"/>
              </a:rPr>
              <a:t>You can find the definition of the Object class in java.lang package </a:t>
            </a:r>
            <a:r>
              <a:rPr lang="en" sz="2300">
                <a:solidFill>
                  <a:srgbClr val="FF0000"/>
                </a:solidFill>
                <a:latin typeface="Cambria"/>
                <a:ea typeface="Cambria"/>
                <a:cs typeface="Cambria"/>
                <a:sym typeface="Cambria"/>
              </a:rPr>
              <a:t>And there are a few useful methods in this class which you can override in your class.</a:t>
            </a:r>
            <a:endParaRPr/>
          </a:p>
          <a:p>
            <a:pPr indent="-196850" lvl="0" marL="342900" marR="0" rtl="0" algn="l">
              <a:spcBef>
                <a:spcPts val="0"/>
              </a:spcBef>
              <a:spcAft>
                <a:spcPts val="0"/>
              </a:spcAft>
              <a:buClr>
                <a:schemeClr val="dk1"/>
              </a:buClr>
              <a:buSzPts val="2300"/>
              <a:buFont typeface="Arial"/>
              <a:buNone/>
            </a:pPr>
            <a:r>
              <a:t/>
            </a:r>
            <a:endParaRPr sz="23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300"/>
              <a:buFont typeface="Arial"/>
              <a:buChar char="•"/>
            </a:pPr>
            <a:r>
              <a:rPr lang="en" sz="2300">
                <a:solidFill>
                  <a:schemeClr val="dk1"/>
                </a:solidFill>
                <a:latin typeface="Cambria"/>
                <a:ea typeface="Cambria"/>
                <a:cs typeface="Cambria"/>
                <a:sym typeface="Cambria"/>
              </a:rPr>
              <a:t> Following program shows a </a:t>
            </a:r>
            <a:r>
              <a:rPr lang="en" sz="2300">
                <a:solidFill>
                  <a:srgbClr val="FF0000"/>
                </a:solidFill>
                <a:latin typeface="Cambria"/>
                <a:ea typeface="Cambria"/>
                <a:cs typeface="Cambria"/>
                <a:sym typeface="Cambria"/>
              </a:rPr>
              <a:t>few method </a:t>
            </a:r>
            <a:r>
              <a:rPr lang="en" sz="2300">
                <a:solidFill>
                  <a:schemeClr val="dk1"/>
                </a:solidFill>
                <a:latin typeface="Cambria"/>
                <a:ea typeface="Cambria"/>
                <a:cs typeface="Cambria"/>
                <a:sym typeface="Cambria"/>
              </a:rPr>
              <a:t>with the examples.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4"/>
          <p:cNvSpPr txBox="1"/>
          <p:nvPr/>
        </p:nvSpPr>
        <p:spPr>
          <a:xfrm>
            <a:off x="0" y="0"/>
            <a:ext cx="9188400" cy="501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50">
                <a:solidFill>
                  <a:schemeClr val="dk1"/>
                </a:solidFill>
              </a:rPr>
              <a:t>public void my_method() {</a:t>
            </a:r>
            <a:endParaRPr b="1" sz="1850">
              <a:solidFill>
                <a:schemeClr val="dk1"/>
              </a:solidFill>
            </a:endParaRPr>
          </a:p>
          <a:p>
            <a:pPr indent="0" lvl="0" marL="0" rtl="0" algn="l">
              <a:spcBef>
                <a:spcPts val="0"/>
              </a:spcBef>
              <a:spcAft>
                <a:spcPts val="0"/>
              </a:spcAft>
              <a:buNone/>
            </a:pPr>
            <a:r>
              <a:rPr b="1" lang="en" sz="1850">
                <a:solidFill>
                  <a:schemeClr val="dk1"/>
                </a:solidFill>
              </a:rPr>
              <a:t>      // Instantiating subclass</a:t>
            </a:r>
            <a:endParaRPr b="1" sz="1850">
              <a:solidFill>
                <a:schemeClr val="dk1"/>
              </a:solidFill>
            </a:endParaRPr>
          </a:p>
          <a:p>
            <a:pPr indent="0" lvl="0" marL="0" rtl="0" algn="l">
              <a:spcBef>
                <a:spcPts val="0"/>
              </a:spcBef>
              <a:spcAft>
                <a:spcPts val="0"/>
              </a:spcAft>
              <a:buNone/>
            </a:pPr>
            <a:r>
              <a:rPr b="1" lang="en" sz="1850">
                <a:solidFill>
                  <a:schemeClr val="dk1"/>
                </a:solidFill>
              </a:rPr>
              <a:t>      Sub_class sub = new Sub_class();</a:t>
            </a:r>
            <a:endParaRPr b="1" sz="1850">
              <a:solidFill>
                <a:schemeClr val="dk1"/>
              </a:solidFill>
            </a:endParaRPr>
          </a:p>
          <a:p>
            <a:pPr indent="0" lvl="0" marL="0" rtl="0" algn="l">
              <a:spcBef>
                <a:spcPts val="0"/>
              </a:spcBef>
              <a:spcAft>
                <a:spcPts val="0"/>
              </a:spcAft>
              <a:buNone/>
            </a:pPr>
            <a:r>
              <a:t/>
            </a:r>
            <a:endParaRPr b="1" sz="1850">
              <a:solidFill>
                <a:schemeClr val="dk1"/>
              </a:solidFill>
            </a:endParaRPr>
          </a:p>
          <a:p>
            <a:pPr indent="0" lvl="0" marL="0" rtl="0" algn="l">
              <a:spcBef>
                <a:spcPts val="0"/>
              </a:spcBef>
              <a:spcAft>
                <a:spcPts val="0"/>
              </a:spcAft>
              <a:buNone/>
            </a:pPr>
            <a:r>
              <a:rPr b="1" lang="en" sz="1850">
                <a:solidFill>
                  <a:schemeClr val="dk1"/>
                </a:solidFill>
              </a:rPr>
              <a:t>      // Invoking the display() method of sub class</a:t>
            </a:r>
            <a:endParaRPr b="1" sz="1850">
              <a:solidFill>
                <a:schemeClr val="dk1"/>
              </a:solidFill>
            </a:endParaRPr>
          </a:p>
          <a:p>
            <a:pPr indent="0" lvl="0" marL="0" rtl="0" algn="l">
              <a:spcBef>
                <a:spcPts val="0"/>
              </a:spcBef>
              <a:spcAft>
                <a:spcPts val="0"/>
              </a:spcAft>
              <a:buNone/>
            </a:pPr>
            <a:r>
              <a:rPr b="1" lang="en" sz="1850">
                <a:solidFill>
                  <a:schemeClr val="dk1"/>
                </a:solidFill>
              </a:rPr>
              <a:t>      sub.display();</a:t>
            </a:r>
            <a:endParaRPr b="1" sz="1850">
              <a:solidFill>
                <a:schemeClr val="dk1"/>
              </a:solidFill>
            </a:endParaRPr>
          </a:p>
          <a:p>
            <a:pPr indent="0" lvl="0" marL="0" rtl="0" algn="l">
              <a:spcBef>
                <a:spcPts val="0"/>
              </a:spcBef>
              <a:spcAft>
                <a:spcPts val="0"/>
              </a:spcAft>
              <a:buNone/>
            </a:pPr>
            <a:r>
              <a:t/>
            </a:r>
            <a:endParaRPr b="1" sz="1850">
              <a:solidFill>
                <a:schemeClr val="dk1"/>
              </a:solidFill>
            </a:endParaRPr>
          </a:p>
          <a:p>
            <a:pPr indent="0" lvl="0" marL="0" rtl="0" algn="l">
              <a:spcBef>
                <a:spcPts val="0"/>
              </a:spcBef>
              <a:spcAft>
                <a:spcPts val="0"/>
              </a:spcAft>
              <a:buNone/>
            </a:pPr>
            <a:r>
              <a:rPr b="1" lang="en" sz="1850">
                <a:solidFill>
                  <a:schemeClr val="dk1"/>
                </a:solidFill>
              </a:rPr>
              <a:t>      // Invoking the display() method of superclass</a:t>
            </a:r>
            <a:endParaRPr b="1" sz="1850">
              <a:solidFill>
                <a:schemeClr val="dk1"/>
              </a:solidFill>
            </a:endParaRPr>
          </a:p>
          <a:p>
            <a:pPr indent="0" lvl="0" marL="0" rtl="0" algn="l">
              <a:spcBef>
                <a:spcPts val="0"/>
              </a:spcBef>
              <a:spcAft>
                <a:spcPts val="0"/>
              </a:spcAft>
              <a:buNone/>
            </a:pPr>
            <a:r>
              <a:rPr b="1" lang="en" sz="1850">
                <a:solidFill>
                  <a:schemeClr val="dk1"/>
                </a:solidFill>
              </a:rPr>
              <a:t>      super.display();</a:t>
            </a:r>
            <a:endParaRPr b="1" sz="1850">
              <a:solidFill>
                <a:schemeClr val="dk1"/>
              </a:solidFill>
            </a:endParaRPr>
          </a:p>
          <a:p>
            <a:pPr indent="0" lvl="0" marL="0" rtl="0" algn="l">
              <a:spcBef>
                <a:spcPts val="0"/>
              </a:spcBef>
              <a:spcAft>
                <a:spcPts val="0"/>
              </a:spcAft>
              <a:buNone/>
            </a:pPr>
            <a:r>
              <a:t/>
            </a:r>
            <a:endParaRPr b="1" sz="1850">
              <a:solidFill>
                <a:schemeClr val="dk1"/>
              </a:solidFill>
            </a:endParaRPr>
          </a:p>
          <a:p>
            <a:pPr indent="0" lvl="0" marL="0" rtl="0" algn="l">
              <a:spcBef>
                <a:spcPts val="0"/>
              </a:spcBef>
              <a:spcAft>
                <a:spcPts val="0"/>
              </a:spcAft>
              <a:buNone/>
            </a:pPr>
            <a:r>
              <a:rPr b="1" lang="en" sz="1850">
                <a:solidFill>
                  <a:schemeClr val="dk1"/>
                </a:solidFill>
              </a:rPr>
              <a:t>      // printing the value of variable num of subclass</a:t>
            </a:r>
            <a:endParaRPr b="1" sz="1850">
              <a:solidFill>
                <a:schemeClr val="dk1"/>
              </a:solidFill>
            </a:endParaRPr>
          </a:p>
          <a:p>
            <a:pPr indent="0" lvl="0" marL="0" rtl="0" algn="l">
              <a:spcBef>
                <a:spcPts val="0"/>
              </a:spcBef>
              <a:spcAft>
                <a:spcPts val="0"/>
              </a:spcAft>
              <a:buNone/>
            </a:pPr>
            <a:r>
              <a:rPr b="1" lang="en" sz="1850">
                <a:solidFill>
                  <a:schemeClr val="dk1"/>
                </a:solidFill>
              </a:rPr>
              <a:t>      System.out.println("variable named num in sub class:"+ sub.num);</a:t>
            </a:r>
            <a:endParaRPr b="1" sz="1850">
              <a:solidFill>
                <a:schemeClr val="dk1"/>
              </a:solidFill>
            </a:endParaRPr>
          </a:p>
          <a:p>
            <a:pPr indent="0" lvl="0" marL="0" rtl="0" algn="l">
              <a:spcBef>
                <a:spcPts val="0"/>
              </a:spcBef>
              <a:spcAft>
                <a:spcPts val="0"/>
              </a:spcAft>
              <a:buNone/>
            </a:pPr>
            <a:r>
              <a:t/>
            </a:r>
            <a:endParaRPr b="1" sz="1850">
              <a:solidFill>
                <a:schemeClr val="dk1"/>
              </a:solidFill>
            </a:endParaRPr>
          </a:p>
          <a:p>
            <a:pPr indent="0" lvl="0" marL="0" rtl="0" algn="l">
              <a:spcBef>
                <a:spcPts val="0"/>
              </a:spcBef>
              <a:spcAft>
                <a:spcPts val="0"/>
              </a:spcAft>
              <a:buNone/>
            </a:pPr>
            <a:r>
              <a:rPr b="1" lang="en" sz="1850">
                <a:solidFill>
                  <a:schemeClr val="dk1"/>
                </a:solidFill>
              </a:rPr>
              <a:t>      // printing the value of variable num of superclass</a:t>
            </a:r>
            <a:endParaRPr b="1" sz="1850">
              <a:solidFill>
                <a:schemeClr val="dk1"/>
              </a:solidFill>
            </a:endParaRPr>
          </a:p>
          <a:p>
            <a:pPr indent="0" lvl="0" marL="0" rtl="0" algn="l">
              <a:spcBef>
                <a:spcPts val="0"/>
              </a:spcBef>
              <a:spcAft>
                <a:spcPts val="0"/>
              </a:spcAft>
              <a:buNone/>
            </a:pPr>
            <a:r>
              <a:rPr b="1" lang="en" sz="1850">
                <a:solidFill>
                  <a:schemeClr val="dk1"/>
                </a:solidFill>
              </a:rPr>
              <a:t>      System.out.println("variable named num in super class:"+ super.num);</a:t>
            </a:r>
            <a:endParaRPr b="1" sz="1850">
              <a:solidFill>
                <a:schemeClr val="dk1"/>
              </a:solidFill>
            </a:endParaRPr>
          </a:p>
          <a:p>
            <a:pPr indent="0" lvl="0" marL="0" rtl="0" algn="l">
              <a:spcBef>
                <a:spcPts val="0"/>
              </a:spcBef>
              <a:spcAft>
                <a:spcPts val="0"/>
              </a:spcAft>
              <a:buNone/>
            </a:pPr>
            <a:r>
              <a:rPr b="1" lang="en" sz="1850">
                <a:solidFill>
                  <a:schemeClr val="dk1"/>
                </a:solidFill>
              </a:rPr>
              <a:t>   }</a:t>
            </a:r>
            <a:endParaRPr b="1" sz="185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5"/>
          <p:cNvSpPr txBox="1"/>
          <p:nvPr/>
        </p:nvSpPr>
        <p:spPr>
          <a:xfrm>
            <a:off x="0" y="0"/>
            <a:ext cx="7780200" cy="20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50">
                <a:solidFill>
                  <a:schemeClr val="dk1"/>
                </a:solidFill>
              </a:rPr>
              <a:t>public static void main(String args[]) </a:t>
            </a:r>
            <a:endParaRPr b="1" sz="2050">
              <a:solidFill>
                <a:schemeClr val="dk1"/>
              </a:solidFill>
            </a:endParaRPr>
          </a:p>
          <a:p>
            <a:pPr indent="0" lvl="0" marL="0" rtl="0" algn="l">
              <a:spcBef>
                <a:spcPts val="0"/>
              </a:spcBef>
              <a:spcAft>
                <a:spcPts val="0"/>
              </a:spcAft>
              <a:buNone/>
            </a:pPr>
            <a:r>
              <a:rPr b="1" lang="en" sz="2050">
                <a:solidFill>
                  <a:schemeClr val="dk1"/>
                </a:solidFill>
              </a:rPr>
              <a:t>{</a:t>
            </a:r>
            <a:endParaRPr b="1" sz="2050">
              <a:solidFill>
                <a:schemeClr val="dk1"/>
              </a:solidFill>
            </a:endParaRPr>
          </a:p>
          <a:p>
            <a:pPr indent="0" lvl="0" marL="0" rtl="0" algn="l">
              <a:spcBef>
                <a:spcPts val="0"/>
              </a:spcBef>
              <a:spcAft>
                <a:spcPts val="0"/>
              </a:spcAft>
              <a:buNone/>
            </a:pPr>
            <a:r>
              <a:rPr b="1" lang="en" sz="2050">
                <a:solidFill>
                  <a:schemeClr val="dk1"/>
                </a:solidFill>
              </a:rPr>
              <a:t>      Sub_class obj = new Sub_class();</a:t>
            </a:r>
            <a:endParaRPr b="1" sz="2050">
              <a:solidFill>
                <a:schemeClr val="dk1"/>
              </a:solidFill>
            </a:endParaRPr>
          </a:p>
          <a:p>
            <a:pPr indent="0" lvl="0" marL="0" rtl="0" algn="l">
              <a:spcBef>
                <a:spcPts val="0"/>
              </a:spcBef>
              <a:spcAft>
                <a:spcPts val="0"/>
              </a:spcAft>
              <a:buNone/>
            </a:pPr>
            <a:r>
              <a:rPr b="1" lang="en" sz="2050">
                <a:solidFill>
                  <a:schemeClr val="dk1"/>
                </a:solidFill>
              </a:rPr>
              <a:t>      obj.my_method();</a:t>
            </a:r>
            <a:endParaRPr b="1" sz="2050">
              <a:solidFill>
                <a:schemeClr val="dk1"/>
              </a:solidFill>
            </a:endParaRPr>
          </a:p>
          <a:p>
            <a:pPr indent="0" lvl="0" marL="0" rtl="0" algn="l">
              <a:spcBef>
                <a:spcPts val="0"/>
              </a:spcBef>
              <a:spcAft>
                <a:spcPts val="0"/>
              </a:spcAft>
              <a:buNone/>
            </a:pPr>
            <a:r>
              <a:rPr b="1" lang="en" sz="2050">
                <a:solidFill>
                  <a:schemeClr val="dk1"/>
                </a:solidFill>
              </a:rPr>
              <a:t>   }</a:t>
            </a:r>
            <a:endParaRPr b="1" sz="2050">
              <a:solidFill>
                <a:schemeClr val="dk1"/>
              </a:solidFill>
            </a:endParaRPr>
          </a:p>
          <a:p>
            <a:pPr indent="0" lvl="0" marL="50800" marR="50800" rtl="0" algn="l">
              <a:lnSpc>
                <a:spcPct val="115000"/>
              </a:lnSpc>
              <a:spcBef>
                <a:spcPts val="0"/>
              </a:spcBef>
              <a:spcAft>
                <a:spcPts val="0"/>
              </a:spcAft>
              <a:buNone/>
            </a:pPr>
            <a:r>
              <a:rPr b="1" lang="en" sz="2050">
                <a:solidFill>
                  <a:schemeClr val="dk1"/>
                </a:solidFill>
              </a:rPr>
              <a:t>}</a:t>
            </a:r>
            <a:endParaRPr b="1" sz="2050">
              <a:solidFill>
                <a:schemeClr val="dk1"/>
              </a:solidFill>
            </a:endParaRPr>
          </a:p>
        </p:txBody>
      </p:sp>
      <p:sp>
        <p:nvSpPr>
          <p:cNvPr id="285" name="Google Shape;285;p55"/>
          <p:cNvSpPr txBox="1"/>
          <p:nvPr/>
        </p:nvSpPr>
        <p:spPr>
          <a:xfrm>
            <a:off x="209700" y="2736550"/>
            <a:ext cx="7011300" cy="1591200"/>
          </a:xfrm>
          <a:prstGeom prst="rect">
            <a:avLst/>
          </a:prstGeom>
          <a:noFill/>
          <a:ln>
            <a:noFill/>
          </a:ln>
        </p:spPr>
        <p:txBody>
          <a:bodyPr anchorCtr="0" anchor="t" bIns="91425" lIns="91425" spcFirstLastPara="1" rIns="91425" wrap="square" tIns="91425">
            <a:spAutoFit/>
          </a:bodyPr>
          <a:lstStyle/>
          <a:p>
            <a:pPr indent="0" lvl="0" marL="25400" marR="25400" rtl="0" algn="just">
              <a:lnSpc>
                <a:spcPct val="115000"/>
              </a:lnSpc>
              <a:spcBef>
                <a:spcPts val="600"/>
              </a:spcBef>
              <a:spcAft>
                <a:spcPts val="0"/>
              </a:spcAft>
              <a:buNone/>
            </a:pPr>
            <a:r>
              <a:rPr b="1" lang="en" sz="1700">
                <a:solidFill>
                  <a:schemeClr val="dk1"/>
                </a:solidFill>
              </a:rPr>
              <a:t>Output</a:t>
            </a:r>
            <a:endParaRPr b="1" sz="1700">
              <a:solidFill>
                <a:schemeClr val="dk1"/>
              </a:solidFill>
            </a:endParaRPr>
          </a:p>
          <a:p>
            <a:pPr indent="0" lvl="0" marL="0" rtl="0" algn="l">
              <a:spcBef>
                <a:spcPts val="700"/>
              </a:spcBef>
              <a:spcAft>
                <a:spcPts val="0"/>
              </a:spcAft>
              <a:buNone/>
            </a:pPr>
            <a:r>
              <a:rPr b="1" lang="en" sz="1650">
                <a:solidFill>
                  <a:schemeClr val="dk1"/>
                </a:solidFill>
                <a:latin typeface="Courier New"/>
                <a:ea typeface="Courier New"/>
                <a:cs typeface="Courier New"/>
                <a:sym typeface="Courier New"/>
              </a:rPr>
              <a:t>display method of subclass</a:t>
            </a:r>
            <a:endParaRPr b="1" sz="16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650">
                <a:solidFill>
                  <a:schemeClr val="dk1"/>
                </a:solidFill>
                <a:latin typeface="Courier New"/>
                <a:ea typeface="Courier New"/>
                <a:cs typeface="Courier New"/>
                <a:sym typeface="Courier New"/>
              </a:rPr>
              <a:t>display method of superclass</a:t>
            </a:r>
            <a:endParaRPr b="1" sz="16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650">
                <a:solidFill>
                  <a:schemeClr val="dk1"/>
                </a:solidFill>
                <a:latin typeface="Courier New"/>
                <a:ea typeface="Courier New"/>
                <a:cs typeface="Courier New"/>
                <a:sym typeface="Courier New"/>
              </a:rPr>
              <a:t>variable named num in sub class:10</a:t>
            </a:r>
            <a:endParaRPr b="1" sz="1650">
              <a:solidFill>
                <a:schemeClr val="dk1"/>
              </a:solidFill>
              <a:latin typeface="Courier New"/>
              <a:ea typeface="Courier New"/>
              <a:cs typeface="Courier New"/>
              <a:sym typeface="Courier New"/>
            </a:endParaRPr>
          </a:p>
          <a:p>
            <a:pPr indent="0" lvl="0" marL="0" marR="139700" rtl="0" algn="l">
              <a:lnSpc>
                <a:spcPct val="115000"/>
              </a:lnSpc>
              <a:spcBef>
                <a:spcPts val="0"/>
              </a:spcBef>
              <a:spcAft>
                <a:spcPts val="0"/>
              </a:spcAft>
              <a:buNone/>
            </a:pPr>
            <a:r>
              <a:rPr b="1" lang="en" sz="1650">
                <a:solidFill>
                  <a:schemeClr val="dk1"/>
                </a:solidFill>
                <a:latin typeface="Courier New"/>
                <a:ea typeface="Courier New"/>
                <a:cs typeface="Courier New"/>
                <a:sym typeface="Courier New"/>
              </a:rPr>
              <a:t>variable named num in super class:20</a:t>
            </a:r>
            <a:endParaRPr b="1" sz="165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6"/>
          <p:cNvSpPr txBox="1"/>
          <p:nvPr/>
        </p:nvSpPr>
        <p:spPr>
          <a:xfrm>
            <a:off x="337350" y="252450"/>
            <a:ext cx="8469300" cy="392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2400">
                <a:solidFill>
                  <a:schemeClr val="dk1"/>
                </a:solidFill>
              </a:rPr>
              <a:t>Invoking Superclass Constructor:</a:t>
            </a:r>
            <a:endParaRPr sz="2400">
              <a:solidFill>
                <a:schemeClr val="dk1"/>
              </a:solidFill>
            </a:endParaRPr>
          </a:p>
          <a:p>
            <a:pPr indent="0" lvl="0" marL="25400" marR="25400" rtl="0" algn="just">
              <a:lnSpc>
                <a:spcPct val="115000"/>
              </a:lnSpc>
              <a:spcBef>
                <a:spcPts val="600"/>
              </a:spcBef>
              <a:spcAft>
                <a:spcPts val="0"/>
              </a:spcAft>
              <a:buNone/>
            </a:pPr>
            <a:r>
              <a:rPr lang="en" sz="2400">
                <a:solidFill>
                  <a:schemeClr val="dk1"/>
                </a:solidFill>
              </a:rPr>
              <a:t>If a class is inheriting the properties of another class, the subclass automatically acquires the default constructor of the superclass. But if you want to call a parameterized constructor of the superclass, you need to use the super keyword as shown below.</a:t>
            </a:r>
            <a:endParaRPr sz="2400">
              <a:solidFill>
                <a:schemeClr val="dk1"/>
              </a:solidFill>
            </a:endParaRPr>
          </a:p>
          <a:p>
            <a:pPr indent="0" lvl="0" marL="139700" marR="139700" rtl="0" algn="l">
              <a:lnSpc>
                <a:spcPct val="115000"/>
              </a:lnSpc>
              <a:spcBef>
                <a:spcPts val="700"/>
              </a:spcBef>
              <a:spcAft>
                <a:spcPts val="0"/>
              </a:spcAft>
              <a:buNone/>
            </a:pPr>
            <a:r>
              <a:rPr lang="en" sz="2400">
                <a:solidFill>
                  <a:schemeClr val="dk1"/>
                </a:solidFill>
                <a:latin typeface="Courier New"/>
                <a:ea typeface="Courier New"/>
                <a:cs typeface="Courier New"/>
                <a:sym typeface="Courier New"/>
              </a:rPr>
              <a:t>super(values);</a:t>
            </a:r>
            <a:endParaRPr sz="2400">
              <a:solidFill>
                <a:schemeClr val="dk1"/>
              </a:solidFill>
              <a:latin typeface="Courier New"/>
              <a:ea typeface="Courier New"/>
              <a:cs typeface="Courier New"/>
              <a:sym typeface="Courier New"/>
            </a:endParaRPr>
          </a:p>
          <a:p>
            <a:pPr indent="0" lvl="0" marL="0" rtl="0" algn="l">
              <a:lnSpc>
                <a:spcPct val="115000"/>
              </a:lnSpc>
              <a:spcBef>
                <a:spcPts val="1800"/>
              </a:spcBef>
              <a:spcAft>
                <a:spcPts val="400"/>
              </a:spcAft>
              <a:buNone/>
            </a:pPr>
            <a:r>
              <a:t/>
            </a:r>
            <a:endParaRPr sz="24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7"/>
          <p:cNvSpPr txBox="1"/>
          <p:nvPr/>
        </p:nvSpPr>
        <p:spPr>
          <a:xfrm>
            <a:off x="0" y="0"/>
            <a:ext cx="88788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400">
                <a:solidFill>
                  <a:schemeClr val="dk1"/>
                </a:solidFill>
                <a:highlight>
                  <a:srgbClr val="FFFFFF"/>
                </a:highlight>
              </a:rPr>
              <a:t>The program given in this section demonstrates how to use the super keyword to invoke the </a:t>
            </a:r>
            <a:r>
              <a:rPr lang="en" sz="2400">
                <a:solidFill>
                  <a:schemeClr val="dk1"/>
                </a:solidFill>
                <a:highlight>
                  <a:srgbClr val="FFFFFF"/>
                </a:highlight>
              </a:rPr>
              <a:t>parameterized</a:t>
            </a:r>
            <a:r>
              <a:rPr lang="en" sz="2400">
                <a:solidFill>
                  <a:schemeClr val="dk1"/>
                </a:solidFill>
                <a:highlight>
                  <a:srgbClr val="FFFFFF"/>
                </a:highlight>
              </a:rPr>
              <a:t> constructor of the superclass. This program contains a superclass and a subclass, where the superclass contains a parameterized constructor which accepts a integer value, and we used the super keyword to invoke the parameterized constructor of the superclass.</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8"/>
          <p:cNvSpPr txBox="1"/>
          <p:nvPr/>
        </p:nvSpPr>
        <p:spPr>
          <a:xfrm>
            <a:off x="0" y="0"/>
            <a:ext cx="81396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class Superclass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int age;</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Superclass(int age)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this.age = age;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public void getAge()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System.out.println("The value of the variable named age in super class is: " +age);</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9"/>
          <p:cNvSpPr txBox="1"/>
          <p:nvPr/>
        </p:nvSpPr>
        <p:spPr>
          <a:xfrm>
            <a:off x="0" y="0"/>
            <a:ext cx="8699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public class Subclass extends Superclass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Subclass(int age)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super(age);</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public static void main(String args[])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Subclass s = new Subclass(24);</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s.getAge();</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p:txBody>
      </p:sp>
      <p:sp>
        <p:nvSpPr>
          <p:cNvPr id="306" name="Google Shape;306;p59"/>
          <p:cNvSpPr txBox="1"/>
          <p:nvPr/>
        </p:nvSpPr>
        <p:spPr>
          <a:xfrm>
            <a:off x="4149725" y="3424525"/>
            <a:ext cx="4646700" cy="1070700"/>
          </a:xfrm>
          <a:prstGeom prst="rect">
            <a:avLst/>
          </a:prstGeom>
          <a:noFill/>
          <a:ln>
            <a:noFill/>
          </a:ln>
        </p:spPr>
        <p:txBody>
          <a:bodyPr anchorCtr="0" anchor="t" bIns="91425" lIns="91425" spcFirstLastPara="1" rIns="91425" wrap="square" tIns="91425">
            <a:spAutoFit/>
          </a:bodyPr>
          <a:lstStyle/>
          <a:p>
            <a:pPr indent="0" lvl="0" marL="25400" marR="25400" rtl="0" algn="just">
              <a:lnSpc>
                <a:spcPct val="115000"/>
              </a:lnSpc>
              <a:spcBef>
                <a:spcPts val="600"/>
              </a:spcBef>
              <a:spcAft>
                <a:spcPts val="0"/>
              </a:spcAft>
              <a:buNone/>
            </a:pPr>
            <a:r>
              <a:rPr b="1" lang="en" sz="1600">
                <a:solidFill>
                  <a:schemeClr val="dk1"/>
                </a:solidFill>
              </a:rPr>
              <a:t>Output</a:t>
            </a:r>
            <a:endParaRPr b="1" sz="1600">
              <a:solidFill>
                <a:schemeClr val="dk1"/>
              </a:solidFill>
            </a:endParaRPr>
          </a:p>
          <a:p>
            <a:pPr indent="0" lvl="0" marL="139700" marR="139700" rtl="0" algn="l">
              <a:lnSpc>
                <a:spcPct val="115000"/>
              </a:lnSpc>
              <a:spcBef>
                <a:spcPts val="700"/>
              </a:spcBef>
              <a:spcAft>
                <a:spcPts val="0"/>
              </a:spcAft>
              <a:buNone/>
            </a:pPr>
            <a:r>
              <a:rPr b="1" lang="en" sz="1550">
                <a:solidFill>
                  <a:schemeClr val="dk1"/>
                </a:solidFill>
                <a:latin typeface="Courier New"/>
                <a:ea typeface="Courier New"/>
                <a:cs typeface="Courier New"/>
                <a:sym typeface="Courier New"/>
              </a:rPr>
              <a:t>The value of the variable named age in super class is: 24</a:t>
            </a:r>
            <a:endParaRPr b="1" sz="1550">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0"/>
          <p:cNvSpPr txBox="1"/>
          <p:nvPr/>
        </p:nvSpPr>
        <p:spPr>
          <a:xfrm>
            <a:off x="0" y="0"/>
            <a:ext cx="5233500" cy="100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400"/>
              </a:spcAft>
              <a:buNone/>
            </a:pPr>
            <a:r>
              <a:rPr b="1" lang="en" sz="2400">
                <a:solidFill>
                  <a:schemeClr val="dk1"/>
                </a:solidFill>
                <a:highlight>
                  <a:srgbClr val="FFFFFF"/>
                </a:highlight>
              </a:rPr>
              <a:t>Example :</a:t>
            </a:r>
            <a:r>
              <a:rPr lang="en" sz="1200">
                <a:solidFill>
                  <a:srgbClr val="333333"/>
                </a:solidFill>
                <a:highlight>
                  <a:srgbClr val="FFFFFF"/>
                </a:highlight>
                <a:latin typeface="Roboto"/>
                <a:ea typeface="Roboto"/>
                <a:cs typeface="Roboto"/>
                <a:sym typeface="Roboto"/>
              </a:rPr>
              <a:t>Programmer is the subclass and Employee is the superclass. The relationship between the two classes is </a:t>
            </a:r>
            <a:r>
              <a:rPr b="1" lang="en" sz="1200">
                <a:solidFill>
                  <a:srgbClr val="333333"/>
                </a:solidFill>
                <a:highlight>
                  <a:srgbClr val="FFFFFF"/>
                </a:highlight>
                <a:latin typeface="Roboto"/>
                <a:ea typeface="Roboto"/>
                <a:cs typeface="Roboto"/>
                <a:sym typeface="Roboto"/>
              </a:rPr>
              <a:t>Programmer IS-A Employee</a:t>
            </a:r>
            <a:r>
              <a:rPr lang="en" sz="1200">
                <a:solidFill>
                  <a:srgbClr val="333333"/>
                </a:solidFill>
                <a:highlight>
                  <a:srgbClr val="FFFFFF"/>
                </a:highlight>
                <a:latin typeface="Roboto"/>
                <a:ea typeface="Roboto"/>
                <a:cs typeface="Roboto"/>
                <a:sym typeface="Roboto"/>
              </a:rPr>
              <a:t>. It means that Programmer is a type of Employee.</a:t>
            </a:r>
            <a:endParaRPr sz="2400">
              <a:solidFill>
                <a:schemeClr val="dk1"/>
              </a:solidFill>
              <a:highlight>
                <a:srgbClr val="FFFFFF"/>
              </a:highlight>
            </a:endParaRPr>
          </a:p>
        </p:txBody>
      </p:sp>
      <p:pic>
        <p:nvPicPr>
          <p:cNvPr id="312" name="Google Shape;312;p60"/>
          <p:cNvPicPr preferRelativeResize="0"/>
          <p:nvPr/>
        </p:nvPicPr>
        <p:blipFill>
          <a:blip r:embed="rId3">
            <a:alphaModFix/>
          </a:blip>
          <a:stretch>
            <a:fillRect/>
          </a:stretch>
        </p:blipFill>
        <p:spPr>
          <a:xfrm>
            <a:off x="5146100" y="122525"/>
            <a:ext cx="3752675" cy="3448050"/>
          </a:xfrm>
          <a:prstGeom prst="rect">
            <a:avLst/>
          </a:prstGeom>
          <a:noFill/>
          <a:ln>
            <a:noFill/>
          </a:ln>
        </p:spPr>
      </p:pic>
      <p:sp>
        <p:nvSpPr>
          <p:cNvPr id="313" name="Google Shape;313;p60"/>
          <p:cNvSpPr txBox="1"/>
          <p:nvPr/>
        </p:nvSpPr>
        <p:spPr>
          <a:xfrm>
            <a:off x="0" y="1006500"/>
            <a:ext cx="6771300" cy="40086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b="1" lang="en" sz="1500">
                <a:solidFill>
                  <a:srgbClr val="006699"/>
                </a:solidFill>
                <a:latin typeface="Roboto"/>
                <a:ea typeface="Roboto"/>
                <a:cs typeface="Roboto"/>
                <a:sym typeface="Roboto"/>
              </a:rPr>
              <a:t>class</a:t>
            </a:r>
            <a:r>
              <a:rPr lang="en" sz="1500">
                <a:solidFill>
                  <a:schemeClr val="dk1"/>
                </a:solidFill>
                <a:latin typeface="Roboto"/>
                <a:ea typeface="Roboto"/>
                <a:cs typeface="Roboto"/>
                <a:sym typeface="Roboto"/>
              </a:rPr>
              <a:t> Employee{  </a:t>
            </a:r>
            <a:endParaRPr sz="15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500">
                <a:solidFill>
                  <a:schemeClr val="dk1"/>
                </a:solidFill>
                <a:latin typeface="Roboto"/>
                <a:ea typeface="Roboto"/>
                <a:cs typeface="Roboto"/>
                <a:sym typeface="Roboto"/>
              </a:rPr>
              <a:t> </a:t>
            </a:r>
            <a:r>
              <a:rPr b="1" lang="en" sz="1500">
                <a:solidFill>
                  <a:srgbClr val="006699"/>
                </a:solidFill>
                <a:latin typeface="Roboto"/>
                <a:ea typeface="Roboto"/>
                <a:cs typeface="Roboto"/>
                <a:sym typeface="Roboto"/>
              </a:rPr>
              <a:t>float</a:t>
            </a:r>
            <a:r>
              <a:rPr lang="en" sz="1500">
                <a:solidFill>
                  <a:schemeClr val="dk1"/>
                </a:solidFill>
                <a:latin typeface="Roboto"/>
                <a:ea typeface="Roboto"/>
                <a:cs typeface="Roboto"/>
                <a:sym typeface="Roboto"/>
              </a:rPr>
              <a:t> salary=</a:t>
            </a:r>
            <a:r>
              <a:rPr lang="en" sz="1500">
                <a:solidFill>
                  <a:srgbClr val="C00000"/>
                </a:solidFill>
                <a:latin typeface="Roboto"/>
                <a:ea typeface="Roboto"/>
                <a:cs typeface="Roboto"/>
                <a:sym typeface="Roboto"/>
              </a:rPr>
              <a:t>40000</a:t>
            </a:r>
            <a:r>
              <a:rPr lang="en" sz="1500">
                <a:solidFill>
                  <a:schemeClr val="dk1"/>
                </a:solidFill>
                <a:latin typeface="Roboto"/>
                <a:ea typeface="Roboto"/>
                <a:cs typeface="Roboto"/>
                <a:sym typeface="Roboto"/>
              </a:rPr>
              <a:t>;  }  </a:t>
            </a:r>
            <a:endParaRPr sz="15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500">
                <a:solidFill>
                  <a:srgbClr val="006699"/>
                </a:solidFill>
                <a:latin typeface="Roboto"/>
                <a:ea typeface="Roboto"/>
                <a:cs typeface="Roboto"/>
                <a:sym typeface="Roboto"/>
              </a:rPr>
              <a:t>class</a:t>
            </a:r>
            <a:r>
              <a:rPr lang="en" sz="1500">
                <a:solidFill>
                  <a:schemeClr val="dk1"/>
                </a:solidFill>
                <a:latin typeface="Roboto"/>
                <a:ea typeface="Roboto"/>
                <a:cs typeface="Roboto"/>
                <a:sym typeface="Roboto"/>
              </a:rPr>
              <a:t> Programmer </a:t>
            </a:r>
            <a:r>
              <a:rPr b="1" lang="en" sz="1500">
                <a:solidFill>
                  <a:srgbClr val="006699"/>
                </a:solidFill>
                <a:latin typeface="Roboto"/>
                <a:ea typeface="Roboto"/>
                <a:cs typeface="Roboto"/>
                <a:sym typeface="Roboto"/>
              </a:rPr>
              <a:t>extends</a:t>
            </a:r>
            <a:r>
              <a:rPr lang="en" sz="1500">
                <a:solidFill>
                  <a:schemeClr val="dk1"/>
                </a:solidFill>
                <a:latin typeface="Roboto"/>
                <a:ea typeface="Roboto"/>
                <a:cs typeface="Roboto"/>
                <a:sym typeface="Roboto"/>
              </a:rPr>
              <a:t> Employee{  </a:t>
            </a:r>
            <a:endParaRPr sz="15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500">
                <a:solidFill>
                  <a:schemeClr val="dk1"/>
                </a:solidFill>
                <a:latin typeface="Roboto"/>
                <a:ea typeface="Roboto"/>
                <a:cs typeface="Roboto"/>
                <a:sym typeface="Roboto"/>
              </a:rPr>
              <a:t> </a:t>
            </a:r>
            <a:r>
              <a:rPr b="1" lang="en" sz="1500">
                <a:solidFill>
                  <a:srgbClr val="006699"/>
                </a:solidFill>
                <a:latin typeface="Roboto"/>
                <a:ea typeface="Roboto"/>
                <a:cs typeface="Roboto"/>
                <a:sym typeface="Roboto"/>
              </a:rPr>
              <a:t>int</a:t>
            </a:r>
            <a:r>
              <a:rPr lang="en" sz="1500">
                <a:solidFill>
                  <a:schemeClr val="dk1"/>
                </a:solidFill>
                <a:latin typeface="Roboto"/>
                <a:ea typeface="Roboto"/>
                <a:cs typeface="Roboto"/>
                <a:sym typeface="Roboto"/>
              </a:rPr>
              <a:t> bonus=</a:t>
            </a:r>
            <a:r>
              <a:rPr lang="en" sz="1500">
                <a:solidFill>
                  <a:srgbClr val="C00000"/>
                </a:solidFill>
                <a:latin typeface="Roboto"/>
                <a:ea typeface="Roboto"/>
                <a:cs typeface="Roboto"/>
                <a:sym typeface="Roboto"/>
              </a:rPr>
              <a:t>10000</a:t>
            </a: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500">
                <a:solidFill>
                  <a:schemeClr val="dk1"/>
                </a:solidFill>
                <a:latin typeface="Roboto"/>
                <a:ea typeface="Roboto"/>
                <a:cs typeface="Roboto"/>
                <a:sym typeface="Roboto"/>
              </a:rPr>
              <a:t> </a:t>
            </a:r>
            <a:r>
              <a:rPr b="1" lang="en" sz="1500">
                <a:solidFill>
                  <a:srgbClr val="006699"/>
                </a:solidFill>
                <a:latin typeface="Roboto"/>
                <a:ea typeface="Roboto"/>
                <a:cs typeface="Roboto"/>
                <a:sym typeface="Roboto"/>
              </a:rPr>
              <a:t>public</a:t>
            </a:r>
            <a:r>
              <a:rPr lang="en" sz="1500">
                <a:solidFill>
                  <a:schemeClr val="dk1"/>
                </a:solidFill>
                <a:latin typeface="Roboto"/>
                <a:ea typeface="Roboto"/>
                <a:cs typeface="Roboto"/>
                <a:sym typeface="Roboto"/>
              </a:rPr>
              <a:t> </a:t>
            </a:r>
            <a:r>
              <a:rPr b="1" lang="en" sz="1500">
                <a:solidFill>
                  <a:srgbClr val="006699"/>
                </a:solidFill>
                <a:latin typeface="Roboto"/>
                <a:ea typeface="Roboto"/>
                <a:cs typeface="Roboto"/>
                <a:sym typeface="Roboto"/>
              </a:rPr>
              <a:t>static</a:t>
            </a:r>
            <a:r>
              <a:rPr lang="en" sz="1500">
                <a:solidFill>
                  <a:schemeClr val="dk1"/>
                </a:solidFill>
                <a:latin typeface="Roboto"/>
                <a:ea typeface="Roboto"/>
                <a:cs typeface="Roboto"/>
                <a:sym typeface="Roboto"/>
              </a:rPr>
              <a:t> </a:t>
            </a:r>
            <a:r>
              <a:rPr b="1" lang="en" sz="1500">
                <a:solidFill>
                  <a:srgbClr val="006699"/>
                </a:solidFill>
                <a:latin typeface="Roboto"/>
                <a:ea typeface="Roboto"/>
                <a:cs typeface="Roboto"/>
                <a:sym typeface="Roboto"/>
              </a:rPr>
              <a:t>void</a:t>
            </a:r>
            <a:r>
              <a:rPr lang="en" sz="1500">
                <a:solidFill>
                  <a:schemeClr val="dk1"/>
                </a:solidFill>
                <a:latin typeface="Roboto"/>
                <a:ea typeface="Roboto"/>
                <a:cs typeface="Roboto"/>
                <a:sym typeface="Roboto"/>
              </a:rPr>
              <a:t> main(String args[]){  </a:t>
            </a:r>
            <a:endParaRPr sz="15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500">
                <a:solidFill>
                  <a:schemeClr val="dk1"/>
                </a:solidFill>
                <a:latin typeface="Roboto"/>
                <a:ea typeface="Roboto"/>
                <a:cs typeface="Roboto"/>
                <a:sym typeface="Roboto"/>
              </a:rPr>
              <a:t>   Programmer p=</a:t>
            </a:r>
            <a:r>
              <a:rPr b="1" lang="en" sz="1500">
                <a:solidFill>
                  <a:srgbClr val="006699"/>
                </a:solidFill>
                <a:latin typeface="Roboto"/>
                <a:ea typeface="Roboto"/>
                <a:cs typeface="Roboto"/>
                <a:sym typeface="Roboto"/>
              </a:rPr>
              <a:t>new</a:t>
            </a:r>
            <a:r>
              <a:rPr lang="en" sz="1500">
                <a:solidFill>
                  <a:schemeClr val="dk1"/>
                </a:solidFill>
                <a:latin typeface="Roboto"/>
                <a:ea typeface="Roboto"/>
                <a:cs typeface="Roboto"/>
                <a:sym typeface="Roboto"/>
              </a:rPr>
              <a:t> Programmer();  </a:t>
            </a:r>
            <a:endParaRPr sz="15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500">
                <a:solidFill>
                  <a:schemeClr val="dk1"/>
                </a:solidFill>
                <a:latin typeface="Roboto"/>
                <a:ea typeface="Roboto"/>
                <a:cs typeface="Roboto"/>
                <a:sym typeface="Roboto"/>
              </a:rPr>
              <a:t>   System.out.println(</a:t>
            </a:r>
            <a:r>
              <a:rPr lang="en" sz="1500">
                <a:solidFill>
                  <a:srgbClr val="0000FF"/>
                </a:solidFill>
                <a:latin typeface="Roboto"/>
                <a:ea typeface="Roboto"/>
                <a:cs typeface="Roboto"/>
                <a:sym typeface="Roboto"/>
              </a:rPr>
              <a:t>"Programmer salary is:"</a:t>
            </a:r>
            <a:r>
              <a:rPr lang="en" sz="1500">
                <a:solidFill>
                  <a:schemeClr val="dk1"/>
                </a:solidFill>
                <a:latin typeface="Roboto"/>
                <a:ea typeface="Roboto"/>
                <a:cs typeface="Roboto"/>
                <a:sym typeface="Roboto"/>
              </a:rPr>
              <a:t>+p.salary);  </a:t>
            </a:r>
            <a:endParaRPr sz="15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500">
                <a:solidFill>
                  <a:schemeClr val="dk1"/>
                </a:solidFill>
                <a:latin typeface="Roboto"/>
                <a:ea typeface="Roboto"/>
                <a:cs typeface="Roboto"/>
                <a:sym typeface="Roboto"/>
              </a:rPr>
              <a:t>   System.out.println(</a:t>
            </a:r>
            <a:r>
              <a:rPr lang="en" sz="1500">
                <a:solidFill>
                  <a:srgbClr val="0000FF"/>
                </a:solidFill>
                <a:latin typeface="Roboto"/>
                <a:ea typeface="Roboto"/>
                <a:cs typeface="Roboto"/>
                <a:sym typeface="Roboto"/>
              </a:rPr>
              <a:t>"Bonus of Programmer is:"</a:t>
            </a:r>
            <a:r>
              <a:rPr lang="en" sz="1500">
                <a:solidFill>
                  <a:schemeClr val="dk1"/>
                </a:solidFill>
                <a:latin typeface="Roboto"/>
                <a:ea typeface="Roboto"/>
                <a:cs typeface="Roboto"/>
                <a:sym typeface="Roboto"/>
              </a:rPr>
              <a:t>+p.bonus);  </a:t>
            </a:r>
            <a:endParaRPr sz="15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sp>
        <p:nvSpPr>
          <p:cNvPr id="314" name="Google Shape;314;p60"/>
          <p:cNvSpPr txBox="1"/>
          <p:nvPr/>
        </p:nvSpPr>
        <p:spPr>
          <a:xfrm>
            <a:off x="5522438" y="40449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Output :</a:t>
            </a:r>
            <a:endParaRPr b="1" sz="1200">
              <a:solidFill>
                <a:schemeClr val="dk1"/>
              </a:solidFill>
            </a:endParaRPr>
          </a:p>
          <a:p>
            <a:pPr indent="0" lvl="0" marL="0" rtl="0" algn="l">
              <a:spcBef>
                <a:spcPts val="0"/>
              </a:spcBef>
              <a:spcAft>
                <a:spcPts val="0"/>
              </a:spcAft>
              <a:buNone/>
            </a:pPr>
            <a:r>
              <a:rPr b="1" lang="en" sz="1200">
                <a:solidFill>
                  <a:schemeClr val="dk1"/>
                </a:solidFill>
              </a:rPr>
              <a:t>Programmer salary is:40000.0</a:t>
            </a:r>
            <a:endParaRPr b="1" sz="1200">
              <a:solidFill>
                <a:schemeClr val="dk1"/>
              </a:solidFill>
            </a:endParaRPr>
          </a:p>
          <a:p>
            <a:pPr indent="0" lvl="0" marL="0" rtl="0" algn="just">
              <a:lnSpc>
                <a:spcPct val="115000"/>
              </a:lnSpc>
              <a:spcBef>
                <a:spcPts val="0"/>
              </a:spcBef>
              <a:spcAft>
                <a:spcPts val="0"/>
              </a:spcAft>
              <a:buNone/>
            </a:pPr>
            <a:r>
              <a:rPr b="1" lang="en" sz="1200">
                <a:solidFill>
                  <a:schemeClr val="dk1"/>
                </a:solidFill>
              </a:rPr>
              <a:t>Bonus of programmer is:10000</a:t>
            </a:r>
            <a:endParaRPr b="1" sz="12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61"/>
          <p:cNvPicPr preferRelativeResize="0"/>
          <p:nvPr/>
        </p:nvPicPr>
        <p:blipFill>
          <a:blip r:embed="rId3">
            <a:alphaModFix/>
          </a:blip>
          <a:stretch>
            <a:fillRect/>
          </a:stretch>
        </p:blipFill>
        <p:spPr>
          <a:xfrm>
            <a:off x="152400" y="152400"/>
            <a:ext cx="4400550" cy="4676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2"/>
          <p:cNvSpPr txBox="1"/>
          <p:nvPr/>
        </p:nvSpPr>
        <p:spPr>
          <a:xfrm>
            <a:off x="0" y="0"/>
            <a:ext cx="8609100" cy="573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400">
                <a:solidFill>
                  <a:srgbClr val="333333"/>
                </a:solidFill>
                <a:highlight>
                  <a:srgbClr val="FFFFFF"/>
                </a:highlight>
                <a:latin typeface="Roboto"/>
                <a:ea typeface="Roboto"/>
                <a:cs typeface="Roboto"/>
                <a:sym typeface="Roboto"/>
              </a:rPr>
              <a:t>Example :</a:t>
            </a:r>
            <a:endParaRPr b="1" sz="24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rPr lang="en" sz="2400">
                <a:solidFill>
                  <a:srgbClr val="333333"/>
                </a:solidFill>
                <a:highlight>
                  <a:srgbClr val="FFFFFF"/>
                </a:highlight>
                <a:latin typeface="Roboto"/>
                <a:ea typeface="Roboto"/>
                <a:cs typeface="Roboto"/>
                <a:sym typeface="Roboto"/>
              </a:rPr>
              <a:t>Emp class inherits Person class so all the properties of Person will be inherited to Emp by default. To initialize all the property, we are using parent class constructor from child class. In such way, we are reusing the parent class constructor.</a:t>
            </a:r>
            <a:endParaRPr sz="2400">
              <a:solidFill>
                <a:srgbClr val="333333"/>
              </a:solidFill>
              <a:highlight>
                <a:srgbClr val="FFFFFF"/>
              </a:highlight>
              <a:latin typeface="Roboto"/>
              <a:ea typeface="Roboto"/>
              <a:cs typeface="Roboto"/>
              <a:sym typeface="Roboto"/>
            </a:endParaRPr>
          </a:p>
          <a:p>
            <a:pPr indent="0" lvl="0" marL="0" rtl="0" algn="l">
              <a:lnSpc>
                <a:spcPct val="156250"/>
              </a:lnSpc>
              <a:spcBef>
                <a:spcPts val="300"/>
              </a:spcBef>
              <a:spcAft>
                <a:spcPts val="0"/>
              </a:spcAft>
              <a:buNone/>
            </a:pPr>
            <a:r>
              <a:rPr b="1" lang="en" sz="1600">
                <a:solidFill>
                  <a:srgbClr val="006699"/>
                </a:solidFill>
                <a:latin typeface="Roboto"/>
                <a:ea typeface="Roboto"/>
                <a:cs typeface="Roboto"/>
                <a:sym typeface="Roboto"/>
              </a:rPr>
              <a:t>class</a:t>
            </a:r>
            <a:r>
              <a:rPr lang="en" sz="1600">
                <a:solidFill>
                  <a:schemeClr val="dk1"/>
                </a:solidFill>
                <a:latin typeface="Roboto"/>
                <a:ea typeface="Roboto"/>
                <a:cs typeface="Roboto"/>
                <a:sym typeface="Roboto"/>
              </a:rPr>
              <a:t> Person{  </a:t>
            </a:r>
            <a:endParaRPr sz="16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600">
                <a:solidFill>
                  <a:srgbClr val="006699"/>
                </a:solidFill>
                <a:latin typeface="Roboto"/>
                <a:ea typeface="Roboto"/>
                <a:cs typeface="Roboto"/>
                <a:sym typeface="Roboto"/>
              </a:rPr>
              <a:t>int</a:t>
            </a:r>
            <a:r>
              <a:rPr lang="en" sz="1600">
                <a:solidFill>
                  <a:schemeClr val="dk1"/>
                </a:solidFill>
                <a:latin typeface="Roboto"/>
                <a:ea typeface="Roboto"/>
                <a:cs typeface="Roboto"/>
                <a:sym typeface="Roboto"/>
              </a:rPr>
              <a:t> id;  </a:t>
            </a:r>
            <a:endParaRPr sz="16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600">
                <a:solidFill>
                  <a:schemeClr val="dk1"/>
                </a:solidFill>
                <a:latin typeface="Roboto"/>
                <a:ea typeface="Roboto"/>
                <a:cs typeface="Roboto"/>
                <a:sym typeface="Roboto"/>
              </a:rPr>
              <a:t>String name;  </a:t>
            </a:r>
            <a:endParaRPr sz="16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600">
                <a:solidFill>
                  <a:schemeClr val="dk1"/>
                </a:solidFill>
                <a:latin typeface="Roboto"/>
                <a:ea typeface="Roboto"/>
                <a:cs typeface="Roboto"/>
                <a:sym typeface="Roboto"/>
              </a:rPr>
              <a:t>Person(</a:t>
            </a:r>
            <a:r>
              <a:rPr b="1" lang="en" sz="1600">
                <a:solidFill>
                  <a:srgbClr val="006699"/>
                </a:solidFill>
                <a:latin typeface="Roboto"/>
                <a:ea typeface="Roboto"/>
                <a:cs typeface="Roboto"/>
                <a:sym typeface="Roboto"/>
              </a:rPr>
              <a:t>int</a:t>
            </a:r>
            <a:r>
              <a:rPr lang="en" sz="1600">
                <a:solidFill>
                  <a:schemeClr val="dk1"/>
                </a:solidFill>
                <a:latin typeface="Roboto"/>
                <a:ea typeface="Roboto"/>
                <a:cs typeface="Roboto"/>
                <a:sym typeface="Roboto"/>
              </a:rPr>
              <a:t> id,String name){  </a:t>
            </a:r>
            <a:endParaRPr sz="16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600">
                <a:solidFill>
                  <a:srgbClr val="006699"/>
                </a:solidFill>
                <a:latin typeface="Roboto"/>
                <a:ea typeface="Roboto"/>
                <a:cs typeface="Roboto"/>
                <a:sym typeface="Roboto"/>
              </a:rPr>
              <a:t>this</a:t>
            </a:r>
            <a:r>
              <a:rPr lang="en" sz="1600">
                <a:solidFill>
                  <a:schemeClr val="dk1"/>
                </a:solidFill>
                <a:latin typeface="Roboto"/>
                <a:ea typeface="Roboto"/>
                <a:cs typeface="Roboto"/>
                <a:sym typeface="Roboto"/>
              </a:rPr>
              <a:t>.id=id;  </a:t>
            </a:r>
            <a:endParaRPr sz="16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600">
                <a:solidFill>
                  <a:srgbClr val="006699"/>
                </a:solidFill>
                <a:latin typeface="Roboto"/>
                <a:ea typeface="Roboto"/>
                <a:cs typeface="Roboto"/>
                <a:sym typeface="Roboto"/>
              </a:rPr>
              <a:t>this</a:t>
            </a:r>
            <a:r>
              <a:rPr lang="en" sz="1600">
                <a:solidFill>
                  <a:schemeClr val="dk1"/>
                </a:solidFill>
                <a:latin typeface="Roboto"/>
                <a:ea typeface="Roboto"/>
                <a:cs typeface="Roboto"/>
                <a:sym typeface="Roboto"/>
              </a:rPr>
              <a:t>.name=name;  </a:t>
            </a:r>
            <a:endParaRPr sz="16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600">
                <a:solidFill>
                  <a:schemeClr val="dk1"/>
                </a:solidFill>
                <a:latin typeface="Roboto"/>
                <a:ea typeface="Roboto"/>
                <a:cs typeface="Roboto"/>
                <a:sym typeface="Roboto"/>
              </a:rPr>
              <a:t>}  }  </a:t>
            </a:r>
            <a:endParaRPr sz="1600">
              <a:solidFill>
                <a:schemeClr val="dk1"/>
              </a:solidFill>
              <a:latin typeface="Roboto"/>
              <a:ea typeface="Roboto"/>
              <a:cs typeface="Roboto"/>
              <a:sym typeface="Roboto"/>
            </a:endParaRPr>
          </a:p>
          <a:p>
            <a:pPr indent="0" lvl="0" marL="0" rtl="0" algn="just">
              <a:spcBef>
                <a:spcPts val="0"/>
              </a:spcBef>
              <a:spcAft>
                <a:spcPts val="0"/>
              </a:spcAft>
              <a:buNone/>
            </a:pPr>
            <a:r>
              <a:t/>
            </a:r>
            <a:endParaRPr sz="2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3"/>
          <p:cNvSpPr txBox="1"/>
          <p:nvPr/>
        </p:nvSpPr>
        <p:spPr>
          <a:xfrm>
            <a:off x="249675" y="59925"/>
            <a:ext cx="7071000" cy="51756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class</a:t>
            </a:r>
            <a:r>
              <a:rPr lang="en" sz="1800">
                <a:solidFill>
                  <a:schemeClr val="dk1"/>
                </a:solidFill>
                <a:latin typeface="Roboto"/>
                <a:ea typeface="Roboto"/>
                <a:cs typeface="Roboto"/>
                <a:sym typeface="Roboto"/>
              </a:rPr>
              <a:t> Emp </a:t>
            </a:r>
            <a:r>
              <a:rPr b="1" lang="en" sz="1800">
                <a:solidFill>
                  <a:srgbClr val="006699"/>
                </a:solidFill>
                <a:latin typeface="Roboto"/>
                <a:ea typeface="Roboto"/>
                <a:cs typeface="Roboto"/>
                <a:sym typeface="Roboto"/>
              </a:rPr>
              <a:t>extends</a:t>
            </a:r>
            <a:r>
              <a:rPr lang="en" sz="1800">
                <a:solidFill>
                  <a:schemeClr val="dk1"/>
                </a:solidFill>
                <a:latin typeface="Roboto"/>
                <a:ea typeface="Roboto"/>
                <a:cs typeface="Roboto"/>
                <a:sym typeface="Roboto"/>
              </a:rPr>
              <a:t> Person{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float</a:t>
            </a:r>
            <a:r>
              <a:rPr lang="en" sz="1800">
                <a:solidFill>
                  <a:schemeClr val="dk1"/>
                </a:solidFill>
                <a:latin typeface="Roboto"/>
                <a:ea typeface="Roboto"/>
                <a:cs typeface="Roboto"/>
                <a:sym typeface="Roboto"/>
              </a:rPr>
              <a:t> salary;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800">
                <a:solidFill>
                  <a:schemeClr val="dk1"/>
                </a:solidFill>
                <a:latin typeface="Roboto"/>
                <a:ea typeface="Roboto"/>
                <a:cs typeface="Roboto"/>
                <a:sym typeface="Roboto"/>
              </a:rPr>
              <a:t>Emp(</a:t>
            </a:r>
            <a:r>
              <a:rPr b="1" lang="en" sz="1800">
                <a:solidFill>
                  <a:srgbClr val="006699"/>
                </a:solidFill>
                <a:latin typeface="Roboto"/>
                <a:ea typeface="Roboto"/>
                <a:cs typeface="Roboto"/>
                <a:sym typeface="Roboto"/>
              </a:rPr>
              <a:t>int</a:t>
            </a:r>
            <a:r>
              <a:rPr lang="en" sz="1800">
                <a:solidFill>
                  <a:schemeClr val="dk1"/>
                </a:solidFill>
                <a:latin typeface="Roboto"/>
                <a:ea typeface="Roboto"/>
                <a:cs typeface="Roboto"/>
                <a:sym typeface="Roboto"/>
              </a:rPr>
              <a:t> id,String name,</a:t>
            </a:r>
            <a:r>
              <a:rPr b="1" lang="en" sz="1800">
                <a:solidFill>
                  <a:srgbClr val="006699"/>
                </a:solidFill>
                <a:latin typeface="Roboto"/>
                <a:ea typeface="Roboto"/>
                <a:cs typeface="Roboto"/>
                <a:sym typeface="Roboto"/>
              </a:rPr>
              <a:t>float</a:t>
            </a:r>
            <a:r>
              <a:rPr lang="en" sz="1800">
                <a:solidFill>
                  <a:schemeClr val="dk1"/>
                </a:solidFill>
                <a:latin typeface="Roboto"/>
                <a:ea typeface="Roboto"/>
                <a:cs typeface="Roboto"/>
                <a:sym typeface="Roboto"/>
              </a:rPr>
              <a:t> salary){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super</a:t>
            </a:r>
            <a:r>
              <a:rPr lang="en" sz="1800">
                <a:solidFill>
                  <a:schemeClr val="dk1"/>
                </a:solidFill>
                <a:latin typeface="Roboto"/>
                <a:ea typeface="Roboto"/>
                <a:cs typeface="Roboto"/>
                <a:sym typeface="Roboto"/>
              </a:rPr>
              <a:t>(id,name);</a:t>
            </a:r>
            <a:r>
              <a:rPr lang="en" sz="1800">
                <a:solidFill>
                  <a:srgbClr val="008200"/>
                </a:solidFill>
                <a:latin typeface="Roboto"/>
                <a:ea typeface="Roboto"/>
                <a:cs typeface="Roboto"/>
                <a:sym typeface="Roboto"/>
              </a:rPr>
              <a:t>//reusing parent constructor</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this</a:t>
            </a:r>
            <a:r>
              <a:rPr lang="en" sz="1800">
                <a:solidFill>
                  <a:schemeClr val="dk1"/>
                </a:solidFill>
                <a:latin typeface="Roboto"/>
                <a:ea typeface="Roboto"/>
                <a:cs typeface="Roboto"/>
                <a:sym typeface="Roboto"/>
              </a:rPr>
              <a:t>.salary=salary;  }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void</a:t>
            </a:r>
            <a:r>
              <a:rPr lang="en" sz="1800">
                <a:solidFill>
                  <a:schemeClr val="dk1"/>
                </a:solidFill>
                <a:latin typeface="Roboto"/>
                <a:ea typeface="Roboto"/>
                <a:cs typeface="Roboto"/>
                <a:sym typeface="Roboto"/>
              </a:rPr>
              <a:t> display(){System.out.println(id+</a:t>
            </a:r>
            <a:r>
              <a:rPr lang="en" sz="1800">
                <a:solidFill>
                  <a:srgbClr val="0000FF"/>
                </a:solidFill>
                <a:latin typeface="Roboto"/>
                <a:ea typeface="Roboto"/>
                <a:cs typeface="Roboto"/>
                <a:sym typeface="Roboto"/>
              </a:rPr>
              <a:t>" "</a:t>
            </a:r>
            <a:r>
              <a:rPr lang="en" sz="1800">
                <a:solidFill>
                  <a:schemeClr val="dk1"/>
                </a:solidFill>
                <a:latin typeface="Roboto"/>
                <a:ea typeface="Roboto"/>
                <a:cs typeface="Roboto"/>
                <a:sym typeface="Roboto"/>
              </a:rPr>
              <a:t>+name+</a:t>
            </a:r>
            <a:r>
              <a:rPr lang="en" sz="1800">
                <a:solidFill>
                  <a:srgbClr val="0000FF"/>
                </a:solidFill>
                <a:latin typeface="Roboto"/>
                <a:ea typeface="Roboto"/>
                <a:cs typeface="Roboto"/>
                <a:sym typeface="Roboto"/>
              </a:rPr>
              <a:t>" "</a:t>
            </a:r>
            <a:r>
              <a:rPr lang="en" sz="1800">
                <a:solidFill>
                  <a:schemeClr val="dk1"/>
                </a:solidFill>
                <a:latin typeface="Roboto"/>
                <a:ea typeface="Roboto"/>
                <a:cs typeface="Roboto"/>
                <a:sym typeface="Roboto"/>
              </a:rPr>
              <a:t>+salary);}  }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class</a:t>
            </a:r>
            <a:r>
              <a:rPr lang="en" sz="1800">
                <a:solidFill>
                  <a:schemeClr val="dk1"/>
                </a:solidFill>
                <a:latin typeface="Roboto"/>
                <a:ea typeface="Roboto"/>
                <a:cs typeface="Roboto"/>
                <a:sym typeface="Roboto"/>
              </a:rPr>
              <a:t> TestSuper5{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public</a:t>
            </a:r>
            <a:r>
              <a:rPr lang="en" sz="1800">
                <a:solidFill>
                  <a:schemeClr val="dk1"/>
                </a:solidFill>
                <a:latin typeface="Roboto"/>
                <a:ea typeface="Roboto"/>
                <a:cs typeface="Roboto"/>
                <a:sym typeface="Roboto"/>
              </a:rPr>
              <a:t> </a:t>
            </a:r>
            <a:r>
              <a:rPr b="1" lang="en" sz="1800">
                <a:solidFill>
                  <a:srgbClr val="006699"/>
                </a:solidFill>
                <a:latin typeface="Roboto"/>
                <a:ea typeface="Roboto"/>
                <a:cs typeface="Roboto"/>
                <a:sym typeface="Roboto"/>
              </a:rPr>
              <a:t>static</a:t>
            </a:r>
            <a:r>
              <a:rPr lang="en" sz="1800">
                <a:solidFill>
                  <a:schemeClr val="dk1"/>
                </a:solidFill>
                <a:latin typeface="Roboto"/>
                <a:ea typeface="Roboto"/>
                <a:cs typeface="Roboto"/>
                <a:sym typeface="Roboto"/>
              </a:rPr>
              <a:t> </a:t>
            </a:r>
            <a:r>
              <a:rPr b="1" lang="en" sz="1800">
                <a:solidFill>
                  <a:srgbClr val="006699"/>
                </a:solidFill>
                <a:latin typeface="Roboto"/>
                <a:ea typeface="Roboto"/>
                <a:cs typeface="Roboto"/>
                <a:sym typeface="Roboto"/>
              </a:rPr>
              <a:t>void</a:t>
            </a:r>
            <a:r>
              <a:rPr lang="en" sz="1800">
                <a:solidFill>
                  <a:schemeClr val="dk1"/>
                </a:solidFill>
                <a:latin typeface="Roboto"/>
                <a:ea typeface="Roboto"/>
                <a:cs typeface="Roboto"/>
                <a:sym typeface="Roboto"/>
              </a:rPr>
              <a:t> main(String[] args){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800">
                <a:solidFill>
                  <a:schemeClr val="dk1"/>
                </a:solidFill>
                <a:latin typeface="Roboto"/>
                <a:ea typeface="Roboto"/>
                <a:cs typeface="Roboto"/>
                <a:sym typeface="Roboto"/>
              </a:rPr>
              <a:t>Emp e1=</a:t>
            </a:r>
            <a:r>
              <a:rPr b="1" lang="en" sz="1800">
                <a:solidFill>
                  <a:srgbClr val="006699"/>
                </a:solidFill>
                <a:latin typeface="Roboto"/>
                <a:ea typeface="Roboto"/>
                <a:cs typeface="Roboto"/>
                <a:sym typeface="Roboto"/>
              </a:rPr>
              <a:t>new</a:t>
            </a:r>
            <a:r>
              <a:rPr lang="en" sz="1800">
                <a:solidFill>
                  <a:schemeClr val="dk1"/>
                </a:solidFill>
                <a:latin typeface="Roboto"/>
                <a:ea typeface="Roboto"/>
                <a:cs typeface="Roboto"/>
                <a:sym typeface="Roboto"/>
              </a:rPr>
              <a:t> Emp(</a:t>
            </a:r>
            <a:r>
              <a:rPr lang="en" sz="1800">
                <a:solidFill>
                  <a:srgbClr val="C00000"/>
                </a:solidFill>
                <a:latin typeface="Roboto"/>
                <a:ea typeface="Roboto"/>
                <a:cs typeface="Roboto"/>
                <a:sym typeface="Roboto"/>
              </a:rPr>
              <a:t>1</a:t>
            </a:r>
            <a:r>
              <a:rPr lang="en" sz="1800">
                <a:solidFill>
                  <a:schemeClr val="dk1"/>
                </a:solidFill>
                <a:latin typeface="Roboto"/>
                <a:ea typeface="Roboto"/>
                <a:cs typeface="Roboto"/>
                <a:sym typeface="Roboto"/>
              </a:rPr>
              <a:t>,</a:t>
            </a:r>
            <a:r>
              <a:rPr lang="en" sz="1800">
                <a:solidFill>
                  <a:srgbClr val="0000FF"/>
                </a:solidFill>
                <a:latin typeface="Roboto"/>
                <a:ea typeface="Roboto"/>
                <a:cs typeface="Roboto"/>
                <a:sym typeface="Roboto"/>
              </a:rPr>
              <a:t>"ankit"</a:t>
            </a:r>
            <a:r>
              <a:rPr lang="en" sz="1800">
                <a:solidFill>
                  <a:schemeClr val="dk1"/>
                </a:solidFill>
                <a:latin typeface="Roboto"/>
                <a:ea typeface="Roboto"/>
                <a:cs typeface="Roboto"/>
                <a:sym typeface="Roboto"/>
              </a:rPr>
              <a:t>,45000f);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800">
                <a:solidFill>
                  <a:schemeClr val="dk1"/>
                </a:solidFill>
                <a:latin typeface="Roboto"/>
                <a:ea typeface="Roboto"/>
                <a:cs typeface="Roboto"/>
                <a:sym typeface="Roboto"/>
              </a:rPr>
              <a:t>e1.display();  </a:t>
            </a:r>
            <a:endParaRPr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p:txBody>
      </p:sp>
      <p:sp>
        <p:nvSpPr>
          <p:cNvPr id="330" name="Google Shape;330;p63"/>
          <p:cNvSpPr txBox="1"/>
          <p:nvPr/>
        </p:nvSpPr>
        <p:spPr>
          <a:xfrm>
            <a:off x="5622900" y="3735275"/>
            <a:ext cx="3000000" cy="86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600">
                <a:solidFill>
                  <a:schemeClr val="dk1"/>
                </a:solidFill>
                <a:latin typeface="Roboto"/>
                <a:ea typeface="Roboto"/>
                <a:cs typeface="Roboto"/>
                <a:sym typeface="Roboto"/>
              </a:rPr>
              <a:t>Output:</a:t>
            </a:r>
            <a:endParaRPr b="1" sz="1600">
              <a:solidFill>
                <a:schemeClr val="dk1"/>
              </a:solidFill>
              <a:latin typeface="Roboto"/>
              <a:ea typeface="Roboto"/>
              <a:cs typeface="Roboto"/>
              <a:sym typeface="Roboto"/>
            </a:endParaRPr>
          </a:p>
          <a:p>
            <a:pPr indent="0" lvl="0" marL="50800" rtl="0" algn="just">
              <a:lnSpc>
                <a:spcPct val="115000"/>
              </a:lnSpc>
              <a:spcBef>
                <a:spcPts val="1200"/>
              </a:spcBef>
              <a:spcAft>
                <a:spcPts val="0"/>
              </a:spcAft>
              <a:buNone/>
            </a:pPr>
            <a:r>
              <a:rPr b="1" lang="en" sz="1600">
                <a:solidFill>
                  <a:schemeClr val="dk1"/>
                </a:solidFill>
                <a:latin typeface="Roboto"/>
                <a:ea typeface="Roboto"/>
                <a:cs typeface="Roboto"/>
                <a:sym typeface="Roboto"/>
              </a:rPr>
              <a:t>1 ankit 45000</a:t>
            </a:r>
            <a:endParaRPr b="1" sz="16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p:nvPr/>
        </p:nvSpPr>
        <p:spPr>
          <a:xfrm>
            <a:off x="467544" y="411510"/>
            <a:ext cx="8496944" cy="43627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rgbClr val="FF0000"/>
                </a:solidFill>
                <a:latin typeface="Cambria"/>
                <a:ea typeface="Cambria"/>
                <a:cs typeface="Cambria"/>
                <a:sym typeface="Cambria"/>
              </a:rPr>
              <a:t>The object class is the super class of all java classes. This class has following important methods.</a:t>
            </a:r>
            <a:endParaRPr/>
          </a:p>
          <a:p>
            <a:pPr indent="0" lvl="0" marL="0" marR="0" rtl="0" algn="l">
              <a:spcBef>
                <a:spcPts val="0"/>
              </a:spcBef>
              <a:spcAft>
                <a:spcPts val="0"/>
              </a:spcAft>
              <a:buNone/>
            </a:pPr>
            <a:r>
              <a:t/>
            </a:r>
            <a:endParaRPr sz="2400">
              <a:solidFill>
                <a:srgbClr val="FF0000"/>
              </a:solidFill>
              <a:latin typeface="Cambria"/>
              <a:ea typeface="Cambria"/>
              <a:cs typeface="Cambria"/>
              <a:sym typeface="Cambria"/>
            </a:endParaRPr>
          </a:p>
          <a:p>
            <a:pPr indent="0" lvl="0" marL="0" marR="0" rtl="0" algn="l">
              <a:spcBef>
                <a:spcPts val="0"/>
              </a:spcBef>
              <a:spcAft>
                <a:spcPts val="0"/>
              </a:spcAft>
              <a:buNone/>
            </a:pPr>
            <a:r>
              <a:rPr b="1" lang="en" sz="2400">
                <a:solidFill>
                  <a:srgbClr val="C00000"/>
                </a:solidFill>
                <a:latin typeface="Cambria"/>
                <a:ea typeface="Cambria"/>
                <a:cs typeface="Cambria"/>
                <a:sym typeface="Cambria"/>
              </a:rPr>
              <a:t>1)Object clone() :</a:t>
            </a:r>
            <a:endParaRPr/>
          </a:p>
          <a:p>
            <a:pPr indent="0" lvl="0" marL="0" marR="0" rtl="0" algn="l">
              <a:spcBef>
                <a:spcPts val="0"/>
              </a:spcBef>
              <a:spcAft>
                <a:spcPts val="0"/>
              </a:spcAft>
              <a:buNone/>
            </a:pPr>
            <a:r>
              <a:t/>
            </a:r>
            <a:endParaRPr b="1" sz="2300">
              <a:solidFill>
                <a:srgbClr val="C00000"/>
              </a:solidFill>
              <a:latin typeface="Cambria"/>
              <a:ea typeface="Cambria"/>
              <a:cs typeface="Cambria"/>
              <a:sym typeface="Cambria"/>
            </a:endParaRPr>
          </a:p>
          <a:p>
            <a:pPr indent="-342900" lvl="0" marL="342900" marR="0" rtl="0" algn="l">
              <a:spcBef>
                <a:spcPts val="0"/>
              </a:spcBef>
              <a:spcAft>
                <a:spcPts val="0"/>
              </a:spcAft>
              <a:buClr>
                <a:srgbClr val="C00000"/>
              </a:buClr>
              <a:buSzPts val="2300"/>
              <a:buFont typeface="Arial"/>
              <a:buChar char="•"/>
            </a:pPr>
            <a:r>
              <a:rPr b="1" lang="en" sz="2300">
                <a:solidFill>
                  <a:srgbClr val="C00000"/>
                </a:solidFill>
                <a:latin typeface="Cambria"/>
                <a:ea typeface="Cambria"/>
                <a:cs typeface="Cambria"/>
                <a:sym typeface="Cambria"/>
              </a:rPr>
              <a:t> </a:t>
            </a:r>
            <a:r>
              <a:rPr lang="en" sz="2300">
                <a:solidFill>
                  <a:schemeClr val="dk1"/>
                </a:solidFill>
                <a:latin typeface="Cambria"/>
                <a:ea typeface="Cambria"/>
                <a:cs typeface="Cambria"/>
                <a:sym typeface="Cambria"/>
              </a:rPr>
              <a:t>The clone() method </a:t>
            </a:r>
            <a:r>
              <a:rPr lang="en" sz="2300">
                <a:solidFill>
                  <a:srgbClr val="FF0000"/>
                </a:solidFill>
                <a:latin typeface="Cambria"/>
                <a:ea typeface="Cambria"/>
                <a:cs typeface="Cambria"/>
                <a:sym typeface="Cambria"/>
              </a:rPr>
              <a:t>creates a copy of the invoking object </a:t>
            </a:r>
            <a:r>
              <a:rPr lang="en" sz="2300">
                <a:solidFill>
                  <a:schemeClr val="dk1"/>
                </a:solidFill>
                <a:latin typeface="Cambria"/>
                <a:ea typeface="Cambria"/>
                <a:cs typeface="Cambria"/>
                <a:sym typeface="Cambria"/>
              </a:rPr>
              <a:t>and allocates memory to that object. </a:t>
            </a:r>
            <a:endParaRPr/>
          </a:p>
          <a:p>
            <a:pPr indent="-196850" lvl="0" marL="342900" marR="0" rtl="0" algn="l">
              <a:spcBef>
                <a:spcPts val="0"/>
              </a:spcBef>
              <a:spcAft>
                <a:spcPts val="0"/>
              </a:spcAft>
              <a:buClr>
                <a:schemeClr val="dk1"/>
              </a:buClr>
              <a:buSzPts val="2300"/>
              <a:buFont typeface="Arial"/>
              <a:buNone/>
            </a:pPr>
            <a:r>
              <a:t/>
            </a:r>
            <a:endParaRPr sz="23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300"/>
              <a:buFont typeface="Arial"/>
              <a:buChar char="•"/>
            </a:pPr>
            <a:r>
              <a:rPr lang="en" sz="2300">
                <a:solidFill>
                  <a:schemeClr val="dk1"/>
                </a:solidFill>
                <a:latin typeface="Cambria"/>
                <a:ea typeface="Cambria"/>
                <a:cs typeface="Cambria"/>
                <a:sym typeface="Cambria"/>
              </a:rPr>
              <a:t>For example: </a:t>
            </a:r>
            <a:r>
              <a:rPr lang="en" sz="2300">
                <a:solidFill>
                  <a:srgbClr val="C00000"/>
                </a:solidFill>
                <a:latin typeface="Cambria"/>
                <a:ea typeface="Cambria"/>
                <a:cs typeface="Cambria"/>
                <a:sym typeface="Cambria"/>
              </a:rPr>
              <a:t>Banking </a:t>
            </a:r>
            <a:r>
              <a:rPr lang="en" sz="2300">
                <a:solidFill>
                  <a:srgbClr val="0070C0"/>
                </a:solidFill>
                <a:latin typeface="Cambria"/>
                <a:ea typeface="Cambria"/>
                <a:cs typeface="Cambria"/>
                <a:sym typeface="Cambria"/>
              </a:rPr>
              <a:t>b1 </a:t>
            </a:r>
            <a:r>
              <a:rPr lang="en" sz="2300">
                <a:solidFill>
                  <a:srgbClr val="C00000"/>
                </a:solidFill>
                <a:latin typeface="Cambria"/>
                <a:ea typeface="Cambria"/>
                <a:cs typeface="Cambria"/>
                <a:sym typeface="Cambria"/>
              </a:rPr>
              <a:t>= </a:t>
            </a:r>
            <a:r>
              <a:rPr lang="en" sz="2300">
                <a:solidFill>
                  <a:srgbClr val="00B050"/>
                </a:solidFill>
                <a:latin typeface="Cambria"/>
                <a:ea typeface="Cambria"/>
                <a:cs typeface="Cambria"/>
                <a:sym typeface="Cambria"/>
              </a:rPr>
              <a:t>new</a:t>
            </a:r>
            <a:r>
              <a:rPr lang="en" sz="2300">
                <a:solidFill>
                  <a:srgbClr val="C00000"/>
                </a:solidFill>
                <a:latin typeface="Cambria"/>
                <a:ea typeface="Cambria"/>
                <a:cs typeface="Cambria"/>
                <a:sym typeface="Cambria"/>
              </a:rPr>
              <a:t> Banking(“MM”,10000);</a:t>
            </a:r>
            <a:endParaRPr/>
          </a:p>
          <a:p>
            <a:pPr indent="0" lvl="0" marL="0" marR="0" rtl="0" algn="l">
              <a:spcBef>
                <a:spcPts val="0"/>
              </a:spcBef>
              <a:spcAft>
                <a:spcPts val="0"/>
              </a:spcAft>
              <a:buNone/>
            </a:pPr>
            <a:r>
              <a:rPr lang="en" sz="23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 sz="2300">
                <a:solidFill>
                  <a:schemeClr val="dk1"/>
                </a:solidFill>
                <a:latin typeface="Cambria"/>
                <a:ea typeface="Cambria"/>
                <a:cs typeface="Cambria"/>
                <a:sym typeface="Cambria"/>
              </a:rPr>
              <a:t>	                  </a:t>
            </a:r>
            <a:r>
              <a:rPr lang="en" sz="2300">
                <a:solidFill>
                  <a:srgbClr val="C00000"/>
                </a:solidFill>
                <a:latin typeface="Cambria"/>
                <a:ea typeface="Cambria"/>
                <a:cs typeface="Cambria"/>
                <a:sym typeface="Cambria"/>
              </a:rPr>
              <a:t>Banking </a:t>
            </a:r>
            <a:r>
              <a:rPr lang="en" sz="2300">
                <a:solidFill>
                  <a:srgbClr val="00B0F0"/>
                </a:solidFill>
                <a:latin typeface="Cambria"/>
                <a:ea typeface="Cambria"/>
                <a:cs typeface="Cambria"/>
                <a:sym typeface="Cambria"/>
              </a:rPr>
              <a:t>b2</a:t>
            </a:r>
            <a:r>
              <a:rPr lang="en" sz="2300">
                <a:solidFill>
                  <a:srgbClr val="C00000"/>
                </a:solidFill>
                <a:latin typeface="Cambria"/>
                <a:ea typeface="Cambria"/>
                <a:cs typeface="Cambria"/>
                <a:sym typeface="Cambria"/>
              </a:rPr>
              <a:t> = </a:t>
            </a:r>
            <a:r>
              <a:rPr lang="en" sz="2300">
                <a:solidFill>
                  <a:srgbClr val="0070C0"/>
                </a:solidFill>
                <a:latin typeface="Cambria"/>
                <a:ea typeface="Cambria"/>
                <a:cs typeface="Cambria"/>
                <a:sym typeface="Cambria"/>
              </a:rPr>
              <a:t>b1</a:t>
            </a:r>
            <a:r>
              <a:rPr lang="en" sz="2300">
                <a:solidFill>
                  <a:srgbClr val="C00000"/>
                </a:solidFill>
                <a:latin typeface="Cambria"/>
                <a:ea typeface="Cambria"/>
                <a:cs typeface="Cambria"/>
                <a:sym typeface="Cambria"/>
              </a:rPr>
              <a:t>.</a:t>
            </a:r>
            <a:r>
              <a:rPr lang="en" sz="2300">
                <a:solidFill>
                  <a:srgbClr val="00B050"/>
                </a:solidFill>
                <a:latin typeface="Cambria"/>
                <a:ea typeface="Cambria"/>
                <a:cs typeface="Cambria"/>
                <a:sym typeface="Cambria"/>
              </a:rPr>
              <a:t>clone</a:t>
            </a:r>
            <a:r>
              <a:rPr lang="en" sz="2300">
                <a:solidFill>
                  <a:srgbClr val="C00000"/>
                </a:solidFill>
                <a:latin typeface="Cambria"/>
                <a:ea typeface="Cambria"/>
                <a:cs typeface="Cambria"/>
                <a:sym typeface="Cambria"/>
              </a:rPr>
              <a:t>();</a:t>
            </a:r>
            <a:endParaRPr/>
          </a:p>
          <a:p>
            <a:pPr indent="0" lvl="0" marL="0" marR="0" rtl="0" algn="l">
              <a:spcBef>
                <a:spcPts val="0"/>
              </a:spcBef>
              <a:spcAft>
                <a:spcPts val="0"/>
              </a:spcAft>
              <a:buNone/>
            </a:pPr>
            <a:r>
              <a:t/>
            </a:r>
            <a:endParaRPr sz="23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300"/>
              <a:buFont typeface="Arial"/>
              <a:buChar char="•"/>
            </a:pPr>
            <a:r>
              <a:rPr lang="en" sz="2300">
                <a:solidFill>
                  <a:schemeClr val="dk1"/>
                </a:solidFill>
                <a:latin typeface="Cambria"/>
                <a:ea typeface="Cambria"/>
                <a:cs typeface="Cambria"/>
                <a:sym typeface="Cambria"/>
              </a:rPr>
              <a:t>Here </a:t>
            </a:r>
            <a:r>
              <a:rPr lang="en" sz="2300">
                <a:solidFill>
                  <a:srgbClr val="0070C0"/>
                </a:solidFill>
                <a:latin typeface="Cambria"/>
                <a:ea typeface="Cambria"/>
                <a:cs typeface="Cambria"/>
                <a:sym typeface="Cambria"/>
              </a:rPr>
              <a:t>b1</a:t>
            </a:r>
            <a:r>
              <a:rPr lang="en" sz="2300">
                <a:solidFill>
                  <a:schemeClr val="dk1"/>
                </a:solidFill>
                <a:latin typeface="Cambria"/>
                <a:ea typeface="Cambria"/>
                <a:cs typeface="Cambria"/>
                <a:sym typeface="Cambria"/>
              </a:rPr>
              <a:t> is created by </a:t>
            </a:r>
            <a:r>
              <a:rPr lang="en" sz="2300">
                <a:solidFill>
                  <a:srgbClr val="0070C0"/>
                </a:solidFill>
                <a:latin typeface="Cambria"/>
                <a:ea typeface="Cambria"/>
                <a:cs typeface="Cambria"/>
                <a:sym typeface="Cambria"/>
              </a:rPr>
              <a:t>new keyword </a:t>
            </a:r>
            <a:endParaRPr/>
          </a:p>
          <a:p>
            <a:pPr indent="-139700" lvl="0" marL="285750" marR="0" rtl="0" algn="l">
              <a:spcBef>
                <a:spcPts val="0"/>
              </a:spcBef>
              <a:spcAft>
                <a:spcPts val="0"/>
              </a:spcAft>
              <a:buClr>
                <a:schemeClr val="dk1"/>
              </a:buClr>
              <a:buSzPts val="2300"/>
              <a:buFont typeface="Arial"/>
              <a:buNone/>
            </a:pPr>
            <a:r>
              <a:t/>
            </a:r>
            <a:endParaRPr sz="23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300"/>
              <a:buFont typeface="Arial"/>
              <a:buChar char="•"/>
            </a:pPr>
            <a:r>
              <a:rPr lang="en" sz="2300">
                <a:solidFill>
                  <a:schemeClr val="dk1"/>
                </a:solidFill>
                <a:latin typeface="Cambria"/>
                <a:ea typeface="Cambria"/>
                <a:cs typeface="Cambria"/>
                <a:sym typeface="Cambria"/>
              </a:rPr>
              <a:t>whereas </a:t>
            </a:r>
            <a:r>
              <a:rPr lang="en" sz="2300">
                <a:solidFill>
                  <a:srgbClr val="0070C0"/>
                </a:solidFill>
                <a:latin typeface="Cambria"/>
                <a:ea typeface="Cambria"/>
                <a:cs typeface="Cambria"/>
                <a:sym typeface="Cambria"/>
              </a:rPr>
              <a:t>b2</a:t>
            </a:r>
            <a:r>
              <a:rPr lang="en" sz="2300">
                <a:solidFill>
                  <a:schemeClr val="dk1"/>
                </a:solidFill>
                <a:latin typeface="Cambria"/>
                <a:ea typeface="Cambria"/>
                <a:cs typeface="Cambria"/>
                <a:sym typeface="Cambria"/>
              </a:rPr>
              <a:t> object created by </a:t>
            </a:r>
            <a:r>
              <a:rPr lang="en" sz="2300">
                <a:solidFill>
                  <a:srgbClr val="0070C0"/>
                </a:solidFill>
                <a:latin typeface="Cambria"/>
                <a:ea typeface="Cambria"/>
                <a:cs typeface="Cambria"/>
                <a:sym typeface="Cambria"/>
              </a:rPr>
              <a:t>clone() method. </a:t>
            </a:r>
            <a:r>
              <a:rPr lang="en" sz="2300">
                <a:solidFill>
                  <a:schemeClr val="dk1"/>
                </a:solidFill>
                <a:latin typeface="Cambria"/>
                <a:ea typeface="Cambria"/>
                <a:cs typeface="Cambria"/>
                <a:sym typeface="Cambria"/>
              </a:rPr>
              <a:t>It is a </a:t>
            </a:r>
            <a:r>
              <a:rPr lang="en" sz="2300">
                <a:solidFill>
                  <a:srgbClr val="0070C0"/>
                </a:solidFill>
                <a:latin typeface="Cambria"/>
                <a:ea typeface="Cambria"/>
                <a:cs typeface="Cambria"/>
                <a:sym typeface="Cambria"/>
              </a:rPr>
              <a:t>copy</a:t>
            </a:r>
            <a:r>
              <a:rPr lang="en" sz="2300">
                <a:solidFill>
                  <a:schemeClr val="dk1"/>
                </a:solidFill>
                <a:latin typeface="Cambria"/>
                <a:ea typeface="Cambria"/>
                <a:cs typeface="Cambria"/>
                <a:sym typeface="Cambria"/>
              </a:rPr>
              <a:t> of b1 object.</a:t>
            </a:r>
            <a:endParaRPr sz="2300">
              <a:solidFill>
                <a:schemeClr val="dk1"/>
              </a:solidFill>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4"/>
          <p:cNvSpPr txBox="1"/>
          <p:nvPr/>
        </p:nvSpPr>
        <p:spPr>
          <a:xfrm>
            <a:off x="72750" y="0"/>
            <a:ext cx="8998500" cy="4925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200">
                <a:solidFill>
                  <a:schemeClr val="dk1"/>
                </a:solidFill>
                <a:highlight>
                  <a:srgbClr val="FFFFFF"/>
                </a:highlight>
                <a:uFill>
                  <a:noFill/>
                </a:uFill>
                <a:latin typeface="Lato"/>
                <a:ea typeface="Lato"/>
                <a:cs typeface="Lato"/>
                <a:sym typeface="Lato"/>
                <a:hlinkClick r:id="rId3">
                  <a:extLst>
                    <a:ext uri="{A12FA001-AC4F-418D-AE19-62706E023703}">
                      <ahyp:hlinkClr val="tx"/>
                    </a:ext>
                  </a:extLst>
                </a:hlinkClick>
              </a:rPr>
              <a:t>Default Constructor in Java</a:t>
            </a:r>
            <a:endParaRPr b="1" sz="2200">
              <a:solidFill>
                <a:srgbClr val="0077AA"/>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0077AA"/>
                </a:solidFill>
                <a:highlight>
                  <a:srgbClr val="FCFCFC"/>
                </a:highlight>
                <a:latin typeface="Courier New"/>
                <a:ea typeface="Courier New"/>
                <a:cs typeface="Courier New"/>
                <a:sym typeface="Courier New"/>
              </a:rPr>
              <a:t>class</a:t>
            </a:r>
            <a:r>
              <a:rPr b="1" lang="en" sz="2200">
                <a:solidFill>
                  <a:schemeClr val="dk1"/>
                </a:solidFill>
                <a:highlight>
                  <a:srgbClr val="FCFCFC"/>
                </a:highlight>
                <a:latin typeface="Courier New"/>
                <a:ea typeface="Courier New"/>
                <a:cs typeface="Courier New"/>
                <a:sym typeface="Courier New"/>
              </a:rPr>
              <a:t> Student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chemeClr val="dk1"/>
                </a:solidFill>
                <a:highlight>
                  <a:srgbClr val="FCFCFC"/>
                </a:highlight>
                <a:latin typeface="Courier New"/>
                <a:ea typeface="Courier New"/>
                <a:cs typeface="Courier New"/>
                <a:sym typeface="Courier New"/>
              </a:rPr>
              <a:t>    String name</a:t>
            </a: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chemeClr val="dk1"/>
                </a:solidFill>
                <a:highlight>
                  <a:srgbClr val="FCFCFC"/>
                </a:highlight>
                <a:latin typeface="Courier New"/>
                <a:ea typeface="Courier New"/>
                <a:cs typeface="Courier New"/>
                <a:sym typeface="Courier New"/>
              </a:rPr>
              <a:t>    Double gpa</a:t>
            </a: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0077AA"/>
                </a:solidFill>
                <a:highlight>
                  <a:srgbClr val="FCFCFC"/>
                </a:highlight>
                <a:latin typeface="Courier New"/>
                <a:ea typeface="Courier New"/>
                <a:cs typeface="Courier New"/>
                <a:sym typeface="Courier New"/>
              </a:rPr>
              <a:t>public</a:t>
            </a:r>
            <a:r>
              <a:rPr b="1" lang="en" sz="2200">
                <a:solidFill>
                  <a:schemeClr val="dk1"/>
                </a:solidFill>
                <a:highlight>
                  <a:srgbClr val="FCFCFC"/>
                </a:highlight>
                <a:latin typeface="Courier New"/>
                <a:ea typeface="Courier New"/>
                <a:cs typeface="Courier New"/>
                <a:sym typeface="Courier New"/>
              </a:rPr>
              <a:t> </a:t>
            </a:r>
            <a:r>
              <a:rPr b="1" lang="en" sz="2200">
                <a:solidFill>
                  <a:srgbClr val="0077AA"/>
                </a:solidFill>
                <a:highlight>
                  <a:srgbClr val="FCFCFC"/>
                </a:highlight>
                <a:latin typeface="Courier New"/>
                <a:ea typeface="Courier New"/>
                <a:cs typeface="Courier New"/>
                <a:sym typeface="Courier New"/>
              </a:rPr>
              <a:t>class</a:t>
            </a:r>
            <a:r>
              <a:rPr b="1" lang="en" sz="2200">
                <a:solidFill>
                  <a:schemeClr val="dk1"/>
                </a:solidFill>
                <a:highlight>
                  <a:srgbClr val="FCFCFC"/>
                </a:highlight>
                <a:latin typeface="Courier New"/>
                <a:ea typeface="Courier New"/>
                <a:cs typeface="Courier New"/>
                <a:sym typeface="Courier New"/>
              </a:rPr>
              <a:t> Main</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chemeClr val="dk1"/>
                </a:solidFill>
                <a:highlight>
                  <a:srgbClr val="FCFCFC"/>
                </a:highlight>
                <a:latin typeface="Courier New"/>
                <a:ea typeface="Courier New"/>
                <a:cs typeface="Courier New"/>
                <a:sym typeface="Courier New"/>
              </a:rPr>
              <a:t>    </a:t>
            </a:r>
            <a:r>
              <a:rPr b="1" lang="en" sz="2200">
                <a:solidFill>
                  <a:srgbClr val="0077AA"/>
                </a:solidFill>
                <a:highlight>
                  <a:srgbClr val="FCFCFC"/>
                </a:highlight>
                <a:latin typeface="Courier New"/>
                <a:ea typeface="Courier New"/>
                <a:cs typeface="Courier New"/>
                <a:sym typeface="Courier New"/>
              </a:rPr>
              <a:t>public</a:t>
            </a:r>
            <a:r>
              <a:rPr b="1" lang="en" sz="2200">
                <a:solidFill>
                  <a:schemeClr val="dk1"/>
                </a:solidFill>
                <a:highlight>
                  <a:srgbClr val="FCFCFC"/>
                </a:highlight>
                <a:latin typeface="Courier New"/>
                <a:ea typeface="Courier New"/>
                <a:cs typeface="Courier New"/>
                <a:sym typeface="Courier New"/>
              </a:rPr>
              <a:t> </a:t>
            </a:r>
            <a:r>
              <a:rPr b="1" lang="en" sz="2200">
                <a:solidFill>
                  <a:srgbClr val="0077AA"/>
                </a:solidFill>
                <a:highlight>
                  <a:srgbClr val="FCFCFC"/>
                </a:highlight>
                <a:latin typeface="Courier New"/>
                <a:ea typeface="Courier New"/>
                <a:cs typeface="Courier New"/>
                <a:sym typeface="Courier New"/>
              </a:rPr>
              <a:t>static</a:t>
            </a:r>
            <a:r>
              <a:rPr b="1" lang="en" sz="2200">
                <a:solidFill>
                  <a:schemeClr val="dk1"/>
                </a:solidFill>
                <a:highlight>
                  <a:srgbClr val="FCFCFC"/>
                </a:highlight>
                <a:latin typeface="Courier New"/>
                <a:ea typeface="Courier New"/>
                <a:cs typeface="Courier New"/>
                <a:sym typeface="Courier New"/>
              </a:rPr>
              <a:t> </a:t>
            </a:r>
            <a:r>
              <a:rPr b="1" lang="en" sz="2200">
                <a:solidFill>
                  <a:srgbClr val="0077AA"/>
                </a:solidFill>
                <a:highlight>
                  <a:srgbClr val="FCFCFC"/>
                </a:highlight>
                <a:latin typeface="Courier New"/>
                <a:ea typeface="Courier New"/>
                <a:cs typeface="Courier New"/>
                <a:sym typeface="Courier New"/>
              </a:rPr>
              <a:t>void</a:t>
            </a:r>
            <a:r>
              <a:rPr b="1" lang="en" sz="2200">
                <a:solidFill>
                  <a:schemeClr val="dk1"/>
                </a:solidFill>
                <a:highlight>
                  <a:srgbClr val="FCFCFC"/>
                </a:highlight>
                <a:latin typeface="Courier New"/>
                <a:ea typeface="Courier New"/>
                <a:cs typeface="Courier New"/>
                <a:sym typeface="Courier New"/>
              </a:rPr>
              <a:t> </a:t>
            </a:r>
            <a:r>
              <a:rPr b="1" lang="en" sz="2200">
                <a:solidFill>
                  <a:srgbClr val="DD4A68"/>
                </a:solidFill>
                <a:highlight>
                  <a:srgbClr val="FCFCFC"/>
                </a:highlight>
                <a:latin typeface="Courier New"/>
                <a:ea typeface="Courier New"/>
                <a:cs typeface="Courier New"/>
                <a:sym typeface="Courier New"/>
              </a:rPr>
              <a:t>main</a:t>
            </a:r>
            <a:r>
              <a:rPr b="1" lang="en" sz="2200">
                <a:solidFill>
                  <a:srgbClr val="999999"/>
                </a:solidFill>
                <a:highlight>
                  <a:srgbClr val="FCFCFC"/>
                </a:highlight>
                <a:latin typeface="Courier New"/>
                <a:ea typeface="Courier New"/>
                <a:cs typeface="Courier New"/>
                <a:sym typeface="Courier New"/>
              </a:rPr>
              <a:t>(</a:t>
            </a:r>
            <a:r>
              <a:rPr b="1" lang="en" sz="2200">
                <a:solidFill>
                  <a:schemeClr val="dk1"/>
                </a:solidFill>
                <a:highlight>
                  <a:srgbClr val="FCFCFC"/>
                </a:highlight>
                <a:latin typeface="Courier New"/>
                <a:ea typeface="Courier New"/>
                <a:cs typeface="Courier New"/>
                <a:sym typeface="Courier New"/>
              </a:rPr>
              <a:t>String</a:t>
            </a:r>
            <a:r>
              <a:rPr b="1" lang="en" sz="2200">
                <a:solidFill>
                  <a:srgbClr val="999999"/>
                </a:solidFill>
                <a:highlight>
                  <a:srgbClr val="FCFCFC"/>
                </a:highlight>
                <a:latin typeface="Courier New"/>
                <a:ea typeface="Courier New"/>
                <a:cs typeface="Courier New"/>
                <a:sym typeface="Courier New"/>
              </a:rPr>
              <a:t>[]</a:t>
            </a:r>
            <a:r>
              <a:rPr b="1" lang="en" sz="2200">
                <a:solidFill>
                  <a:schemeClr val="dk1"/>
                </a:solidFill>
                <a:highlight>
                  <a:srgbClr val="FCFCFC"/>
                </a:highlight>
                <a:latin typeface="Courier New"/>
                <a:ea typeface="Courier New"/>
                <a:cs typeface="Courier New"/>
                <a:sym typeface="Courier New"/>
              </a:rPr>
              <a:t> args</a:t>
            </a: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chemeClr val="dk1"/>
                </a:solidFill>
                <a:highlight>
                  <a:srgbClr val="FCFCFC"/>
                </a:highlight>
                <a:latin typeface="Courier New"/>
                <a:ea typeface="Courier New"/>
                <a:cs typeface="Courier New"/>
                <a:sym typeface="Courier New"/>
              </a:rPr>
              <a:t>    </a:t>
            </a: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chemeClr val="dk1"/>
                </a:solidFill>
                <a:highlight>
                  <a:srgbClr val="FCFCFC"/>
                </a:highlight>
                <a:latin typeface="Courier New"/>
                <a:ea typeface="Courier New"/>
                <a:cs typeface="Courier New"/>
                <a:sym typeface="Courier New"/>
              </a:rPr>
              <a:t>        Student s </a:t>
            </a:r>
            <a:r>
              <a:rPr b="1" lang="en" sz="2200">
                <a:solidFill>
                  <a:srgbClr val="A67F59"/>
                </a:solidFill>
                <a:highlight>
                  <a:srgbClr val="FCFCFC"/>
                </a:highlight>
                <a:latin typeface="Courier New"/>
                <a:ea typeface="Courier New"/>
                <a:cs typeface="Courier New"/>
                <a:sym typeface="Courier New"/>
              </a:rPr>
              <a:t>=</a:t>
            </a:r>
            <a:r>
              <a:rPr b="1" lang="en" sz="2200">
                <a:solidFill>
                  <a:schemeClr val="dk1"/>
                </a:solidFill>
                <a:highlight>
                  <a:srgbClr val="FCFCFC"/>
                </a:highlight>
                <a:latin typeface="Courier New"/>
                <a:ea typeface="Courier New"/>
                <a:cs typeface="Courier New"/>
                <a:sym typeface="Courier New"/>
              </a:rPr>
              <a:t> </a:t>
            </a:r>
            <a:r>
              <a:rPr b="1" lang="en" sz="2200">
                <a:solidFill>
                  <a:srgbClr val="0077AA"/>
                </a:solidFill>
                <a:highlight>
                  <a:srgbClr val="FCFCFC"/>
                </a:highlight>
                <a:latin typeface="Courier New"/>
                <a:ea typeface="Courier New"/>
                <a:cs typeface="Courier New"/>
                <a:sym typeface="Courier New"/>
              </a:rPr>
              <a:t>new</a:t>
            </a:r>
            <a:r>
              <a:rPr b="1" lang="en" sz="2200">
                <a:solidFill>
                  <a:schemeClr val="dk1"/>
                </a:solidFill>
                <a:highlight>
                  <a:srgbClr val="FCFCFC"/>
                </a:highlight>
                <a:latin typeface="Courier New"/>
                <a:ea typeface="Courier New"/>
                <a:cs typeface="Courier New"/>
                <a:sym typeface="Courier New"/>
              </a:rPr>
              <a:t> Student</a:t>
            </a: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chemeClr val="dk1"/>
                </a:solidFill>
                <a:highlight>
                  <a:srgbClr val="FCFCFC"/>
                </a:highlight>
                <a:latin typeface="Courier New"/>
                <a:ea typeface="Courier New"/>
                <a:cs typeface="Courier New"/>
                <a:sym typeface="Courier New"/>
              </a:rPr>
              <a:t>        System</a:t>
            </a:r>
            <a:r>
              <a:rPr b="1" lang="en" sz="2200">
                <a:solidFill>
                  <a:srgbClr val="999999"/>
                </a:solidFill>
                <a:highlight>
                  <a:srgbClr val="FCFCFC"/>
                </a:highlight>
                <a:latin typeface="Courier New"/>
                <a:ea typeface="Courier New"/>
                <a:cs typeface="Courier New"/>
                <a:sym typeface="Courier New"/>
              </a:rPr>
              <a:t>.</a:t>
            </a:r>
            <a:r>
              <a:rPr b="1" lang="en" sz="2200">
                <a:solidFill>
                  <a:schemeClr val="dk1"/>
                </a:solidFill>
                <a:highlight>
                  <a:srgbClr val="FCFCFC"/>
                </a:highlight>
                <a:latin typeface="Courier New"/>
                <a:ea typeface="Courier New"/>
                <a:cs typeface="Courier New"/>
                <a:sym typeface="Courier New"/>
              </a:rPr>
              <a:t>out</a:t>
            </a:r>
            <a:r>
              <a:rPr b="1" lang="en" sz="2200">
                <a:solidFill>
                  <a:srgbClr val="999999"/>
                </a:solidFill>
                <a:highlight>
                  <a:srgbClr val="FCFCFC"/>
                </a:highlight>
                <a:latin typeface="Courier New"/>
                <a:ea typeface="Courier New"/>
                <a:cs typeface="Courier New"/>
                <a:sym typeface="Courier New"/>
              </a:rPr>
              <a:t>.</a:t>
            </a:r>
            <a:r>
              <a:rPr b="1" lang="en" sz="2200">
                <a:solidFill>
                  <a:srgbClr val="DD4A68"/>
                </a:solidFill>
                <a:highlight>
                  <a:srgbClr val="FCFCFC"/>
                </a:highlight>
                <a:latin typeface="Courier New"/>
                <a:ea typeface="Courier New"/>
                <a:cs typeface="Courier New"/>
                <a:sym typeface="Courier New"/>
              </a:rPr>
              <a:t>println</a:t>
            </a:r>
            <a:r>
              <a:rPr b="1" lang="en" sz="2200">
                <a:solidFill>
                  <a:srgbClr val="999999"/>
                </a:solidFill>
                <a:highlight>
                  <a:srgbClr val="FCFCFC"/>
                </a:highlight>
                <a:latin typeface="Courier New"/>
                <a:ea typeface="Courier New"/>
                <a:cs typeface="Courier New"/>
                <a:sym typeface="Courier New"/>
              </a:rPr>
              <a:t>(</a:t>
            </a:r>
            <a:r>
              <a:rPr b="1" lang="en" sz="2200">
                <a:solidFill>
                  <a:schemeClr val="dk1"/>
                </a:solidFill>
                <a:highlight>
                  <a:srgbClr val="FCFCFC"/>
                </a:highlight>
                <a:latin typeface="Courier New"/>
                <a:ea typeface="Courier New"/>
                <a:cs typeface="Courier New"/>
                <a:sym typeface="Courier New"/>
              </a:rPr>
              <a:t>s</a:t>
            </a:r>
            <a:r>
              <a:rPr b="1" lang="en" sz="2200">
                <a:solidFill>
                  <a:srgbClr val="999999"/>
                </a:solidFill>
                <a:highlight>
                  <a:srgbClr val="FCFCFC"/>
                </a:highlight>
                <a:latin typeface="Courier New"/>
                <a:ea typeface="Courier New"/>
                <a:cs typeface="Courier New"/>
                <a:sym typeface="Courier New"/>
              </a:rPr>
              <a:t>.</a:t>
            </a:r>
            <a:r>
              <a:rPr b="1" lang="en" sz="2200">
                <a:solidFill>
                  <a:schemeClr val="dk1"/>
                </a:solidFill>
                <a:highlight>
                  <a:srgbClr val="FCFCFC"/>
                </a:highlight>
                <a:latin typeface="Courier New"/>
                <a:ea typeface="Courier New"/>
                <a:cs typeface="Courier New"/>
                <a:sym typeface="Courier New"/>
              </a:rPr>
              <a:t>name </a:t>
            </a:r>
            <a:r>
              <a:rPr b="1" lang="en" sz="2200">
                <a:solidFill>
                  <a:srgbClr val="A67F59"/>
                </a:solidFill>
                <a:highlight>
                  <a:srgbClr val="FCFCFC"/>
                </a:highlight>
                <a:latin typeface="Courier New"/>
                <a:ea typeface="Courier New"/>
                <a:cs typeface="Courier New"/>
                <a:sym typeface="Courier New"/>
              </a:rPr>
              <a:t>+</a:t>
            </a:r>
            <a:r>
              <a:rPr b="1" lang="en" sz="2200">
                <a:solidFill>
                  <a:schemeClr val="dk1"/>
                </a:solidFill>
                <a:highlight>
                  <a:srgbClr val="FCFCFC"/>
                </a:highlight>
                <a:latin typeface="Courier New"/>
                <a:ea typeface="Courier New"/>
                <a:cs typeface="Courier New"/>
                <a:sym typeface="Courier New"/>
              </a:rPr>
              <a:t> </a:t>
            </a:r>
            <a:r>
              <a:rPr b="1" lang="en" sz="2200">
                <a:solidFill>
                  <a:srgbClr val="669900"/>
                </a:solidFill>
                <a:highlight>
                  <a:srgbClr val="FCFCFC"/>
                </a:highlight>
                <a:latin typeface="Courier New"/>
                <a:ea typeface="Courier New"/>
                <a:cs typeface="Courier New"/>
                <a:sym typeface="Courier New"/>
              </a:rPr>
              <a:t>"\t"</a:t>
            </a:r>
            <a:r>
              <a:rPr b="1" lang="en" sz="2200">
                <a:solidFill>
                  <a:schemeClr val="dk1"/>
                </a:solidFill>
                <a:highlight>
                  <a:srgbClr val="FCFCFC"/>
                </a:highlight>
                <a:latin typeface="Courier New"/>
                <a:ea typeface="Courier New"/>
                <a:cs typeface="Courier New"/>
                <a:sym typeface="Courier New"/>
              </a:rPr>
              <a:t> </a:t>
            </a:r>
            <a:r>
              <a:rPr b="1" lang="en" sz="2200">
                <a:solidFill>
                  <a:srgbClr val="A67F59"/>
                </a:solidFill>
                <a:highlight>
                  <a:srgbClr val="FCFCFC"/>
                </a:highlight>
                <a:latin typeface="Courier New"/>
                <a:ea typeface="Courier New"/>
                <a:cs typeface="Courier New"/>
                <a:sym typeface="Courier New"/>
              </a:rPr>
              <a:t>+</a:t>
            </a:r>
            <a:r>
              <a:rPr b="1" lang="en" sz="2200">
                <a:solidFill>
                  <a:schemeClr val="dk1"/>
                </a:solidFill>
                <a:highlight>
                  <a:srgbClr val="FCFCFC"/>
                </a:highlight>
                <a:latin typeface="Courier New"/>
                <a:ea typeface="Courier New"/>
                <a:cs typeface="Courier New"/>
                <a:sym typeface="Courier New"/>
              </a:rPr>
              <a:t> s</a:t>
            </a:r>
            <a:r>
              <a:rPr b="1" lang="en" sz="2200">
                <a:solidFill>
                  <a:srgbClr val="999999"/>
                </a:solidFill>
                <a:highlight>
                  <a:srgbClr val="FCFCFC"/>
                </a:highlight>
                <a:latin typeface="Courier New"/>
                <a:ea typeface="Courier New"/>
                <a:cs typeface="Courier New"/>
                <a:sym typeface="Courier New"/>
              </a:rPr>
              <a:t>.</a:t>
            </a:r>
            <a:r>
              <a:rPr b="1" lang="en" sz="2200">
                <a:solidFill>
                  <a:schemeClr val="dk1"/>
                </a:solidFill>
                <a:highlight>
                  <a:srgbClr val="FCFCFC"/>
                </a:highlight>
                <a:latin typeface="Courier New"/>
                <a:ea typeface="Courier New"/>
                <a:cs typeface="Courier New"/>
                <a:sym typeface="Courier New"/>
              </a:rPr>
              <a:t>gpa</a:t>
            </a: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chemeClr val="dk1"/>
                </a:solidFill>
                <a:highlight>
                  <a:srgbClr val="FCFCFC"/>
                </a:highlight>
                <a:latin typeface="Courier New"/>
                <a:ea typeface="Courier New"/>
                <a:cs typeface="Courier New"/>
                <a:sym typeface="Courier New"/>
              </a:rPr>
              <a:t>    </a:t>
            </a:r>
            <a:r>
              <a:rPr b="1" lang="en" sz="2200">
                <a:solidFill>
                  <a:srgbClr val="999999"/>
                </a:solidFill>
                <a:highlight>
                  <a:srgbClr val="FCFCFC"/>
                </a:highlight>
                <a:latin typeface="Courier New"/>
                <a:ea typeface="Courier New"/>
                <a:cs typeface="Courier New"/>
                <a:sym typeface="Courier New"/>
              </a:rPr>
              <a:t>}</a:t>
            </a:r>
            <a:endParaRPr b="1" sz="2200">
              <a:solidFill>
                <a:schemeClr val="dk1"/>
              </a:solidFill>
              <a:highlight>
                <a:srgbClr val="FCFCFC"/>
              </a:highlight>
              <a:latin typeface="Courier New"/>
              <a:ea typeface="Courier New"/>
              <a:cs typeface="Courier New"/>
              <a:sym typeface="Courier New"/>
            </a:endParaRPr>
          </a:p>
          <a:p>
            <a:pPr indent="0" lvl="0" marL="139700" marR="139700" rtl="0" algn="l">
              <a:lnSpc>
                <a:spcPct val="100000"/>
              </a:lnSpc>
              <a:spcBef>
                <a:spcPts val="0"/>
              </a:spcBef>
              <a:spcAft>
                <a:spcPts val="0"/>
              </a:spcAft>
              <a:buNone/>
            </a:pPr>
            <a:r>
              <a:rPr b="1" lang="en" sz="2200">
                <a:solidFill>
                  <a:srgbClr val="999999"/>
                </a:solidFill>
                <a:highlight>
                  <a:srgbClr val="FCFCFC"/>
                </a:highlight>
                <a:latin typeface="Courier New"/>
                <a:ea typeface="Courier New"/>
                <a:cs typeface="Courier New"/>
                <a:sym typeface="Courier New"/>
              </a:rPr>
              <a:t>}</a:t>
            </a:r>
            <a:endParaRPr b="1" sz="2200">
              <a:solidFill>
                <a:srgbClr val="999999"/>
              </a:solidFill>
              <a:highlight>
                <a:srgbClr val="FCFCFC"/>
              </a:highlight>
              <a:latin typeface="Courier New"/>
              <a:ea typeface="Courier New"/>
              <a:cs typeface="Courier New"/>
              <a:sym typeface="Courier New"/>
            </a:endParaRPr>
          </a:p>
        </p:txBody>
      </p:sp>
      <p:sp>
        <p:nvSpPr>
          <p:cNvPr id="336" name="Google Shape;336;p64"/>
          <p:cNvSpPr txBox="1"/>
          <p:nvPr/>
        </p:nvSpPr>
        <p:spPr>
          <a:xfrm>
            <a:off x="5852600" y="489400"/>
            <a:ext cx="3000000" cy="85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50">
                <a:solidFill>
                  <a:srgbClr val="333333"/>
                </a:solidFill>
                <a:highlight>
                  <a:srgbClr val="FFFFFF"/>
                </a:highlight>
                <a:latin typeface="Lato"/>
                <a:ea typeface="Lato"/>
                <a:cs typeface="Lato"/>
                <a:sym typeface="Lato"/>
              </a:rPr>
              <a:t>Output:</a:t>
            </a:r>
            <a:endParaRPr b="1" sz="1750">
              <a:solidFill>
                <a:srgbClr val="333333"/>
              </a:solidFill>
              <a:highlight>
                <a:srgbClr val="FFFFFF"/>
              </a:highlight>
              <a:latin typeface="Lato"/>
              <a:ea typeface="Lato"/>
              <a:cs typeface="Lato"/>
              <a:sym typeface="Lato"/>
            </a:endParaRPr>
          </a:p>
          <a:p>
            <a:pPr indent="0" lvl="0" marL="139700" marR="139700" rtl="0" algn="l">
              <a:lnSpc>
                <a:spcPct val="150000"/>
              </a:lnSpc>
              <a:spcBef>
                <a:spcPts val="1100"/>
              </a:spcBef>
              <a:spcAft>
                <a:spcPts val="1900"/>
              </a:spcAft>
              <a:buNone/>
            </a:pPr>
            <a:r>
              <a:rPr b="1" lang="en" sz="1450">
                <a:solidFill>
                  <a:schemeClr val="dk1"/>
                </a:solidFill>
                <a:highlight>
                  <a:srgbClr val="FCFCFC"/>
                </a:highlight>
                <a:latin typeface="Courier New"/>
                <a:ea typeface="Courier New"/>
                <a:cs typeface="Courier New"/>
                <a:sym typeface="Courier New"/>
              </a:rPr>
              <a:t>null	null</a:t>
            </a:r>
            <a:endParaRPr b="1" sz="1450">
              <a:solidFill>
                <a:schemeClr val="dk1"/>
              </a:solidFill>
              <a:highlight>
                <a:srgbClr val="FCFCFC"/>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5"/>
          <p:cNvSpPr txBox="1"/>
          <p:nvPr/>
        </p:nvSpPr>
        <p:spPr>
          <a:xfrm>
            <a:off x="0" y="0"/>
            <a:ext cx="88689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solidFill>
                  <a:srgbClr val="333333"/>
                </a:solidFill>
                <a:highlight>
                  <a:srgbClr val="FFFFFF"/>
                </a:highlight>
                <a:latin typeface="Lato"/>
                <a:ea typeface="Lato"/>
                <a:cs typeface="Lato"/>
                <a:sym typeface="Lato"/>
              </a:rPr>
              <a:t>For example, consider the </a:t>
            </a:r>
            <a:r>
              <a:rPr b="1" lang="en" sz="1800">
                <a:solidFill>
                  <a:srgbClr val="F4645F"/>
                </a:solidFill>
                <a:highlight>
                  <a:srgbClr val="F0F2F1"/>
                </a:highlight>
                <a:latin typeface="Courier New"/>
                <a:ea typeface="Courier New"/>
                <a:cs typeface="Courier New"/>
                <a:sym typeface="Courier New"/>
              </a:rPr>
              <a:t>Student</a:t>
            </a:r>
            <a:r>
              <a:rPr b="1" lang="en" sz="1800">
                <a:solidFill>
                  <a:srgbClr val="333333"/>
                </a:solidFill>
                <a:highlight>
                  <a:srgbClr val="FFFFFF"/>
                </a:highlight>
                <a:latin typeface="Lato"/>
                <a:ea typeface="Lato"/>
                <a:cs typeface="Lato"/>
                <a:sym typeface="Lato"/>
              </a:rPr>
              <a:t> class shown below with two attributes: </a:t>
            </a:r>
            <a:r>
              <a:rPr b="1" lang="en" sz="1800">
                <a:solidFill>
                  <a:srgbClr val="F4645F"/>
                </a:solidFill>
                <a:highlight>
                  <a:srgbClr val="F0F2F1"/>
                </a:highlight>
                <a:latin typeface="Courier New"/>
                <a:ea typeface="Courier New"/>
                <a:cs typeface="Courier New"/>
                <a:sym typeface="Courier New"/>
              </a:rPr>
              <a:t>student name</a:t>
            </a:r>
            <a:r>
              <a:rPr b="1" lang="en" sz="1800">
                <a:solidFill>
                  <a:srgbClr val="333333"/>
                </a:solidFill>
                <a:highlight>
                  <a:srgbClr val="FFFFFF"/>
                </a:highlight>
                <a:latin typeface="Lato"/>
                <a:ea typeface="Lato"/>
                <a:cs typeface="Lato"/>
                <a:sym typeface="Lato"/>
              </a:rPr>
              <a:t> and </a:t>
            </a:r>
            <a:r>
              <a:rPr b="1" lang="en" sz="1800">
                <a:solidFill>
                  <a:srgbClr val="F4645F"/>
                </a:solidFill>
                <a:highlight>
                  <a:srgbClr val="F0F2F1"/>
                </a:highlight>
                <a:latin typeface="Courier New"/>
                <a:ea typeface="Courier New"/>
                <a:cs typeface="Courier New"/>
                <a:sym typeface="Courier New"/>
              </a:rPr>
              <a:t>GPA</a:t>
            </a:r>
            <a:r>
              <a:rPr b="1" lang="en" sz="1800">
                <a:solidFill>
                  <a:srgbClr val="333333"/>
                </a:solidFill>
                <a:highlight>
                  <a:srgbClr val="FFFFFF"/>
                </a:highlight>
                <a:latin typeface="Lato"/>
                <a:ea typeface="Lato"/>
                <a:cs typeface="Lato"/>
                <a:sym typeface="Lato"/>
              </a:rPr>
              <a:t>. A constructor is defined for the class, which takes a string name and a double </a:t>
            </a:r>
            <a:r>
              <a:rPr b="1" lang="en" sz="1800">
                <a:solidFill>
                  <a:srgbClr val="F4645F"/>
                </a:solidFill>
                <a:highlight>
                  <a:srgbClr val="F0F2F1"/>
                </a:highlight>
                <a:latin typeface="Courier New"/>
                <a:ea typeface="Courier New"/>
                <a:cs typeface="Courier New"/>
                <a:sym typeface="Courier New"/>
              </a:rPr>
              <a:t>GPA</a:t>
            </a:r>
            <a:r>
              <a:rPr b="1" lang="en" sz="1800">
                <a:solidFill>
                  <a:srgbClr val="333333"/>
                </a:solidFill>
                <a:highlight>
                  <a:srgbClr val="FFFFFF"/>
                </a:highlight>
                <a:latin typeface="Lato"/>
                <a:ea typeface="Lato"/>
                <a:cs typeface="Lato"/>
                <a:sym typeface="Lato"/>
              </a:rPr>
              <a:t> as parameters and initializes the corresponding attributes for the new object.</a:t>
            </a:r>
            <a:endParaRPr b="1" sz="1800"/>
          </a:p>
        </p:txBody>
      </p:sp>
      <p:sp>
        <p:nvSpPr>
          <p:cNvPr id="342" name="Google Shape;342;p65"/>
          <p:cNvSpPr txBox="1"/>
          <p:nvPr/>
        </p:nvSpPr>
        <p:spPr>
          <a:xfrm>
            <a:off x="179775" y="1246800"/>
            <a:ext cx="8239500" cy="3940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500"/>
              </a:spcBef>
              <a:spcAft>
                <a:spcPts val="0"/>
              </a:spcAft>
              <a:buNone/>
            </a:pPr>
            <a:r>
              <a:rPr b="1" lang="en" sz="3100">
                <a:solidFill>
                  <a:schemeClr val="dk1"/>
                </a:solidFill>
                <a:highlight>
                  <a:srgbClr val="FFFFFF"/>
                </a:highlight>
                <a:uFill>
                  <a:noFill/>
                </a:uFill>
                <a:latin typeface="Lato"/>
                <a:ea typeface="Lato"/>
                <a:cs typeface="Lato"/>
                <a:sym typeface="Lato"/>
                <a:hlinkClick r:id="rId3">
                  <a:extLst>
                    <a:ext uri="{A12FA001-AC4F-418D-AE19-62706E023703}">
                      <ahyp:hlinkClr val="tx"/>
                    </a:ext>
                  </a:extLst>
                </a:hlinkClick>
              </a:rPr>
              <a:t>Parameterized Constructor in Java</a:t>
            </a:r>
            <a:endParaRPr b="1" sz="3100">
              <a:solidFill>
                <a:schemeClr val="dk1"/>
              </a:solidFill>
              <a:highlight>
                <a:srgbClr val="FFFFFF"/>
              </a:highlight>
              <a:latin typeface="Lato"/>
              <a:ea typeface="Lato"/>
              <a:cs typeface="Lato"/>
              <a:sym typeface="Lato"/>
            </a:endParaRPr>
          </a:p>
          <a:p>
            <a:pPr indent="0" lvl="0" marL="0" rtl="0" algn="l">
              <a:lnSpc>
                <a:spcPct val="100000"/>
              </a:lnSpc>
              <a:spcBef>
                <a:spcPts val="1200"/>
              </a:spcBef>
              <a:spcAft>
                <a:spcPts val="0"/>
              </a:spcAft>
              <a:buNone/>
            </a:pPr>
            <a:r>
              <a:rPr b="1" lang="en" sz="1450">
                <a:solidFill>
                  <a:srgbClr val="0077AA"/>
                </a:solidFill>
                <a:highlight>
                  <a:srgbClr val="FCFCFC"/>
                </a:highlight>
                <a:latin typeface="Courier New"/>
                <a:ea typeface="Courier New"/>
                <a:cs typeface="Courier New"/>
                <a:sym typeface="Courier New"/>
              </a:rPr>
              <a:t>class</a:t>
            </a:r>
            <a:r>
              <a:rPr b="1" lang="en" sz="1450">
                <a:solidFill>
                  <a:schemeClr val="dk1"/>
                </a:solidFill>
                <a:highlight>
                  <a:srgbClr val="FCFCFC"/>
                </a:highlight>
                <a:latin typeface="Courier New"/>
                <a:ea typeface="Courier New"/>
                <a:cs typeface="Courier New"/>
                <a:sym typeface="Courier New"/>
              </a:rPr>
              <a:t> Student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String name</a:t>
            </a: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Double gpa</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a:t>
            </a:r>
            <a:r>
              <a:rPr b="1" lang="en" sz="1450">
                <a:solidFill>
                  <a:srgbClr val="DD4A68"/>
                </a:solidFill>
                <a:highlight>
                  <a:srgbClr val="FCFCFC"/>
                </a:highlight>
                <a:latin typeface="Courier New"/>
                <a:ea typeface="Courier New"/>
                <a:cs typeface="Courier New"/>
                <a:sym typeface="Courier New"/>
              </a:rPr>
              <a:t>Student</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String s</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Double g</a:t>
            </a: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a:t>
            </a: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name </a:t>
            </a:r>
            <a:r>
              <a:rPr b="1" lang="en" sz="1450">
                <a:solidFill>
                  <a:srgbClr val="A67F5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s</a:t>
            </a: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gpa </a:t>
            </a:r>
            <a:r>
              <a:rPr b="1" lang="en" sz="1450">
                <a:solidFill>
                  <a:srgbClr val="A67F5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g</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a:t>
            </a: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rgbClr val="0077AA"/>
                </a:solidFill>
                <a:highlight>
                  <a:srgbClr val="FCFCFC"/>
                </a:highlight>
                <a:latin typeface="Courier New"/>
                <a:ea typeface="Courier New"/>
                <a:cs typeface="Courier New"/>
                <a:sym typeface="Courier New"/>
              </a:rPr>
              <a:t>public</a:t>
            </a:r>
            <a:r>
              <a:rPr b="1" lang="en" sz="1450">
                <a:solidFill>
                  <a:schemeClr val="dk1"/>
                </a:solidFill>
                <a:highlight>
                  <a:srgbClr val="FCFCFC"/>
                </a:highlight>
                <a:latin typeface="Courier New"/>
                <a:ea typeface="Courier New"/>
                <a:cs typeface="Courier New"/>
                <a:sym typeface="Courier New"/>
              </a:rPr>
              <a:t> </a:t>
            </a:r>
            <a:r>
              <a:rPr b="1" lang="en" sz="1450">
                <a:solidFill>
                  <a:srgbClr val="0077AA"/>
                </a:solidFill>
                <a:highlight>
                  <a:srgbClr val="FCFCFC"/>
                </a:highlight>
                <a:latin typeface="Courier New"/>
                <a:ea typeface="Courier New"/>
                <a:cs typeface="Courier New"/>
                <a:sym typeface="Courier New"/>
              </a:rPr>
              <a:t>class</a:t>
            </a:r>
            <a:r>
              <a:rPr b="1" lang="en" sz="1450">
                <a:solidFill>
                  <a:schemeClr val="dk1"/>
                </a:solidFill>
                <a:highlight>
                  <a:srgbClr val="FCFCFC"/>
                </a:highlight>
                <a:latin typeface="Courier New"/>
                <a:ea typeface="Courier New"/>
                <a:cs typeface="Courier New"/>
                <a:sym typeface="Courier New"/>
              </a:rPr>
              <a:t> Main</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a:t>
            </a:r>
            <a:r>
              <a:rPr b="1" lang="en" sz="1450">
                <a:solidFill>
                  <a:srgbClr val="0077AA"/>
                </a:solidFill>
                <a:highlight>
                  <a:srgbClr val="FCFCFC"/>
                </a:highlight>
                <a:latin typeface="Courier New"/>
                <a:ea typeface="Courier New"/>
                <a:cs typeface="Courier New"/>
                <a:sym typeface="Courier New"/>
              </a:rPr>
              <a:t>public</a:t>
            </a:r>
            <a:r>
              <a:rPr b="1" lang="en" sz="1450">
                <a:solidFill>
                  <a:schemeClr val="dk1"/>
                </a:solidFill>
                <a:highlight>
                  <a:srgbClr val="FCFCFC"/>
                </a:highlight>
                <a:latin typeface="Courier New"/>
                <a:ea typeface="Courier New"/>
                <a:cs typeface="Courier New"/>
                <a:sym typeface="Courier New"/>
              </a:rPr>
              <a:t> </a:t>
            </a:r>
            <a:r>
              <a:rPr b="1" lang="en" sz="1450">
                <a:solidFill>
                  <a:srgbClr val="0077AA"/>
                </a:solidFill>
                <a:highlight>
                  <a:srgbClr val="FCFCFC"/>
                </a:highlight>
                <a:latin typeface="Courier New"/>
                <a:ea typeface="Courier New"/>
                <a:cs typeface="Courier New"/>
                <a:sym typeface="Courier New"/>
              </a:rPr>
              <a:t>static</a:t>
            </a:r>
            <a:r>
              <a:rPr b="1" lang="en" sz="1450">
                <a:solidFill>
                  <a:schemeClr val="dk1"/>
                </a:solidFill>
                <a:highlight>
                  <a:srgbClr val="FCFCFC"/>
                </a:highlight>
                <a:latin typeface="Courier New"/>
                <a:ea typeface="Courier New"/>
                <a:cs typeface="Courier New"/>
                <a:sym typeface="Courier New"/>
              </a:rPr>
              <a:t> </a:t>
            </a:r>
            <a:r>
              <a:rPr b="1" lang="en" sz="1450">
                <a:solidFill>
                  <a:srgbClr val="0077AA"/>
                </a:solidFill>
                <a:highlight>
                  <a:srgbClr val="FCFCFC"/>
                </a:highlight>
                <a:latin typeface="Courier New"/>
                <a:ea typeface="Courier New"/>
                <a:cs typeface="Courier New"/>
                <a:sym typeface="Courier New"/>
              </a:rPr>
              <a:t>void</a:t>
            </a:r>
            <a:r>
              <a:rPr b="1" lang="en" sz="1450">
                <a:solidFill>
                  <a:schemeClr val="dk1"/>
                </a:solidFill>
                <a:highlight>
                  <a:srgbClr val="FCFCFC"/>
                </a:highlight>
                <a:latin typeface="Courier New"/>
                <a:ea typeface="Courier New"/>
                <a:cs typeface="Courier New"/>
                <a:sym typeface="Courier New"/>
              </a:rPr>
              <a:t> </a:t>
            </a:r>
            <a:r>
              <a:rPr b="1" lang="en" sz="1450">
                <a:solidFill>
                  <a:srgbClr val="DD4A68"/>
                </a:solidFill>
                <a:highlight>
                  <a:srgbClr val="FCFCFC"/>
                </a:highlight>
                <a:latin typeface="Courier New"/>
                <a:ea typeface="Courier New"/>
                <a:cs typeface="Courier New"/>
                <a:sym typeface="Courier New"/>
              </a:rPr>
              <a:t>main</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String</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args</a:t>
            </a: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a:t>
            </a: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Student s </a:t>
            </a:r>
            <a:r>
              <a:rPr b="1" lang="en" sz="1450">
                <a:solidFill>
                  <a:srgbClr val="A67F5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a:t>
            </a:r>
            <a:r>
              <a:rPr b="1" lang="en" sz="1450">
                <a:solidFill>
                  <a:srgbClr val="0077AA"/>
                </a:solidFill>
                <a:highlight>
                  <a:srgbClr val="FCFCFC"/>
                </a:highlight>
                <a:latin typeface="Courier New"/>
                <a:ea typeface="Courier New"/>
                <a:cs typeface="Courier New"/>
                <a:sym typeface="Courier New"/>
              </a:rPr>
              <a:t>new</a:t>
            </a:r>
            <a:r>
              <a:rPr b="1" lang="en" sz="1450">
                <a:solidFill>
                  <a:schemeClr val="dk1"/>
                </a:solidFill>
                <a:highlight>
                  <a:srgbClr val="FCFCFC"/>
                </a:highlight>
                <a:latin typeface="Courier New"/>
                <a:ea typeface="Courier New"/>
                <a:cs typeface="Courier New"/>
                <a:sym typeface="Courier New"/>
              </a:rPr>
              <a:t> Student</a:t>
            </a:r>
            <a:r>
              <a:rPr b="1" lang="en" sz="1450">
                <a:solidFill>
                  <a:srgbClr val="999999"/>
                </a:solidFill>
                <a:highlight>
                  <a:srgbClr val="FCFCFC"/>
                </a:highlight>
                <a:latin typeface="Courier New"/>
                <a:ea typeface="Courier New"/>
                <a:cs typeface="Courier New"/>
                <a:sym typeface="Courier New"/>
              </a:rPr>
              <a:t>(</a:t>
            </a:r>
            <a:r>
              <a:rPr b="1" lang="en" sz="1450">
                <a:solidFill>
                  <a:srgbClr val="669900"/>
                </a:solidFill>
                <a:highlight>
                  <a:srgbClr val="FCFCFC"/>
                </a:highlight>
                <a:latin typeface="Courier New"/>
                <a:ea typeface="Courier New"/>
                <a:cs typeface="Courier New"/>
                <a:sym typeface="Courier New"/>
              </a:rPr>
              <a:t>"Justin"</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a:t>
            </a:r>
            <a:r>
              <a:rPr b="1" lang="en" sz="1450">
                <a:solidFill>
                  <a:srgbClr val="990055"/>
                </a:solidFill>
                <a:highlight>
                  <a:srgbClr val="FCFCFC"/>
                </a:highlight>
                <a:latin typeface="Courier New"/>
                <a:ea typeface="Courier New"/>
                <a:cs typeface="Courier New"/>
                <a:sym typeface="Courier New"/>
              </a:rPr>
              <a:t>9.75</a:t>
            </a:r>
            <a:r>
              <a:rPr b="1" lang="en" sz="1450">
                <a:solidFill>
                  <a:srgbClr val="999999"/>
                </a:solidFill>
                <a:highlight>
                  <a:srgbClr val="FCFCFC"/>
                </a:highlight>
                <a:latin typeface="Courier New"/>
                <a:ea typeface="Courier New"/>
                <a:cs typeface="Courier New"/>
                <a:sym typeface="Courier New"/>
              </a:rPr>
              <a:t>);</a:t>
            </a:r>
            <a:endParaRPr b="1" sz="145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50">
                <a:solidFill>
                  <a:schemeClr val="dk1"/>
                </a:solidFill>
                <a:highlight>
                  <a:srgbClr val="FCFCFC"/>
                </a:highlight>
                <a:latin typeface="Courier New"/>
                <a:ea typeface="Courier New"/>
                <a:cs typeface="Courier New"/>
                <a:sym typeface="Courier New"/>
              </a:rPr>
              <a:t>        System</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out</a:t>
            </a:r>
            <a:r>
              <a:rPr b="1" lang="en" sz="1450">
                <a:solidFill>
                  <a:srgbClr val="999999"/>
                </a:solidFill>
                <a:highlight>
                  <a:srgbClr val="FCFCFC"/>
                </a:highlight>
                <a:latin typeface="Courier New"/>
                <a:ea typeface="Courier New"/>
                <a:cs typeface="Courier New"/>
                <a:sym typeface="Courier New"/>
              </a:rPr>
              <a:t>.</a:t>
            </a:r>
            <a:r>
              <a:rPr b="1" lang="en" sz="1450">
                <a:solidFill>
                  <a:srgbClr val="DD4A68"/>
                </a:solidFill>
                <a:highlight>
                  <a:srgbClr val="FCFCFC"/>
                </a:highlight>
                <a:latin typeface="Courier New"/>
                <a:ea typeface="Courier New"/>
                <a:cs typeface="Courier New"/>
                <a:sym typeface="Courier New"/>
              </a:rPr>
              <a:t>println</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s</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name </a:t>
            </a:r>
            <a:r>
              <a:rPr b="1" lang="en" sz="1450">
                <a:solidFill>
                  <a:srgbClr val="A67F5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a:t>
            </a:r>
            <a:r>
              <a:rPr b="1" lang="en" sz="1450">
                <a:solidFill>
                  <a:srgbClr val="669900"/>
                </a:solidFill>
                <a:highlight>
                  <a:srgbClr val="FCFCFC"/>
                </a:highlight>
                <a:latin typeface="Courier New"/>
                <a:ea typeface="Courier New"/>
                <a:cs typeface="Courier New"/>
                <a:sym typeface="Courier New"/>
              </a:rPr>
              <a:t>"\t"</a:t>
            </a:r>
            <a:r>
              <a:rPr b="1" lang="en" sz="1450">
                <a:solidFill>
                  <a:schemeClr val="dk1"/>
                </a:solidFill>
                <a:highlight>
                  <a:srgbClr val="FCFCFC"/>
                </a:highlight>
                <a:latin typeface="Courier New"/>
                <a:ea typeface="Courier New"/>
                <a:cs typeface="Courier New"/>
                <a:sym typeface="Courier New"/>
              </a:rPr>
              <a:t> </a:t>
            </a:r>
            <a:r>
              <a:rPr b="1" lang="en" sz="1450">
                <a:solidFill>
                  <a:srgbClr val="A67F5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s</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gpa</a:t>
            </a:r>
            <a:r>
              <a:rPr b="1" lang="en" sz="1450">
                <a:solidFill>
                  <a:srgbClr val="999999"/>
                </a:solidFill>
                <a:highlight>
                  <a:srgbClr val="FCFCFC"/>
                </a:highlight>
                <a:latin typeface="Courier New"/>
                <a:ea typeface="Courier New"/>
                <a:cs typeface="Courier New"/>
                <a:sym typeface="Courier New"/>
              </a:rPr>
              <a:t>);</a:t>
            </a:r>
            <a:r>
              <a:rPr b="1" lang="en" sz="1450">
                <a:solidFill>
                  <a:schemeClr val="dk1"/>
                </a:solidFill>
                <a:highlight>
                  <a:srgbClr val="FCFCFC"/>
                </a:highlight>
                <a:latin typeface="Courier New"/>
                <a:ea typeface="Courier New"/>
                <a:cs typeface="Courier New"/>
                <a:sym typeface="Courier New"/>
              </a:rPr>
              <a:t>   </a:t>
            </a:r>
            <a:r>
              <a:rPr b="1" lang="en" sz="1450">
                <a:solidFill>
                  <a:srgbClr val="999999"/>
                </a:solidFill>
                <a:highlight>
                  <a:srgbClr val="FCFCFC"/>
                </a:highlight>
                <a:latin typeface="Courier New"/>
                <a:ea typeface="Courier New"/>
                <a:cs typeface="Courier New"/>
                <a:sym typeface="Courier New"/>
              </a:rPr>
              <a:t>}}</a:t>
            </a:r>
            <a:endParaRPr b="1" sz="1450">
              <a:solidFill>
                <a:srgbClr val="999999"/>
              </a:solidFill>
              <a:highlight>
                <a:srgbClr val="FCFCFC"/>
              </a:highlight>
              <a:latin typeface="Courier New"/>
              <a:ea typeface="Courier New"/>
              <a:cs typeface="Courier New"/>
              <a:sym typeface="Courier New"/>
            </a:endParaRPr>
          </a:p>
        </p:txBody>
      </p:sp>
      <p:sp>
        <p:nvSpPr>
          <p:cNvPr id="343" name="Google Shape;343;p65"/>
          <p:cNvSpPr txBox="1"/>
          <p:nvPr/>
        </p:nvSpPr>
        <p:spPr>
          <a:xfrm>
            <a:off x="5513050" y="2706575"/>
            <a:ext cx="3000000" cy="82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50">
                <a:solidFill>
                  <a:srgbClr val="333333"/>
                </a:solidFill>
                <a:highlight>
                  <a:srgbClr val="FFFFFF"/>
                </a:highlight>
                <a:latin typeface="Lato"/>
                <a:ea typeface="Lato"/>
                <a:cs typeface="Lato"/>
                <a:sym typeface="Lato"/>
              </a:rPr>
              <a:t>Output:</a:t>
            </a:r>
            <a:endParaRPr b="1" sz="1650">
              <a:solidFill>
                <a:srgbClr val="333333"/>
              </a:solidFill>
              <a:highlight>
                <a:srgbClr val="FFFFFF"/>
              </a:highlight>
              <a:latin typeface="Lato"/>
              <a:ea typeface="Lato"/>
              <a:cs typeface="Lato"/>
              <a:sym typeface="Lato"/>
            </a:endParaRPr>
          </a:p>
          <a:p>
            <a:pPr indent="0" lvl="0" marL="139700" marR="139700" rtl="0" algn="l">
              <a:lnSpc>
                <a:spcPct val="150000"/>
              </a:lnSpc>
              <a:spcBef>
                <a:spcPts val="1100"/>
              </a:spcBef>
              <a:spcAft>
                <a:spcPts val="1900"/>
              </a:spcAft>
              <a:buNone/>
            </a:pPr>
            <a:r>
              <a:rPr b="1" lang="en" sz="1350">
                <a:solidFill>
                  <a:schemeClr val="dk1"/>
                </a:solidFill>
                <a:highlight>
                  <a:srgbClr val="FCFCFC"/>
                </a:highlight>
                <a:latin typeface="Courier New"/>
                <a:ea typeface="Courier New"/>
                <a:cs typeface="Courier New"/>
                <a:sym typeface="Courier New"/>
              </a:rPr>
              <a:t>Justin	9.75</a:t>
            </a:r>
            <a:endParaRPr b="1" sz="1350">
              <a:solidFill>
                <a:schemeClr val="dk1"/>
              </a:solidFill>
              <a:highlight>
                <a:srgbClr val="FCFCFC"/>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6"/>
          <p:cNvSpPr txBox="1"/>
          <p:nvPr/>
        </p:nvSpPr>
        <p:spPr>
          <a:xfrm>
            <a:off x="0" y="0"/>
            <a:ext cx="7161000" cy="538800"/>
          </a:xfrm>
          <a:prstGeom prst="rect">
            <a:avLst/>
          </a:prstGeom>
          <a:noFill/>
          <a:ln>
            <a:noFill/>
          </a:ln>
        </p:spPr>
        <p:txBody>
          <a:bodyPr anchorCtr="0" anchor="t" bIns="91425" lIns="91425" spcFirstLastPara="1" rIns="91425" wrap="square" tIns="91425">
            <a:spAutoFit/>
          </a:bodyPr>
          <a:lstStyle/>
          <a:p>
            <a:pPr indent="0" lvl="0" marL="0" rtl="0" algn="l">
              <a:lnSpc>
                <a:spcPct val="122222"/>
              </a:lnSpc>
              <a:spcBef>
                <a:spcPts val="1500"/>
              </a:spcBef>
              <a:spcAft>
                <a:spcPts val="1200"/>
              </a:spcAft>
              <a:buNone/>
            </a:pPr>
            <a:r>
              <a:rPr b="1" lang="en" sz="2300">
                <a:solidFill>
                  <a:schemeClr val="dk1"/>
                </a:solidFill>
                <a:highlight>
                  <a:srgbClr val="FFFFFF"/>
                </a:highlight>
                <a:uFill>
                  <a:noFill/>
                </a:uFill>
                <a:latin typeface="Lato"/>
                <a:ea typeface="Lato"/>
                <a:cs typeface="Lato"/>
                <a:sym typeface="Lato"/>
                <a:hlinkClick r:id="rId3">
                  <a:extLst>
                    <a:ext uri="{A12FA001-AC4F-418D-AE19-62706E023703}">
                      <ahyp:hlinkClr val="tx"/>
                    </a:ext>
                  </a:extLst>
                </a:hlinkClick>
              </a:rPr>
              <a:t>Constructor Overloading in Java</a:t>
            </a:r>
            <a:endParaRPr b="1" sz="2300">
              <a:solidFill>
                <a:schemeClr val="dk1"/>
              </a:solidFill>
              <a:highlight>
                <a:srgbClr val="FFFFFF"/>
              </a:highlight>
              <a:latin typeface="Lato"/>
              <a:ea typeface="Lato"/>
              <a:cs typeface="Lato"/>
              <a:sym typeface="Lato"/>
            </a:endParaRPr>
          </a:p>
        </p:txBody>
      </p:sp>
      <p:sp>
        <p:nvSpPr>
          <p:cNvPr id="349" name="Google Shape;349;p66"/>
          <p:cNvSpPr txBox="1"/>
          <p:nvPr/>
        </p:nvSpPr>
        <p:spPr>
          <a:xfrm>
            <a:off x="129825" y="438925"/>
            <a:ext cx="8639100" cy="471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077AA"/>
                </a:solidFill>
                <a:highlight>
                  <a:srgbClr val="FCFCFC"/>
                </a:highlight>
                <a:latin typeface="Courier New"/>
                <a:ea typeface="Courier New"/>
                <a:cs typeface="Courier New"/>
                <a:sym typeface="Courier New"/>
              </a:rPr>
              <a:t>class</a:t>
            </a:r>
            <a:r>
              <a:rPr b="1" lang="en" sz="1550">
                <a:solidFill>
                  <a:schemeClr val="dk1"/>
                </a:solidFill>
                <a:highlight>
                  <a:srgbClr val="FCFCFC"/>
                </a:highlight>
                <a:latin typeface="Courier New"/>
                <a:ea typeface="Courier New"/>
                <a:cs typeface="Courier New"/>
                <a:sym typeface="Courier New"/>
              </a:rPr>
              <a:t> Student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String name</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Double gpa</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a:t>
            </a:r>
            <a:r>
              <a:rPr b="1" lang="en" sz="1550">
                <a:solidFill>
                  <a:srgbClr val="DD4A68"/>
                </a:solidFill>
                <a:highlight>
                  <a:srgbClr val="FCFCFC"/>
                </a:highlight>
                <a:latin typeface="Courier New"/>
                <a:ea typeface="Courier New"/>
                <a:cs typeface="Courier New"/>
                <a:sym typeface="Courier New"/>
              </a:rPr>
              <a:t>Student</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String s</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Double g</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name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s</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a:t>
            </a:r>
            <a:r>
              <a:rPr b="1" lang="en" sz="1550">
                <a:solidFill>
                  <a:srgbClr val="0077AA"/>
                </a:solidFill>
                <a:highlight>
                  <a:srgbClr val="FCFCFC"/>
                </a:highlight>
                <a:latin typeface="Courier New"/>
                <a:ea typeface="Courier New"/>
                <a:cs typeface="Courier New"/>
                <a:sym typeface="Courier New"/>
              </a:rPr>
              <a:t>this</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gpa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g</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a:t>
            </a:r>
            <a:r>
              <a:rPr b="1" lang="en" sz="1550">
                <a:solidFill>
                  <a:srgbClr val="DD4A68"/>
                </a:solidFill>
                <a:highlight>
                  <a:srgbClr val="FCFCFC"/>
                </a:highlight>
                <a:latin typeface="Courier New"/>
                <a:ea typeface="Courier New"/>
                <a:cs typeface="Courier New"/>
                <a:sym typeface="Courier New"/>
              </a:rPr>
              <a:t>Student</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String s</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name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s</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gpa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null</a:t>
            </a:r>
            <a:r>
              <a:rPr b="1" lang="en" sz="1550">
                <a:solidFill>
                  <a:srgbClr val="999999"/>
                </a:solidFill>
                <a:highlight>
                  <a:srgbClr val="FCFCFC"/>
                </a:highlight>
                <a:latin typeface="Courier New"/>
                <a:ea typeface="Courier New"/>
                <a:cs typeface="Courier New"/>
                <a:sym typeface="Courier New"/>
              </a:rPr>
              <a:t>;</a:t>
            </a:r>
            <a:r>
              <a:rPr b="1" lang="en" sz="1550">
                <a:solidFill>
                  <a:srgbClr val="708090"/>
                </a:solidFill>
                <a:highlight>
                  <a:srgbClr val="FCFCFC"/>
                </a:highlight>
                <a:latin typeface="Courier New"/>
                <a:ea typeface="Courier New"/>
                <a:cs typeface="Courier New"/>
                <a:sym typeface="Courier New"/>
              </a:rPr>
              <a:t>//Setting GPA to null</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rgbClr val="0077AA"/>
                </a:solidFill>
                <a:highlight>
                  <a:srgbClr val="FCFCFC"/>
                </a:highlight>
                <a:latin typeface="Courier New"/>
                <a:ea typeface="Courier New"/>
                <a:cs typeface="Courier New"/>
                <a:sym typeface="Courier New"/>
              </a:rPr>
              <a:t>public</a:t>
            </a:r>
            <a:r>
              <a:rPr b="1" lang="en" sz="1550">
                <a:solidFill>
                  <a:schemeClr val="dk1"/>
                </a:solidFill>
                <a:highlight>
                  <a:srgbClr val="FCFCFC"/>
                </a:highlight>
                <a:latin typeface="Courier New"/>
                <a:ea typeface="Courier New"/>
                <a:cs typeface="Courier New"/>
                <a:sym typeface="Courier New"/>
              </a:rPr>
              <a:t> </a:t>
            </a:r>
            <a:r>
              <a:rPr b="1" lang="en" sz="1550">
                <a:solidFill>
                  <a:srgbClr val="0077AA"/>
                </a:solidFill>
                <a:highlight>
                  <a:srgbClr val="FCFCFC"/>
                </a:highlight>
                <a:latin typeface="Courier New"/>
                <a:ea typeface="Courier New"/>
                <a:cs typeface="Courier New"/>
                <a:sym typeface="Courier New"/>
              </a:rPr>
              <a:t>class</a:t>
            </a:r>
            <a:r>
              <a:rPr b="1" lang="en" sz="1550">
                <a:solidFill>
                  <a:schemeClr val="dk1"/>
                </a:solidFill>
                <a:highlight>
                  <a:srgbClr val="FCFCFC"/>
                </a:highlight>
                <a:latin typeface="Courier New"/>
                <a:ea typeface="Courier New"/>
                <a:cs typeface="Courier New"/>
                <a:sym typeface="Courier New"/>
              </a:rPr>
              <a:t> Main</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a:t>
            </a:r>
            <a:r>
              <a:rPr b="1" lang="en" sz="1550">
                <a:solidFill>
                  <a:srgbClr val="0077AA"/>
                </a:solidFill>
                <a:highlight>
                  <a:srgbClr val="FCFCFC"/>
                </a:highlight>
                <a:latin typeface="Courier New"/>
                <a:ea typeface="Courier New"/>
                <a:cs typeface="Courier New"/>
                <a:sym typeface="Courier New"/>
              </a:rPr>
              <a:t>public</a:t>
            </a:r>
            <a:r>
              <a:rPr b="1" lang="en" sz="1550">
                <a:solidFill>
                  <a:schemeClr val="dk1"/>
                </a:solidFill>
                <a:highlight>
                  <a:srgbClr val="FCFCFC"/>
                </a:highlight>
                <a:latin typeface="Courier New"/>
                <a:ea typeface="Courier New"/>
                <a:cs typeface="Courier New"/>
                <a:sym typeface="Courier New"/>
              </a:rPr>
              <a:t> </a:t>
            </a:r>
            <a:r>
              <a:rPr b="1" lang="en" sz="1550">
                <a:solidFill>
                  <a:srgbClr val="0077AA"/>
                </a:solidFill>
                <a:highlight>
                  <a:srgbClr val="FCFCFC"/>
                </a:highlight>
                <a:latin typeface="Courier New"/>
                <a:ea typeface="Courier New"/>
                <a:cs typeface="Courier New"/>
                <a:sym typeface="Courier New"/>
              </a:rPr>
              <a:t>static</a:t>
            </a:r>
            <a:r>
              <a:rPr b="1" lang="en" sz="1550">
                <a:solidFill>
                  <a:schemeClr val="dk1"/>
                </a:solidFill>
                <a:highlight>
                  <a:srgbClr val="FCFCFC"/>
                </a:highlight>
                <a:latin typeface="Courier New"/>
                <a:ea typeface="Courier New"/>
                <a:cs typeface="Courier New"/>
                <a:sym typeface="Courier New"/>
              </a:rPr>
              <a:t> </a:t>
            </a:r>
            <a:r>
              <a:rPr b="1" lang="en" sz="1550">
                <a:solidFill>
                  <a:srgbClr val="0077AA"/>
                </a:solidFill>
                <a:highlight>
                  <a:srgbClr val="FCFCFC"/>
                </a:highlight>
                <a:latin typeface="Courier New"/>
                <a:ea typeface="Courier New"/>
                <a:cs typeface="Courier New"/>
                <a:sym typeface="Courier New"/>
              </a:rPr>
              <a:t>void</a:t>
            </a:r>
            <a:r>
              <a:rPr b="1" lang="en" sz="1550">
                <a:solidFill>
                  <a:schemeClr val="dk1"/>
                </a:solidFill>
                <a:highlight>
                  <a:srgbClr val="FCFCFC"/>
                </a:highlight>
                <a:latin typeface="Courier New"/>
                <a:ea typeface="Courier New"/>
                <a:cs typeface="Courier New"/>
                <a:sym typeface="Courier New"/>
              </a:rPr>
              <a:t> </a:t>
            </a:r>
            <a:r>
              <a:rPr b="1" lang="en" sz="1550">
                <a:solidFill>
                  <a:srgbClr val="DD4A68"/>
                </a:solidFill>
                <a:highlight>
                  <a:srgbClr val="FCFCFC"/>
                </a:highlight>
                <a:latin typeface="Courier New"/>
                <a:ea typeface="Courier New"/>
                <a:cs typeface="Courier New"/>
                <a:sym typeface="Courier New"/>
              </a:rPr>
              <a:t>main</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String</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args</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Student s1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a:t>
            </a:r>
            <a:r>
              <a:rPr b="1" lang="en" sz="1550">
                <a:solidFill>
                  <a:srgbClr val="0077AA"/>
                </a:solidFill>
                <a:highlight>
                  <a:srgbClr val="FCFCFC"/>
                </a:highlight>
                <a:latin typeface="Courier New"/>
                <a:ea typeface="Courier New"/>
                <a:cs typeface="Courier New"/>
                <a:sym typeface="Courier New"/>
              </a:rPr>
              <a:t>new</a:t>
            </a:r>
            <a:r>
              <a:rPr b="1" lang="en" sz="1550">
                <a:solidFill>
                  <a:schemeClr val="dk1"/>
                </a:solidFill>
                <a:highlight>
                  <a:srgbClr val="FCFCFC"/>
                </a:highlight>
                <a:latin typeface="Courier New"/>
                <a:ea typeface="Courier New"/>
                <a:cs typeface="Courier New"/>
                <a:sym typeface="Courier New"/>
              </a:rPr>
              <a:t> Student</a:t>
            </a:r>
            <a:r>
              <a:rPr b="1" lang="en" sz="1550">
                <a:solidFill>
                  <a:srgbClr val="999999"/>
                </a:solidFill>
                <a:highlight>
                  <a:srgbClr val="FCFCFC"/>
                </a:highlight>
                <a:latin typeface="Courier New"/>
                <a:ea typeface="Courier New"/>
                <a:cs typeface="Courier New"/>
                <a:sym typeface="Courier New"/>
              </a:rPr>
              <a:t>(</a:t>
            </a:r>
            <a:r>
              <a:rPr b="1" lang="en" sz="1550">
                <a:solidFill>
                  <a:srgbClr val="669900"/>
                </a:solidFill>
                <a:highlight>
                  <a:srgbClr val="FCFCFC"/>
                </a:highlight>
                <a:latin typeface="Courier New"/>
                <a:ea typeface="Courier New"/>
                <a:cs typeface="Courier New"/>
                <a:sym typeface="Courier New"/>
              </a:rPr>
              <a:t>"Justin"</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Student s2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a:t>
            </a:r>
            <a:r>
              <a:rPr b="1" lang="en" sz="1550">
                <a:solidFill>
                  <a:srgbClr val="0077AA"/>
                </a:solidFill>
                <a:highlight>
                  <a:srgbClr val="FCFCFC"/>
                </a:highlight>
                <a:latin typeface="Courier New"/>
                <a:ea typeface="Courier New"/>
                <a:cs typeface="Courier New"/>
                <a:sym typeface="Courier New"/>
              </a:rPr>
              <a:t>new</a:t>
            </a:r>
            <a:r>
              <a:rPr b="1" lang="en" sz="1550">
                <a:solidFill>
                  <a:schemeClr val="dk1"/>
                </a:solidFill>
                <a:highlight>
                  <a:srgbClr val="FCFCFC"/>
                </a:highlight>
                <a:latin typeface="Courier New"/>
                <a:ea typeface="Courier New"/>
                <a:cs typeface="Courier New"/>
                <a:sym typeface="Courier New"/>
              </a:rPr>
              <a:t> Student</a:t>
            </a:r>
            <a:r>
              <a:rPr b="1" lang="en" sz="1550">
                <a:solidFill>
                  <a:srgbClr val="999999"/>
                </a:solidFill>
                <a:highlight>
                  <a:srgbClr val="FCFCFC"/>
                </a:highlight>
                <a:latin typeface="Courier New"/>
                <a:ea typeface="Courier New"/>
                <a:cs typeface="Courier New"/>
                <a:sym typeface="Courier New"/>
              </a:rPr>
              <a:t>(</a:t>
            </a:r>
            <a:r>
              <a:rPr b="1" lang="en" sz="1550">
                <a:solidFill>
                  <a:srgbClr val="669900"/>
                </a:solidFill>
                <a:highlight>
                  <a:srgbClr val="FCFCFC"/>
                </a:highlight>
                <a:latin typeface="Courier New"/>
                <a:ea typeface="Courier New"/>
                <a:cs typeface="Courier New"/>
                <a:sym typeface="Courier New"/>
              </a:rPr>
              <a:t>"Jessica"</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a:t>
            </a:r>
            <a:r>
              <a:rPr b="1" lang="en" sz="1550">
                <a:solidFill>
                  <a:srgbClr val="990055"/>
                </a:solidFill>
                <a:highlight>
                  <a:srgbClr val="FCFCFC"/>
                </a:highlight>
                <a:latin typeface="Courier New"/>
                <a:ea typeface="Courier New"/>
                <a:cs typeface="Courier New"/>
                <a:sym typeface="Courier New"/>
              </a:rPr>
              <a:t>9.23</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System</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out</a:t>
            </a:r>
            <a:r>
              <a:rPr b="1" lang="en" sz="1550">
                <a:solidFill>
                  <a:srgbClr val="999999"/>
                </a:solidFill>
                <a:highlight>
                  <a:srgbClr val="FCFCFC"/>
                </a:highlight>
                <a:latin typeface="Courier New"/>
                <a:ea typeface="Courier New"/>
                <a:cs typeface="Courier New"/>
                <a:sym typeface="Courier New"/>
              </a:rPr>
              <a:t>.</a:t>
            </a:r>
            <a:r>
              <a:rPr b="1" lang="en" sz="1550">
                <a:solidFill>
                  <a:srgbClr val="DD4A68"/>
                </a:solidFill>
                <a:highlight>
                  <a:srgbClr val="FCFCFC"/>
                </a:highlight>
                <a:latin typeface="Courier New"/>
                <a:ea typeface="Courier New"/>
                <a:cs typeface="Courier New"/>
                <a:sym typeface="Courier New"/>
              </a:rPr>
              <a:t>println</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s1</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name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a:t>
            </a:r>
            <a:r>
              <a:rPr b="1" lang="en" sz="1550">
                <a:solidFill>
                  <a:srgbClr val="669900"/>
                </a:solidFill>
                <a:highlight>
                  <a:srgbClr val="FCFCFC"/>
                </a:highlight>
                <a:latin typeface="Courier New"/>
                <a:ea typeface="Courier New"/>
                <a:cs typeface="Courier New"/>
                <a:sym typeface="Courier New"/>
              </a:rPr>
              <a:t>"\t"</a:t>
            </a:r>
            <a:r>
              <a:rPr b="1" lang="en" sz="1550">
                <a:solidFill>
                  <a:schemeClr val="dk1"/>
                </a:solidFill>
                <a:highlight>
                  <a:srgbClr val="FCFCFC"/>
                </a:highlight>
                <a:latin typeface="Courier New"/>
                <a:ea typeface="Courier New"/>
                <a:cs typeface="Courier New"/>
                <a:sym typeface="Courier New"/>
              </a:rPr>
              <a:t>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s1</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gpa</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System</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out</a:t>
            </a:r>
            <a:r>
              <a:rPr b="1" lang="en" sz="1550">
                <a:solidFill>
                  <a:srgbClr val="999999"/>
                </a:solidFill>
                <a:highlight>
                  <a:srgbClr val="FCFCFC"/>
                </a:highlight>
                <a:latin typeface="Courier New"/>
                <a:ea typeface="Courier New"/>
                <a:cs typeface="Courier New"/>
                <a:sym typeface="Courier New"/>
              </a:rPr>
              <a:t>.</a:t>
            </a:r>
            <a:r>
              <a:rPr b="1" lang="en" sz="1550">
                <a:solidFill>
                  <a:srgbClr val="DD4A68"/>
                </a:solidFill>
                <a:highlight>
                  <a:srgbClr val="FCFCFC"/>
                </a:highlight>
                <a:latin typeface="Courier New"/>
                <a:ea typeface="Courier New"/>
                <a:cs typeface="Courier New"/>
                <a:sym typeface="Courier New"/>
              </a:rPr>
              <a:t>println</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s2</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name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a:t>
            </a:r>
            <a:r>
              <a:rPr b="1" lang="en" sz="1550">
                <a:solidFill>
                  <a:srgbClr val="669900"/>
                </a:solidFill>
                <a:highlight>
                  <a:srgbClr val="FCFCFC"/>
                </a:highlight>
                <a:latin typeface="Courier New"/>
                <a:ea typeface="Courier New"/>
                <a:cs typeface="Courier New"/>
                <a:sym typeface="Courier New"/>
              </a:rPr>
              <a:t>"\t"</a:t>
            </a:r>
            <a:r>
              <a:rPr b="1" lang="en" sz="1550">
                <a:solidFill>
                  <a:schemeClr val="dk1"/>
                </a:solidFill>
                <a:highlight>
                  <a:srgbClr val="FCFCFC"/>
                </a:highlight>
                <a:latin typeface="Courier New"/>
                <a:ea typeface="Courier New"/>
                <a:cs typeface="Courier New"/>
                <a:sym typeface="Courier New"/>
              </a:rPr>
              <a:t> </a:t>
            </a:r>
            <a:r>
              <a:rPr b="1" lang="en" sz="1550">
                <a:solidFill>
                  <a:srgbClr val="A67F5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 s2</a:t>
            </a:r>
            <a:r>
              <a:rPr b="1" lang="en" sz="1550">
                <a:solidFill>
                  <a:srgbClr val="999999"/>
                </a:solidFill>
                <a:highlight>
                  <a:srgbClr val="FCFCFC"/>
                </a:highlight>
                <a:latin typeface="Courier New"/>
                <a:ea typeface="Courier New"/>
                <a:cs typeface="Courier New"/>
                <a:sym typeface="Courier New"/>
              </a:rPr>
              <a:t>.</a:t>
            </a:r>
            <a:r>
              <a:rPr b="1" lang="en" sz="1550">
                <a:solidFill>
                  <a:schemeClr val="dk1"/>
                </a:solidFill>
                <a:highlight>
                  <a:srgbClr val="FCFCFC"/>
                </a:highlight>
                <a:latin typeface="Courier New"/>
                <a:ea typeface="Courier New"/>
                <a:cs typeface="Courier New"/>
                <a:sym typeface="Courier New"/>
              </a:rPr>
              <a:t>gpa</a:t>
            </a:r>
            <a:r>
              <a:rPr b="1" lang="en" sz="1550">
                <a:solidFill>
                  <a:srgbClr val="999999"/>
                </a:solidFill>
                <a:highlight>
                  <a:srgbClr val="FCFCFC"/>
                </a:highlight>
                <a:latin typeface="Courier New"/>
                <a:ea typeface="Courier New"/>
                <a:cs typeface="Courier New"/>
                <a:sym typeface="Courier New"/>
              </a:rPr>
              <a:t>);</a:t>
            </a:r>
            <a:endParaRPr b="1" sz="15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550">
                <a:solidFill>
                  <a:schemeClr val="dk1"/>
                </a:solidFill>
                <a:highlight>
                  <a:srgbClr val="FCFCFC"/>
                </a:highlight>
                <a:latin typeface="Courier New"/>
                <a:ea typeface="Courier New"/>
                <a:cs typeface="Courier New"/>
                <a:sym typeface="Courier New"/>
              </a:rPr>
              <a:t>    </a:t>
            </a:r>
            <a:r>
              <a:rPr b="1" lang="en" sz="1550">
                <a:solidFill>
                  <a:srgbClr val="999999"/>
                </a:solidFill>
                <a:highlight>
                  <a:srgbClr val="FCFCFC"/>
                </a:highlight>
                <a:latin typeface="Courier New"/>
                <a:ea typeface="Courier New"/>
                <a:cs typeface="Courier New"/>
                <a:sym typeface="Courier New"/>
              </a:rPr>
              <a:t>}}</a:t>
            </a:r>
            <a:endParaRPr b="1" sz="1550">
              <a:solidFill>
                <a:srgbClr val="999999"/>
              </a:solidFill>
              <a:highlight>
                <a:srgbClr val="FCFCFC"/>
              </a:highlight>
              <a:latin typeface="Courier New"/>
              <a:ea typeface="Courier New"/>
              <a:cs typeface="Courier New"/>
              <a:sym typeface="Courier New"/>
            </a:endParaRPr>
          </a:p>
        </p:txBody>
      </p:sp>
      <p:sp>
        <p:nvSpPr>
          <p:cNvPr id="350" name="Google Shape;350;p66"/>
          <p:cNvSpPr txBox="1"/>
          <p:nvPr/>
        </p:nvSpPr>
        <p:spPr>
          <a:xfrm>
            <a:off x="5882550" y="99850"/>
            <a:ext cx="3000000" cy="11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50">
                <a:solidFill>
                  <a:srgbClr val="333333"/>
                </a:solidFill>
                <a:highlight>
                  <a:srgbClr val="FFFFFF"/>
                </a:highlight>
                <a:latin typeface="Lato"/>
                <a:ea typeface="Lato"/>
                <a:cs typeface="Lato"/>
                <a:sym typeface="Lato"/>
              </a:rPr>
              <a:t>Output:</a:t>
            </a:r>
            <a:endParaRPr b="1" sz="1650">
              <a:solidFill>
                <a:srgbClr val="333333"/>
              </a:solidFill>
              <a:highlight>
                <a:srgbClr val="FFFFFF"/>
              </a:highlight>
              <a:latin typeface="Lato"/>
              <a:ea typeface="Lato"/>
              <a:cs typeface="Lato"/>
              <a:sym typeface="Lato"/>
            </a:endParaRPr>
          </a:p>
          <a:p>
            <a:pPr indent="0" lvl="0" marL="0" rtl="0" algn="l">
              <a:spcBef>
                <a:spcPts val="800"/>
              </a:spcBef>
              <a:spcAft>
                <a:spcPts val="0"/>
              </a:spcAft>
              <a:buNone/>
            </a:pPr>
            <a:r>
              <a:rPr b="1" lang="en" sz="1350">
                <a:solidFill>
                  <a:schemeClr val="dk1"/>
                </a:solidFill>
                <a:highlight>
                  <a:srgbClr val="FCFCFC"/>
                </a:highlight>
                <a:latin typeface="Courier New"/>
                <a:ea typeface="Courier New"/>
                <a:cs typeface="Courier New"/>
                <a:sym typeface="Courier New"/>
              </a:rPr>
              <a:t>Justin	null</a:t>
            </a:r>
            <a:endParaRPr b="1" sz="1350">
              <a:solidFill>
                <a:schemeClr val="dk1"/>
              </a:solidFill>
              <a:highlight>
                <a:srgbClr val="FCFCFC"/>
              </a:highlight>
              <a:latin typeface="Courier New"/>
              <a:ea typeface="Courier New"/>
              <a:cs typeface="Courier New"/>
              <a:sym typeface="Courier New"/>
            </a:endParaRPr>
          </a:p>
          <a:p>
            <a:pPr indent="0" lvl="0" marL="0" marR="139700" rtl="0" algn="l">
              <a:lnSpc>
                <a:spcPct val="150000"/>
              </a:lnSpc>
              <a:spcBef>
                <a:spcPts val="1100"/>
              </a:spcBef>
              <a:spcAft>
                <a:spcPts val="1900"/>
              </a:spcAft>
              <a:buNone/>
            </a:pPr>
            <a:r>
              <a:rPr b="1" lang="en" sz="1350">
                <a:solidFill>
                  <a:schemeClr val="dk1"/>
                </a:solidFill>
                <a:highlight>
                  <a:srgbClr val="FCFCFC"/>
                </a:highlight>
                <a:latin typeface="Courier New"/>
                <a:ea typeface="Courier New"/>
                <a:cs typeface="Courier New"/>
                <a:sym typeface="Courier New"/>
              </a:rPr>
              <a:t>Jessica	9.23</a:t>
            </a:r>
            <a:endParaRPr b="1" sz="1350">
              <a:solidFill>
                <a:schemeClr val="dk1"/>
              </a:solidFill>
              <a:highlight>
                <a:srgbClr val="FCFCFC"/>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7"/>
          <p:cNvSpPr txBox="1"/>
          <p:nvPr>
            <p:ph idx="1" type="body"/>
          </p:nvPr>
        </p:nvSpPr>
        <p:spPr>
          <a:xfrm>
            <a:off x="82000" y="661800"/>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b="1" lang="en" sz="1320">
                <a:solidFill>
                  <a:srgbClr val="0077AA"/>
                </a:solidFill>
                <a:highlight>
                  <a:srgbClr val="FCFCFC"/>
                </a:highlight>
                <a:latin typeface="Courier New"/>
                <a:ea typeface="Courier New"/>
                <a:cs typeface="Courier New"/>
                <a:sym typeface="Courier New"/>
              </a:rPr>
              <a:t>class</a:t>
            </a:r>
            <a:r>
              <a:rPr b="1" lang="en" sz="1320">
                <a:solidFill>
                  <a:schemeClr val="dk1"/>
                </a:solidFill>
                <a:highlight>
                  <a:srgbClr val="FCFCFC"/>
                </a:highlight>
                <a:latin typeface="Courier New"/>
                <a:ea typeface="Courier New"/>
                <a:cs typeface="Courier New"/>
                <a:sym typeface="Courier New"/>
              </a:rPr>
              <a:t> Student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String name</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Double gpa</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a:t>
            </a:r>
            <a:r>
              <a:rPr b="1" lang="en" sz="1320">
                <a:solidFill>
                  <a:srgbClr val="DD4A68"/>
                </a:solidFill>
                <a:highlight>
                  <a:srgbClr val="FCFCFC"/>
                </a:highlight>
                <a:latin typeface="Courier New"/>
                <a:ea typeface="Courier New"/>
                <a:cs typeface="Courier New"/>
                <a:sym typeface="Courier New"/>
              </a:rPr>
              <a:t>Student</a:t>
            </a:r>
            <a:r>
              <a:rPr b="1" lang="en" sz="1320">
                <a:solidFill>
                  <a:srgbClr val="999999"/>
                </a:solidFill>
                <a:highlight>
                  <a:srgbClr val="FCFCFC"/>
                </a:highlight>
                <a:latin typeface="Courier New"/>
                <a:ea typeface="Courier New"/>
                <a:cs typeface="Courier New"/>
                <a:sym typeface="Courier New"/>
              </a:rPr>
              <a:t>(</a:t>
            </a:r>
            <a:r>
              <a:rPr b="1" lang="en" sz="1320">
                <a:solidFill>
                  <a:schemeClr val="dk1"/>
                </a:solidFill>
                <a:highlight>
                  <a:srgbClr val="FCFCFC"/>
                </a:highlight>
                <a:latin typeface="Courier New"/>
                <a:ea typeface="Courier New"/>
                <a:cs typeface="Courier New"/>
                <a:sym typeface="Courier New"/>
              </a:rPr>
              <a:t>String s</a:t>
            </a:r>
            <a:r>
              <a:rPr b="1" lang="en" sz="1320">
                <a:solidFill>
                  <a:srgbClr val="999999"/>
                </a:solidFill>
                <a:highlight>
                  <a:srgbClr val="FCFCFC"/>
                </a:highlight>
                <a:latin typeface="Courier New"/>
                <a:ea typeface="Courier New"/>
                <a:cs typeface="Courier New"/>
                <a:sym typeface="Courier New"/>
              </a:rPr>
              <a:t>,</a:t>
            </a:r>
            <a:r>
              <a:rPr b="1" lang="en" sz="1320">
                <a:solidFill>
                  <a:schemeClr val="dk1"/>
                </a:solidFill>
                <a:highlight>
                  <a:srgbClr val="FCFCFC"/>
                </a:highlight>
                <a:latin typeface="Courier New"/>
                <a:ea typeface="Courier New"/>
                <a:cs typeface="Courier New"/>
                <a:sym typeface="Courier New"/>
              </a:rPr>
              <a:t> Double g</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name </a:t>
            </a:r>
            <a:r>
              <a:rPr b="1" lang="en" sz="1320">
                <a:solidFill>
                  <a:srgbClr val="A67F59"/>
                </a:solidFill>
                <a:highlight>
                  <a:srgbClr val="FCFCFC"/>
                </a:highlight>
                <a:latin typeface="Courier New"/>
                <a:ea typeface="Courier New"/>
                <a:cs typeface="Courier New"/>
                <a:sym typeface="Courier New"/>
              </a:rPr>
              <a:t>=</a:t>
            </a:r>
            <a:r>
              <a:rPr b="1" lang="en" sz="1320">
                <a:solidFill>
                  <a:schemeClr val="dk1"/>
                </a:solidFill>
                <a:highlight>
                  <a:srgbClr val="FCFCFC"/>
                </a:highlight>
                <a:latin typeface="Courier New"/>
                <a:ea typeface="Courier New"/>
                <a:cs typeface="Courier New"/>
                <a:sym typeface="Courier New"/>
              </a:rPr>
              <a:t> s</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gpa </a:t>
            </a:r>
            <a:r>
              <a:rPr b="1" lang="en" sz="1320">
                <a:solidFill>
                  <a:srgbClr val="A67F59"/>
                </a:solidFill>
                <a:highlight>
                  <a:srgbClr val="FCFCFC"/>
                </a:highlight>
                <a:latin typeface="Courier New"/>
                <a:ea typeface="Courier New"/>
                <a:cs typeface="Courier New"/>
                <a:sym typeface="Courier New"/>
              </a:rPr>
              <a:t>=</a:t>
            </a:r>
            <a:r>
              <a:rPr b="1" lang="en" sz="1320">
                <a:solidFill>
                  <a:schemeClr val="dk1"/>
                </a:solidFill>
                <a:highlight>
                  <a:srgbClr val="FCFCFC"/>
                </a:highlight>
                <a:latin typeface="Courier New"/>
                <a:ea typeface="Courier New"/>
                <a:cs typeface="Courier New"/>
                <a:sym typeface="Courier New"/>
              </a:rPr>
              <a:t> g</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a:t>
            </a:r>
            <a:r>
              <a:rPr b="1" lang="en" sz="1320">
                <a:solidFill>
                  <a:srgbClr val="DD4A68"/>
                </a:solidFill>
                <a:highlight>
                  <a:srgbClr val="FCFCFC"/>
                </a:highlight>
                <a:latin typeface="Courier New"/>
                <a:ea typeface="Courier New"/>
                <a:cs typeface="Courier New"/>
                <a:sym typeface="Courier New"/>
              </a:rPr>
              <a:t>Student</a:t>
            </a:r>
            <a:r>
              <a:rPr b="1" lang="en" sz="1320">
                <a:solidFill>
                  <a:srgbClr val="999999"/>
                </a:solidFill>
                <a:highlight>
                  <a:srgbClr val="FCFCFC"/>
                </a:highlight>
                <a:latin typeface="Courier New"/>
                <a:ea typeface="Courier New"/>
                <a:cs typeface="Courier New"/>
                <a:sym typeface="Courier New"/>
              </a:rPr>
              <a:t>(</a:t>
            </a:r>
            <a:r>
              <a:rPr b="1" lang="en" sz="1320">
                <a:solidFill>
                  <a:schemeClr val="dk1"/>
                </a:solidFill>
                <a:highlight>
                  <a:srgbClr val="FCFCFC"/>
                </a:highlight>
                <a:latin typeface="Courier New"/>
                <a:ea typeface="Courier New"/>
                <a:cs typeface="Courier New"/>
                <a:sym typeface="Courier New"/>
              </a:rPr>
              <a:t>String s</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name </a:t>
            </a:r>
            <a:r>
              <a:rPr b="1" lang="en" sz="1320">
                <a:solidFill>
                  <a:srgbClr val="A67F59"/>
                </a:solidFill>
                <a:highlight>
                  <a:srgbClr val="FCFCFC"/>
                </a:highlight>
                <a:latin typeface="Courier New"/>
                <a:ea typeface="Courier New"/>
                <a:cs typeface="Courier New"/>
                <a:sym typeface="Courier New"/>
              </a:rPr>
              <a:t>=</a:t>
            </a:r>
            <a:r>
              <a:rPr b="1" lang="en" sz="1320">
                <a:solidFill>
                  <a:schemeClr val="dk1"/>
                </a:solidFill>
                <a:highlight>
                  <a:srgbClr val="FCFCFC"/>
                </a:highlight>
                <a:latin typeface="Courier New"/>
                <a:ea typeface="Courier New"/>
                <a:cs typeface="Courier New"/>
                <a:sym typeface="Courier New"/>
              </a:rPr>
              <a:t> s</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rPr b="1" lang="en" sz="1320">
                <a:solidFill>
                  <a:schemeClr val="dk1"/>
                </a:solidFill>
                <a:highlight>
                  <a:srgbClr val="FCFCFC"/>
                </a:highlight>
                <a:latin typeface="Courier New"/>
                <a:ea typeface="Courier New"/>
                <a:cs typeface="Courier New"/>
                <a:sym typeface="Courier New"/>
              </a:rPr>
              <a:t>        gpa </a:t>
            </a:r>
            <a:r>
              <a:rPr b="1" lang="en" sz="1320">
                <a:solidFill>
                  <a:srgbClr val="A67F59"/>
                </a:solidFill>
                <a:highlight>
                  <a:srgbClr val="FCFCFC"/>
                </a:highlight>
                <a:latin typeface="Courier New"/>
                <a:ea typeface="Courier New"/>
                <a:cs typeface="Courier New"/>
                <a:sym typeface="Courier New"/>
              </a:rPr>
              <a:t>=</a:t>
            </a:r>
            <a:r>
              <a:rPr b="1" lang="en" sz="1320">
                <a:solidFill>
                  <a:schemeClr val="dk1"/>
                </a:solidFill>
                <a:highlight>
                  <a:srgbClr val="FCFCFC"/>
                </a:highlight>
                <a:latin typeface="Courier New"/>
                <a:ea typeface="Courier New"/>
                <a:cs typeface="Courier New"/>
                <a:sym typeface="Courier New"/>
              </a:rPr>
              <a:t> null</a:t>
            </a:r>
            <a:r>
              <a:rPr b="1" lang="en" sz="1320">
                <a:solidFill>
                  <a:srgbClr val="999999"/>
                </a:solidFill>
                <a:highlight>
                  <a:srgbClr val="FCFCFC"/>
                </a:highlight>
                <a:latin typeface="Courier New"/>
                <a:ea typeface="Courier New"/>
                <a:cs typeface="Courier New"/>
                <a:sym typeface="Courier New"/>
              </a:rPr>
              <a:t>;</a:t>
            </a:r>
            <a:endParaRPr b="1" sz="1320">
              <a:solidFill>
                <a:schemeClr val="dk1"/>
              </a:solidFill>
              <a:highlight>
                <a:srgbClr val="FCFCFC"/>
              </a:highlight>
              <a:latin typeface="Courier New"/>
              <a:ea typeface="Courier New"/>
              <a:cs typeface="Courier New"/>
              <a:sym typeface="Courier New"/>
            </a:endParaRPr>
          </a:p>
          <a:p>
            <a:pPr indent="0" lvl="0" marL="139700" marR="139700" rtl="0" algn="l">
              <a:lnSpc>
                <a:spcPct val="100000"/>
              </a:lnSpc>
              <a:spcBef>
                <a:spcPts val="0"/>
              </a:spcBef>
              <a:spcAft>
                <a:spcPts val="0"/>
              </a:spcAft>
              <a:buClr>
                <a:schemeClr val="dk1"/>
              </a:buClr>
              <a:buSzPts val="440"/>
              <a:buFont typeface="Arial"/>
              <a:buNone/>
            </a:pPr>
            <a:r>
              <a:rPr b="1" lang="en" sz="1320">
                <a:solidFill>
                  <a:schemeClr val="dk1"/>
                </a:solidFill>
                <a:highlight>
                  <a:srgbClr val="FCFCFC"/>
                </a:highlight>
                <a:latin typeface="Courier New"/>
                <a:ea typeface="Courier New"/>
                <a:cs typeface="Courier New"/>
                <a:sym typeface="Courier New"/>
              </a:rPr>
              <a:t>    </a:t>
            </a:r>
            <a:r>
              <a:rPr b="1" lang="en" sz="1320">
                <a:solidFill>
                  <a:srgbClr val="999999"/>
                </a:solidFill>
                <a:highlight>
                  <a:srgbClr val="FCFCFC"/>
                </a:highlight>
                <a:latin typeface="Courier New"/>
                <a:ea typeface="Courier New"/>
                <a:cs typeface="Courier New"/>
                <a:sym typeface="Courier New"/>
              </a:rPr>
              <a:t>}</a:t>
            </a:r>
            <a:endParaRPr b="1" sz="1320">
              <a:solidFill>
                <a:srgbClr val="999999"/>
              </a:solidFill>
              <a:highlight>
                <a:srgbClr val="FCFCFC"/>
              </a:highlight>
              <a:latin typeface="Courier New"/>
              <a:ea typeface="Courier New"/>
              <a:cs typeface="Courier New"/>
              <a:sym typeface="Courier New"/>
            </a:endParaRPr>
          </a:p>
          <a:p>
            <a:pPr indent="0" lvl="0" marL="0" rtl="0" algn="l">
              <a:lnSpc>
                <a:spcPct val="100000"/>
              </a:lnSpc>
              <a:spcBef>
                <a:spcPts val="0"/>
              </a:spcBef>
              <a:spcAft>
                <a:spcPts val="0"/>
              </a:spcAft>
              <a:buSzPts val="440"/>
              <a:buNone/>
            </a:pPr>
            <a:r>
              <a:t/>
            </a:r>
            <a:endParaRPr b="1" sz="1460"/>
          </a:p>
        </p:txBody>
      </p:sp>
      <p:sp>
        <p:nvSpPr>
          <p:cNvPr id="356" name="Google Shape;356;p67"/>
          <p:cNvSpPr txBox="1"/>
          <p:nvPr>
            <p:ph idx="2" type="body"/>
          </p:nvPr>
        </p:nvSpPr>
        <p:spPr>
          <a:xfrm>
            <a:off x="3705325" y="661800"/>
            <a:ext cx="54387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300">
                <a:solidFill>
                  <a:srgbClr val="DD4A68"/>
                </a:solidFill>
                <a:highlight>
                  <a:srgbClr val="FCFCFC"/>
                </a:highlight>
                <a:latin typeface="Courier New"/>
                <a:ea typeface="Courier New"/>
                <a:cs typeface="Courier New"/>
                <a:sym typeface="Courier New"/>
              </a:rPr>
              <a:t>Student</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name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null</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gpa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null</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rgbClr val="0077AA"/>
                </a:solidFill>
                <a:highlight>
                  <a:srgbClr val="FCFCFC"/>
                </a:highlight>
                <a:latin typeface="Courier New"/>
                <a:ea typeface="Courier New"/>
                <a:cs typeface="Courier New"/>
                <a:sym typeface="Courier New"/>
              </a:rPr>
              <a:t>public</a:t>
            </a:r>
            <a:r>
              <a:rPr b="1" lang="en" sz="1300">
                <a:solidFill>
                  <a:schemeClr val="dk1"/>
                </a:solidFill>
                <a:highlight>
                  <a:srgbClr val="FCFCFC"/>
                </a:highlight>
                <a:latin typeface="Courier New"/>
                <a:ea typeface="Courier New"/>
                <a:cs typeface="Courier New"/>
                <a:sym typeface="Courier New"/>
              </a:rPr>
              <a:t> </a:t>
            </a:r>
            <a:r>
              <a:rPr b="1" lang="en" sz="1300">
                <a:solidFill>
                  <a:srgbClr val="0077AA"/>
                </a:solidFill>
                <a:highlight>
                  <a:srgbClr val="FCFCFC"/>
                </a:highlight>
                <a:latin typeface="Courier New"/>
                <a:ea typeface="Courier New"/>
                <a:cs typeface="Courier New"/>
                <a:sym typeface="Courier New"/>
              </a:rPr>
              <a:t>class</a:t>
            </a:r>
            <a:r>
              <a:rPr b="1" lang="en" sz="1300">
                <a:solidFill>
                  <a:schemeClr val="dk1"/>
                </a:solidFill>
                <a:highlight>
                  <a:srgbClr val="FCFCFC"/>
                </a:highlight>
                <a:latin typeface="Courier New"/>
                <a:ea typeface="Courier New"/>
                <a:cs typeface="Courier New"/>
                <a:sym typeface="Courier New"/>
              </a:rPr>
              <a:t> Main</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a:t>
            </a:r>
            <a:r>
              <a:rPr b="1" lang="en" sz="1300">
                <a:solidFill>
                  <a:srgbClr val="0077AA"/>
                </a:solidFill>
                <a:highlight>
                  <a:srgbClr val="FCFCFC"/>
                </a:highlight>
                <a:latin typeface="Courier New"/>
                <a:ea typeface="Courier New"/>
                <a:cs typeface="Courier New"/>
                <a:sym typeface="Courier New"/>
              </a:rPr>
              <a:t>public</a:t>
            </a:r>
            <a:r>
              <a:rPr b="1" lang="en" sz="1300">
                <a:solidFill>
                  <a:schemeClr val="dk1"/>
                </a:solidFill>
                <a:highlight>
                  <a:srgbClr val="FCFCFC"/>
                </a:highlight>
                <a:latin typeface="Courier New"/>
                <a:ea typeface="Courier New"/>
                <a:cs typeface="Courier New"/>
                <a:sym typeface="Courier New"/>
              </a:rPr>
              <a:t> </a:t>
            </a:r>
            <a:r>
              <a:rPr b="1" lang="en" sz="1300">
                <a:solidFill>
                  <a:srgbClr val="0077AA"/>
                </a:solidFill>
                <a:highlight>
                  <a:srgbClr val="FCFCFC"/>
                </a:highlight>
                <a:latin typeface="Courier New"/>
                <a:ea typeface="Courier New"/>
                <a:cs typeface="Courier New"/>
                <a:sym typeface="Courier New"/>
              </a:rPr>
              <a:t>static</a:t>
            </a:r>
            <a:r>
              <a:rPr b="1" lang="en" sz="1300">
                <a:solidFill>
                  <a:schemeClr val="dk1"/>
                </a:solidFill>
                <a:highlight>
                  <a:srgbClr val="FCFCFC"/>
                </a:highlight>
                <a:latin typeface="Courier New"/>
                <a:ea typeface="Courier New"/>
                <a:cs typeface="Courier New"/>
                <a:sym typeface="Courier New"/>
              </a:rPr>
              <a:t> </a:t>
            </a:r>
            <a:r>
              <a:rPr b="1" lang="en" sz="1300">
                <a:solidFill>
                  <a:srgbClr val="0077AA"/>
                </a:solidFill>
                <a:highlight>
                  <a:srgbClr val="FCFCFC"/>
                </a:highlight>
                <a:latin typeface="Courier New"/>
                <a:ea typeface="Courier New"/>
                <a:cs typeface="Courier New"/>
                <a:sym typeface="Courier New"/>
              </a:rPr>
              <a:t>void</a:t>
            </a:r>
            <a:r>
              <a:rPr b="1" lang="en" sz="1300">
                <a:solidFill>
                  <a:schemeClr val="dk1"/>
                </a:solidFill>
                <a:highlight>
                  <a:srgbClr val="FCFCFC"/>
                </a:highlight>
                <a:latin typeface="Courier New"/>
                <a:ea typeface="Courier New"/>
                <a:cs typeface="Courier New"/>
                <a:sym typeface="Courier New"/>
              </a:rPr>
              <a:t> </a:t>
            </a:r>
            <a:r>
              <a:rPr b="1" lang="en" sz="1300">
                <a:solidFill>
                  <a:srgbClr val="DD4A68"/>
                </a:solidFill>
                <a:highlight>
                  <a:srgbClr val="FCFCFC"/>
                </a:highlight>
                <a:latin typeface="Courier New"/>
                <a:ea typeface="Courier New"/>
                <a:cs typeface="Courier New"/>
                <a:sym typeface="Courier New"/>
              </a:rPr>
              <a:t>main</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String</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args</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Student s1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a:t>
            </a:r>
            <a:r>
              <a:rPr b="1" lang="en" sz="1300">
                <a:solidFill>
                  <a:srgbClr val="0077AA"/>
                </a:solidFill>
                <a:highlight>
                  <a:srgbClr val="FCFCFC"/>
                </a:highlight>
                <a:latin typeface="Courier New"/>
                <a:ea typeface="Courier New"/>
                <a:cs typeface="Courier New"/>
                <a:sym typeface="Courier New"/>
              </a:rPr>
              <a:t>new</a:t>
            </a:r>
            <a:r>
              <a:rPr b="1" lang="en" sz="1300">
                <a:solidFill>
                  <a:schemeClr val="dk1"/>
                </a:solidFill>
                <a:highlight>
                  <a:srgbClr val="FCFCFC"/>
                </a:highlight>
                <a:latin typeface="Courier New"/>
                <a:ea typeface="Courier New"/>
                <a:cs typeface="Courier New"/>
                <a:sym typeface="Courier New"/>
              </a:rPr>
              <a:t> Student</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Student s2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a:t>
            </a:r>
            <a:r>
              <a:rPr b="1" lang="en" sz="1300">
                <a:solidFill>
                  <a:srgbClr val="0077AA"/>
                </a:solidFill>
                <a:highlight>
                  <a:srgbClr val="FCFCFC"/>
                </a:highlight>
                <a:latin typeface="Courier New"/>
                <a:ea typeface="Courier New"/>
                <a:cs typeface="Courier New"/>
                <a:sym typeface="Courier New"/>
              </a:rPr>
              <a:t>new</a:t>
            </a:r>
            <a:r>
              <a:rPr b="1" lang="en" sz="1300">
                <a:solidFill>
                  <a:schemeClr val="dk1"/>
                </a:solidFill>
                <a:highlight>
                  <a:srgbClr val="FCFCFC"/>
                </a:highlight>
                <a:latin typeface="Courier New"/>
                <a:ea typeface="Courier New"/>
                <a:cs typeface="Courier New"/>
                <a:sym typeface="Courier New"/>
              </a:rPr>
              <a:t> Student</a:t>
            </a:r>
            <a:r>
              <a:rPr b="1" lang="en" sz="1300">
                <a:solidFill>
                  <a:srgbClr val="999999"/>
                </a:solidFill>
                <a:highlight>
                  <a:srgbClr val="FCFCFC"/>
                </a:highlight>
                <a:latin typeface="Courier New"/>
                <a:ea typeface="Courier New"/>
                <a:cs typeface="Courier New"/>
                <a:sym typeface="Courier New"/>
              </a:rPr>
              <a:t>(</a:t>
            </a:r>
            <a:r>
              <a:rPr b="1" lang="en" sz="1300">
                <a:solidFill>
                  <a:srgbClr val="669900"/>
                </a:solidFill>
                <a:highlight>
                  <a:srgbClr val="FCFCFC"/>
                </a:highlight>
                <a:latin typeface="Courier New"/>
                <a:ea typeface="Courier New"/>
                <a:cs typeface="Courier New"/>
                <a:sym typeface="Courier New"/>
              </a:rPr>
              <a:t>"Justin"</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Student s3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a:t>
            </a:r>
            <a:r>
              <a:rPr b="1" lang="en" sz="1300">
                <a:solidFill>
                  <a:srgbClr val="0077AA"/>
                </a:solidFill>
                <a:highlight>
                  <a:srgbClr val="FCFCFC"/>
                </a:highlight>
                <a:latin typeface="Courier New"/>
                <a:ea typeface="Courier New"/>
                <a:cs typeface="Courier New"/>
                <a:sym typeface="Courier New"/>
              </a:rPr>
              <a:t>new</a:t>
            </a:r>
            <a:r>
              <a:rPr b="1" lang="en" sz="1300">
                <a:solidFill>
                  <a:schemeClr val="dk1"/>
                </a:solidFill>
                <a:highlight>
                  <a:srgbClr val="FCFCFC"/>
                </a:highlight>
                <a:latin typeface="Courier New"/>
                <a:ea typeface="Courier New"/>
                <a:cs typeface="Courier New"/>
                <a:sym typeface="Courier New"/>
              </a:rPr>
              <a:t> Student</a:t>
            </a:r>
            <a:r>
              <a:rPr b="1" lang="en" sz="1300">
                <a:solidFill>
                  <a:srgbClr val="999999"/>
                </a:solidFill>
                <a:highlight>
                  <a:srgbClr val="FCFCFC"/>
                </a:highlight>
                <a:latin typeface="Courier New"/>
                <a:ea typeface="Courier New"/>
                <a:cs typeface="Courier New"/>
                <a:sym typeface="Courier New"/>
              </a:rPr>
              <a:t>(</a:t>
            </a:r>
            <a:r>
              <a:rPr b="1" lang="en" sz="1300">
                <a:solidFill>
                  <a:srgbClr val="669900"/>
                </a:solidFill>
                <a:highlight>
                  <a:srgbClr val="FCFCFC"/>
                </a:highlight>
                <a:latin typeface="Courier New"/>
                <a:ea typeface="Courier New"/>
                <a:cs typeface="Courier New"/>
                <a:sym typeface="Courier New"/>
              </a:rPr>
              <a:t>"Jessica"</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a:t>
            </a:r>
            <a:r>
              <a:rPr b="1" lang="en" sz="1300">
                <a:solidFill>
                  <a:srgbClr val="990055"/>
                </a:solidFill>
                <a:highlight>
                  <a:srgbClr val="FCFCFC"/>
                </a:highlight>
                <a:latin typeface="Courier New"/>
                <a:ea typeface="Courier New"/>
                <a:cs typeface="Courier New"/>
                <a:sym typeface="Courier New"/>
              </a:rPr>
              <a:t>9.23</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System</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out</a:t>
            </a:r>
            <a:r>
              <a:rPr b="1" lang="en" sz="1300">
                <a:solidFill>
                  <a:srgbClr val="999999"/>
                </a:solidFill>
                <a:highlight>
                  <a:srgbClr val="FCFCFC"/>
                </a:highlight>
                <a:latin typeface="Courier New"/>
                <a:ea typeface="Courier New"/>
                <a:cs typeface="Courier New"/>
                <a:sym typeface="Courier New"/>
              </a:rPr>
              <a:t>.</a:t>
            </a:r>
            <a:r>
              <a:rPr b="1" lang="en" sz="1300">
                <a:solidFill>
                  <a:srgbClr val="DD4A68"/>
                </a:solidFill>
                <a:highlight>
                  <a:srgbClr val="FCFCFC"/>
                </a:highlight>
                <a:latin typeface="Courier New"/>
                <a:ea typeface="Courier New"/>
                <a:cs typeface="Courier New"/>
                <a:sym typeface="Courier New"/>
              </a:rPr>
              <a:t>println</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s1</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name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a:t>
            </a:r>
            <a:r>
              <a:rPr b="1" lang="en" sz="1300">
                <a:solidFill>
                  <a:srgbClr val="669900"/>
                </a:solidFill>
                <a:highlight>
                  <a:srgbClr val="FCFCFC"/>
                </a:highlight>
                <a:latin typeface="Courier New"/>
                <a:ea typeface="Courier New"/>
                <a:cs typeface="Courier New"/>
                <a:sym typeface="Courier New"/>
              </a:rPr>
              <a:t>"\t"</a:t>
            </a:r>
            <a:r>
              <a:rPr b="1" lang="en" sz="1300">
                <a:solidFill>
                  <a:schemeClr val="dk1"/>
                </a:solidFill>
                <a:highlight>
                  <a:srgbClr val="FCFCFC"/>
                </a:highlight>
                <a:latin typeface="Courier New"/>
                <a:ea typeface="Courier New"/>
                <a:cs typeface="Courier New"/>
                <a:sym typeface="Courier New"/>
              </a:rPr>
              <a:t>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s1</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gpa</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System</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out</a:t>
            </a:r>
            <a:r>
              <a:rPr b="1" lang="en" sz="1300">
                <a:solidFill>
                  <a:srgbClr val="999999"/>
                </a:solidFill>
                <a:highlight>
                  <a:srgbClr val="FCFCFC"/>
                </a:highlight>
                <a:latin typeface="Courier New"/>
                <a:ea typeface="Courier New"/>
                <a:cs typeface="Courier New"/>
                <a:sym typeface="Courier New"/>
              </a:rPr>
              <a:t>.</a:t>
            </a:r>
            <a:r>
              <a:rPr b="1" lang="en" sz="1300">
                <a:solidFill>
                  <a:srgbClr val="DD4A68"/>
                </a:solidFill>
                <a:highlight>
                  <a:srgbClr val="FCFCFC"/>
                </a:highlight>
                <a:latin typeface="Courier New"/>
                <a:ea typeface="Courier New"/>
                <a:cs typeface="Courier New"/>
                <a:sym typeface="Courier New"/>
              </a:rPr>
              <a:t>println</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s2</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name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a:t>
            </a:r>
            <a:r>
              <a:rPr b="1" lang="en" sz="1300">
                <a:solidFill>
                  <a:srgbClr val="669900"/>
                </a:solidFill>
                <a:highlight>
                  <a:srgbClr val="FCFCFC"/>
                </a:highlight>
                <a:latin typeface="Courier New"/>
                <a:ea typeface="Courier New"/>
                <a:cs typeface="Courier New"/>
                <a:sym typeface="Courier New"/>
              </a:rPr>
              <a:t>"\t"</a:t>
            </a:r>
            <a:r>
              <a:rPr b="1" lang="en" sz="1300">
                <a:solidFill>
                  <a:schemeClr val="dk1"/>
                </a:solidFill>
                <a:highlight>
                  <a:srgbClr val="FCFCFC"/>
                </a:highlight>
                <a:latin typeface="Courier New"/>
                <a:ea typeface="Courier New"/>
                <a:cs typeface="Courier New"/>
                <a:sym typeface="Courier New"/>
              </a:rPr>
              <a:t>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s2</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gpa</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System</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out</a:t>
            </a:r>
            <a:r>
              <a:rPr b="1" lang="en" sz="1300">
                <a:solidFill>
                  <a:srgbClr val="999999"/>
                </a:solidFill>
                <a:highlight>
                  <a:srgbClr val="FCFCFC"/>
                </a:highlight>
                <a:latin typeface="Courier New"/>
                <a:ea typeface="Courier New"/>
                <a:cs typeface="Courier New"/>
                <a:sym typeface="Courier New"/>
              </a:rPr>
              <a:t>.</a:t>
            </a:r>
            <a:r>
              <a:rPr b="1" lang="en" sz="1300">
                <a:solidFill>
                  <a:srgbClr val="DD4A68"/>
                </a:solidFill>
                <a:highlight>
                  <a:srgbClr val="FCFCFC"/>
                </a:highlight>
                <a:latin typeface="Courier New"/>
                <a:ea typeface="Courier New"/>
                <a:cs typeface="Courier New"/>
                <a:sym typeface="Courier New"/>
              </a:rPr>
              <a:t>println</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s3</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name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a:t>
            </a:r>
            <a:r>
              <a:rPr b="1" lang="en" sz="1300">
                <a:solidFill>
                  <a:srgbClr val="669900"/>
                </a:solidFill>
                <a:highlight>
                  <a:srgbClr val="FCFCFC"/>
                </a:highlight>
                <a:latin typeface="Courier New"/>
                <a:ea typeface="Courier New"/>
                <a:cs typeface="Courier New"/>
                <a:sym typeface="Courier New"/>
              </a:rPr>
              <a:t>"\t"</a:t>
            </a:r>
            <a:r>
              <a:rPr b="1" lang="en" sz="1300">
                <a:solidFill>
                  <a:schemeClr val="dk1"/>
                </a:solidFill>
                <a:highlight>
                  <a:srgbClr val="FCFCFC"/>
                </a:highlight>
                <a:latin typeface="Courier New"/>
                <a:ea typeface="Courier New"/>
                <a:cs typeface="Courier New"/>
                <a:sym typeface="Courier New"/>
              </a:rPr>
              <a:t> </a:t>
            </a:r>
            <a:r>
              <a:rPr b="1" lang="en" sz="1300">
                <a:solidFill>
                  <a:srgbClr val="A67F5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 s3</a:t>
            </a:r>
            <a:r>
              <a:rPr b="1" lang="en" sz="1300">
                <a:solidFill>
                  <a:srgbClr val="999999"/>
                </a:solidFill>
                <a:highlight>
                  <a:srgbClr val="FCFCFC"/>
                </a:highlight>
                <a:latin typeface="Courier New"/>
                <a:ea typeface="Courier New"/>
                <a:cs typeface="Courier New"/>
                <a:sym typeface="Courier New"/>
              </a:rPr>
              <a:t>.</a:t>
            </a:r>
            <a:r>
              <a:rPr b="1" lang="en" sz="1300">
                <a:solidFill>
                  <a:schemeClr val="dk1"/>
                </a:solidFill>
                <a:highlight>
                  <a:srgbClr val="FCFCFC"/>
                </a:highlight>
                <a:latin typeface="Courier New"/>
                <a:ea typeface="Courier New"/>
                <a:cs typeface="Courier New"/>
                <a:sym typeface="Courier New"/>
              </a:rPr>
              <a:t>gpa</a:t>
            </a:r>
            <a:r>
              <a:rPr b="1" lang="en" sz="1300">
                <a:solidFill>
                  <a:srgbClr val="999999"/>
                </a:solidFill>
                <a:highlight>
                  <a:srgbClr val="FCFCFC"/>
                </a:highlight>
                <a:latin typeface="Courier New"/>
                <a:ea typeface="Courier New"/>
                <a:cs typeface="Courier New"/>
                <a:sym typeface="Courier New"/>
              </a:rPr>
              <a:t>);</a:t>
            </a:r>
            <a:endParaRPr b="1" sz="1300">
              <a:solidFill>
                <a:schemeClr val="dk1"/>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b="1" lang="en" sz="1300">
                <a:solidFill>
                  <a:schemeClr val="dk1"/>
                </a:solidFill>
                <a:highlight>
                  <a:srgbClr val="FCFCFC"/>
                </a:highlight>
                <a:latin typeface="Courier New"/>
                <a:ea typeface="Courier New"/>
                <a:cs typeface="Courier New"/>
                <a:sym typeface="Courier New"/>
              </a:rPr>
              <a:t>    </a:t>
            </a:r>
            <a:r>
              <a:rPr b="1" lang="en" sz="1300">
                <a:solidFill>
                  <a:srgbClr val="999999"/>
                </a:solidFill>
                <a:highlight>
                  <a:srgbClr val="FCFCFC"/>
                </a:highlight>
                <a:latin typeface="Courier New"/>
                <a:ea typeface="Courier New"/>
                <a:cs typeface="Courier New"/>
                <a:sym typeface="Courier New"/>
              </a:rPr>
              <a:t>}}</a:t>
            </a:r>
            <a:endParaRPr b="1" sz="1300">
              <a:solidFill>
                <a:srgbClr val="999999"/>
              </a:solidFill>
              <a:highlight>
                <a:srgbClr val="FCFCFC"/>
              </a:highlight>
              <a:latin typeface="Courier New"/>
              <a:ea typeface="Courier New"/>
              <a:cs typeface="Courier New"/>
              <a:sym typeface="Courier New"/>
            </a:endParaRPr>
          </a:p>
          <a:p>
            <a:pPr indent="0" lvl="0" marL="0" rtl="0" algn="l">
              <a:lnSpc>
                <a:spcPct val="95000"/>
              </a:lnSpc>
              <a:spcBef>
                <a:spcPts val="1200"/>
              </a:spcBef>
              <a:spcAft>
                <a:spcPts val="1200"/>
              </a:spcAft>
              <a:buSzPts val="275"/>
              <a:buNone/>
            </a:pPr>
            <a:r>
              <a:t/>
            </a:r>
            <a:endParaRPr b="1" sz="1300"/>
          </a:p>
        </p:txBody>
      </p:sp>
      <p:sp>
        <p:nvSpPr>
          <p:cNvPr id="357" name="Google Shape;357;p67"/>
          <p:cNvSpPr txBox="1"/>
          <p:nvPr/>
        </p:nvSpPr>
        <p:spPr>
          <a:xfrm>
            <a:off x="0" y="0"/>
            <a:ext cx="9028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333333"/>
                </a:solidFill>
                <a:highlight>
                  <a:srgbClr val="FFFFFF"/>
                </a:highlight>
                <a:latin typeface="Lato"/>
                <a:ea typeface="Lato"/>
                <a:cs typeface="Lato"/>
                <a:sym typeface="Lato"/>
              </a:rPr>
              <a:t>Remember that Java provides a default constructor only when no other constructor is created for a class. But for our class, constructors already exist, and so we need to create a default constructor.</a:t>
            </a:r>
            <a:endParaRPr b="1" sz="1600"/>
          </a:p>
        </p:txBody>
      </p:sp>
      <p:cxnSp>
        <p:nvCxnSpPr>
          <p:cNvPr id="358" name="Google Shape;358;p67"/>
          <p:cNvCxnSpPr/>
          <p:nvPr/>
        </p:nvCxnSpPr>
        <p:spPr>
          <a:xfrm rot="10800000">
            <a:off x="3535500" y="679150"/>
            <a:ext cx="30000" cy="4354500"/>
          </a:xfrm>
          <a:prstGeom prst="straightConnector1">
            <a:avLst/>
          </a:prstGeom>
          <a:noFill/>
          <a:ln cap="flat" cmpd="sng" w="38100">
            <a:solidFill>
              <a:srgbClr val="00FF00"/>
            </a:solidFill>
            <a:prstDash val="solid"/>
            <a:round/>
            <a:headEnd len="med" w="med" type="none"/>
            <a:tailEnd len="med" w="med" type="triangle"/>
          </a:ln>
        </p:spPr>
      </p:cxnSp>
      <p:sp>
        <p:nvSpPr>
          <p:cNvPr id="359" name="Google Shape;359;p67"/>
          <p:cNvSpPr txBox="1"/>
          <p:nvPr/>
        </p:nvSpPr>
        <p:spPr>
          <a:xfrm>
            <a:off x="169775" y="3621675"/>
            <a:ext cx="3000000" cy="12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50">
                <a:solidFill>
                  <a:srgbClr val="333333"/>
                </a:solidFill>
                <a:highlight>
                  <a:srgbClr val="FFFFFF"/>
                </a:highlight>
                <a:latin typeface="Lato"/>
                <a:ea typeface="Lato"/>
                <a:cs typeface="Lato"/>
                <a:sym typeface="Lato"/>
              </a:rPr>
              <a:t>Output:</a:t>
            </a:r>
            <a:endParaRPr b="1" sz="1550">
              <a:solidFill>
                <a:srgbClr val="333333"/>
              </a:solidFill>
              <a:highlight>
                <a:srgbClr val="FFFFFF"/>
              </a:highlight>
              <a:latin typeface="Lato"/>
              <a:ea typeface="Lato"/>
              <a:cs typeface="Lato"/>
              <a:sym typeface="Lato"/>
            </a:endParaRPr>
          </a:p>
          <a:p>
            <a:pPr indent="0" lvl="0" marL="0" rtl="0" algn="l">
              <a:spcBef>
                <a:spcPts val="800"/>
              </a:spcBef>
              <a:spcAft>
                <a:spcPts val="0"/>
              </a:spcAft>
              <a:buNone/>
            </a:pPr>
            <a:r>
              <a:rPr b="1" lang="en" sz="1250">
                <a:solidFill>
                  <a:schemeClr val="dk1"/>
                </a:solidFill>
                <a:highlight>
                  <a:srgbClr val="FCFCFC"/>
                </a:highlight>
                <a:latin typeface="Courier New"/>
                <a:ea typeface="Courier New"/>
                <a:cs typeface="Courier New"/>
                <a:sym typeface="Courier New"/>
              </a:rPr>
              <a:t>null		null</a:t>
            </a:r>
            <a:endParaRPr b="1" sz="1250">
              <a:solidFill>
                <a:schemeClr val="dk1"/>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b="1" lang="en" sz="1250">
                <a:solidFill>
                  <a:schemeClr val="dk1"/>
                </a:solidFill>
                <a:highlight>
                  <a:srgbClr val="FCFCFC"/>
                </a:highlight>
                <a:latin typeface="Courier New"/>
                <a:ea typeface="Courier New"/>
                <a:cs typeface="Courier New"/>
                <a:sym typeface="Courier New"/>
              </a:rPr>
              <a:t>Justin	null</a:t>
            </a:r>
            <a:endParaRPr b="1" sz="1250">
              <a:solidFill>
                <a:schemeClr val="dk1"/>
              </a:solidFill>
              <a:highlight>
                <a:srgbClr val="FCFCFC"/>
              </a:highlight>
              <a:latin typeface="Courier New"/>
              <a:ea typeface="Courier New"/>
              <a:cs typeface="Courier New"/>
              <a:sym typeface="Courier New"/>
            </a:endParaRPr>
          </a:p>
          <a:p>
            <a:pPr indent="0" lvl="0" marL="0" marR="139700" rtl="0" algn="l">
              <a:lnSpc>
                <a:spcPct val="150000"/>
              </a:lnSpc>
              <a:spcBef>
                <a:spcPts val="1100"/>
              </a:spcBef>
              <a:spcAft>
                <a:spcPts val="1900"/>
              </a:spcAft>
              <a:buNone/>
            </a:pPr>
            <a:r>
              <a:rPr b="1" lang="en" sz="1250">
                <a:solidFill>
                  <a:schemeClr val="dk1"/>
                </a:solidFill>
                <a:highlight>
                  <a:srgbClr val="FCFCFC"/>
                </a:highlight>
                <a:latin typeface="Courier New"/>
                <a:ea typeface="Courier New"/>
                <a:cs typeface="Courier New"/>
                <a:sym typeface="Courier New"/>
              </a:rPr>
              <a:t>Jessica	9.23</a:t>
            </a:r>
            <a:endParaRPr b="1" sz="1250">
              <a:solidFill>
                <a:schemeClr val="dk1"/>
              </a:solidFill>
              <a:highlight>
                <a:srgbClr val="FCFCFC"/>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8"/>
          <p:cNvSpPr txBox="1"/>
          <p:nvPr/>
        </p:nvSpPr>
        <p:spPr>
          <a:xfrm>
            <a:off x="0" y="0"/>
            <a:ext cx="3000000" cy="5541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400"/>
              </a:spcBef>
              <a:spcAft>
                <a:spcPts val="600"/>
              </a:spcAft>
              <a:buNone/>
            </a:pPr>
            <a:r>
              <a:rPr b="1" lang="en" sz="2400">
                <a:solidFill>
                  <a:srgbClr val="610B38"/>
                </a:solidFill>
                <a:highlight>
                  <a:srgbClr val="FFFFFF"/>
                </a:highlight>
              </a:rPr>
              <a:t>Method Overriding</a:t>
            </a:r>
            <a:endParaRPr b="1" sz="2400">
              <a:solidFill>
                <a:srgbClr val="610B38"/>
              </a:solidFill>
              <a:highlight>
                <a:srgbClr val="FFFFFF"/>
              </a:highlight>
            </a:endParaRPr>
          </a:p>
        </p:txBody>
      </p:sp>
      <p:sp>
        <p:nvSpPr>
          <p:cNvPr id="365" name="Google Shape;365;p68"/>
          <p:cNvSpPr txBox="1"/>
          <p:nvPr/>
        </p:nvSpPr>
        <p:spPr>
          <a:xfrm>
            <a:off x="228300" y="940050"/>
            <a:ext cx="84606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400">
                <a:solidFill>
                  <a:srgbClr val="333333"/>
                </a:solidFill>
                <a:highlight>
                  <a:srgbClr val="FFFFFF"/>
                </a:highlight>
                <a:latin typeface="Roboto"/>
                <a:ea typeface="Roboto"/>
                <a:cs typeface="Roboto"/>
                <a:sym typeface="Roboto"/>
              </a:rPr>
              <a:t>If subclass (child class) has the same method as declared in the parent class, it is known as </a:t>
            </a:r>
            <a:r>
              <a:rPr b="1" lang="en" sz="2400">
                <a:solidFill>
                  <a:srgbClr val="333333"/>
                </a:solidFill>
                <a:highlight>
                  <a:srgbClr val="FFFFFF"/>
                </a:highlight>
                <a:latin typeface="Roboto"/>
                <a:ea typeface="Roboto"/>
                <a:cs typeface="Roboto"/>
                <a:sym typeface="Roboto"/>
              </a:rPr>
              <a:t>method overriding in Java</a:t>
            </a:r>
            <a:r>
              <a:rPr lang="en" sz="2400">
                <a:solidFill>
                  <a:srgbClr val="333333"/>
                </a:solidFill>
                <a:highlight>
                  <a:srgbClr val="FFFFFF"/>
                </a:highlight>
                <a:latin typeface="Roboto"/>
                <a:ea typeface="Roboto"/>
                <a:cs typeface="Roboto"/>
                <a:sym typeface="Roboto"/>
              </a:rPr>
              <a:t>.</a:t>
            </a:r>
            <a:endParaRPr sz="24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rPr lang="en" sz="2400">
                <a:solidFill>
                  <a:srgbClr val="273239"/>
                </a:solidFill>
                <a:highlight>
                  <a:srgbClr val="FFFFFF"/>
                </a:highlight>
              </a:rPr>
              <a:t>Overriding is a feature that allows a subclass or child class to provide a specific implementation of a method that is already provided by one of its super-classes or parent classes. When a method in a subclass has the same name, same parameters or signature, and same return type(or sub-type) as a method in its super-class, then the method in the subclass is said to </a:t>
            </a:r>
            <a:r>
              <a:rPr i="1" lang="en" sz="2400">
                <a:solidFill>
                  <a:srgbClr val="273239"/>
                </a:solidFill>
                <a:highlight>
                  <a:srgbClr val="FFFFFF"/>
                </a:highlight>
              </a:rPr>
              <a:t>override</a:t>
            </a:r>
            <a:r>
              <a:rPr lang="en" sz="2400">
                <a:solidFill>
                  <a:srgbClr val="273239"/>
                </a:solidFill>
                <a:highlight>
                  <a:srgbClr val="FFFFFF"/>
                </a:highlight>
              </a:rPr>
              <a:t> the method in the super-class.</a:t>
            </a:r>
            <a:endParaRPr sz="2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69"/>
          <p:cNvPicPr preferRelativeResize="0"/>
          <p:nvPr/>
        </p:nvPicPr>
        <p:blipFill>
          <a:blip r:embed="rId3">
            <a:alphaModFix/>
          </a:blip>
          <a:stretch>
            <a:fillRect/>
          </a:stretch>
        </p:blipFill>
        <p:spPr>
          <a:xfrm>
            <a:off x="1132750" y="273250"/>
            <a:ext cx="6522075" cy="4480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70"/>
          <p:cNvSpPr txBox="1"/>
          <p:nvPr/>
        </p:nvSpPr>
        <p:spPr>
          <a:xfrm>
            <a:off x="200700" y="228300"/>
            <a:ext cx="87426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400">
                <a:solidFill>
                  <a:srgbClr val="273239"/>
                </a:solidFill>
                <a:highlight>
                  <a:srgbClr val="FFFFFF"/>
                </a:highlight>
              </a:rPr>
              <a:t>Method overriding is one of the way by which java achieve </a:t>
            </a:r>
            <a:r>
              <a:rPr lang="en" sz="2400" u="sng">
                <a:solidFill>
                  <a:schemeClr val="hlink"/>
                </a:solidFill>
                <a:highlight>
                  <a:srgbClr val="FFFFFF"/>
                </a:highlight>
                <a:hlinkClick r:id="rId3"/>
              </a:rPr>
              <a:t>Run Time Polymorphism</a:t>
            </a:r>
            <a:r>
              <a:rPr lang="en" sz="2400">
                <a:solidFill>
                  <a:srgbClr val="273239"/>
                </a:solidFill>
                <a:highlight>
                  <a:srgbClr val="FFFFFF"/>
                </a:highlight>
              </a:rPr>
              <a:t>.The version of a method that is executed will be determined by the object that is used to invoke it. If an object of a parent class is used to invoke the method, then the version in the parent class will be executed, but if an object of the subclass is used to invoke the method, then the version in the child class will be executed. In other words, </a:t>
            </a:r>
            <a:r>
              <a:rPr i="1" lang="en" sz="2400">
                <a:solidFill>
                  <a:srgbClr val="273239"/>
                </a:solidFill>
                <a:highlight>
                  <a:srgbClr val="FFFFFF"/>
                </a:highlight>
              </a:rPr>
              <a:t>it is the type of the object being referred to</a:t>
            </a:r>
            <a:r>
              <a:rPr lang="en" sz="2400">
                <a:solidFill>
                  <a:srgbClr val="273239"/>
                </a:solidFill>
                <a:highlight>
                  <a:srgbClr val="FFFFFF"/>
                </a:highlight>
              </a:rPr>
              <a:t> (not the type of the reference variable) that determines which version of an overridden method will be executed.</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71"/>
          <p:cNvSpPr txBox="1"/>
          <p:nvPr/>
        </p:nvSpPr>
        <p:spPr>
          <a:xfrm>
            <a:off x="0" y="0"/>
            <a:ext cx="8944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A Simple Java program to demonstrate</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method overriding in java</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Base Class</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class Parent {</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void show()</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System.out.println("Parent's show()");</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a:t>
            </a:r>
            <a:endParaRPr b="1" sz="2400">
              <a:solidFill>
                <a:srgbClr val="273239"/>
              </a:solidFill>
              <a:highlight>
                <a:srgbClr val="FFFFFF"/>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2"/>
          <p:cNvSpPr txBox="1"/>
          <p:nvPr/>
        </p:nvSpPr>
        <p:spPr>
          <a:xfrm>
            <a:off x="0" y="0"/>
            <a:ext cx="9038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 Inherited class</a:t>
            </a:r>
            <a:endParaRPr b="1" sz="2400">
              <a:solidFill>
                <a:srgbClr val="273239"/>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class Child extends Parent {</a:t>
            </a:r>
            <a:endParaRPr b="1" sz="2400">
              <a:solidFill>
                <a:srgbClr val="273239"/>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    // This method overrides show() of Parent</a:t>
            </a:r>
            <a:endParaRPr b="1" sz="2400">
              <a:solidFill>
                <a:srgbClr val="273239"/>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    @Override</a:t>
            </a:r>
            <a:endParaRPr b="1" sz="2400">
              <a:solidFill>
                <a:srgbClr val="273239"/>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    void show()</a:t>
            </a:r>
            <a:endParaRPr b="1" sz="2400">
              <a:solidFill>
                <a:srgbClr val="273239"/>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    {</a:t>
            </a:r>
            <a:endParaRPr b="1" sz="2400">
              <a:solidFill>
                <a:srgbClr val="273239"/>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        System.out.println("Child's show()");</a:t>
            </a:r>
            <a:endParaRPr b="1" sz="2400">
              <a:solidFill>
                <a:srgbClr val="273239"/>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    }</a:t>
            </a:r>
            <a:endParaRPr b="1" sz="2400">
              <a:solidFill>
                <a:srgbClr val="273239"/>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a:t>
            </a:r>
            <a:endParaRPr b="1" sz="2400">
              <a:solidFill>
                <a:srgbClr val="273239"/>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latin typeface="Courier New"/>
                <a:ea typeface="Courier New"/>
                <a:cs typeface="Courier New"/>
                <a:sym typeface="Courier New"/>
              </a:rPr>
              <a:t>  </a:t>
            </a:r>
            <a:endParaRPr b="1" sz="2400">
              <a:solidFill>
                <a:srgbClr val="273239"/>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73"/>
          <p:cNvSpPr txBox="1"/>
          <p:nvPr/>
        </p:nvSpPr>
        <p:spPr>
          <a:xfrm>
            <a:off x="0" y="0"/>
            <a:ext cx="91440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class Main {</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public static void main(String[] args){</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 If a Parent type reference refers</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 to a Parent object, then Parent's</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 show is called</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Parent obj1 = new Parent();</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obj1.show();  </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 If a Parent type reference refers</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 to a Child object Child's show()</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 is called. This is called RUN TIME</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 POLYMORPHISM.</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Parent obj2 = new Child();</a:t>
            </a:r>
            <a:endParaRPr b="1" sz="24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2400">
                <a:solidFill>
                  <a:srgbClr val="273239"/>
                </a:solidFill>
                <a:highlight>
                  <a:srgbClr val="FFFFFF"/>
                </a:highlight>
                <a:latin typeface="Courier New"/>
                <a:ea typeface="Courier New"/>
                <a:cs typeface="Courier New"/>
                <a:sym typeface="Courier New"/>
              </a:rPr>
              <a:t>        obj2.show();    }}</a:t>
            </a:r>
            <a:endParaRPr b="1" sz="2400">
              <a:solidFill>
                <a:srgbClr val="273239"/>
              </a:solidFill>
              <a:highlight>
                <a:srgbClr val="FFFFFF"/>
              </a:highlight>
              <a:latin typeface="Courier New"/>
              <a:ea typeface="Courier New"/>
              <a:cs typeface="Courier New"/>
              <a:sym typeface="Courier New"/>
            </a:endParaRPr>
          </a:p>
        </p:txBody>
      </p:sp>
      <p:sp>
        <p:nvSpPr>
          <p:cNvPr id="391" name="Google Shape;391;p73"/>
          <p:cNvSpPr txBox="1"/>
          <p:nvPr/>
        </p:nvSpPr>
        <p:spPr>
          <a:xfrm>
            <a:off x="6768500" y="3948275"/>
            <a:ext cx="2283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00000"/>
                </a:solidFill>
                <a:highlight>
                  <a:srgbClr val="FFFFFF"/>
                </a:highlight>
              </a:rPr>
              <a:t>Output:</a:t>
            </a:r>
            <a:endParaRPr b="1" sz="1600">
              <a:solidFill>
                <a:srgbClr val="C00000"/>
              </a:solidFill>
              <a:highlight>
                <a:srgbClr val="FFFFFF"/>
              </a:highlight>
            </a:endParaRPr>
          </a:p>
          <a:p>
            <a:pPr indent="0" lvl="0" marL="0" rtl="0" algn="l">
              <a:spcBef>
                <a:spcPts val="0"/>
              </a:spcBef>
              <a:spcAft>
                <a:spcPts val="0"/>
              </a:spcAft>
              <a:buNone/>
            </a:pPr>
            <a:r>
              <a:rPr b="1" lang="en" sz="1500">
                <a:solidFill>
                  <a:srgbClr val="C00000"/>
                </a:solidFill>
                <a:latin typeface="Courier New"/>
                <a:ea typeface="Courier New"/>
                <a:cs typeface="Courier New"/>
                <a:sym typeface="Courier New"/>
              </a:rPr>
              <a:t>Parent's show()</a:t>
            </a:r>
            <a:endParaRPr b="1" sz="1500">
              <a:solidFill>
                <a:srgbClr val="C00000"/>
              </a:solidFill>
              <a:latin typeface="Courier New"/>
              <a:ea typeface="Courier New"/>
              <a:cs typeface="Courier New"/>
              <a:sym typeface="Courier New"/>
            </a:endParaRPr>
          </a:p>
          <a:p>
            <a:pPr indent="0" lvl="0" marL="0" marR="190500" rtl="0" algn="l">
              <a:lnSpc>
                <a:spcPct val="115000"/>
              </a:lnSpc>
              <a:spcBef>
                <a:spcPts val="0"/>
              </a:spcBef>
              <a:spcAft>
                <a:spcPts val="800"/>
              </a:spcAft>
              <a:buNone/>
            </a:pPr>
            <a:r>
              <a:rPr b="1" lang="en" sz="1500">
                <a:solidFill>
                  <a:srgbClr val="C00000"/>
                </a:solidFill>
                <a:latin typeface="Courier New"/>
                <a:ea typeface="Courier New"/>
                <a:cs typeface="Courier New"/>
                <a:sym typeface="Courier New"/>
              </a:rPr>
              <a:t>Child's show()</a:t>
            </a:r>
            <a:endParaRPr b="1" sz="1500">
              <a:solidFill>
                <a:srgbClr val="C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p:nvPr/>
        </p:nvSpPr>
        <p:spPr>
          <a:xfrm>
            <a:off x="467544" y="286510"/>
            <a:ext cx="8208912" cy="276998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2400">
                <a:solidFill>
                  <a:srgbClr val="FF0000"/>
                </a:solidFill>
                <a:latin typeface="Cambria"/>
                <a:ea typeface="Cambria"/>
                <a:cs typeface="Cambria"/>
                <a:sym typeface="Cambria"/>
              </a:rPr>
              <a:t>2) Boolean equals(Object obj):</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 sz="2400">
                <a:solidFill>
                  <a:schemeClr val="dk1"/>
                </a:solidFill>
                <a:latin typeface="Cambria"/>
                <a:ea typeface="Cambria"/>
                <a:cs typeface="Cambria"/>
                <a:sym typeface="Cambria"/>
              </a:rPr>
              <a:t>This method is used to </a:t>
            </a:r>
            <a:r>
              <a:rPr lang="en" sz="2400">
                <a:solidFill>
                  <a:srgbClr val="0070C0"/>
                </a:solidFill>
                <a:latin typeface="Cambria"/>
                <a:ea typeface="Cambria"/>
                <a:cs typeface="Cambria"/>
                <a:sym typeface="Cambria"/>
              </a:rPr>
              <a:t>compare two objects</a:t>
            </a:r>
            <a:r>
              <a:rPr lang="en" sz="2400">
                <a:solidFill>
                  <a:schemeClr val="dk1"/>
                </a:solidFill>
                <a:latin typeface="Cambria"/>
                <a:ea typeface="Cambria"/>
                <a:cs typeface="Cambria"/>
                <a:sym typeface="Cambria"/>
              </a:rPr>
              <a:t>. It returns </a:t>
            </a:r>
            <a:r>
              <a:rPr lang="en" sz="2400">
                <a:solidFill>
                  <a:srgbClr val="0070C0"/>
                </a:solidFill>
                <a:latin typeface="Cambria"/>
                <a:ea typeface="Cambria"/>
                <a:cs typeface="Cambria"/>
                <a:sym typeface="Cambria"/>
              </a:rPr>
              <a:t>true</a:t>
            </a:r>
            <a:r>
              <a:rPr lang="en" sz="2400">
                <a:solidFill>
                  <a:schemeClr val="dk1"/>
                </a:solidFill>
                <a:latin typeface="Cambria"/>
                <a:ea typeface="Cambria"/>
                <a:cs typeface="Cambria"/>
                <a:sym typeface="Cambria"/>
              </a:rPr>
              <a:t> if </a:t>
            </a:r>
            <a:r>
              <a:rPr lang="en" sz="2400">
                <a:solidFill>
                  <a:srgbClr val="0070C0"/>
                </a:solidFill>
                <a:latin typeface="Cambria"/>
                <a:ea typeface="Cambria"/>
                <a:cs typeface="Cambria"/>
                <a:sym typeface="Cambria"/>
              </a:rPr>
              <a:t>both</a:t>
            </a:r>
            <a:r>
              <a:rPr lang="en" sz="2400">
                <a:solidFill>
                  <a:schemeClr val="dk1"/>
                </a:solidFill>
                <a:latin typeface="Cambria"/>
                <a:ea typeface="Cambria"/>
                <a:cs typeface="Cambria"/>
                <a:sym typeface="Cambria"/>
              </a:rPr>
              <a:t> object are </a:t>
            </a:r>
            <a:r>
              <a:rPr lang="en" sz="2400">
                <a:solidFill>
                  <a:srgbClr val="0070C0"/>
                </a:solidFill>
                <a:latin typeface="Cambria"/>
                <a:ea typeface="Cambria"/>
                <a:cs typeface="Cambria"/>
                <a:sym typeface="Cambria"/>
              </a:rPr>
              <a:t>same</a:t>
            </a:r>
            <a:r>
              <a:rPr lang="en" sz="2400">
                <a:solidFill>
                  <a:schemeClr val="dk1"/>
                </a:solidFill>
                <a:latin typeface="Cambria"/>
                <a:ea typeface="Cambria"/>
                <a:cs typeface="Cambria"/>
                <a:sym typeface="Cambria"/>
              </a:rPr>
              <a:t>.</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b="1" i="1" lang="en" sz="2400">
                <a:solidFill>
                  <a:srgbClr val="FF0000"/>
                </a:solidFill>
                <a:latin typeface="Cambria"/>
                <a:ea typeface="Cambria"/>
                <a:cs typeface="Cambria"/>
                <a:sym typeface="Cambria"/>
              </a:rPr>
              <a:t>3) int hashCode():</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 sz="2400">
                <a:solidFill>
                  <a:schemeClr val="dk1"/>
                </a:solidFill>
                <a:latin typeface="Cambria"/>
                <a:ea typeface="Cambria"/>
                <a:cs typeface="Cambria"/>
                <a:sym typeface="Cambria"/>
              </a:rPr>
              <a:t>The hashCode() method returns the hashcode value for an object. </a:t>
            </a:r>
            <a:r>
              <a:rPr lang="en" sz="2400">
                <a:solidFill>
                  <a:srgbClr val="00B050"/>
                </a:solidFill>
                <a:latin typeface="Cambria"/>
                <a:ea typeface="Cambria"/>
                <a:cs typeface="Cambria"/>
                <a:sym typeface="Cambria"/>
              </a:rPr>
              <a:t>This value is unique for every object</a:t>
            </a:r>
            <a:r>
              <a:rPr lang="en" sz="2400">
                <a:solidFill>
                  <a:schemeClr val="dk1"/>
                </a:solidFill>
                <a:latin typeface="Cambria"/>
                <a:ea typeface="Cambria"/>
                <a:cs typeface="Cambria"/>
                <a:sym typeface="Cambria"/>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4"/>
          <p:cNvSpPr txBox="1"/>
          <p:nvPr/>
        </p:nvSpPr>
        <p:spPr>
          <a:xfrm>
            <a:off x="268600" y="483450"/>
            <a:ext cx="8729100" cy="29583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400"/>
              </a:spcBef>
              <a:spcAft>
                <a:spcPts val="0"/>
              </a:spcAft>
              <a:buNone/>
            </a:pPr>
            <a:r>
              <a:rPr lang="en" sz="2400">
                <a:solidFill>
                  <a:srgbClr val="610B4B"/>
                </a:solidFill>
                <a:highlight>
                  <a:srgbClr val="FFFFFF"/>
                </a:highlight>
              </a:rPr>
              <a:t>Usage of Java Method Overriding</a:t>
            </a:r>
            <a:endParaRPr sz="2400">
              <a:solidFill>
                <a:srgbClr val="610B4B"/>
              </a:solidFill>
              <a:highlight>
                <a:srgbClr val="FFFFFF"/>
              </a:highlight>
            </a:endParaRPr>
          </a:p>
          <a:p>
            <a:pPr indent="-381000" lvl="0" marL="457200" marR="25400" rtl="0" algn="l">
              <a:lnSpc>
                <a:spcPct val="156250"/>
              </a:lnSpc>
              <a:spcBef>
                <a:spcPts val="1500"/>
              </a:spcBef>
              <a:spcAft>
                <a:spcPts val="0"/>
              </a:spcAft>
              <a:buClr>
                <a:schemeClr val="dk1"/>
              </a:buClr>
              <a:buSzPts val="2400"/>
              <a:buFont typeface="Roboto"/>
              <a:buChar char="●"/>
            </a:pPr>
            <a:r>
              <a:rPr lang="en" sz="2400">
                <a:solidFill>
                  <a:schemeClr val="dk1"/>
                </a:solidFill>
                <a:highlight>
                  <a:srgbClr val="FFFFFF"/>
                </a:highlight>
                <a:latin typeface="Roboto"/>
                <a:ea typeface="Roboto"/>
                <a:cs typeface="Roboto"/>
                <a:sym typeface="Roboto"/>
              </a:rPr>
              <a:t>Method overriding is used to provide the specific implementation of a method which is already provided by its superclass.</a:t>
            </a:r>
            <a:endParaRPr sz="2400">
              <a:solidFill>
                <a:schemeClr val="dk1"/>
              </a:solidFill>
              <a:highlight>
                <a:srgbClr val="FFFFFF"/>
              </a:highlight>
              <a:latin typeface="Roboto"/>
              <a:ea typeface="Roboto"/>
              <a:cs typeface="Roboto"/>
              <a:sym typeface="Roboto"/>
            </a:endParaRPr>
          </a:p>
          <a:p>
            <a:pPr indent="-381000" lvl="0" marL="457200" marR="25400" rtl="0" algn="l">
              <a:lnSpc>
                <a:spcPct val="156250"/>
              </a:lnSpc>
              <a:spcBef>
                <a:spcPts val="0"/>
              </a:spcBef>
              <a:spcAft>
                <a:spcPts val="0"/>
              </a:spcAft>
              <a:buClr>
                <a:schemeClr val="dk1"/>
              </a:buClr>
              <a:buSzPts val="2400"/>
              <a:buFont typeface="Roboto"/>
              <a:buChar char="●"/>
            </a:pPr>
            <a:r>
              <a:rPr lang="en" sz="2400">
                <a:solidFill>
                  <a:schemeClr val="dk1"/>
                </a:solidFill>
                <a:highlight>
                  <a:srgbClr val="FFFFFF"/>
                </a:highlight>
                <a:latin typeface="Roboto"/>
                <a:ea typeface="Roboto"/>
                <a:cs typeface="Roboto"/>
                <a:sym typeface="Roboto"/>
              </a:rPr>
              <a:t>Method overriding is used for runtime polymorphism</a:t>
            </a:r>
            <a:endParaRPr sz="2400">
              <a:solidFill>
                <a:schemeClr val="dk1"/>
              </a:solidFill>
              <a:highlight>
                <a:srgbClr val="FFFFFF"/>
              </a:highlight>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5"/>
          <p:cNvSpPr txBox="1"/>
          <p:nvPr/>
        </p:nvSpPr>
        <p:spPr>
          <a:xfrm>
            <a:off x="617750" y="537200"/>
            <a:ext cx="7453500" cy="348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2400">
                <a:solidFill>
                  <a:srgbClr val="610B4B"/>
                </a:solidFill>
                <a:highlight>
                  <a:srgbClr val="FFFFFF"/>
                </a:highlight>
              </a:rPr>
              <a:t>Rules for Java Method Overriding</a:t>
            </a:r>
            <a:endParaRPr sz="2400">
              <a:solidFill>
                <a:srgbClr val="610B4B"/>
              </a:solidFill>
              <a:highlight>
                <a:srgbClr val="FFFFFF"/>
              </a:highlight>
            </a:endParaRPr>
          </a:p>
          <a:p>
            <a:pPr indent="-381000" lvl="0" marL="457200" marR="25400" rtl="0" algn="l">
              <a:lnSpc>
                <a:spcPct val="156250"/>
              </a:lnSpc>
              <a:spcBef>
                <a:spcPts val="1500"/>
              </a:spcBef>
              <a:spcAft>
                <a:spcPts val="0"/>
              </a:spcAft>
              <a:buClr>
                <a:schemeClr val="dk1"/>
              </a:buClr>
              <a:buSzPts val="2400"/>
              <a:buFont typeface="Roboto"/>
              <a:buAutoNum type="arabicPeriod"/>
            </a:pPr>
            <a:r>
              <a:rPr lang="en" sz="2400">
                <a:solidFill>
                  <a:schemeClr val="dk1"/>
                </a:solidFill>
                <a:highlight>
                  <a:srgbClr val="FFFFFF"/>
                </a:highlight>
                <a:latin typeface="Roboto"/>
                <a:ea typeface="Roboto"/>
                <a:cs typeface="Roboto"/>
                <a:sym typeface="Roboto"/>
              </a:rPr>
              <a:t>The method must have the same name as in the parent class</a:t>
            </a:r>
            <a:endParaRPr sz="2400">
              <a:solidFill>
                <a:schemeClr val="dk1"/>
              </a:solidFill>
              <a:highlight>
                <a:srgbClr val="FFFFFF"/>
              </a:highlight>
              <a:latin typeface="Roboto"/>
              <a:ea typeface="Roboto"/>
              <a:cs typeface="Roboto"/>
              <a:sym typeface="Roboto"/>
            </a:endParaRPr>
          </a:p>
          <a:p>
            <a:pPr indent="-381000" lvl="0" marL="457200" marR="25400" rtl="0" algn="l">
              <a:lnSpc>
                <a:spcPct val="156250"/>
              </a:lnSpc>
              <a:spcBef>
                <a:spcPts val="0"/>
              </a:spcBef>
              <a:spcAft>
                <a:spcPts val="0"/>
              </a:spcAft>
              <a:buClr>
                <a:schemeClr val="dk1"/>
              </a:buClr>
              <a:buSzPts val="2400"/>
              <a:buFont typeface="Roboto"/>
              <a:buAutoNum type="arabicPeriod"/>
            </a:pPr>
            <a:r>
              <a:rPr lang="en" sz="2400">
                <a:solidFill>
                  <a:schemeClr val="dk1"/>
                </a:solidFill>
                <a:highlight>
                  <a:srgbClr val="FFFFFF"/>
                </a:highlight>
                <a:latin typeface="Roboto"/>
                <a:ea typeface="Roboto"/>
                <a:cs typeface="Roboto"/>
                <a:sym typeface="Roboto"/>
              </a:rPr>
              <a:t>The method must have the same parameter as in the parent class.</a:t>
            </a:r>
            <a:endParaRPr sz="2400">
              <a:solidFill>
                <a:schemeClr val="dk1"/>
              </a:solidFill>
              <a:highlight>
                <a:srgbClr val="FFFFFF"/>
              </a:highlight>
              <a:latin typeface="Roboto"/>
              <a:ea typeface="Roboto"/>
              <a:cs typeface="Roboto"/>
              <a:sym typeface="Roboto"/>
            </a:endParaRPr>
          </a:p>
          <a:p>
            <a:pPr indent="-381000" lvl="0" marL="457200" marR="25400" rtl="0" algn="l">
              <a:lnSpc>
                <a:spcPct val="156250"/>
              </a:lnSpc>
              <a:spcBef>
                <a:spcPts val="0"/>
              </a:spcBef>
              <a:spcAft>
                <a:spcPts val="0"/>
              </a:spcAft>
              <a:buClr>
                <a:schemeClr val="dk1"/>
              </a:buClr>
              <a:buSzPts val="2400"/>
              <a:buFont typeface="Roboto"/>
              <a:buAutoNum type="arabicPeriod"/>
            </a:pPr>
            <a:r>
              <a:rPr lang="en" sz="2400">
                <a:solidFill>
                  <a:schemeClr val="dk1"/>
                </a:solidFill>
                <a:highlight>
                  <a:srgbClr val="FFFFFF"/>
                </a:highlight>
                <a:latin typeface="Roboto"/>
                <a:ea typeface="Roboto"/>
                <a:cs typeface="Roboto"/>
                <a:sym typeface="Roboto"/>
              </a:rPr>
              <a:t>There must be an IS-A relationship (inheritance).</a:t>
            </a:r>
            <a:endParaRPr sz="2400">
              <a:solidFill>
                <a:schemeClr val="dk1"/>
              </a:solidFill>
              <a:highlight>
                <a:srgbClr val="FFFFFF"/>
              </a:highlight>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76"/>
          <p:cNvPicPr preferRelativeResize="0"/>
          <p:nvPr/>
        </p:nvPicPr>
        <p:blipFill>
          <a:blip r:embed="rId3">
            <a:alphaModFix/>
          </a:blip>
          <a:stretch>
            <a:fillRect/>
          </a:stretch>
        </p:blipFill>
        <p:spPr>
          <a:xfrm>
            <a:off x="152400" y="152400"/>
            <a:ext cx="8026174" cy="4838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7"/>
          <p:cNvSpPr txBox="1"/>
          <p:nvPr/>
        </p:nvSpPr>
        <p:spPr>
          <a:xfrm>
            <a:off x="0" y="0"/>
            <a:ext cx="9144000" cy="34956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400"/>
              </a:spcBef>
              <a:spcAft>
                <a:spcPts val="0"/>
              </a:spcAft>
              <a:buNone/>
            </a:pPr>
            <a:r>
              <a:rPr lang="en" sz="2400">
                <a:solidFill>
                  <a:srgbClr val="610B4B"/>
                </a:solidFill>
                <a:highlight>
                  <a:srgbClr val="FFFFFF"/>
                </a:highlight>
              </a:rPr>
              <a:t>Understanding the problem without method overriding</a:t>
            </a:r>
            <a:r>
              <a:rPr lang="en" sz="2400">
                <a:solidFill>
                  <a:srgbClr val="333333"/>
                </a:solidFill>
                <a:highlight>
                  <a:srgbClr val="FFFFFF"/>
                </a:highlight>
                <a:latin typeface="Roboto"/>
                <a:ea typeface="Roboto"/>
                <a:cs typeface="Roboto"/>
                <a:sym typeface="Roboto"/>
              </a:rPr>
              <a:t>Let's understand the problem that we may face in the program if we don't use method overriding.</a:t>
            </a:r>
            <a:endParaRPr sz="2400">
              <a:solidFill>
                <a:srgbClr val="333333"/>
              </a:solidFill>
              <a:highlight>
                <a:srgbClr val="FFFFFF"/>
              </a:highlight>
              <a:latin typeface="Roboto"/>
              <a:ea typeface="Roboto"/>
              <a:cs typeface="Roboto"/>
              <a:sym typeface="Roboto"/>
            </a:endParaRPr>
          </a:p>
          <a:p>
            <a:pPr indent="0" lvl="0" marL="0" rtl="0" algn="l">
              <a:lnSpc>
                <a:spcPct val="156250"/>
              </a:lnSpc>
              <a:spcBef>
                <a:spcPts val="900"/>
              </a:spcBef>
              <a:spcAft>
                <a:spcPts val="0"/>
              </a:spcAft>
              <a:buNone/>
            </a:pPr>
            <a:r>
              <a:rPr b="1" lang="en" sz="2400">
                <a:solidFill>
                  <a:srgbClr val="006699"/>
                </a:solidFill>
                <a:latin typeface="Roboto"/>
                <a:ea typeface="Roboto"/>
                <a:cs typeface="Roboto"/>
                <a:sym typeface="Roboto"/>
              </a:rPr>
              <a:t>class</a:t>
            </a:r>
            <a:r>
              <a:rPr lang="en" sz="2400">
                <a:solidFill>
                  <a:schemeClr val="dk1"/>
                </a:solidFill>
                <a:latin typeface="Roboto"/>
                <a:ea typeface="Roboto"/>
                <a:cs typeface="Roboto"/>
                <a:sym typeface="Roboto"/>
              </a:rPr>
              <a:t> Vehicle{  </a:t>
            </a:r>
            <a:endParaRPr sz="2400">
              <a:solidFill>
                <a:schemeClr val="dk1"/>
              </a:solidFill>
              <a:latin typeface="Roboto"/>
              <a:ea typeface="Roboto"/>
              <a:cs typeface="Roboto"/>
              <a:sym typeface="Roboto"/>
            </a:endParaRPr>
          </a:p>
          <a:p>
            <a:pPr indent="0" lvl="0" marL="0" rtl="0" algn="l">
              <a:lnSpc>
                <a:spcPct val="156250"/>
              </a:lnSpc>
              <a:spcBef>
                <a:spcPts val="900"/>
              </a:spcBef>
              <a:spcAft>
                <a:spcPts val="0"/>
              </a:spcAft>
              <a:buNone/>
            </a:pPr>
            <a:r>
              <a:rPr lang="en" sz="2400">
                <a:solidFill>
                  <a:schemeClr val="dk1"/>
                </a:solidFill>
                <a:latin typeface="Roboto"/>
                <a:ea typeface="Roboto"/>
                <a:cs typeface="Roboto"/>
                <a:sym typeface="Roboto"/>
              </a:rPr>
              <a:t>  </a:t>
            </a:r>
            <a:r>
              <a:rPr b="1" lang="en" sz="2400">
                <a:solidFill>
                  <a:srgbClr val="006699"/>
                </a:solidFill>
                <a:latin typeface="Roboto"/>
                <a:ea typeface="Roboto"/>
                <a:cs typeface="Roboto"/>
                <a:sym typeface="Roboto"/>
              </a:rPr>
              <a:t>void</a:t>
            </a:r>
            <a:r>
              <a:rPr lang="en" sz="2400">
                <a:solidFill>
                  <a:schemeClr val="dk1"/>
                </a:solidFill>
                <a:latin typeface="Roboto"/>
                <a:ea typeface="Roboto"/>
                <a:cs typeface="Roboto"/>
                <a:sym typeface="Roboto"/>
              </a:rPr>
              <a:t> run(){System.out.println(</a:t>
            </a:r>
            <a:r>
              <a:rPr lang="en" sz="2400">
                <a:solidFill>
                  <a:srgbClr val="0000FF"/>
                </a:solidFill>
                <a:latin typeface="Roboto"/>
                <a:ea typeface="Roboto"/>
                <a:cs typeface="Roboto"/>
                <a:sym typeface="Roboto"/>
              </a:rPr>
              <a:t>"Vehicle is running"</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lnSpc>
                <a:spcPct val="156250"/>
              </a:lnSpc>
              <a:spcBef>
                <a:spcPts val="900"/>
              </a:spcBef>
              <a:spcAft>
                <a:spcPts val="600"/>
              </a:spcAft>
              <a:buNone/>
            </a:pP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8"/>
          <p:cNvSpPr txBox="1"/>
          <p:nvPr/>
        </p:nvSpPr>
        <p:spPr>
          <a:xfrm>
            <a:off x="0" y="0"/>
            <a:ext cx="8823300" cy="48639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b="1" lang="en" sz="2400">
                <a:solidFill>
                  <a:srgbClr val="006699"/>
                </a:solidFill>
                <a:latin typeface="Roboto"/>
                <a:ea typeface="Roboto"/>
                <a:cs typeface="Roboto"/>
                <a:sym typeface="Roboto"/>
              </a:rPr>
              <a:t>class</a:t>
            </a:r>
            <a:r>
              <a:rPr lang="en" sz="2400">
                <a:solidFill>
                  <a:schemeClr val="dk1"/>
                </a:solidFill>
                <a:latin typeface="Roboto"/>
                <a:ea typeface="Roboto"/>
                <a:cs typeface="Roboto"/>
                <a:sym typeface="Roboto"/>
              </a:rPr>
              <a:t> Bike </a:t>
            </a:r>
            <a:r>
              <a:rPr b="1" lang="en" sz="2400">
                <a:solidFill>
                  <a:srgbClr val="006699"/>
                </a:solidFill>
                <a:latin typeface="Roboto"/>
                <a:ea typeface="Roboto"/>
                <a:cs typeface="Roboto"/>
                <a:sym typeface="Roboto"/>
              </a:rPr>
              <a:t>extends</a:t>
            </a:r>
            <a:r>
              <a:rPr lang="en" sz="2400">
                <a:solidFill>
                  <a:schemeClr val="dk1"/>
                </a:solidFill>
                <a:latin typeface="Roboto"/>
                <a:ea typeface="Roboto"/>
                <a:cs typeface="Roboto"/>
                <a:sym typeface="Roboto"/>
              </a:rPr>
              <a:t> Vehicle{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r>
              <a:rPr b="1" lang="en" sz="2400">
                <a:solidFill>
                  <a:srgbClr val="006699"/>
                </a:solidFill>
                <a:latin typeface="Roboto"/>
                <a:ea typeface="Roboto"/>
                <a:cs typeface="Roboto"/>
                <a:sym typeface="Roboto"/>
              </a:rPr>
              <a:t>public</a:t>
            </a:r>
            <a:r>
              <a:rPr lang="en" sz="2400">
                <a:solidFill>
                  <a:schemeClr val="dk1"/>
                </a:solidFill>
                <a:latin typeface="Roboto"/>
                <a:ea typeface="Roboto"/>
                <a:cs typeface="Roboto"/>
                <a:sym typeface="Roboto"/>
              </a:rPr>
              <a:t> </a:t>
            </a:r>
            <a:r>
              <a:rPr b="1" lang="en" sz="2400">
                <a:solidFill>
                  <a:srgbClr val="006699"/>
                </a:solidFill>
                <a:latin typeface="Roboto"/>
                <a:ea typeface="Roboto"/>
                <a:cs typeface="Roboto"/>
                <a:sym typeface="Roboto"/>
              </a:rPr>
              <a:t>static</a:t>
            </a:r>
            <a:r>
              <a:rPr lang="en" sz="2400">
                <a:solidFill>
                  <a:schemeClr val="dk1"/>
                </a:solidFill>
                <a:latin typeface="Roboto"/>
                <a:ea typeface="Roboto"/>
                <a:cs typeface="Roboto"/>
                <a:sym typeface="Roboto"/>
              </a:rPr>
              <a:t> </a:t>
            </a:r>
            <a:r>
              <a:rPr b="1" lang="en" sz="2400">
                <a:solidFill>
                  <a:srgbClr val="006699"/>
                </a:solidFill>
                <a:latin typeface="Roboto"/>
                <a:ea typeface="Roboto"/>
                <a:cs typeface="Roboto"/>
                <a:sym typeface="Roboto"/>
              </a:rPr>
              <a:t>void</a:t>
            </a:r>
            <a:r>
              <a:rPr lang="en" sz="2400">
                <a:solidFill>
                  <a:schemeClr val="dk1"/>
                </a:solidFill>
                <a:latin typeface="Roboto"/>
                <a:ea typeface="Roboto"/>
                <a:cs typeface="Roboto"/>
                <a:sym typeface="Roboto"/>
              </a:rPr>
              <a:t> main(String args[]){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r>
              <a:rPr lang="en" sz="2400">
                <a:solidFill>
                  <a:srgbClr val="008200"/>
                </a:solidFill>
                <a:latin typeface="Roboto"/>
                <a:ea typeface="Roboto"/>
                <a:cs typeface="Roboto"/>
                <a:sym typeface="Roboto"/>
              </a:rPr>
              <a:t>//creating an instance of child class</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Bike obj = </a:t>
            </a:r>
            <a:r>
              <a:rPr b="1" lang="en" sz="2400">
                <a:solidFill>
                  <a:srgbClr val="006699"/>
                </a:solidFill>
                <a:latin typeface="Roboto"/>
                <a:ea typeface="Roboto"/>
                <a:cs typeface="Roboto"/>
                <a:sym typeface="Roboto"/>
              </a:rPr>
              <a:t>new</a:t>
            </a:r>
            <a:r>
              <a:rPr lang="en" sz="2400">
                <a:solidFill>
                  <a:schemeClr val="dk1"/>
                </a:solidFill>
                <a:latin typeface="Roboto"/>
                <a:ea typeface="Roboto"/>
                <a:cs typeface="Roboto"/>
                <a:sym typeface="Roboto"/>
              </a:rPr>
              <a:t> Bike();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r>
              <a:rPr lang="en" sz="2400">
                <a:solidFill>
                  <a:srgbClr val="008200"/>
                </a:solidFill>
                <a:latin typeface="Roboto"/>
                <a:ea typeface="Roboto"/>
                <a:cs typeface="Roboto"/>
                <a:sym typeface="Roboto"/>
              </a:rPr>
              <a:t>//calling the method with child class instance</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obj.run();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p:txBody>
      </p:sp>
      <p:sp>
        <p:nvSpPr>
          <p:cNvPr id="417" name="Google Shape;417;p78"/>
          <p:cNvSpPr txBox="1"/>
          <p:nvPr/>
        </p:nvSpPr>
        <p:spPr>
          <a:xfrm>
            <a:off x="5089800" y="3505100"/>
            <a:ext cx="3000000" cy="78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800">
                <a:solidFill>
                  <a:schemeClr val="dk1"/>
                </a:solidFill>
              </a:rPr>
              <a:t>O/P:</a:t>
            </a:r>
            <a:endParaRPr b="1" sz="1800">
              <a:solidFill>
                <a:schemeClr val="dk1"/>
              </a:solidFill>
            </a:endParaRPr>
          </a:p>
          <a:p>
            <a:pPr indent="0" lvl="0" marL="0" rtl="0" algn="just">
              <a:lnSpc>
                <a:spcPct val="115000"/>
              </a:lnSpc>
              <a:spcBef>
                <a:spcPts val="0"/>
              </a:spcBef>
              <a:spcAft>
                <a:spcPts val="0"/>
              </a:spcAft>
              <a:buNone/>
            </a:pPr>
            <a:r>
              <a:rPr b="1" lang="en" sz="1800">
                <a:solidFill>
                  <a:schemeClr val="dk1"/>
                </a:solidFill>
              </a:rPr>
              <a:t>Vehicle is running</a:t>
            </a:r>
            <a:endParaRPr b="1"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9"/>
          <p:cNvSpPr txBox="1"/>
          <p:nvPr/>
        </p:nvSpPr>
        <p:spPr>
          <a:xfrm>
            <a:off x="0" y="0"/>
            <a:ext cx="840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333333"/>
                </a:solidFill>
                <a:highlight>
                  <a:srgbClr val="FFFFFF"/>
                </a:highlight>
                <a:latin typeface="Roboto"/>
                <a:ea typeface="Roboto"/>
                <a:cs typeface="Roboto"/>
                <a:sym typeface="Roboto"/>
              </a:rPr>
              <a:t>In this example, we have defined the run method in the subclass as defined in the parent class but it has some specific implementation. </a:t>
            </a:r>
            <a:endParaRPr b="1" sz="1800"/>
          </a:p>
        </p:txBody>
      </p:sp>
      <p:sp>
        <p:nvSpPr>
          <p:cNvPr id="423" name="Google Shape;423;p79"/>
          <p:cNvSpPr txBox="1"/>
          <p:nvPr/>
        </p:nvSpPr>
        <p:spPr>
          <a:xfrm>
            <a:off x="174600" y="658050"/>
            <a:ext cx="8782800" cy="48639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lang="en" sz="2400">
                <a:solidFill>
                  <a:srgbClr val="008200"/>
                </a:solidFill>
                <a:latin typeface="Roboto"/>
                <a:ea typeface="Roboto"/>
                <a:cs typeface="Roboto"/>
                <a:sym typeface="Roboto"/>
              </a:rPr>
              <a:t>//Java Program to illustrate the use of Java Method Overriding</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400">
                <a:solidFill>
                  <a:srgbClr val="006699"/>
                </a:solidFill>
                <a:latin typeface="Roboto"/>
                <a:ea typeface="Roboto"/>
                <a:cs typeface="Roboto"/>
                <a:sym typeface="Roboto"/>
              </a:rPr>
              <a:t>class</a:t>
            </a:r>
            <a:r>
              <a:rPr lang="en" sz="2400">
                <a:solidFill>
                  <a:schemeClr val="dk1"/>
                </a:solidFill>
                <a:latin typeface="Roboto"/>
                <a:ea typeface="Roboto"/>
                <a:cs typeface="Roboto"/>
                <a:sym typeface="Roboto"/>
              </a:rPr>
              <a:t> Vehicle{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r>
              <a:rPr lang="en" sz="2400">
                <a:solidFill>
                  <a:srgbClr val="008200"/>
                </a:solidFill>
                <a:latin typeface="Roboto"/>
                <a:ea typeface="Roboto"/>
                <a:cs typeface="Roboto"/>
                <a:sym typeface="Roboto"/>
              </a:rPr>
              <a:t>//defining a method</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r>
              <a:rPr b="1" lang="en" sz="2400">
                <a:solidFill>
                  <a:srgbClr val="006699"/>
                </a:solidFill>
                <a:latin typeface="Roboto"/>
                <a:ea typeface="Roboto"/>
                <a:cs typeface="Roboto"/>
                <a:sym typeface="Roboto"/>
              </a:rPr>
              <a:t>void</a:t>
            </a:r>
            <a:r>
              <a:rPr lang="en" sz="2400">
                <a:solidFill>
                  <a:schemeClr val="dk1"/>
                </a:solidFill>
                <a:latin typeface="Roboto"/>
                <a:ea typeface="Roboto"/>
                <a:cs typeface="Roboto"/>
                <a:sym typeface="Roboto"/>
              </a:rPr>
              <a:t> run(){System.out.println(</a:t>
            </a:r>
            <a:r>
              <a:rPr lang="en" sz="2400">
                <a:solidFill>
                  <a:srgbClr val="0000FF"/>
                </a:solidFill>
                <a:latin typeface="Roboto"/>
                <a:ea typeface="Roboto"/>
                <a:cs typeface="Roboto"/>
                <a:sym typeface="Roboto"/>
              </a:rPr>
              <a:t>"Vehicle is running"</a:t>
            </a:r>
            <a:r>
              <a:rPr lang="en" sz="2400">
                <a:solidFill>
                  <a:schemeClr val="dk1"/>
                </a:solidFill>
                <a:latin typeface="Roboto"/>
                <a:ea typeface="Roboto"/>
                <a:cs typeface="Roboto"/>
                <a:sym typeface="Roboto"/>
              </a:rPr>
              <a:t>);}  }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400">
                <a:solidFill>
                  <a:srgbClr val="006699"/>
                </a:solidFill>
                <a:latin typeface="Roboto"/>
                <a:ea typeface="Roboto"/>
                <a:cs typeface="Roboto"/>
                <a:sym typeface="Roboto"/>
              </a:rPr>
              <a:t>class</a:t>
            </a:r>
            <a:r>
              <a:rPr lang="en" sz="2400">
                <a:solidFill>
                  <a:schemeClr val="dk1"/>
                </a:solidFill>
                <a:latin typeface="Roboto"/>
                <a:ea typeface="Roboto"/>
                <a:cs typeface="Roboto"/>
                <a:sym typeface="Roboto"/>
              </a:rPr>
              <a:t> Bike2 </a:t>
            </a:r>
            <a:r>
              <a:rPr b="1" lang="en" sz="2400">
                <a:solidFill>
                  <a:srgbClr val="006699"/>
                </a:solidFill>
                <a:latin typeface="Roboto"/>
                <a:ea typeface="Roboto"/>
                <a:cs typeface="Roboto"/>
                <a:sym typeface="Roboto"/>
              </a:rPr>
              <a:t>extends</a:t>
            </a:r>
            <a:r>
              <a:rPr lang="en" sz="2400">
                <a:solidFill>
                  <a:schemeClr val="dk1"/>
                </a:solidFill>
                <a:latin typeface="Roboto"/>
                <a:ea typeface="Roboto"/>
                <a:cs typeface="Roboto"/>
                <a:sym typeface="Roboto"/>
              </a:rPr>
              <a:t> Vehicle{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r>
              <a:rPr lang="en" sz="2400">
                <a:solidFill>
                  <a:srgbClr val="008200"/>
                </a:solidFill>
                <a:latin typeface="Roboto"/>
                <a:ea typeface="Roboto"/>
                <a:cs typeface="Roboto"/>
                <a:sym typeface="Roboto"/>
              </a:rPr>
              <a:t>//defining the same method as in the parent class</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r>
              <a:rPr b="1" lang="en" sz="2400">
                <a:solidFill>
                  <a:srgbClr val="006699"/>
                </a:solidFill>
                <a:latin typeface="Roboto"/>
                <a:ea typeface="Roboto"/>
                <a:cs typeface="Roboto"/>
                <a:sym typeface="Roboto"/>
              </a:rPr>
              <a:t>void</a:t>
            </a:r>
            <a:r>
              <a:rPr lang="en" sz="2400">
                <a:solidFill>
                  <a:schemeClr val="dk1"/>
                </a:solidFill>
                <a:latin typeface="Roboto"/>
                <a:ea typeface="Roboto"/>
                <a:cs typeface="Roboto"/>
                <a:sym typeface="Roboto"/>
              </a:rPr>
              <a:t> run(){System.out.println(</a:t>
            </a:r>
            <a:r>
              <a:rPr lang="en" sz="2400">
                <a:solidFill>
                  <a:srgbClr val="0000FF"/>
                </a:solidFill>
                <a:latin typeface="Roboto"/>
                <a:ea typeface="Roboto"/>
                <a:cs typeface="Roboto"/>
                <a:sym typeface="Roboto"/>
              </a:rPr>
              <a:t>"Bike is running safely"</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80"/>
          <p:cNvSpPr txBox="1"/>
          <p:nvPr/>
        </p:nvSpPr>
        <p:spPr>
          <a:xfrm>
            <a:off x="0" y="0"/>
            <a:ext cx="8097900" cy="30168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r>
              <a:rPr b="1" lang="en" sz="2400">
                <a:solidFill>
                  <a:srgbClr val="006699"/>
                </a:solidFill>
                <a:latin typeface="Roboto"/>
                <a:ea typeface="Roboto"/>
                <a:cs typeface="Roboto"/>
                <a:sym typeface="Roboto"/>
              </a:rPr>
              <a:t>public</a:t>
            </a:r>
            <a:r>
              <a:rPr lang="en" sz="2400">
                <a:solidFill>
                  <a:schemeClr val="dk1"/>
                </a:solidFill>
                <a:latin typeface="Roboto"/>
                <a:ea typeface="Roboto"/>
                <a:cs typeface="Roboto"/>
                <a:sym typeface="Roboto"/>
              </a:rPr>
              <a:t> </a:t>
            </a:r>
            <a:r>
              <a:rPr b="1" lang="en" sz="2400">
                <a:solidFill>
                  <a:srgbClr val="006699"/>
                </a:solidFill>
                <a:latin typeface="Roboto"/>
                <a:ea typeface="Roboto"/>
                <a:cs typeface="Roboto"/>
                <a:sym typeface="Roboto"/>
              </a:rPr>
              <a:t>static</a:t>
            </a:r>
            <a:r>
              <a:rPr lang="en" sz="2400">
                <a:solidFill>
                  <a:schemeClr val="dk1"/>
                </a:solidFill>
                <a:latin typeface="Roboto"/>
                <a:ea typeface="Roboto"/>
                <a:cs typeface="Roboto"/>
                <a:sym typeface="Roboto"/>
              </a:rPr>
              <a:t> </a:t>
            </a:r>
            <a:r>
              <a:rPr b="1" lang="en" sz="2400">
                <a:solidFill>
                  <a:srgbClr val="006699"/>
                </a:solidFill>
                <a:latin typeface="Roboto"/>
                <a:ea typeface="Roboto"/>
                <a:cs typeface="Roboto"/>
                <a:sym typeface="Roboto"/>
              </a:rPr>
              <a:t>void</a:t>
            </a:r>
            <a:r>
              <a:rPr lang="en" sz="2400">
                <a:solidFill>
                  <a:schemeClr val="dk1"/>
                </a:solidFill>
                <a:latin typeface="Roboto"/>
                <a:ea typeface="Roboto"/>
                <a:cs typeface="Roboto"/>
                <a:sym typeface="Roboto"/>
              </a:rPr>
              <a:t> main(String args[]){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Bike2 obj = </a:t>
            </a:r>
            <a:r>
              <a:rPr b="1" lang="en" sz="2400">
                <a:solidFill>
                  <a:srgbClr val="006699"/>
                </a:solidFill>
                <a:latin typeface="Roboto"/>
                <a:ea typeface="Roboto"/>
                <a:cs typeface="Roboto"/>
                <a:sym typeface="Roboto"/>
              </a:rPr>
              <a:t>new</a:t>
            </a:r>
            <a:r>
              <a:rPr lang="en" sz="2400">
                <a:solidFill>
                  <a:schemeClr val="dk1"/>
                </a:solidFill>
                <a:latin typeface="Roboto"/>
                <a:ea typeface="Roboto"/>
                <a:cs typeface="Roboto"/>
                <a:sym typeface="Roboto"/>
              </a:rPr>
              <a:t> Bike2();</a:t>
            </a:r>
            <a:r>
              <a:rPr lang="en" sz="2400">
                <a:solidFill>
                  <a:srgbClr val="008200"/>
                </a:solidFill>
                <a:latin typeface="Roboto"/>
                <a:ea typeface="Roboto"/>
                <a:cs typeface="Roboto"/>
                <a:sym typeface="Roboto"/>
              </a:rPr>
              <a:t>//creating object</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obj.run();</a:t>
            </a:r>
            <a:r>
              <a:rPr lang="en" sz="2400">
                <a:solidFill>
                  <a:srgbClr val="008200"/>
                </a:solidFill>
                <a:latin typeface="Roboto"/>
                <a:ea typeface="Roboto"/>
                <a:cs typeface="Roboto"/>
                <a:sym typeface="Roboto"/>
              </a:rPr>
              <a:t>//calling method</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  </a:t>
            </a:r>
            <a:endParaRPr sz="24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p:txBody>
      </p:sp>
      <p:sp>
        <p:nvSpPr>
          <p:cNvPr id="429" name="Google Shape;429;p80"/>
          <p:cNvSpPr txBox="1"/>
          <p:nvPr/>
        </p:nvSpPr>
        <p:spPr>
          <a:xfrm>
            <a:off x="698325" y="3437950"/>
            <a:ext cx="3000000" cy="93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800">
                <a:solidFill>
                  <a:schemeClr val="dk1"/>
                </a:solidFill>
                <a:latin typeface="Roboto"/>
                <a:ea typeface="Roboto"/>
                <a:cs typeface="Roboto"/>
                <a:sym typeface="Roboto"/>
              </a:rPr>
              <a:t>Output:</a:t>
            </a:r>
            <a:endParaRPr b="1" sz="1800">
              <a:solidFill>
                <a:schemeClr val="dk1"/>
              </a:solidFill>
              <a:latin typeface="Roboto"/>
              <a:ea typeface="Roboto"/>
              <a:cs typeface="Roboto"/>
              <a:sym typeface="Roboto"/>
            </a:endParaRPr>
          </a:p>
          <a:p>
            <a:pPr indent="0" lvl="0" marL="50800" rtl="0" algn="just">
              <a:lnSpc>
                <a:spcPct val="115000"/>
              </a:lnSpc>
              <a:spcBef>
                <a:spcPts val="1200"/>
              </a:spcBef>
              <a:spcAft>
                <a:spcPts val="0"/>
              </a:spcAft>
              <a:buNone/>
            </a:pPr>
            <a:r>
              <a:rPr b="1" lang="en" sz="1800">
                <a:solidFill>
                  <a:schemeClr val="dk1"/>
                </a:solidFill>
                <a:latin typeface="Roboto"/>
                <a:ea typeface="Roboto"/>
                <a:cs typeface="Roboto"/>
                <a:sym typeface="Roboto"/>
              </a:rPr>
              <a:t>Bike is running safely</a:t>
            </a:r>
            <a:endParaRPr b="1" sz="1800">
              <a:solidFill>
                <a:schemeClr val="dk1"/>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81"/>
          <p:cNvSpPr txBox="1"/>
          <p:nvPr/>
        </p:nvSpPr>
        <p:spPr>
          <a:xfrm>
            <a:off x="315550" y="284000"/>
            <a:ext cx="84096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400">
                <a:solidFill>
                  <a:srgbClr val="333333"/>
                </a:solidFill>
                <a:highlight>
                  <a:srgbClr val="FFFFFF"/>
                </a:highlight>
                <a:latin typeface="Roboto"/>
                <a:ea typeface="Roboto"/>
                <a:cs typeface="Roboto"/>
                <a:sym typeface="Roboto"/>
              </a:rPr>
              <a:t>Consider a scenario where Bank is a class that provides functionality to get the rate of interest. However, the rate of interest varies according to banks. For example, SBI, ICICI and AXIS banks could provide 8%, 7%, and 9% rate of interest.</a:t>
            </a: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82"/>
          <p:cNvPicPr preferRelativeResize="0"/>
          <p:nvPr/>
        </p:nvPicPr>
        <p:blipFill>
          <a:blip r:embed="rId3">
            <a:alphaModFix/>
          </a:blip>
          <a:stretch>
            <a:fillRect/>
          </a:stretch>
        </p:blipFill>
        <p:spPr>
          <a:xfrm>
            <a:off x="152400" y="152400"/>
            <a:ext cx="8651500" cy="48964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83"/>
          <p:cNvSpPr txBox="1"/>
          <p:nvPr/>
        </p:nvSpPr>
        <p:spPr>
          <a:xfrm>
            <a:off x="0" y="0"/>
            <a:ext cx="8756700" cy="51681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b="1" lang="en" sz="2000">
                <a:solidFill>
                  <a:srgbClr val="006699"/>
                </a:solidFill>
                <a:latin typeface="Roboto"/>
                <a:ea typeface="Roboto"/>
                <a:cs typeface="Roboto"/>
                <a:sym typeface="Roboto"/>
              </a:rPr>
              <a:t>class</a:t>
            </a:r>
            <a:r>
              <a:rPr b="1" lang="en" sz="2000">
                <a:solidFill>
                  <a:schemeClr val="dk1"/>
                </a:solidFill>
                <a:latin typeface="Roboto"/>
                <a:ea typeface="Roboto"/>
                <a:cs typeface="Roboto"/>
                <a:sym typeface="Roboto"/>
              </a:rPr>
              <a:t> Bank{  </a:t>
            </a:r>
            <a:endParaRPr b="1" sz="20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000">
                <a:solidFill>
                  <a:srgbClr val="006699"/>
                </a:solidFill>
                <a:latin typeface="Roboto"/>
                <a:ea typeface="Roboto"/>
                <a:cs typeface="Roboto"/>
                <a:sym typeface="Roboto"/>
              </a:rPr>
              <a:t>int</a:t>
            </a:r>
            <a:r>
              <a:rPr b="1" lang="en" sz="2000">
                <a:solidFill>
                  <a:schemeClr val="dk1"/>
                </a:solidFill>
                <a:latin typeface="Roboto"/>
                <a:ea typeface="Roboto"/>
                <a:cs typeface="Roboto"/>
                <a:sym typeface="Roboto"/>
              </a:rPr>
              <a:t> getRateOfInterest(){</a:t>
            </a:r>
            <a:r>
              <a:rPr b="1" lang="en" sz="2000">
                <a:solidFill>
                  <a:srgbClr val="006699"/>
                </a:solidFill>
                <a:latin typeface="Roboto"/>
                <a:ea typeface="Roboto"/>
                <a:cs typeface="Roboto"/>
                <a:sym typeface="Roboto"/>
              </a:rPr>
              <a:t>return</a:t>
            </a:r>
            <a:r>
              <a:rPr b="1" lang="en" sz="2000">
                <a:solidFill>
                  <a:schemeClr val="dk1"/>
                </a:solidFill>
                <a:latin typeface="Roboto"/>
                <a:ea typeface="Roboto"/>
                <a:cs typeface="Roboto"/>
                <a:sym typeface="Roboto"/>
              </a:rPr>
              <a:t> </a:t>
            </a:r>
            <a:r>
              <a:rPr b="1" lang="en" sz="2000">
                <a:solidFill>
                  <a:srgbClr val="C00000"/>
                </a:solidFill>
                <a:latin typeface="Roboto"/>
                <a:ea typeface="Roboto"/>
                <a:cs typeface="Roboto"/>
                <a:sym typeface="Roboto"/>
              </a:rPr>
              <a:t>0</a:t>
            </a:r>
            <a:r>
              <a:rPr b="1" lang="en" sz="2000">
                <a:solidFill>
                  <a:schemeClr val="dk1"/>
                </a:solidFill>
                <a:latin typeface="Roboto"/>
                <a:ea typeface="Roboto"/>
                <a:cs typeface="Roboto"/>
                <a:sym typeface="Roboto"/>
              </a:rPr>
              <a:t>;}  </a:t>
            </a:r>
            <a:endParaRPr b="1" sz="20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000">
                <a:solidFill>
                  <a:schemeClr val="dk1"/>
                </a:solidFill>
                <a:latin typeface="Roboto"/>
                <a:ea typeface="Roboto"/>
                <a:cs typeface="Roboto"/>
                <a:sym typeface="Roboto"/>
              </a:rPr>
              <a:t>}  </a:t>
            </a:r>
            <a:endParaRPr b="1" sz="20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000">
                <a:solidFill>
                  <a:srgbClr val="008200"/>
                </a:solidFill>
                <a:latin typeface="Roboto"/>
                <a:ea typeface="Roboto"/>
                <a:cs typeface="Roboto"/>
                <a:sym typeface="Roboto"/>
              </a:rPr>
              <a:t>//Creating child classes.</a:t>
            </a:r>
            <a:r>
              <a:rPr b="1" lang="en" sz="2000">
                <a:solidFill>
                  <a:schemeClr val="dk1"/>
                </a:solidFill>
                <a:latin typeface="Roboto"/>
                <a:ea typeface="Roboto"/>
                <a:cs typeface="Roboto"/>
                <a:sym typeface="Roboto"/>
              </a:rPr>
              <a:t>  </a:t>
            </a:r>
            <a:endParaRPr b="1" sz="20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000">
                <a:solidFill>
                  <a:srgbClr val="006699"/>
                </a:solidFill>
                <a:latin typeface="Roboto"/>
                <a:ea typeface="Roboto"/>
                <a:cs typeface="Roboto"/>
                <a:sym typeface="Roboto"/>
              </a:rPr>
              <a:t>class</a:t>
            </a:r>
            <a:r>
              <a:rPr b="1" lang="en" sz="2000">
                <a:solidFill>
                  <a:schemeClr val="dk1"/>
                </a:solidFill>
                <a:latin typeface="Roboto"/>
                <a:ea typeface="Roboto"/>
                <a:cs typeface="Roboto"/>
                <a:sym typeface="Roboto"/>
              </a:rPr>
              <a:t> SBI </a:t>
            </a:r>
            <a:r>
              <a:rPr b="1" lang="en" sz="2000">
                <a:solidFill>
                  <a:srgbClr val="006699"/>
                </a:solidFill>
                <a:latin typeface="Roboto"/>
                <a:ea typeface="Roboto"/>
                <a:cs typeface="Roboto"/>
                <a:sym typeface="Roboto"/>
              </a:rPr>
              <a:t>extends</a:t>
            </a:r>
            <a:r>
              <a:rPr b="1" lang="en" sz="2000">
                <a:solidFill>
                  <a:schemeClr val="dk1"/>
                </a:solidFill>
                <a:latin typeface="Roboto"/>
                <a:ea typeface="Roboto"/>
                <a:cs typeface="Roboto"/>
                <a:sym typeface="Roboto"/>
              </a:rPr>
              <a:t> Bank{  </a:t>
            </a:r>
            <a:endParaRPr b="1" sz="20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000">
                <a:solidFill>
                  <a:srgbClr val="006699"/>
                </a:solidFill>
                <a:latin typeface="Roboto"/>
                <a:ea typeface="Roboto"/>
                <a:cs typeface="Roboto"/>
                <a:sym typeface="Roboto"/>
              </a:rPr>
              <a:t>int</a:t>
            </a:r>
            <a:r>
              <a:rPr b="1" lang="en" sz="2000">
                <a:solidFill>
                  <a:schemeClr val="dk1"/>
                </a:solidFill>
                <a:latin typeface="Roboto"/>
                <a:ea typeface="Roboto"/>
                <a:cs typeface="Roboto"/>
                <a:sym typeface="Roboto"/>
              </a:rPr>
              <a:t> getRateOfInterest(){</a:t>
            </a:r>
            <a:r>
              <a:rPr b="1" lang="en" sz="2000">
                <a:solidFill>
                  <a:srgbClr val="006699"/>
                </a:solidFill>
                <a:latin typeface="Roboto"/>
                <a:ea typeface="Roboto"/>
                <a:cs typeface="Roboto"/>
                <a:sym typeface="Roboto"/>
              </a:rPr>
              <a:t>return</a:t>
            </a:r>
            <a:r>
              <a:rPr b="1" lang="en" sz="2000">
                <a:solidFill>
                  <a:schemeClr val="dk1"/>
                </a:solidFill>
                <a:latin typeface="Roboto"/>
                <a:ea typeface="Roboto"/>
                <a:cs typeface="Roboto"/>
                <a:sym typeface="Roboto"/>
              </a:rPr>
              <a:t> </a:t>
            </a:r>
            <a:r>
              <a:rPr b="1" lang="en" sz="2000">
                <a:solidFill>
                  <a:srgbClr val="C00000"/>
                </a:solidFill>
                <a:latin typeface="Roboto"/>
                <a:ea typeface="Roboto"/>
                <a:cs typeface="Roboto"/>
                <a:sym typeface="Roboto"/>
              </a:rPr>
              <a:t>8</a:t>
            </a:r>
            <a:r>
              <a:rPr b="1" lang="en" sz="2000">
                <a:solidFill>
                  <a:schemeClr val="dk1"/>
                </a:solidFill>
                <a:latin typeface="Roboto"/>
                <a:ea typeface="Roboto"/>
                <a:cs typeface="Roboto"/>
                <a:sym typeface="Roboto"/>
              </a:rPr>
              <a:t>;}  </a:t>
            </a:r>
            <a:endParaRPr b="1" sz="20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000">
                <a:solidFill>
                  <a:schemeClr val="dk1"/>
                </a:solidFill>
                <a:latin typeface="Roboto"/>
                <a:ea typeface="Roboto"/>
                <a:cs typeface="Roboto"/>
                <a:sym typeface="Roboto"/>
              </a:rPr>
              <a:t>}    </a:t>
            </a:r>
            <a:endParaRPr b="1" sz="20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000">
                <a:solidFill>
                  <a:srgbClr val="006699"/>
                </a:solidFill>
                <a:latin typeface="Roboto"/>
                <a:ea typeface="Roboto"/>
                <a:cs typeface="Roboto"/>
                <a:sym typeface="Roboto"/>
              </a:rPr>
              <a:t>class</a:t>
            </a:r>
            <a:r>
              <a:rPr b="1" lang="en" sz="2000">
                <a:solidFill>
                  <a:schemeClr val="dk1"/>
                </a:solidFill>
                <a:latin typeface="Roboto"/>
                <a:ea typeface="Roboto"/>
                <a:cs typeface="Roboto"/>
                <a:sym typeface="Roboto"/>
              </a:rPr>
              <a:t> ICICI </a:t>
            </a:r>
            <a:r>
              <a:rPr b="1" lang="en" sz="2000">
                <a:solidFill>
                  <a:srgbClr val="006699"/>
                </a:solidFill>
                <a:latin typeface="Roboto"/>
                <a:ea typeface="Roboto"/>
                <a:cs typeface="Roboto"/>
                <a:sym typeface="Roboto"/>
              </a:rPr>
              <a:t>extends</a:t>
            </a:r>
            <a:r>
              <a:rPr b="1" lang="en" sz="2000">
                <a:solidFill>
                  <a:schemeClr val="dk1"/>
                </a:solidFill>
                <a:latin typeface="Roboto"/>
                <a:ea typeface="Roboto"/>
                <a:cs typeface="Roboto"/>
                <a:sym typeface="Roboto"/>
              </a:rPr>
              <a:t> Bank{  </a:t>
            </a:r>
            <a:endParaRPr b="1" sz="20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000">
                <a:solidFill>
                  <a:srgbClr val="006699"/>
                </a:solidFill>
                <a:latin typeface="Roboto"/>
                <a:ea typeface="Roboto"/>
                <a:cs typeface="Roboto"/>
                <a:sym typeface="Roboto"/>
              </a:rPr>
              <a:t>int</a:t>
            </a:r>
            <a:r>
              <a:rPr b="1" lang="en" sz="2000">
                <a:solidFill>
                  <a:schemeClr val="dk1"/>
                </a:solidFill>
                <a:latin typeface="Roboto"/>
                <a:ea typeface="Roboto"/>
                <a:cs typeface="Roboto"/>
                <a:sym typeface="Roboto"/>
              </a:rPr>
              <a:t> getRateOfInterest(){</a:t>
            </a:r>
            <a:r>
              <a:rPr b="1" lang="en" sz="2000">
                <a:solidFill>
                  <a:srgbClr val="006699"/>
                </a:solidFill>
                <a:latin typeface="Roboto"/>
                <a:ea typeface="Roboto"/>
                <a:cs typeface="Roboto"/>
                <a:sym typeface="Roboto"/>
              </a:rPr>
              <a:t>return</a:t>
            </a:r>
            <a:r>
              <a:rPr b="1" lang="en" sz="2000">
                <a:solidFill>
                  <a:schemeClr val="dk1"/>
                </a:solidFill>
                <a:latin typeface="Roboto"/>
                <a:ea typeface="Roboto"/>
                <a:cs typeface="Roboto"/>
                <a:sym typeface="Roboto"/>
              </a:rPr>
              <a:t> </a:t>
            </a:r>
            <a:r>
              <a:rPr b="1" lang="en" sz="2000">
                <a:solidFill>
                  <a:srgbClr val="C00000"/>
                </a:solidFill>
                <a:latin typeface="Roboto"/>
                <a:ea typeface="Roboto"/>
                <a:cs typeface="Roboto"/>
                <a:sym typeface="Roboto"/>
              </a:rPr>
              <a:t>7</a:t>
            </a:r>
            <a:r>
              <a:rPr b="1" lang="en" sz="2000">
                <a:solidFill>
                  <a:schemeClr val="dk1"/>
                </a:solidFill>
                <a:latin typeface="Roboto"/>
                <a:ea typeface="Roboto"/>
                <a:cs typeface="Roboto"/>
                <a:sym typeface="Roboto"/>
              </a:rPr>
              <a:t>;}  </a:t>
            </a:r>
            <a:endParaRPr b="1" sz="20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2000">
                <a:solidFill>
                  <a:schemeClr val="dk1"/>
                </a:solidFill>
                <a:latin typeface="Roboto"/>
                <a:ea typeface="Roboto"/>
                <a:cs typeface="Roboto"/>
                <a:sym typeface="Roboto"/>
              </a:rPr>
              <a:t>}  </a:t>
            </a:r>
            <a:endParaRPr b="1" sz="20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p:nvPr/>
        </p:nvSpPr>
        <p:spPr>
          <a:xfrm>
            <a:off x="539552" y="465516"/>
            <a:ext cx="8136904" cy="30123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2400">
                <a:solidFill>
                  <a:srgbClr val="FF0000"/>
                </a:solidFill>
                <a:latin typeface="Cambria"/>
                <a:ea typeface="Cambria"/>
                <a:cs typeface="Cambria"/>
                <a:sym typeface="Cambria"/>
              </a:rPr>
              <a:t>4) Final Class getClass():</a:t>
            </a:r>
            <a:endParaRPr/>
          </a:p>
          <a:p>
            <a:pPr indent="0" lvl="0" marL="0" marR="0" rtl="0" algn="l">
              <a:spcBef>
                <a:spcPts val="0"/>
              </a:spcBef>
              <a:spcAft>
                <a:spcPts val="0"/>
              </a:spcAft>
              <a:buNone/>
            </a:pPr>
            <a:r>
              <a:t/>
            </a:r>
            <a:endParaRPr sz="23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300"/>
              <a:buFont typeface="Arial"/>
              <a:buChar char="•"/>
            </a:pPr>
            <a:r>
              <a:rPr lang="en" sz="2300">
                <a:solidFill>
                  <a:schemeClr val="dk1"/>
                </a:solidFill>
                <a:latin typeface="Cambria"/>
                <a:ea typeface="Cambria"/>
                <a:cs typeface="Cambria"/>
                <a:sym typeface="Cambria"/>
              </a:rPr>
              <a:t>This method returns the </a:t>
            </a:r>
            <a:r>
              <a:rPr lang="en" sz="2300">
                <a:solidFill>
                  <a:srgbClr val="3F3F3F"/>
                </a:solidFill>
                <a:latin typeface="Cambria"/>
                <a:ea typeface="Cambria"/>
                <a:cs typeface="Cambria"/>
                <a:sym typeface="Cambria"/>
              </a:rPr>
              <a:t>class</a:t>
            </a:r>
            <a:r>
              <a:rPr lang="en" sz="2300">
                <a:solidFill>
                  <a:srgbClr val="FF0000"/>
                </a:solidFill>
                <a:latin typeface="Cambria"/>
                <a:ea typeface="Cambria"/>
                <a:cs typeface="Cambria"/>
                <a:sym typeface="Cambria"/>
              </a:rPr>
              <a:t> information of a class</a:t>
            </a:r>
            <a:r>
              <a:rPr lang="en" sz="2300">
                <a:solidFill>
                  <a:schemeClr val="dk1"/>
                </a:solidFill>
                <a:latin typeface="Cambria"/>
                <a:ea typeface="Cambria"/>
                <a:cs typeface="Cambria"/>
                <a:sym typeface="Cambria"/>
              </a:rPr>
              <a:t>. It </a:t>
            </a:r>
            <a:r>
              <a:rPr lang="en" sz="2300">
                <a:solidFill>
                  <a:srgbClr val="0070C0"/>
                </a:solidFill>
                <a:latin typeface="Cambria"/>
                <a:ea typeface="Cambria"/>
                <a:cs typeface="Cambria"/>
                <a:sym typeface="Cambria"/>
              </a:rPr>
              <a:t>returns the class name</a:t>
            </a:r>
            <a:r>
              <a:rPr lang="en" sz="2300">
                <a:solidFill>
                  <a:schemeClr val="dk1"/>
                </a:solidFill>
                <a:latin typeface="Cambria"/>
                <a:ea typeface="Cambria"/>
                <a:cs typeface="Cambria"/>
                <a:sym typeface="Cambria"/>
              </a:rPr>
              <a:t> and </a:t>
            </a:r>
            <a:r>
              <a:rPr lang="en" sz="2300">
                <a:solidFill>
                  <a:srgbClr val="0070C0"/>
                </a:solidFill>
                <a:latin typeface="Cambria"/>
                <a:ea typeface="Cambria"/>
                <a:cs typeface="Cambria"/>
                <a:sym typeface="Cambria"/>
              </a:rPr>
              <a:t>the package name of its class.</a:t>
            </a:r>
            <a:endParaRPr/>
          </a:p>
          <a:p>
            <a:pPr indent="0" lvl="0" marL="0" marR="0" rtl="0" algn="l">
              <a:spcBef>
                <a:spcPts val="0"/>
              </a:spcBef>
              <a:spcAft>
                <a:spcPts val="0"/>
              </a:spcAft>
              <a:buNone/>
            </a:pPr>
            <a:r>
              <a:t/>
            </a:r>
            <a:endParaRPr sz="2300">
              <a:solidFill>
                <a:schemeClr val="dk1"/>
              </a:solidFill>
              <a:latin typeface="Cambria"/>
              <a:ea typeface="Cambria"/>
              <a:cs typeface="Cambria"/>
              <a:sym typeface="Cambria"/>
            </a:endParaRPr>
          </a:p>
          <a:p>
            <a:pPr indent="0" lvl="0" marL="0" marR="0" rtl="0" algn="l">
              <a:spcBef>
                <a:spcPts val="0"/>
              </a:spcBef>
              <a:spcAft>
                <a:spcPts val="0"/>
              </a:spcAft>
              <a:buNone/>
            </a:pPr>
            <a:r>
              <a:rPr b="1" i="1" lang="en" sz="2400">
                <a:solidFill>
                  <a:srgbClr val="FF0000"/>
                </a:solidFill>
                <a:latin typeface="Cambria"/>
                <a:ea typeface="Cambria"/>
                <a:cs typeface="Cambria"/>
                <a:sym typeface="Cambria"/>
              </a:rPr>
              <a:t>5) String toString():</a:t>
            </a:r>
            <a:endParaRPr/>
          </a:p>
          <a:p>
            <a:pPr indent="0" lvl="0" marL="0" marR="0" rtl="0" algn="l">
              <a:spcBef>
                <a:spcPts val="0"/>
              </a:spcBef>
              <a:spcAft>
                <a:spcPts val="0"/>
              </a:spcAft>
              <a:buNone/>
            </a:pPr>
            <a:r>
              <a:t/>
            </a:r>
            <a:endParaRPr sz="23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300"/>
              <a:buFont typeface="Arial"/>
              <a:buChar char="•"/>
            </a:pPr>
            <a:r>
              <a:rPr lang="en" sz="2300">
                <a:solidFill>
                  <a:schemeClr val="dk1"/>
                </a:solidFill>
                <a:latin typeface="Cambria"/>
                <a:ea typeface="Cambria"/>
                <a:cs typeface="Cambria"/>
                <a:sym typeface="Cambria"/>
              </a:rPr>
              <a:t>It returns the </a:t>
            </a:r>
            <a:r>
              <a:rPr lang="en" sz="2300">
                <a:solidFill>
                  <a:srgbClr val="0070C0"/>
                </a:solidFill>
                <a:latin typeface="Cambria"/>
                <a:ea typeface="Cambria"/>
                <a:cs typeface="Cambria"/>
                <a:sym typeface="Cambria"/>
              </a:rPr>
              <a:t>string description </a:t>
            </a:r>
            <a:r>
              <a:rPr lang="en" sz="2300">
                <a:solidFill>
                  <a:schemeClr val="dk1"/>
                </a:solidFill>
                <a:latin typeface="Cambria"/>
                <a:ea typeface="Cambria"/>
                <a:cs typeface="Cambria"/>
                <a:sym typeface="Cambria"/>
              </a:rPr>
              <a:t>of an object.</a:t>
            </a:r>
            <a:endParaRPr/>
          </a:p>
          <a:p>
            <a:pPr indent="-196850" lvl="0" marL="342900" marR="0" rtl="0" algn="l">
              <a:spcBef>
                <a:spcPts val="0"/>
              </a:spcBef>
              <a:spcAft>
                <a:spcPts val="0"/>
              </a:spcAft>
              <a:buClr>
                <a:schemeClr val="dk1"/>
              </a:buClr>
              <a:buSzPts val="2300"/>
              <a:buFont typeface="Arial"/>
              <a:buNone/>
            </a:pPr>
            <a:r>
              <a:t/>
            </a:r>
            <a:endParaRPr sz="23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300"/>
              <a:buFont typeface="Arial"/>
              <a:buChar char="•"/>
            </a:pPr>
            <a:r>
              <a:rPr lang="en" sz="2300">
                <a:solidFill>
                  <a:schemeClr val="dk1"/>
                </a:solidFill>
                <a:latin typeface="Cambria"/>
                <a:ea typeface="Cambria"/>
                <a:cs typeface="Cambria"/>
                <a:sym typeface="Cambria"/>
              </a:rPr>
              <a:t> This method should be overridden by each class to </a:t>
            </a:r>
            <a:r>
              <a:rPr lang="en" sz="2300">
                <a:solidFill>
                  <a:srgbClr val="0070C0"/>
                </a:solidFill>
                <a:latin typeface="Cambria"/>
                <a:ea typeface="Cambria"/>
                <a:cs typeface="Cambria"/>
                <a:sym typeface="Cambria"/>
              </a:rPr>
              <a:t>display the object information.</a:t>
            </a:r>
            <a:endParaRPr sz="2300">
              <a:solidFill>
                <a:srgbClr val="0070C0"/>
              </a:solidFill>
              <a:latin typeface="Cambria"/>
              <a:ea typeface="Cambria"/>
              <a:cs typeface="Cambria"/>
              <a:sym typeface="Cambr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4"/>
          <p:cNvSpPr txBox="1"/>
          <p:nvPr/>
        </p:nvSpPr>
        <p:spPr>
          <a:xfrm>
            <a:off x="0" y="0"/>
            <a:ext cx="8851200" cy="51756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class</a:t>
            </a:r>
            <a:r>
              <a:rPr b="1" lang="en" sz="1800">
                <a:solidFill>
                  <a:schemeClr val="dk1"/>
                </a:solidFill>
                <a:latin typeface="Roboto"/>
                <a:ea typeface="Roboto"/>
                <a:cs typeface="Roboto"/>
                <a:sym typeface="Roboto"/>
              </a:rPr>
              <a:t> AXIS </a:t>
            </a:r>
            <a:r>
              <a:rPr b="1" lang="en" sz="1800">
                <a:solidFill>
                  <a:srgbClr val="006699"/>
                </a:solidFill>
                <a:latin typeface="Roboto"/>
                <a:ea typeface="Roboto"/>
                <a:cs typeface="Roboto"/>
                <a:sym typeface="Roboto"/>
              </a:rPr>
              <a:t>extends</a:t>
            </a:r>
            <a:r>
              <a:rPr b="1" lang="en" sz="1800">
                <a:solidFill>
                  <a:schemeClr val="dk1"/>
                </a:solidFill>
                <a:latin typeface="Roboto"/>
                <a:ea typeface="Roboto"/>
                <a:cs typeface="Roboto"/>
                <a:sym typeface="Roboto"/>
              </a:rPr>
              <a:t> Bank{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int</a:t>
            </a:r>
            <a:r>
              <a:rPr b="1" lang="en" sz="1800">
                <a:solidFill>
                  <a:schemeClr val="dk1"/>
                </a:solidFill>
                <a:latin typeface="Roboto"/>
                <a:ea typeface="Roboto"/>
                <a:cs typeface="Roboto"/>
                <a:sym typeface="Roboto"/>
              </a:rPr>
              <a:t> getRateOfInterest(){</a:t>
            </a:r>
            <a:r>
              <a:rPr b="1" lang="en" sz="1800">
                <a:solidFill>
                  <a:srgbClr val="006699"/>
                </a:solidFill>
                <a:latin typeface="Roboto"/>
                <a:ea typeface="Roboto"/>
                <a:cs typeface="Roboto"/>
                <a:sym typeface="Roboto"/>
              </a:rPr>
              <a:t>return</a:t>
            </a:r>
            <a:r>
              <a:rPr b="1" lang="en" sz="1800">
                <a:solidFill>
                  <a:schemeClr val="dk1"/>
                </a:solidFill>
                <a:latin typeface="Roboto"/>
                <a:ea typeface="Roboto"/>
                <a:cs typeface="Roboto"/>
                <a:sym typeface="Roboto"/>
              </a:rPr>
              <a:t> </a:t>
            </a:r>
            <a:r>
              <a:rPr b="1" lang="en" sz="1800">
                <a:solidFill>
                  <a:srgbClr val="C00000"/>
                </a:solidFill>
                <a:latin typeface="Roboto"/>
                <a:ea typeface="Roboto"/>
                <a:cs typeface="Roboto"/>
                <a:sym typeface="Roboto"/>
              </a:rPr>
              <a:t>9</a:t>
            </a:r>
            <a:r>
              <a:rPr b="1" lang="en" sz="1800">
                <a:solidFill>
                  <a:schemeClr val="dk1"/>
                </a:solidFill>
                <a:latin typeface="Roboto"/>
                <a:ea typeface="Roboto"/>
                <a:cs typeface="Roboto"/>
                <a:sym typeface="Roboto"/>
              </a:rPr>
              <a:t>;}  }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class</a:t>
            </a:r>
            <a:r>
              <a:rPr b="1" lang="en" sz="1800">
                <a:solidFill>
                  <a:schemeClr val="dk1"/>
                </a:solidFill>
                <a:latin typeface="Roboto"/>
                <a:ea typeface="Roboto"/>
                <a:cs typeface="Roboto"/>
                <a:sym typeface="Roboto"/>
              </a:rPr>
              <a:t> Test2{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rgbClr val="006699"/>
                </a:solidFill>
                <a:latin typeface="Roboto"/>
                <a:ea typeface="Roboto"/>
                <a:cs typeface="Roboto"/>
                <a:sym typeface="Roboto"/>
              </a:rPr>
              <a:t>public</a:t>
            </a:r>
            <a:r>
              <a:rPr b="1" lang="en" sz="1800">
                <a:solidFill>
                  <a:schemeClr val="dk1"/>
                </a:solidFill>
                <a:latin typeface="Roboto"/>
                <a:ea typeface="Roboto"/>
                <a:cs typeface="Roboto"/>
                <a:sym typeface="Roboto"/>
              </a:rPr>
              <a:t> </a:t>
            </a:r>
            <a:r>
              <a:rPr b="1" lang="en" sz="1800">
                <a:solidFill>
                  <a:srgbClr val="006699"/>
                </a:solidFill>
                <a:latin typeface="Roboto"/>
                <a:ea typeface="Roboto"/>
                <a:cs typeface="Roboto"/>
                <a:sym typeface="Roboto"/>
              </a:rPr>
              <a:t>static</a:t>
            </a:r>
            <a:r>
              <a:rPr b="1" lang="en" sz="1800">
                <a:solidFill>
                  <a:schemeClr val="dk1"/>
                </a:solidFill>
                <a:latin typeface="Roboto"/>
                <a:ea typeface="Roboto"/>
                <a:cs typeface="Roboto"/>
                <a:sym typeface="Roboto"/>
              </a:rPr>
              <a:t> </a:t>
            </a:r>
            <a:r>
              <a:rPr b="1" lang="en" sz="1800">
                <a:solidFill>
                  <a:srgbClr val="006699"/>
                </a:solidFill>
                <a:latin typeface="Roboto"/>
                <a:ea typeface="Roboto"/>
                <a:cs typeface="Roboto"/>
                <a:sym typeface="Roboto"/>
              </a:rPr>
              <a:t>void</a:t>
            </a:r>
            <a:r>
              <a:rPr b="1" lang="en" sz="1800">
                <a:solidFill>
                  <a:schemeClr val="dk1"/>
                </a:solidFill>
                <a:latin typeface="Roboto"/>
                <a:ea typeface="Roboto"/>
                <a:cs typeface="Roboto"/>
                <a:sym typeface="Roboto"/>
              </a:rPr>
              <a:t> main(String args[]){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chemeClr val="dk1"/>
                </a:solidFill>
                <a:latin typeface="Roboto"/>
                <a:ea typeface="Roboto"/>
                <a:cs typeface="Roboto"/>
                <a:sym typeface="Roboto"/>
              </a:rPr>
              <a:t>SBI s=</a:t>
            </a:r>
            <a:r>
              <a:rPr b="1" lang="en" sz="1800">
                <a:solidFill>
                  <a:srgbClr val="006699"/>
                </a:solidFill>
                <a:latin typeface="Roboto"/>
                <a:ea typeface="Roboto"/>
                <a:cs typeface="Roboto"/>
                <a:sym typeface="Roboto"/>
              </a:rPr>
              <a:t>new</a:t>
            </a:r>
            <a:r>
              <a:rPr b="1" lang="en" sz="1800">
                <a:solidFill>
                  <a:schemeClr val="dk1"/>
                </a:solidFill>
                <a:latin typeface="Roboto"/>
                <a:ea typeface="Roboto"/>
                <a:cs typeface="Roboto"/>
                <a:sym typeface="Roboto"/>
              </a:rPr>
              <a:t> SBI();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chemeClr val="dk1"/>
                </a:solidFill>
                <a:latin typeface="Roboto"/>
                <a:ea typeface="Roboto"/>
                <a:cs typeface="Roboto"/>
                <a:sym typeface="Roboto"/>
              </a:rPr>
              <a:t>ICICI i=</a:t>
            </a:r>
            <a:r>
              <a:rPr b="1" lang="en" sz="1800">
                <a:solidFill>
                  <a:srgbClr val="006699"/>
                </a:solidFill>
                <a:latin typeface="Roboto"/>
                <a:ea typeface="Roboto"/>
                <a:cs typeface="Roboto"/>
                <a:sym typeface="Roboto"/>
              </a:rPr>
              <a:t>new</a:t>
            </a:r>
            <a:r>
              <a:rPr b="1" lang="en" sz="1800">
                <a:solidFill>
                  <a:schemeClr val="dk1"/>
                </a:solidFill>
                <a:latin typeface="Roboto"/>
                <a:ea typeface="Roboto"/>
                <a:cs typeface="Roboto"/>
                <a:sym typeface="Roboto"/>
              </a:rPr>
              <a:t> ICICI();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chemeClr val="dk1"/>
                </a:solidFill>
                <a:latin typeface="Roboto"/>
                <a:ea typeface="Roboto"/>
                <a:cs typeface="Roboto"/>
                <a:sym typeface="Roboto"/>
              </a:rPr>
              <a:t>AXIS a=</a:t>
            </a:r>
            <a:r>
              <a:rPr b="1" lang="en" sz="1800">
                <a:solidFill>
                  <a:srgbClr val="006699"/>
                </a:solidFill>
                <a:latin typeface="Roboto"/>
                <a:ea typeface="Roboto"/>
                <a:cs typeface="Roboto"/>
                <a:sym typeface="Roboto"/>
              </a:rPr>
              <a:t>new</a:t>
            </a:r>
            <a:r>
              <a:rPr b="1" lang="en" sz="1800">
                <a:solidFill>
                  <a:schemeClr val="dk1"/>
                </a:solidFill>
                <a:latin typeface="Roboto"/>
                <a:ea typeface="Roboto"/>
                <a:cs typeface="Roboto"/>
                <a:sym typeface="Roboto"/>
              </a:rPr>
              <a:t> AXIS();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chemeClr val="dk1"/>
                </a:solidFill>
                <a:latin typeface="Roboto"/>
                <a:ea typeface="Roboto"/>
                <a:cs typeface="Roboto"/>
                <a:sym typeface="Roboto"/>
              </a:rPr>
              <a:t>System.out.println(</a:t>
            </a:r>
            <a:r>
              <a:rPr b="1" lang="en" sz="1800">
                <a:solidFill>
                  <a:srgbClr val="0000FF"/>
                </a:solidFill>
                <a:latin typeface="Roboto"/>
                <a:ea typeface="Roboto"/>
                <a:cs typeface="Roboto"/>
                <a:sym typeface="Roboto"/>
              </a:rPr>
              <a:t>"SBI Rate of Interest: "</a:t>
            </a:r>
            <a:r>
              <a:rPr b="1" lang="en" sz="1800">
                <a:solidFill>
                  <a:schemeClr val="dk1"/>
                </a:solidFill>
                <a:latin typeface="Roboto"/>
                <a:ea typeface="Roboto"/>
                <a:cs typeface="Roboto"/>
                <a:sym typeface="Roboto"/>
              </a:rPr>
              <a:t>+s.getRateOfInterest());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chemeClr val="dk1"/>
                </a:solidFill>
                <a:latin typeface="Roboto"/>
                <a:ea typeface="Roboto"/>
                <a:cs typeface="Roboto"/>
                <a:sym typeface="Roboto"/>
              </a:rPr>
              <a:t>System.out.println(</a:t>
            </a:r>
            <a:r>
              <a:rPr b="1" lang="en" sz="1800">
                <a:solidFill>
                  <a:srgbClr val="0000FF"/>
                </a:solidFill>
                <a:latin typeface="Roboto"/>
                <a:ea typeface="Roboto"/>
                <a:cs typeface="Roboto"/>
                <a:sym typeface="Roboto"/>
              </a:rPr>
              <a:t>"ICICI Rate of Interest: "</a:t>
            </a:r>
            <a:r>
              <a:rPr b="1" lang="en" sz="1800">
                <a:solidFill>
                  <a:schemeClr val="dk1"/>
                </a:solidFill>
                <a:latin typeface="Roboto"/>
                <a:ea typeface="Roboto"/>
                <a:cs typeface="Roboto"/>
                <a:sym typeface="Roboto"/>
              </a:rPr>
              <a:t>+i.getRateOfInterest());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chemeClr val="dk1"/>
                </a:solidFill>
                <a:latin typeface="Roboto"/>
                <a:ea typeface="Roboto"/>
                <a:cs typeface="Roboto"/>
                <a:sym typeface="Roboto"/>
              </a:rPr>
              <a:t>System.out.println(</a:t>
            </a:r>
            <a:r>
              <a:rPr b="1" lang="en" sz="1800">
                <a:solidFill>
                  <a:srgbClr val="0000FF"/>
                </a:solidFill>
                <a:latin typeface="Roboto"/>
                <a:ea typeface="Roboto"/>
                <a:cs typeface="Roboto"/>
                <a:sym typeface="Roboto"/>
              </a:rPr>
              <a:t>"AXIS Rate of Interest: "</a:t>
            </a:r>
            <a:r>
              <a:rPr b="1" lang="en" sz="1800">
                <a:solidFill>
                  <a:schemeClr val="dk1"/>
                </a:solidFill>
                <a:latin typeface="Roboto"/>
                <a:ea typeface="Roboto"/>
                <a:cs typeface="Roboto"/>
                <a:sym typeface="Roboto"/>
              </a:rPr>
              <a:t>+a.getRateOfInterest());  </a:t>
            </a:r>
            <a:endParaRPr b="1" sz="18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rPr b="1" lang="en" sz="1800">
                <a:solidFill>
                  <a:schemeClr val="dk1"/>
                </a:solidFill>
                <a:latin typeface="Roboto"/>
                <a:ea typeface="Roboto"/>
                <a:cs typeface="Roboto"/>
                <a:sym typeface="Roboto"/>
              </a:rPr>
              <a:t>}  }  </a:t>
            </a:r>
            <a:endParaRPr b="1" sz="1800">
              <a:solidFill>
                <a:schemeClr val="dk1"/>
              </a:solidFill>
              <a:latin typeface="Roboto"/>
              <a:ea typeface="Roboto"/>
              <a:cs typeface="Roboto"/>
              <a:sym typeface="Roboto"/>
            </a:endParaRPr>
          </a:p>
        </p:txBody>
      </p:sp>
      <p:sp>
        <p:nvSpPr>
          <p:cNvPr id="450" name="Google Shape;450;p84"/>
          <p:cNvSpPr txBox="1"/>
          <p:nvPr/>
        </p:nvSpPr>
        <p:spPr>
          <a:xfrm>
            <a:off x="5569500" y="631100"/>
            <a:ext cx="30000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Output:</a:t>
            </a:r>
            <a:endParaRPr b="1" sz="1900">
              <a:solidFill>
                <a:schemeClr val="dk1"/>
              </a:solidFill>
            </a:endParaRPr>
          </a:p>
          <a:p>
            <a:pPr indent="0" lvl="0" marL="0" rtl="0" algn="l">
              <a:spcBef>
                <a:spcPts val="0"/>
              </a:spcBef>
              <a:spcAft>
                <a:spcPts val="0"/>
              </a:spcAft>
              <a:buNone/>
            </a:pPr>
            <a:r>
              <a:rPr b="1" lang="en" sz="1900">
                <a:solidFill>
                  <a:schemeClr val="dk1"/>
                </a:solidFill>
              </a:rPr>
              <a:t>SBI Rate of Interest: 8</a:t>
            </a:r>
            <a:endParaRPr b="1" sz="1900">
              <a:solidFill>
                <a:schemeClr val="dk1"/>
              </a:solidFill>
            </a:endParaRPr>
          </a:p>
          <a:p>
            <a:pPr indent="0" lvl="0" marL="0" rtl="0" algn="l">
              <a:spcBef>
                <a:spcPts val="0"/>
              </a:spcBef>
              <a:spcAft>
                <a:spcPts val="0"/>
              </a:spcAft>
              <a:buNone/>
            </a:pPr>
            <a:r>
              <a:rPr b="1" lang="en" sz="1900">
                <a:solidFill>
                  <a:schemeClr val="dk1"/>
                </a:solidFill>
              </a:rPr>
              <a:t>ICICI Rate of Interest: 7</a:t>
            </a:r>
            <a:endParaRPr b="1" sz="1900">
              <a:solidFill>
                <a:schemeClr val="dk1"/>
              </a:solidFill>
            </a:endParaRPr>
          </a:p>
          <a:p>
            <a:pPr indent="0" lvl="0" marL="0" rtl="0" algn="just">
              <a:lnSpc>
                <a:spcPct val="115000"/>
              </a:lnSpc>
              <a:spcBef>
                <a:spcPts val="0"/>
              </a:spcBef>
              <a:spcAft>
                <a:spcPts val="0"/>
              </a:spcAft>
              <a:buNone/>
            </a:pPr>
            <a:r>
              <a:rPr b="1" lang="en" sz="1900">
                <a:solidFill>
                  <a:schemeClr val="dk1"/>
                </a:solidFill>
              </a:rPr>
              <a:t>AXIS Rate of Interest: 9</a:t>
            </a:r>
            <a:endParaRPr b="1" sz="19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5"/>
          <p:cNvSpPr txBox="1"/>
          <p:nvPr/>
        </p:nvSpPr>
        <p:spPr>
          <a:xfrm>
            <a:off x="304200" y="189325"/>
            <a:ext cx="8535600" cy="41418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1800"/>
              </a:spcBef>
              <a:spcAft>
                <a:spcPts val="0"/>
              </a:spcAft>
              <a:buNone/>
            </a:pPr>
            <a:r>
              <a:rPr b="1" lang="en" sz="2500">
                <a:solidFill>
                  <a:srgbClr val="444542"/>
                </a:solidFill>
                <a:highlight>
                  <a:srgbClr val="FFFFFF"/>
                </a:highlight>
              </a:rPr>
              <a:t>Method Overriding and Dynamic Method Dispatch</a:t>
            </a:r>
            <a:endParaRPr b="1" sz="2500">
              <a:solidFill>
                <a:srgbClr val="444542"/>
              </a:solidFill>
              <a:highlight>
                <a:srgbClr val="FFFFFF"/>
              </a:highlight>
            </a:endParaRPr>
          </a:p>
          <a:p>
            <a:pPr indent="0" lvl="0" marL="0" rtl="0" algn="just">
              <a:lnSpc>
                <a:spcPct val="115000"/>
              </a:lnSpc>
              <a:spcBef>
                <a:spcPts val="400"/>
              </a:spcBef>
              <a:spcAft>
                <a:spcPts val="2000"/>
              </a:spcAft>
              <a:buNone/>
            </a:pPr>
            <a:r>
              <a:rPr lang="en" sz="2500">
                <a:solidFill>
                  <a:srgbClr val="222426"/>
                </a:solidFill>
                <a:highlight>
                  <a:srgbClr val="FFFFFF"/>
                </a:highlight>
                <a:latin typeface="Roboto"/>
                <a:ea typeface="Roboto"/>
                <a:cs typeface="Roboto"/>
                <a:sym typeface="Roboto"/>
              </a:rPr>
              <a:t>Method Overriding is an example of </a:t>
            </a:r>
            <a:r>
              <a:rPr lang="en" sz="2500">
                <a:solidFill>
                  <a:srgbClr val="7DC246"/>
                </a:solidFill>
                <a:highlight>
                  <a:srgbClr val="FFFFFF"/>
                </a:highlight>
                <a:uFill>
                  <a:noFill/>
                </a:uFill>
                <a:latin typeface="Roboto"/>
                <a:ea typeface="Roboto"/>
                <a:cs typeface="Roboto"/>
                <a:sym typeface="Roboto"/>
                <a:hlinkClick r:id="rId3">
                  <a:extLst>
                    <a:ext uri="{A12FA001-AC4F-418D-AE19-62706E023703}">
                      <ahyp:hlinkClr val="tx"/>
                    </a:ext>
                  </a:extLst>
                </a:hlinkClick>
              </a:rPr>
              <a:t>runtime polymorphism</a:t>
            </a:r>
            <a:r>
              <a:rPr lang="en" sz="2500">
                <a:solidFill>
                  <a:srgbClr val="222426"/>
                </a:solidFill>
                <a:highlight>
                  <a:srgbClr val="FFFFFF"/>
                </a:highlight>
                <a:latin typeface="Roboto"/>
                <a:ea typeface="Roboto"/>
                <a:cs typeface="Roboto"/>
                <a:sym typeface="Roboto"/>
              </a:rPr>
              <a:t>. When a parent class reference points to the child class object then the call to the overridden method is determined at runtime, because during method call which method(parent class or child class) is to be executed is determined by the type of object. This process in which call to the overridden method is resolved at runtime is known as dynamic method dispatch. </a:t>
            </a:r>
            <a:endParaRPr sz="2500">
              <a:solidFill>
                <a:srgbClr val="222426"/>
              </a:solidFill>
              <a:highlight>
                <a:srgbClr val="FFFFFF"/>
              </a:highlight>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6"/>
          <p:cNvSpPr txBox="1"/>
          <p:nvPr/>
        </p:nvSpPr>
        <p:spPr>
          <a:xfrm>
            <a:off x="0" y="0"/>
            <a:ext cx="8977500" cy="514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50">
                <a:solidFill>
                  <a:srgbClr val="00008B"/>
                </a:solidFill>
              </a:rPr>
              <a:t>class</a:t>
            </a:r>
            <a:r>
              <a:rPr b="1" lang="en" sz="2150">
                <a:solidFill>
                  <a:schemeClr val="dk1"/>
                </a:solidFill>
              </a:rPr>
              <a:t> ABC{</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808080"/>
                </a:solidFill>
              </a:rPr>
              <a:t>//Overridden method</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00008B"/>
                </a:solidFill>
              </a:rPr>
              <a:t>public</a:t>
            </a:r>
            <a:r>
              <a:rPr b="1" lang="en" sz="2150">
                <a:solidFill>
                  <a:schemeClr val="dk1"/>
                </a:solidFill>
              </a:rPr>
              <a:t> </a:t>
            </a:r>
            <a:r>
              <a:rPr b="1" lang="en" sz="2150">
                <a:solidFill>
                  <a:srgbClr val="00008B"/>
                </a:solidFill>
              </a:rPr>
              <a:t>void</a:t>
            </a:r>
            <a:r>
              <a:rPr b="1" lang="en" sz="2150">
                <a:solidFill>
                  <a:schemeClr val="dk1"/>
                </a:solidFill>
              </a:rPr>
              <a:t> disp()</a:t>
            </a:r>
            <a:endParaRPr b="1" sz="2150">
              <a:solidFill>
                <a:schemeClr val="dk1"/>
              </a:solidFill>
            </a:endParaRPr>
          </a:p>
          <a:p>
            <a:pPr indent="0" lvl="0" marL="0" rtl="0" algn="l">
              <a:spcBef>
                <a:spcPts val="0"/>
              </a:spcBef>
              <a:spcAft>
                <a:spcPts val="0"/>
              </a:spcAft>
              <a:buNone/>
            </a:pPr>
            <a:r>
              <a:rPr b="1" lang="en" sz="2150">
                <a:solidFill>
                  <a:schemeClr val="dk1"/>
                </a:solidFill>
              </a:rPr>
              <a:t>   {</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2B91AF"/>
                </a:solidFill>
              </a:rPr>
              <a:t>System</a:t>
            </a:r>
            <a:r>
              <a:rPr b="1" lang="en" sz="2150">
                <a:solidFill>
                  <a:schemeClr val="dk1"/>
                </a:solidFill>
              </a:rPr>
              <a:t>.</a:t>
            </a:r>
            <a:r>
              <a:rPr b="1" lang="en" sz="2150">
                <a:solidFill>
                  <a:srgbClr val="00008B"/>
                </a:solidFill>
              </a:rPr>
              <a:t>out</a:t>
            </a:r>
            <a:r>
              <a:rPr b="1" lang="en" sz="2150">
                <a:solidFill>
                  <a:schemeClr val="dk1"/>
                </a:solidFill>
              </a:rPr>
              <a:t>.println(</a:t>
            </a:r>
            <a:r>
              <a:rPr b="1" lang="en" sz="2150">
                <a:solidFill>
                  <a:srgbClr val="800000"/>
                </a:solidFill>
              </a:rPr>
              <a:t>"disp() method of parent class"</a:t>
            </a:r>
            <a:r>
              <a:rPr b="1" lang="en" sz="2150">
                <a:solidFill>
                  <a:schemeClr val="dk1"/>
                </a:solidFill>
              </a:rPr>
              <a:t>);</a:t>
            </a:r>
            <a:endParaRPr b="1" sz="2150">
              <a:solidFill>
                <a:schemeClr val="dk1"/>
              </a:solidFill>
            </a:endParaRPr>
          </a:p>
          <a:p>
            <a:pPr indent="0" lvl="0" marL="0" rtl="0" algn="l">
              <a:spcBef>
                <a:spcPts val="0"/>
              </a:spcBef>
              <a:spcAft>
                <a:spcPts val="0"/>
              </a:spcAft>
              <a:buNone/>
            </a:pPr>
            <a:r>
              <a:rPr b="1" lang="en" sz="2150">
                <a:solidFill>
                  <a:schemeClr val="dk1"/>
                </a:solidFill>
              </a:rPr>
              <a:t>   }	   </a:t>
            </a:r>
            <a:endParaRPr b="1" sz="2150">
              <a:solidFill>
                <a:schemeClr val="dk1"/>
              </a:solidFill>
            </a:endParaRPr>
          </a:p>
          <a:p>
            <a:pPr indent="0" lvl="0" marL="0" rtl="0" algn="l">
              <a:spcBef>
                <a:spcPts val="0"/>
              </a:spcBef>
              <a:spcAft>
                <a:spcPts val="0"/>
              </a:spcAft>
              <a:buNone/>
            </a:pPr>
            <a:r>
              <a:rPr b="1" lang="en" sz="2150">
                <a:solidFill>
                  <a:schemeClr val="dk1"/>
                </a:solidFill>
              </a:rPr>
              <a:t>}</a:t>
            </a:r>
            <a:endParaRPr b="1" sz="2150">
              <a:solidFill>
                <a:schemeClr val="dk1"/>
              </a:solidFill>
            </a:endParaRPr>
          </a:p>
          <a:p>
            <a:pPr indent="0" lvl="0" marL="0" rtl="0" algn="l">
              <a:spcBef>
                <a:spcPts val="0"/>
              </a:spcBef>
              <a:spcAft>
                <a:spcPts val="0"/>
              </a:spcAft>
              <a:buNone/>
            </a:pPr>
            <a:r>
              <a:rPr b="1" lang="en" sz="2150">
                <a:solidFill>
                  <a:srgbClr val="00008B"/>
                </a:solidFill>
              </a:rPr>
              <a:t>class</a:t>
            </a:r>
            <a:r>
              <a:rPr b="1" lang="en" sz="2150">
                <a:solidFill>
                  <a:schemeClr val="dk1"/>
                </a:solidFill>
              </a:rPr>
              <a:t> </a:t>
            </a:r>
            <a:r>
              <a:rPr b="1" lang="en" sz="2150">
                <a:solidFill>
                  <a:srgbClr val="2B91AF"/>
                </a:solidFill>
              </a:rPr>
              <a:t>Demo</a:t>
            </a:r>
            <a:r>
              <a:rPr b="1" lang="en" sz="2150">
                <a:solidFill>
                  <a:schemeClr val="dk1"/>
                </a:solidFill>
              </a:rPr>
              <a:t> </a:t>
            </a:r>
            <a:r>
              <a:rPr b="1" lang="en" sz="2150">
                <a:solidFill>
                  <a:srgbClr val="00008B"/>
                </a:solidFill>
              </a:rPr>
              <a:t>extends</a:t>
            </a:r>
            <a:r>
              <a:rPr b="1" lang="en" sz="2150">
                <a:solidFill>
                  <a:schemeClr val="dk1"/>
                </a:solidFill>
              </a:rPr>
              <a:t> ABC{</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808080"/>
                </a:solidFill>
              </a:rPr>
              <a:t>//Overriding method</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00008B"/>
                </a:solidFill>
              </a:rPr>
              <a:t>public</a:t>
            </a:r>
            <a:r>
              <a:rPr b="1" lang="en" sz="2150">
                <a:solidFill>
                  <a:schemeClr val="dk1"/>
                </a:solidFill>
              </a:rPr>
              <a:t> </a:t>
            </a:r>
            <a:r>
              <a:rPr b="1" lang="en" sz="2150">
                <a:solidFill>
                  <a:srgbClr val="00008B"/>
                </a:solidFill>
              </a:rPr>
              <a:t>void</a:t>
            </a:r>
            <a:r>
              <a:rPr b="1" lang="en" sz="2150">
                <a:solidFill>
                  <a:schemeClr val="dk1"/>
                </a:solidFill>
              </a:rPr>
              <a:t> disp(){</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2B91AF"/>
                </a:solidFill>
              </a:rPr>
              <a:t>System</a:t>
            </a:r>
            <a:r>
              <a:rPr b="1" lang="en" sz="2150">
                <a:solidFill>
                  <a:schemeClr val="dk1"/>
                </a:solidFill>
              </a:rPr>
              <a:t>.</a:t>
            </a:r>
            <a:r>
              <a:rPr b="1" lang="en" sz="2150">
                <a:solidFill>
                  <a:srgbClr val="00008B"/>
                </a:solidFill>
              </a:rPr>
              <a:t>out</a:t>
            </a:r>
            <a:r>
              <a:rPr b="1" lang="en" sz="2150">
                <a:solidFill>
                  <a:schemeClr val="dk1"/>
                </a:solidFill>
              </a:rPr>
              <a:t>.println(</a:t>
            </a:r>
            <a:r>
              <a:rPr b="1" lang="en" sz="2150">
                <a:solidFill>
                  <a:srgbClr val="800000"/>
                </a:solidFill>
              </a:rPr>
              <a:t>"disp() method of Child class"</a:t>
            </a:r>
            <a:r>
              <a:rPr b="1" lang="en" sz="2150">
                <a:solidFill>
                  <a:schemeClr val="dk1"/>
                </a:solidFill>
              </a:rPr>
              <a:t>);</a:t>
            </a:r>
            <a:endParaRPr b="1" sz="2150">
              <a:solidFill>
                <a:schemeClr val="dk1"/>
              </a:solidFill>
            </a:endParaRPr>
          </a:p>
          <a:p>
            <a:pPr indent="0" lvl="0" marL="0" rtl="0" algn="l">
              <a:spcBef>
                <a:spcPts val="0"/>
              </a:spcBef>
              <a:spcAft>
                <a:spcPts val="0"/>
              </a:spcAft>
              <a:buNone/>
            </a:pPr>
            <a:r>
              <a:rPr b="1" lang="en" sz="2150">
                <a:solidFill>
                  <a:schemeClr val="dk1"/>
                </a:solidFill>
              </a:rPr>
              <a:t>   }</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00008B"/>
                </a:solidFill>
              </a:rPr>
              <a:t>public</a:t>
            </a:r>
            <a:r>
              <a:rPr b="1" lang="en" sz="2150">
                <a:solidFill>
                  <a:schemeClr val="dk1"/>
                </a:solidFill>
              </a:rPr>
              <a:t> </a:t>
            </a:r>
            <a:r>
              <a:rPr b="1" lang="en" sz="2150">
                <a:solidFill>
                  <a:srgbClr val="00008B"/>
                </a:solidFill>
              </a:rPr>
              <a:t>void</a:t>
            </a:r>
            <a:r>
              <a:rPr b="1" lang="en" sz="2150">
                <a:solidFill>
                  <a:schemeClr val="dk1"/>
                </a:solidFill>
              </a:rPr>
              <a:t> newMethod(){</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2B91AF"/>
                </a:solidFill>
              </a:rPr>
              <a:t>System</a:t>
            </a:r>
            <a:r>
              <a:rPr b="1" lang="en" sz="2150">
                <a:solidFill>
                  <a:schemeClr val="dk1"/>
                </a:solidFill>
              </a:rPr>
              <a:t>.</a:t>
            </a:r>
            <a:r>
              <a:rPr b="1" lang="en" sz="2150">
                <a:solidFill>
                  <a:srgbClr val="00008B"/>
                </a:solidFill>
              </a:rPr>
              <a:t>out</a:t>
            </a:r>
            <a:r>
              <a:rPr b="1" lang="en" sz="2150">
                <a:solidFill>
                  <a:schemeClr val="dk1"/>
                </a:solidFill>
              </a:rPr>
              <a:t>.println(</a:t>
            </a:r>
            <a:r>
              <a:rPr b="1" lang="en" sz="2150">
                <a:solidFill>
                  <a:srgbClr val="800000"/>
                </a:solidFill>
              </a:rPr>
              <a:t>"new method of child class"</a:t>
            </a:r>
            <a:r>
              <a:rPr b="1" lang="en" sz="2150">
                <a:solidFill>
                  <a:schemeClr val="dk1"/>
                </a:solidFill>
              </a:rPr>
              <a:t>);</a:t>
            </a:r>
            <a:endParaRPr b="1" sz="2150">
              <a:solidFill>
                <a:schemeClr val="dk1"/>
              </a:solidFill>
            </a:endParaRPr>
          </a:p>
          <a:p>
            <a:pPr indent="0" lvl="0" marL="25400" marR="25400" rtl="0" algn="l">
              <a:lnSpc>
                <a:spcPct val="115000"/>
              </a:lnSpc>
              <a:spcBef>
                <a:spcPts val="0"/>
              </a:spcBef>
              <a:spcAft>
                <a:spcPts val="0"/>
              </a:spcAft>
              <a:buNone/>
            </a:pPr>
            <a:r>
              <a:rPr b="1" lang="en" sz="2150">
                <a:solidFill>
                  <a:schemeClr val="dk1"/>
                </a:solidFill>
              </a:rPr>
              <a:t>   }</a:t>
            </a:r>
            <a:endParaRPr b="1" sz="215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7"/>
          <p:cNvSpPr txBox="1"/>
          <p:nvPr/>
        </p:nvSpPr>
        <p:spPr>
          <a:xfrm>
            <a:off x="0" y="0"/>
            <a:ext cx="9040500" cy="514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50">
                <a:solidFill>
                  <a:srgbClr val="00008B"/>
                </a:solidFill>
              </a:rPr>
              <a:t>public</a:t>
            </a:r>
            <a:r>
              <a:rPr b="1" lang="en" sz="2150">
                <a:solidFill>
                  <a:schemeClr val="dk1"/>
                </a:solidFill>
              </a:rPr>
              <a:t> </a:t>
            </a:r>
            <a:r>
              <a:rPr b="1" lang="en" sz="2150">
                <a:solidFill>
                  <a:srgbClr val="00008B"/>
                </a:solidFill>
              </a:rPr>
              <a:t>static</a:t>
            </a:r>
            <a:r>
              <a:rPr b="1" lang="en" sz="2150">
                <a:solidFill>
                  <a:schemeClr val="dk1"/>
                </a:solidFill>
              </a:rPr>
              <a:t> </a:t>
            </a:r>
            <a:r>
              <a:rPr b="1" lang="en" sz="2150">
                <a:solidFill>
                  <a:srgbClr val="00008B"/>
                </a:solidFill>
              </a:rPr>
              <a:t>void</a:t>
            </a:r>
            <a:r>
              <a:rPr b="1" lang="en" sz="2150">
                <a:solidFill>
                  <a:schemeClr val="dk1"/>
                </a:solidFill>
              </a:rPr>
              <a:t> main( </a:t>
            </a:r>
            <a:r>
              <a:rPr b="1" lang="en" sz="2150">
                <a:solidFill>
                  <a:srgbClr val="2B91AF"/>
                </a:solidFill>
              </a:rPr>
              <a:t>String</a:t>
            </a:r>
            <a:r>
              <a:rPr b="1" lang="en" sz="2150">
                <a:solidFill>
                  <a:schemeClr val="dk1"/>
                </a:solidFill>
              </a:rPr>
              <a:t> args[]) {</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808080"/>
                </a:solidFill>
              </a:rPr>
              <a:t>/* When Parent class reference refers to the parent class object</a:t>
            </a:r>
            <a:endParaRPr b="1" sz="2150">
              <a:solidFill>
                <a:srgbClr val="808080"/>
              </a:solidFill>
            </a:endParaRPr>
          </a:p>
          <a:p>
            <a:pPr indent="0" lvl="0" marL="0" rtl="0" algn="l">
              <a:spcBef>
                <a:spcPts val="0"/>
              </a:spcBef>
              <a:spcAft>
                <a:spcPts val="0"/>
              </a:spcAft>
              <a:buNone/>
            </a:pPr>
            <a:r>
              <a:rPr b="1" lang="en" sz="2150">
                <a:solidFill>
                  <a:srgbClr val="808080"/>
                </a:solidFill>
              </a:rPr>
              <a:t>	 * then in this case overridden method (the method of parent class)</a:t>
            </a:r>
            <a:endParaRPr b="1" sz="2150">
              <a:solidFill>
                <a:srgbClr val="808080"/>
              </a:solidFill>
            </a:endParaRPr>
          </a:p>
          <a:p>
            <a:pPr indent="0" lvl="0" marL="0" rtl="0" algn="l">
              <a:spcBef>
                <a:spcPts val="0"/>
              </a:spcBef>
              <a:spcAft>
                <a:spcPts val="0"/>
              </a:spcAft>
              <a:buNone/>
            </a:pPr>
            <a:r>
              <a:rPr b="1" lang="en" sz="2150">
                <a:solidFill>
                  <a:srgbClr val="808080"/>
                </a:solidFill>
              </a:rPr>
              <a:t>	 *  is called.	 */</a:t>
            </a:r>
            <a:endParaRPr b="1" sz="2150">
              <a:solidFill>
                <a:schemeClr val="dk1"/>
              </a:solidFill>
            </a:endParaRPr>
          </a:p>
          <a:p>
            <a:pPr indent="0" lvl="0" marL="0" rtl="0" algn="l">
              <a:spcBef>
                <a:spcPts val="0"/>
              </a:spcBef>
              <a:spcAft>
                <a:spcPts val="0"/>
              </a:spcAft>
              <a:buNone/>
            </a:pPr>
            <a:r>
              <a:rPr b="1" lang="en" sz="2150">
                <a:solidFill>
                  <a:schemeClr val="dk1"/>
                </a:solidFill>
              </a:rPr>
              <a:t>	ABC obj = </a:t>
            </a:r>
            <a:r>
              <a:rPr b="1" lang="en" sz="2150">
                <a:solidFill>
                  <a:srgbClr val="00008B"/>
                </a:solidFill>
              </a:rPr>
              <a:t>new</a:t>
            </a:r>
            <a:r>
              <a:rPr b="1" lang="en" sz="2150">
                <a:solidFill>
                  <a:schemeClr val="dk1"/>
                </a:solidFill>
              </a:rPr>
              <a:t> ABC();</a:t>
            </a:r>
            <a:endParaRPr b="1" sz="2150">
              <a:solidFill>
                <a:schemeClr val="dk1"/>
              </a:solidFill>
            </a:endParaRPr>
          </a:p>
          <a:p>
            <a:pPr indent="0" lvl="0" marL="0" rtl="0" algn="l">
              <a:spcBef>
                <a:spcPts val="0"/>
              </a:spcBef>
              <a:spcAft>
                <a:spcPts val="0"/>
              </a:spcAft>
              <a:buNone/>
            </a:pPr>
            <a:r>
              <a:rPr b="1" lang="en" sz="2150">
                <a:solidFill>
                  <a:schemeClr val="dk1"/>
                </a:solidFill>
              </a:rPr>
              <a:t>	obj.disp();</a:t>
            </a:r>
            <a:endParaRPr b="1" sz="2150">
              <a:solidFill>
                <a:schemeClr val="dk1"/>
              </a:solidFill>
            </a:endParaRPr>
          </a:p>
          <a:p>
            <a:pPr indent="0" lvl="0" marL="0" rtl="0" algn="l">
              <a:spcBef>
                <a:spcPts val="0"/>
              </a:spcBef>
              <a:spcAft>
                <a:spcPts val="0"/>
              </a:spcAft>
              <a:buNone/>
            </a:pPr>
            <a:r>
              <a:rPr b="1" lang="en" sz="2150">
                <a:solidFill>
                  <a:schemeClr val="dk1"/>
                </a:solidFill>
              </a:rPr>
              <a:t>	</a:t>
            </a:r>
            <a:r>
              <a:rPr b="1" lang="en" sz="2150">
                <a:solidFill>
                  <a:srgbClr val="808080"/>
                </a:solidFill>
              </a:rPr>
              <a:t>/* When parent class reference refers to the child class object</a:t>
            </a:r>
            <a:endParaRPr b="1" sz="2150">
              <a:solidFill>
                <a:srgbClr val="808080"/>
              </a:solidFill>
            </a:endParaRPr>
          </a:p>
          <a:p>
            <a:pPr indent="0" lvl="0" marL="0" rtl="0" algn="l">
              <a:spcBef>
                <a:spcPts val="0"/>
              </a:spcBef>
              <a:spcAft>
                <a:spcPts val="0"/>
              </a:spcAft>
              <a:buNone/>
            </a:pPr>
            <a:r>
              <a:rPr b="1" lang="en" sz="2150">
                <a:solidFill>
                  <a:srgbClr val="808080"/>
                </a:solidFill>
              </a:rPr>
              <a:t>	 * then the overriding method (method of child class) is called.</a:t>
            </a:r>
            <a:endParaRPr b="1" sz="2150">
              <a:solidFill>
                <a:srgbClr val="808080"/>
              </a:solidFill>
            </a:endParaRPr>
          </a:p>
          <a:p>
            <a:pPr indent="0" lvl="0" marL="0" rtl="0" algn="l">
              <a:spcBef>
                <a:spcPts val="0"/>
              </a:spcBef>
              <a:spcAft>
                <a:spcPts val="0"/>
              </a:spcAft>
              <a:buNone/>
            </a:pPr>
            <a:r>
              <a:rPr b="1" lang="en" sz="2150">
                <a:solidFill>
                  <a:srgbClr val="808080"/>
                </a:solidFill>
              </a:rPr>
              <a:t>	 * This is called dynamic method dispatch and runtime polymorphism</a:t>
            </a:r>
            <a:endParaRPr b="1" sz="2150">
              <a:solidFill>
                <a:srgbClr val="808080"/>
              </a:solidFill>
            </a:endParaRPr>
          </a:p>
          <a:p>
            <a:pPr indent="0" lvl="0" marL="0" rtl="0" algn="l">
              <a:spcBef>
                <a:spcPts val="0"/>
              </a:spcBef>
              <a:spcAft>
                <a:spcPts val="0"/>
              </a:spcAft>
              <a:buNone/>
            </a:pPr>
            <a:r>
              <a:rPr b="1" lang="en" sz="2150">
                <a:solidFill>
                  <a:srgbClr val="808080"/>
                </a:solidFill>
              </a:rPr>
              <a:t>	 */</a:t>
            </a:r>
            <a:endParaRPr b="1" sz="2150">
              <a:solidFill>
                <a:schemeClr val="dk1"/>
              </a:solidFill>
            </a:endParaRPr>
          </a:p>
          <a:p>
            <a:pPr indent="0" lvl="0" marL="0" rtl="0" algn="l">
              <a:spcBef>
                <a:spcPts val="0"/>
              </a:spcBef>
              <a:spcAft>
                <a:spcPts val="0"/>
              </a:spcAft>
              <a:buNone/>
            </a:pPr>
            <a:r>
              <a:rPr b="1" lang="en" sz="2150">
                <a:solidFill>
                  <a:schemeClr val="dk1"/>
                </a:solidFill>
              </a:rPr>
              <a:t>	ABC obj2 = </a:t>
            </a:r>
            <a:r>
              <a:rPr b="1" lang="en" sz="2150">
                <a:solidFill>
                  <a:srgbClr val="00008B"/>
                </a:solidFill>
              </a:rPr>
              <a:t>new</a:t>
            </a:r>
            <a:r>
              <a:rPr b="1" lang="en" sz="2150">
                <a:solidFill>
                  <a:schemeClr val="dk1"/>
                </a:solidFill>
              </a:rPr>
              <a:t> </a:t>
            </a:r>
            <a:r>
              <a:rPr b="1" lang="en" sz="2150">
                <a:solidFill>
                  <a:srgbClr val="2B91AF"/>
                </a:solidFill>
              </a:rPr>
              <a:t>Demo</a:t>
            </a:r>
            <a:r>
              <a:rPr b="1" lang="en" sz="2150">
                <a:solidFill>
                  <a:schemeClr val="dk1"/>
                </a:solidFill>
              </a:rPr>
              <a:t>();</a:t>
            </a:r>
            <a:endParaRPr b="1" sz="2150">
              <a:solidFill>
                <a:schemeClr val="dk1"/>
              </a:solidFill>
            </a:endParaRPr>
          </a:p>
          <a:p>
            <a:pPr indent="0" lvl="0" marL="0" rtl="0" algn="l">
              <a:spcBef>
                <a:spcPts val="0"/>
              </a:spcBef>
              <a:spcAft>
                <a:spcPts val="0"/>
              </a:spcAft>
              <a:buNone/>
            </a:pPr>
            <a:r>
              <a:rPr b="1" lang="en" sz="2150">
                <a:solidFill>
                  <a:schemeClr val="dk1"/>
                </a:solidFill>
              </a:rPr>
              <a:t>	obj2.disp();</a:t>
            </a:r>
            <a:endParaRPr b="1" sz="2150">
              <a:solidFill>
                <a:schemeClr val="dk1"/>
              </a:solidFill>
            </a:endParaRPr>
          </a:p>
          <a:p>
            <a:pPr indent="0" lvl="0" marL="0" rtl="0" algn="l">
              <a:spcBef>
                <a:spcPts val="0"/>
              </a:spcBef>
              <a:spcAft>
                <a:spcPts val="0"/>
              </a:spcAft>
              <a:buNone/>
            </a:pPr>
            <a:r>
              <a:rPr b="1" lang="en" sz="2150">
                <a:solidFill>
                  <a:schemeClr val="dk1"/>
                </a:solidFill>
              </a:rPr>
              <a:t>   }}</a:t>
            </a:r>
            <a:endParaRPr b="1" sz="2150">
              <a:solidFill>
                <a:schemeClr val="dk1"/>
              </a:solidFill>
            </a:endParaRPr>
          </a:p>
        </p:txBody>
      </p:sp>
      <p:sp>
        <p:nvSpPr>
          <p:cNvPr id="466" name="Google Shape;466;p87"/>
          <p:cNvSpPr txBox="1"/>
          <p:nvPr/>
        </p:nvSpPr>
        <p:spPr>
          <a:xfrm>
            <a:off x="4906825" y="3486850"/>
            <a:ext cx="3928500" cy="146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222426"/>
                </a:solidFill>
                <a:latin typeface="Roboto"/>
                <a:ea typeface="Roboto"/>
                <a:cs typeface="Roboto"/>
                <a:sym typeface="Roboto"/>
              </a:rPr>
              <a:t>Output:</a:t>
            </a:r>
            <a:endParaRPr b="1" sz="1600">
              <a:solidFill>
                <a:srgbClr val="222426"/>
              </a:solidFill>
              <a:latin typeface="Roboto"/>
              <a:ea typeface="Roboto"/>
              <a:cs typeface="Roboto"/>
              <a:sym typeface="Roboto"/>
            </a:endParaRPr>
          </a:p>
          <a:p>
            <a:pPr indent="0" lvl="0" marL="0" rtl="0" algn="l">
              <a:lnSpc>
                <a:spcPct val="115000"/>
              </a:lnSpc>
              <a:spcBef>
                <a:spcPts val="2000"/>
              </a:spcBef>
              <a:spcAft>
                <a:spcPts val="0"/>
              </a:spcAft>
              <a:buNone/>
            </a:pPr>
            <a:r>
              <a:rPr b="1" lang="en" sz="1450">
                <a:solidFill>
                  <a:schemeClr val="dk1"/>
                </a:solidFill>
                <a:latin typeface="Courier New"/>
                <a:ea typeface="Courier New"/>
                <a:cs typeface="Courier New"/>
                <a:sym typeface="Courier New"/>
              </a:rPr>
              <a:t>disp() method of parent </a:t>
            </a:r>
            <a:r>
              <a:rPr b="1" lang="en" sz="1450">
                <a:solidFill>
                  <a:srgbClr val="00008B"/>
                </a:solidFill>
                <a:latin typeface="Courier New"/>
                <a:ea typeface="Courier New"/>
                <a:cs typeface="Courier New"/>
                <a:sym typeface="Courier New"/>
              </a:rPr>
              <a:t>class</a:t>
            </a:r>
            <a:endParaRPr b="1" sz="1450">
              <a:solidFill>
                <a:schemeClr val="dk1"/>
              </a:solidFill>
              <a:latin typeface="Courier New"/>
              <a:ea typeface="Courier New"/>
              <a:cs typeface="Courier New"/>
              <a:sym typeface="Courier New"/>
            </a:endParaRPr>
          </a:p>
          <a:p>
            <a:pPr indent="0" lvl="0" marL="25400" marR="25400" rtl="0" algn="l">
              <a:lnSpc>
                <a:spcPct val="115000"/>
              </a:lnSpc>
              <a:spcBef>
                <a:spcPts val="2000"/>
              </a:spcBef>
              <a:spcAft>
                <a:spcPts val="0"/>
              </a:spcAft>
              <a:buNone/>
            </a:pPr>
            <a:r>
              <a:rPr b="1" lang="en" sz="1450">
                <a:solidFill>
                  <a:schemeClr val="dk1"/>
                </a:solidFill>
                <a:latin typeface="Courier New"/>
                <a:ea typeface="Courier New"/>
                <a:cs typeface="Courier New"/>
                <a:sym typeface="Courier New"/>
              </a:rPr>
              <a:t>disp() method of </a:t>
            </a:r>
            <a:r>
              <a:rPr b="1" lang="en" sz="1450">
                <a:solidFill>
                  <a:srgbClr val="2B91AF"/>
                </a:solidFill>
                <a:latin typeface="Courier New"/>
                <a:ea typeface="Courier New"/>
                <a:cs typeface="Courier New"/>
                <a:sym typeface="Courier New"/>
              </a:rPr>
              <a:t>Child</a:t>
            </a:r>
            <a:r>
              <a:rPr b="1" lang="en" sz="1450">
                <a:solidFill>
                  <a:schemeClr val="dk1"/>
                </a:solidFill>
                <a:latin typeface="Courier New"/>
                <a:ea typeface="Courier New"/>
                <a:cs typeface="Courier New"/>
                <a:sym typeface="Courier New"/>
              </a:rPr>
              <a:t> </a:t>
            </a:r>
            <a:r>
              <a:rPr b="1" lang="en" sz="1450">
                <a:solidFill>
                  <a:srgbClr val="00008B"/>
                </a:solidFill>
                <a:latin typeface="Courier New"/>
                <a:ea typeface="Courier New"/>
                <a:cs typeface="Courier New"/>
                <a:sym typeface="Courier New"/>
              </a:rPr>
              <a:t>class</a:t>
            </a:r>
            <a:endParaRPr b="1" sz="1450">
              <a:solidFill>
                <a:srgbClr val="00008B"/>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8"/>
          <p:cNvSpPr txBox="1"/>
          <p:nvPr/>
        </p:nvSpPr>
        <p:spPr>
          <a:xfrm>
            <a:off x="0" y="0"/>
            <a:ext cx="8675700" cy="24105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1800"/>
              </a:spcBef>
              <a:spcAft>
                <a:spcPts val="0"/>
              </a:spcAft>
              <a:buNone/>
            </a:pPr>
            <a:r>
              <a:rPr b="1" lang="en" sz="2400">
                <a:solidFill>
                  <a:srgbClr val="444542"/>
                </a:solidFill>
                <a:highlight>
                  <a:srgbClr val="FFFFFF"/>
                </a:highlight>
              </a:rPr>
              <a:t>Super keyword in Method Overriding</a:t>
            </a:r>
            <a:endParaRPr b="1" sz="2400">
              <a:solidFill>
                <a:srgbClr val="444542"/>
              </a:solidFill>
              <a:highlight>
                <a:srgbClr val="FFFFFF"/>
              </a:highlight>
            </a:endParaRPr>
          </a:p>
          <a:p>
            <a:pPr indent="0" lvl="0" marL="0" rtl="0" algn="just">
              <a:lnSpc>
                <a:spcPct val="110000"/>
              </a:lnSpc>
              <a:spcBef>
                <a:spcPts val="1800"/>
              </a:spcBef>
              <a:spcAft>
                <a:spcPts val="400"/>
              </a:spcAft>
              <a:buNone/>
            </a:pPr>
            <a:r>
              <a:rPr lang="en" sz="2400">
                <a:solidFill>
                  <a:srgbClr val="222426"/>
                </a:solidFill>
                <a:highlight>
                  <a:srgbClr val="FFFFFF"/>
                </a:highlight>
                <a:latin typeface="Roboto"/>
                <a:ea typeface="Roboto"/>
                <a:cs typeface="Roboto"/>
                <a:sym typeface="Roboto"/>
              </a:rPr>
              <a:t>The </a:t>
            </a:r>
            <a:r>
              <a:rPr lang="en" sz="2400">
                <a:solidFill>
                  <a:srgbClr val="7DC246"/>
                </a:solidFill>
                <a:highlight>
                  <a:srgbClr val="FFFFFF"/>
                </a:highlight>
                <a:uFill>
                  <a:noFill/>
                </a:uFill>
                <a:latin typeface="Roboto"/>
                <a:ea typeface="Roboto"/>
                <a:cs typeface="Roboto"/>
                <a:sym typeface="Roboto"/>
                <a:hlinkClick r:id="rId3">
                  <a:extLst>
                    <a:ext uri="{A12FA001-AC4F-418D-AE19-62706E023703}">
                      <ahyp:hlinkClr val="tx"/>
                    </a:ext>
                  </a:extLst>
                </a:hlinkClick>
              </a:rPr>
              <a:t>super keyword</a:t>
            </a:r>
            <a:r>
              <a:rPr lang="en" sz="2400">
                <a:solidFill>
                  <a:srgbClr val="222426"/>
                </a:solidFill>
                <a:highlight>
                  <a:srgbClr val="FFFFFF"/>
                </a:highlight>
                <a:latin typeface="Roboto"/>
                <a:ea typeface="Roboto"/>
                <a:cs typeface="Roboto"/>
                <a:sym typeface="Roboto"/>
              </a:rPr>
              <a:t> is used for calling the parent class method/constructor. </a:t>
            </a:r>
            <a:r>
              <a:rPr lang="en" sz="2400">
                <a:solidFill>
                  <a:srgbClr val="222426"/>
                </a:solidFill>
                <a:highlight>
                  <a:srgbClr val="EEEEEE"/>
                </a:highlight>
                <a:latin typeface="Courier New"/>
                <a:ea typeface="Courier New"/>
                <a:cs typeface="Courier New"/>
                <a:sym typeface="Courier New"/>
              </a:rPr>
              <a:t>super.myMethod()</a:t>
            </a:r>
            <a:r>
              <a:rPr lang="en" sz="2400">
                <a:solidFill>
                  <a:srgbClr val="222426"/>
                </a:solidFill>
                <a:highlight>
                  <a:srgbClr val="FFFFFF"/>
                </a:highlight>
                <a:latin typeface="Roboto"/>
                <a:ea typeface="Roboto"/>
                <a:cs typeface="Roboto"/>
                <a:sym typeface="Roboto"/>
              </a:rPr>
              <a:t> calls the myMethod() method of base class while </a:t>
            </a:r>
            <a:r>
              <a:rPr lang="en" sz="2400">
                <a:solidFill>
                  <a:srgbClr val="222426"/>
                </a:solidFill>
                <a:highlight>
                  <a:srgbClr val="EEEEEE"/>
                </a:highlight>
                <a:latin typeface="Courier New"/>
                <a:ea typeface="Courier New"/>
                <a:cs typeface="Courier New"/>
                <a:sym typeface="Courier New"/>
              </a:rPr>
              <a:t>super()</a:t>
            </a:r>
            <a:r>
              <a:rPr lang="en" sz="2400">
                <a:solidFill>
                  <a:srgbClr val="222426"/>
                </a:solidFill>
                <a:highlight>
                  <a:srgbClr val="FFFFFF"/>
                </a:highlight>
                <a:latin typeface="Roboto"/>
                <a:ea typeface="Roboto"/>
                <a:cs typeface="Roboto"/>
                <a:sym typeface="Roboto"/>
              </a:rPr>
              <a:t> calls the </a:t>
            </a:r>
            <a:r>
              <a:rPr lang="en" sz="2400">
                <a:solidFill>
                  <a:srgbClr val="7DC246"/>
                </a:solidFill>
                <a:highlight>
                  <a:srgbClr val="FFFFFF"/>
                </a:highlight>
                <a:uFill>
                  <a:noFill/>
                </a:uFill>
                <a:latin typeface="Roboto"/>
                <a:ea typeface="Roboto"/>
                <a:cs typeface="Roboto"/>
                <a:sym typeface="Roboto"/>
                <a:hlinkClick r:id="rId4">
                  <a:extLst>
                    <a:ext uri="{A12FA001-AC4F-418D-AE19-62706E023703}">
                      <ahyp:hlinkClr val="tx"/>
                    </a:ext>
                  </a:extLst>
                </a:hlinkClick>
              </a:rPr>
              <a:t>constructor</a:t>
            </a:r>
            <a:r>
              <a:rPr lang="en" sz="2400">
                <a:solidFill>
                  <a:srgbClr val="222426"/>
                </a:solidFill>
                <a:highlight>
                  <a:srgbClr val="FFFFFF"/>
                </a:highlight>
                <a:latin typeface="Roboto"/>
                <a:ea typeface="Roboto"/>
                <a:cs typeface="Roboto"/>
                <a:sym typeface="Roboto"/>
              </a:rPr>
              <a:t> of base class.</a:t>
            </a:r>
            <a:endParaRPr b="1" sz="2400">
              <a:solidFill>
                <a:srgbClr val="444542"/>
              </a:solidFill>
              <a:highlight>
                <a:srgbClr val="FFFFFF"/>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9"/>
          <p:cNvSpPr txBox="1"/>
          <p:nvPr/>
        </p:nvSpPr>
        <p:spPr>
          <a:xfrm>
            <a:off x="0" y="0"/>
            <a:ext cx="8675700" cy="476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50">
                <a:solidFill>
                  <a:srgbClr val="00008B"/>
                </a:solidFill>
                <a:latin typeface="Courier New"/>
                <a:ea typeface="Courier New"/>
                <a:cs typeface="Courier New"/>
                <a:sym typeface="Courier New"/>
              </a:rPr>
              <a:t>class</a:t>
            </a:r>
            <a:r>
              <a:rPr b="1" lang="en" sz="1750">
                <a:solidFill>
                  <a:schemeClr val="dk1"/>
                </a:solidFill>
                <a:latin typeface="Courier New"/>
                <a:ea typeface="Courier New"/>
                <a:cs typeface="Courier New"/>
                <a:sym typeface="Courier New"/>
              </a:rPr>
              <a:t> ABC{</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r>
              <a:rPr b="1" lang="en" sz="1750">
                <a:solidFill>
                  <a:srgbClr val="00008B"/>
                </a:solidFill>
                <a:latin typeface="Courier New"/>
                <a:ea typeface="Courier New"/>
                <a:cs typeface="Courier New"/>
                <a:sym typeface="Courier New"/>
              </a:rPr>
              <a:t>public</a:t>
            </a:r>
            <a:r>
              <a:rPr b="1" lang="en" sz="1750">
                <a:solidFill>
                  <a:schemeClr val="dk1"/>
                </a:solidFill>
                <a:latin typeface="Courier New"/>
                <a:ea typeface="Courier New"/>
                <a:cs typeface="Courier New"/>
                <a:sym typeface="Courier New"/>
              </a:rPr>
              <a:t> </a:t>
            </a:r>
            <a:r>
              <a:rPr b="1" lang="en" sz="1750">
                <a:solidFill>
                  <a:srgbClr val="00008B"/>
                </a:solidFill>
                <a:latin typeface="Courier New"/>
                <a:ea typeface="Courier New"/>
                <a:cs typeface="Courier New"/>
                <a:sym typeface="Courier New"/>
              </a:rPr>
              <a:t>void</a:t>
            </a:r>
            <a:r>
              <a:rPr b="1" lang="en" sz="1750">
                <a:solidFill>
                  <a:schemeClr val="dk1"/>
                </a:solidFill>
                <a:latin typeface="Courier New"/>
                <a:ea typeface="Courier New"/>
                <a:cs typeface="Courier New"/>
                <a:sym typeface="Courier New"/>
              </a:rPr>
              <a:t> myMethod()</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r>
              <a:rPr b="1" lang="en" sz="1750">
                <a:solidFill>
                  <a:srgbClr val="2B91AF"/>
                </a:solidFill>
                <a:latin typeface="Courier New"/>
                <a:ea typeface="Courier New"/>
                <a:cs typeface="Courier New"/>
                <a:sym typeface="Courier New"/>
              </a:rPr>
              <a:t>System</a:t>
            </a:r>
            <a:r>
              <a:rPr b="1" lang="en" sz="1750">
                <a:solidFill>
                  <a:schemeClr val="dk1"/>
                </a:solidFill>
                <a:latin typeface="Courier New"/>
                <a:ea typeface="Courier New"/>
                <a:cs typeface="Courier New"/>
                <a:sym typeface="Courier New"/>
              </a:rPr>
              <a:t>.</a:t>
            </a:r>
            <a:r>
              <a:rPr b="1" lang="en" sz="1750">
                <a:solidFill>
                  <a:srgbClr val="00008B"/>
                </a:solidFill>
                <a:latin typeface="Courier New"/>
                <a:ea typeface="Courier New"/>
                <a:cs typeface="Courier New"/>
                <a:sym typeface="Courier New"/>
              </a:rPr>
              <a:t>out</a:t>
            </a:r>
            <a:r>
              <a:rPr b="1" lang="en" sz="1750">
                <a:solidFill>
                  <a:schemeClr val="dk1"/>
                </a:solidFill>
                <a:latin typeface="Courier New"/>
                <a:ea typeface="Courier New"/>
                <a:cs typeface="Courier New"/>
                <a:sym typeface="Courier New"/>
              </a:rPr>
              <a:t>.println(</a:t>
            </a:r>
            <a:r>
              <a:rPr b="1" lang="en" sz="1750">
                <a:solidFill>
                  <a:srgbClr val="800000"/>
                </a:solidFill>
                <a:latin typeface="Courier New"/>
                <a:ea typeface="Courier New"/>
                <a:cs typeface="Courier New"/>
                <a:sym typeface="Courier New"/>
              </a:rPr>
              <a:t>"Overridden method"</a:t>
            </a:r>
            <a:r>
              <a:rPr b="1" lang="en" sz="1750">
                <a:solidFill>
                  <a:schemeClr val="dk1"/>
                </a:solidFill>
                <a:latin typeface="Courier New"/>
                <a:ea typeface="Courier New"/>
                <a:cs typeface="Courier New"/>
                <a:sym typeface="Courier New"/>
              </a:rPr>
              <a:t>);</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	   </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rgbClr val="00008B"/>
                </a:solidFill>
                <a:latin typeface="Courier New"/>
                <a:ea typeface="Courier New"/>
                <a:cs typeface="Courier New"/>
                <a:sym typeface="Courier New"/>
              </a:rPr>
              <a:t>class</a:t>
            </a:r>
            <a:r>
              <a:rPr b="1" lang="en" sz="1750">
                <a:solidFill>
                  <a:schemeClr val="dk1"/>
                </a:solidFill>
                <a:latin typeface="Courier New"/>
                <a:ea typeface="Courier New"/>
                <a:cs typeface="Courier New"/>
                <a:sym typeface="Courier New"/>
              </a:rPr>
              <a:t> </a:t>
            </a:r>
            <a:r>
              <a:rPr b="1" lang="en" sz="1750">
                <a:solidFill>
                  <a:srgbClr val="2B91AF"/>
                </a:solidFill>
                <a:latin typeface="Courier New"/>
                <a:ea typeface="Courier New"/>
                <a:cs typeface="Courier New"/>
                <a:sym typeface="Courier New"/>
              </a:rPr>
              <a:t>Demo</a:t>
            </a:r>
            <a:r>
              <a:rPr b="1" lang="en" sz="1750">
                <a:solidFill>
                  <a:schemeClr val="dk1"/>
                </a:solidFill>
                <a:latin typeface="Courier New"/>
                <a:ea typeface="Courier New"/>
                <a:cs typeface="Courier New"/>
                <a:sym typeface="Courier New"/>
              </a:rPr>
              <a:t> </a:t>
            </a:r>
            <a:r>
              <a:rPr b="1" lang="en" sz="1750">
                <a:solidFill>
                  <a:srgbClr val="00008B"/>
                </a:solidFill>
                <a:latin typeface="Courier New"/>
                <a:ea typeface="Courier New"/>
                <a:cs typeface="Courier New"/>
                <a:sym typeface="Courier New"/>
              </a:rPr>
              <a:t>extends</a:t>
            </a:r>
            <a:r>
              <a:rPr b="1" lang="en" sz="1750">
                <a:solidFill>
                  <a:schemeClr val="dk1"/>
                </a:solidFill>
                <a:latin typeface="Courier New"/>
                <a:ea typeface="Courier New"/>
                <a:cs typeface="Courier New"/>
                <a:sym typeface="Courier New"/>
              </a:rPr>
              <a:t> ABC{</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r>
              <a:rPr b="1" lang="en" sz="1750">
                <a:solidFill>
                  <a:srgbClr val="00008B"/>
                </a:solidFill>
                <a:latin typeface="Courier New"/>
                <a:ea typeface="Courier New"/>
                <a:cs typeface="Courier New"/>
                <a:sym typeface="Courier New"/>
              </a:rPr>
              <a:t>public</a:t>
            </a:r>
            <a:r>
              <a:rPr b="1" lang="en" sz="1750">
                <a:solidFill>
                  <a:schemeClr val="dk1"/>
                </a:solidFill>
                <a:latin typeface="Courier New"/>
                <a:ea typeface="Courier New"/>
                <a:cs typeface="Courier New"/>
                <a:sym typeface="Courier New"/>
              </a:rPr>
              <a:t> </a:t>
            </a:r>
            <a:r>
              <a:rPr b="1" lang="en" sz="1750">
                <a:solidFill>
                  <a:srgbClr val="00008B"/>
                </a:solidFill>
                <a:latin typeface="Courier New"/>
                <a:ea typeface="Courier New"/>
                <a:cs typeface="Courier New"/>
                <a:sym typeface="Courier New"/>
              </a:rPr>
              <a:t>void</a:t>
            </a:r>
            <a:r>
              <a:rPr b="1" lang="en" sz="1750">
                <a:solidFill>
                  <a:schemeClr val="dk1"/>
                </a:solidFill>
                <a:latin typeface="Courier New"/>
                <a:ea typeface="Courier New"/>
                <a:cs typeface="Courier New"/>
                <a:sym typeface="Courier New"/>
              </a:rPr>
              <a:t> myMethod(){</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r>
              <a:rPr b="1" lang="en" sz="1750">
                <a:solidFill>
                  <a:srgbClr val="808080"/>
                </a:solidFill>
                <a:latin typeface="Courier New"/>
                <a:ea typeface="Courier New"/>
                <a:cs typeface="Courier New"/>
                <a:sym typeface="Courier New"/>
              </a:rPr>
              <a:t>//This will call the myMethod() of parent class</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r>
              <a:rPr b="1" lang="en" sz="1750">
                <a:solidFill>
                  <a:srgbClr val="00008B"/>
                </a:solidFill>
                <a:latin typeface="Courier New"/>
                <a:ea typeface="Courier New"/>
                <a:cs typeface="Courier New"/>
                <a:sym typeface="Courier New"/>
              </a:rPr>
              <a:t>super</a:t>
            </a:r>
            <a:r>
              <a:rPr b="1" lang="en" sz="1750">
                <a:solidFill>
                  <a:schemeClr val="dk1"/>
                </a:solidFill>
                <a:latin typeface="Courier New"/>
                <a:ea typeface="Courier New"/>
                <a:cs typeface="Courier New"/>
                <a:sym typeface="Courier New"/>
              </a:rPr>
              <a:t>.myMethod();</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r>
              <a:rPr b="1" lang="en" sz="1750">
                <a:solidFill>
                  <a:srgbClr val="2B91AF"/>
                </a:solidFill>
                <a:latin typeface="Courier New"/>
                <a:ea typeface="Courier New"/>
                <a:cs typeface="Courier New"/>
                <a:sym typeface="Courier New"/>
              </a:rPr>
              <a:t>System</a:t>
            </a:r>
            <a:r>
              <a:rPr b="1" lang="en" sz="1750">
                <a:solidFill>
                  <a:schemeClr val="dk1"/>
                </a:solidFill>
                <a:latin typeface="Courier New"/>
                <a:ea typeface="Courier New"/>
                <a:cs typeface="Courier New"/>
                <a:sym typeface="Courier New"/>
              </a:rPr>
              <a:t>.</a:t>
            </a:r>
            <a:r>
              <a:rPr b="1" lang="en" sz="1750">
                <a:solidFill>
                  <a:srgbClr val="00008B"/>
                </a:solidFill>
                <a:latin typeface="Courier New"/>
                <a:ea typeface="Courier New"/>
                <a:cs typeface="Courier New"/>
                <a:sym typeface="Courier New"/>
              </a:rPr>
              <a:t>out</a:t>
            </a:r>
            <a:r>
              <a:rPr b="1" lang="en" sz="1750">
                <a:solidFill>
                  <a:schemeClr val="dk1"/>
                </a:solidFill>
                <a:latin typeface="Courier New"/>
                <a:ea typeface="Courier New"/>
                <a:cs typeface="Courier New"/>
                <a:sym typeface="Courier New"/>
              </a:rPr>
              <a:t>.println(</a:t>
            </a:r>
            <a:r>
              <a:rPr b="1" lang="en" sz="1750">
                <a:solidFill>
                  <a:srgbClr val="800000"/>
                </a:solidFill>
                <a:latin typeface="Courier New"/>
                <a:ea typeface="Courier New"/>
                <a:cs typeface="Courier New"/>
                <a:sym typeface="Courier New"/>
              </a:rPr>
              <a:t>"Overriding method"</a:t>
            </a:r>
            <a:r>
              <a:rPr b="1" lang="en" sz="1750">
                <a:solidFill>
                  <a:schemeClr val="dk1"/>
                </a:solidFill>
                <a:latin typeface="Courier New"/>
                <a:ea typeface="Courier New"/>
                <a:cs typeface="Courier New"/>
                <a:sym typeface="Courier New"/>
              </a:rPr>
              <a:t>);</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r>
              <a:rPr b="1" lang="en" sz="1750">
                <a:solidFill>
                  <a:srgbClr val="00008B"/>
                </a:solidFill>
                <a:latin typeface="Courier New"/>
                <a:ea typeface="Courier New"/>
                <a:cs typeface="Courier New"/>
                <a:sym typeface="Courier New"/>
              </a:rPr>
              <a:t>public</a:t>
            </a:r>
            <a:r>
              <a:rPr b="1" lang="en" sz="1750">
                <a:solidFill>
                  <a:schemeClr val="dk1"/>
                </a:solidFill>
                <a:latin typeface="Courier New"/>
                <a:ea typeface="Courier New"/>
                <a:cs typeface="Courier New"/>
                <a:sym typeface="Courier New"/>
              </a:rPr>
              <a:t> </a:t>
            </a:r>
            <a:r>
              <a:rPr b="1" lang="en" sz="1750">
                <a:solidFill>
                  <a:srgbClr val="00008B"/>
                </a:solidFill>
                <a:latin typeface="Courier New"/>
                <a:ea typeface="Courier New"/>
                <a:cs typeface="Courier New"/>
                <a:sym typeface="Courier New"/>
              </a:rPr>
              <a:t>static</a:t>
            </a:r>
            <a:r>
              <a:rPr b="1" lang="en" sz="1750">
                <a:solidFill>
                  <a:schemeClr val="dk1"/>
                </a:solidFill>
                <a:latin typeface="Courier New"/>
                <a:ea typeface="Courier New"/>
                <a:cs typeface="Courier New"/>
                <a:sym typeface="Courier New"/>
              </a:rPr>
              <a:t> </a:t>
            </a:r>
            <a:r>
              <a:rPr b="1" lang="en" sz="1750">
                <a:solidFill>
                  <a:srgbClr val="00008B"/>
                </a:solidFill>
                <a:latin typeface="Courier New"/>
                <a:ea typeface="Courier New"/>
                <a:cs typeface="Courier New"/>
                <a:sym typeface="Courier New"/>
              </a:rPr>
              <a:t>void</a:t>
            </a:r>
            <a:r>
              <a:rPr b="1" lang="en" sz="1750">
                <a:solidFill>
                  <a:schemeClr val="dk1"/>
                </a:solidFill>
                <a:latin typeface="Courier New"/>
                <a:ea typeface="Courier New"/>
                <a:cs typeface="Courier New"/>
                <a:sym typeface="Courier New"/>
              </a:rPr>
              <a:t> main( </a:t>
            </a:r>
            <a:r>
              <a:rPr b="1" lang="en" sz="1750">
                <a:solidFill>
                  <a:srgbClr val="2B91AF"/>
                </a:solidFill>
                <a:latin typeface="Courier New"/>
                <a:ea typeface="Courier New"/>
                <a:cs typeface="Courier New"/>
                <a:sym typeface="Courier New"/>
              </a:rPr>
              <a:t>String</a:t>
            </a:r>
            <a:r>
              <a:rPr b="1" lang="en" sz="1750">
                <a:solidFill>
                  <a:schemeClr val="dk1"/>
                </a:solidFill>
                <a:latin typeface="Courier New"/>
                <a:ea typeface="Courier New"/>
                <a:cs typeface="Courier New"/>
                <a:sym typeface="Courier New"/>
              </a:rPr>
              <a:t> args[]) {</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r>
              <a:rPr b="1" lang="en" sz="1750">
                <a:solidFill>
                  <a:srgbClr val="2B91AF"/>
                </a:solidFill>
                <a:latin typeface="Courier New"/>
                <a:ea typeface="Courier New"/>
                <a:cs typeface="Courier New"/>
                <a:sym typeface="Courier New"/>
              </a:rPr>
              <a:t>Demo</a:t>
            </a:r>
            <a:r>
              <a:rPr b="1" lang="en" sz="1750">
                <a:solidFill>
                  <a:schemeClr val="dk1"/>
                </a:solidFill>
                <a:latin typeface="Courier New"/>
                <a:ea typeface="Courier New"/>
                <a:cs typeface="Courier New"/>
                <a:sym typeface="Courier New"/>
              </a:rPr>
              <a:t> obj = </a:t>
            </a:r>
            <a:r>
              <a:rPr b="1" lang="en" sz="1750">
                <a:solidFill>
                  <a:srgbClr val="00008B"/>
                </a:solidFill>
                <a:latin typeface="Courier New"/>
                <a:ea typeface="Courier New"/>
                <a:cs typeface="Courier New"/>
                <a:sym typeface="Courier New"/>
              </a:rPr>
              <a:t>new</a:t>
            </a:r>
            <a:r>
              <a:rPr b="1" lang="en" sz="1750">
                <a:solidFill>
                  <a:schemeClr val="dk1"/>
                </a:solidFill>
                <a:latin typeface="Courier New"/>
                <a:ea typeface="Courier New"/>
                <a:cs typeface="Courier New"/>
                <a:sym typeface="Courier New"/>
              </a:rPr>
              <a:t> </a:t>
            </a:r>
            <a:r>
              <a:rPr b="1" lang="en" sz="1750">
                <a:solidFill>
                  <a:srgbClr val="2B91AF"/>
                </a:solidFill>
                <a:latin typeface="Courier New"/>
                <a:ea typeface="Courier New"/>
                <a:cs typeface="Courier New"/>
                <a:sym typeface="Courier New"/>
              </a:rPr>
              <a:t>Demo</a:t>
            </a:r>
            <a:r>
              <a:rPr b="1" lang="en" sz="1750">
                <a:solidFill>
                  <a:schemeClr val="dk1"/>
                </a:solidFill>
                <a:latin typeface="Courier New"/>
                <a:ea typeface="Courier New"/>
                <a:cs typeface="Courier New"/>
                <a:sym typeface="Courier New"/>
              </a:rPr>
              <a:t>();</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obj.myMethod();</a:t>
            </a:r>
            <a:endParaRPr b="1" sz="175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50">
                <a:solidFill>
                  <a:schemeClr val="dk1"/>
                </a:solidFill>
                <a:latin typeface="Courier New"/>
                <a:ea typeface="Courier New"/>
                <a:cs typeface="Courier New"/>
                <a:sym typeface="Courier New"/>
              </a:rPr>
              <a:t>   }</a:t>
            </a:r>
            <a:endParaRPr b="1" sz="1750">
              <a:solidFill>
                <a:schemeClr val="dk1"/>
              </a:solidFill>
              <a:latin typeface="Courier New"/>
              <a:ea typeface="Courier New"/>
              <a:cs typeface="Courier New"/>
              <a:sym typeface="Courier New"/>
            </a:endParaRPr>
          </a:p>
          <a:p>
            <a:pPr indent="0" lvl="0" marL="25400" marR="25400" rtl="0" algn="l">
              <a:lnSpc>
                <a:spcPct val="115000"/>
              </a:lnSpc>
              <a:spcBef>
                <a:spcPts val="0"/>
              </a:spcBef>
              <a:spcAft>
                <a:spcPts val="0"/>
              </a:spcAft>
              <a:buNone/>
            </a:pPr>
            <a:r>
              <a:rPr b="1" lang="en" sz="1750">
                <a:solidFill>
                  <a:schemeClr val="dk1"/>
                </a:solidFill>
                <a:latin typeface="Courier New"/>
                <a:ea typeface="Courier New"/>
                <a:cs typeface="Courier New"/>
                <a:sym typeface="Courier New"/>
              </a:rPr>
              <a:t>}</a:t>
            </a:r>
            <a:endParaRPr b="1" sz="1750">
              <a:solidFill>
                <a:schemeClr val="dk1"/>
              </a:solidFill>
              <a:latin typeface="Courier New"/>
              <a:ea typeface="Courier New"/>
              <a:cs typeface="Courier New"/>
              <a:sym typeface="Courier New"/>
            </a:endParaRPr>
          </a:p>
        </p:txBody>
      </p:sp>
      <p:sp>
        <p:nvSpPr>
          <p:cNvPr id="477" name="Google Shape;477;p89"/>
          <p:cNvSpPr txBox="1"/>
          <p:nvPr/>
        </p:nvSpPr>
        <p:spPr>
          <a:xfrm>
            <a:off x="4660125" y="3668625"/>
            <a:ext cx="4090800" cy="126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222426"/>
                </a:solidFill>
                <a:highlight>
                  <a:srgbClr val="FFFFFF"/>
                </a:highlight>
                <a:latin typeface="Roboto"/>
                <a:ea typeface="Roboto"/>
                <a:cs typeface="Roboto"/>
                <a:sym typeface="Roboto"/>
              </a:rPr>
              <a:t>Output:</a:t>
            </a:r>
            <a:endParaRPr b="1" sz="1800">
              <a:solidFill>
                <a:srgbClr val="222426"/>
              </a:solidFill>
              <a:highlight>
                <a:srgbClr val="FFFFFF"/>
              </a:highlight>
              <a:latin typeface="Roboto"/>
              <a:ea typeface="Roboto"/>
              <a:cs typeface="Roboto"/>
              <a:sym typeface="Roboto"/>
            </a:endParaRPr>
          </a:p>
          <a:p>
            <a:pPr indent="0" lvl="0" marL="0" rtl="0" algn="l">
              <a:spcBef>
                <a:spcPts val="2000"/>
              </a:spcBef>
              <a:spcAft>
                <a:spcPts val="0"/>
              </a:spcAft>
              <a:buNone/>
            </a:pPr>
            <a:r>
              <a:rPr b="1" lang="en" sz="1650">
                <a:solidFill>
                  <a:srgbClr val="2B91AF"/>
                </a:solidFill>
                <a:highlight>
                  <a:srgbClr val="EEEEEE"/>
                </a:highlight>
                <a:latin typeface="Courier New"/>
                <a:ea typeface="Courier New"/>
                <a:cs typeface="Courier New"/>
                <a:sym typeface="Courier New"/>
              </a:rPr>
              <a:t>Class</a:t>
            </a:r>
            <a:r>
              <a:rPr b="1" lang="en" sz="1650">
                <a:solidFill>
                  <a:schemeClr val="dk1"/>
                </a:solidFill>
                <a:highlight>
                  <a:srgbClr val="EEEEEE"/>
                </a:highlight>
                <a:latin typeface="Courier New"/>
                <a:ea typeface="Courier New"/>
                <a:cs typeface="Courier New"/>
                <a:sym typeface="Courier New"/>
              </a:rPr>
              <a:t> ABC: mymethod()</a:t>
            </a:r>
            <a:endParaRPr b="1" sz="1650">
              <a:solidFill>
                <a:schemeClr val="dk1"/>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None/>
            </a:pPr>
            <a:r>
              <a:rPr b="1" lang="en" sz="1650">
                <a:solidFill>
                  <a:srgbClr val="2B91AF"/>
                </a:solidFill>
                <a:highlight>
                  <a:srgbClr val="EEEEEE"/>
                </a:highlight>
                <a:latin typeface="Courier New"/>
                <a:ea typeface="Courier New"/>
                <a:cs typeface="Courier New"/>
                <a:sym typeface="Courier New"/>
              </a:rPr>
              <a:t>Class</a:t>
            </a:r>
            <a:r>
              <a:rPr b="1" lang="en" sz="1650">
                <a:solidFill>
                  <a:schemeClr val="dk1"/>
                </a:solidFill>
                <a:highlight>
                  <a:srgbClr val="EEEEEE"/>
                </a:highlight>
                <a:latin typeface="Courier New"/>
                <a:ea typeface="Courier New"/>
                <a:cs typeface="Courier New"/>
                <a:sym typeface="Courier New"/>
              </a:rPr>
              <a:t> </a:t>
            </a:r>
            <a:r>
              <a:rPr b="1" lang="en" sz="1650">
                <a:solidFill>
                  <a:srgbClr val="2B91AF"/>
                </a:solidFill>
                <a:highlight>
                  <a:srgbClr val="EEEEEE"/>
                </a:highlight>
                <a:latin typeface="Courier New"/>
                <a:ea typeface="Courier New"/>
                <a:cs typeface="Courier New"/>
                <a:sym typeface="Courier New"/>
              </a:rPr>
              <a:t>Test</a:t>
            </a:r>
            <a:r>
              <a:rPr b="1" lang="en" sz="1650">
                <a:solidFill>
                  <a:schemeClr val="dk1"/>
                </a:solidFill>
                <a:highlight>
                  <a:srgbClr val="EEEEEE"/>
                </a:highlight>
                <a:latin typeface="Courier New"/>
                <a:ea typeface="Courier New"/>
                <a:cs typeface="Courier New"/>
                <a:sym typeface="Courier New"/>
              </a:rPr>
              <a:t>: mymethod()</a:t>
            </a:r>
            <a:endParaRPr b="1" sz="1650">
              <a:solidFill>
                <a:schemeClr val="dk1"/>
              </a:solidFill>
              <a:highlight>
                <a:srgbClr val="EEEEEE"/>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90"/>
          <p:cNvSpPr txBox="1"/>
          <p:nvPr/>
        </p:nvSpPr>
        <p:spPr>
          <a:xfrm>
            <a:off x="0" y="0"/>
            <a:ext cx="857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444444"/>
                </a:solidFill>
                <a:highlight>
                  <a:srgbClr val="FFFFFF"/>
                </a:highlight>
                <a:latin typeface="Georgia"/>
                <a:ea typeface="Georgia"/>
                <a:cs typeface="Georgia"/>
                <a:sym typeface="Georgia"/>
              </a:rPr>
              <a:t>Program to illustrate the use of method overriding in multilevel inheritance in Java:</a:t>
            </a:r>
            <a:endParaRPr b="1" sz="2100"/>
          </a:p>
        </p:txBody>
      </p:sp>
      <p:sp>
        <p:nvSpPr>
          <p:cNvPr id="483" name="Google Shape;483;p90"/>
          <p:cNvSpPr txBox="1"/>
          <p:nvPr/>
        </p:nvSpPr>
        <p:spPr>
          <a:xfrm>
            <a:off x="0" y="768450"/>
            <a:ext cx="9144000" cy="3884100"/>
          </a:xfrm>
          <a:prstGeom prst="rect">
            <a:avLst/>
          </a:prstGeom>
          <a:noFill/>
          <a:ln>
            <a:noFill/>
          </a:ln>
        </p:spPr>
        <p:txBody>
          <a:bodyPr anchorCtr="0" anchor="t" bIns="91425" lIns="91425" spcFirstLastPara="1" rIns="91425" wrap="square" tIns="91425">
            <a:spAutoFit/>
          </a:bodyPr>
          <a:lstStyle/>
          <a:p>
            <a:pPr indent="0" lvl="0" marL="101600" marR="50800" rtl="0" algn="l">
              <a:lnSpc>
                <a:spcPct val="135000"/>
              </a:lnSpc>
              <a:spcBef>
                <a:spcPts val="0"/>
              </a:spcBef>
              <a:spcAft>
                <a:spcPts val="0"/>
              </a:spcAft>
              <a:buNone/>
            </a:pPr>
            <a:r>
              <a:rPr b="1" lang="en" sz="2300">
                <a:solidFill>
                  <a:srgbClr val="3F7F95"/>
                </a:solidFill>
                <a:latin typeface="Courier New"/>
                <a:ea typeface="Courier New"/>
                <a:cs typeface="Courier New"/>
                <a:sym typeface="Courier New"/>
              </a:rPr>
              <a:t>class</a:t>
            </a:r>
            <a:r>
              <a:rPr b="1" lang="en" sz="2300">
                <a:solidFill>
                  <a:schemeClr val="dk1"/>
                </a:solidFill>
                <a:latin typeface="Courier New"/>
                <a:ea typeface="Courier New"/>
                <a:cs typeface="Courier New"/>
                <a:sym typeface="Courier New"/>
              </a:rPr>
              <a:t> GrandFather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a:t>
            </a:r>
            <a:r>
              <a:rPr b="1" lang="en" sz="2300">
                <a:solidFill>
                  <a:srgbClr val="3F7F95"/>
                </a:solidFill>
                <a:latin typeface="Courier New"/>
                <a:ea typeface="Courier New"/>
                <a:cs typeface="Courier New"/>
                <a:sym typeface="Courier New"/>
              </a:rPr>
              <a:t>void</a:t>
            </a:r>
            <a:r>
              <a:rPr b="1" lang="en" sz="2300">
                <a:solidFill>
                  <a:schemeClr val="dk1"/>
                </a:solidFill>
                <a:latin typeface="Courier New"/>
                <a:ea typeface="Courier New"/>
                <a:cs typeface="Courier New"/>
                <a:sym typeface="Courier New"/>
              </a:rPr>
              <a:t> move</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System.out.println</a:t>
            </a:r>
            <a:r>
              <a:rPr b="1" lang="en" sz="2300">
                <a:solidFill>
                  <a:srgbClr val="777777"/>
                </a:solidFill>
                <a:latin typeface="Courier New"/>
                <a:ea typeface="Courier New"/>
                <a:cs typeface="Courier New"/>
                <a:sym typeface="Courier New"/>
              </a:rPr>
              <a:t>(</a:t>
            </a:r>
            <a:r>
              <a:rPr b="1" lang="en" sz="2300">
                <a:solidFill>
                  <a:srgbClr val="320FE3"/>
                </a:solidFill>
                <a:latin typeface="Courier New"/>
                <a:ea typeface="Courier New"/>
                <a:cs typeface="Courier New"/>
                <a:sym typeface="Courier New"/>
              </a:rPr>
              <a:t>"I use my stick to move!"</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rgbClr val="3F7F95"/>
                </a:solidFill>
                <a:latin typeface="Courier New"/>
                <a:ea typeface="Courier New"/>
                <a:cs typeface="Courier New"/>
                <a:sym typeface="Courier New"/>
              </a:rPr>
              <a:t>class</a:t>
            </a:r>
            <a:r>
              <a:rPr b="1" lang="en" sz="2300">
                <a:solidFill>
                  <a:schemeClr val="dk1"/>
                </a:solidFill>
                <a:latin typeface="Courier New"/>
                <a:ea typeface="Courier New"/>
                <a:cs typeface="Courier New"/>
                <a:sym typeface="Courier New"/>
              </a:rPr>
              <a:t> Father </a:t>
            </a:r>
            <a:r>
              <a:rPr b="1" lang="en" sz="2300">
                <a:solidFill>
                  <a:srgbClr val="3F7F95"/>
                </a:solidFill>
                <a:latin typeface="Courier New"/>
                <a:ea typeface="Courier New"/>
                <a:cs typeface="Courier New"/>
                <a:sym typeface="Courier New"/>
              </a:rPr>
              <a:t>extends</a:t>
            </a:r>
            <a:r>
              <a:rPr b="1" lang="en" sz="2300">
                <a:solidFill>
                  <a:schemeClr val="dk1"/>
                </a:solidFill>
                <a:latin typeface="Courier New"/>
                <a:ea typeface="Courier New"/>
                <a:cs typeface="Courier New"/>
                <a:sym typeface="Courier New"/>
              </a:rPr>
              <a:t> GrandFather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a:t>
            </a:r>
            <a:r>
              <a:rPr b="1" lang="en" sz="2300">
                <a:solidFill>
                  <a:srgbClr val="3F7F95"/>
                </a:solidFill>
                <a:latin typeface="Courier New"/>
                <a:ea typeface="Courier New"/>
                <a:cs typeface="Courier New"/>
                <a:sym typeface="Courier New"/>
              </a:rPr>
              <a:t>void</a:t>
            </a:r>
            <a:r>
              <a:rPr b="1" lang="en" sz="2300">
                <a:solidFill>
                  <a:schemeClr val="dk1"/>
                </a:solidFill>
                <a:latin typeface="Courier New"/>
                <a:ea typeface="Courier New"/>
                <a:cs typeface="Courier New"/>
                <a:sym typeface="Courier New"/>
              </a:rPr>
              <a:t> move</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System.out.println</a:t>
            </a:r>
            <a:r>
              <a:rPr b="1" lang="en" sz="2300">
                <a:solidFill>
                  <a:srgbClr val="777777"/>
                </a:solidFill>
                <a:latin typeface="Courier New"/>
                <a:ea typeface="Courier New"/>
                <a:cs typeface="Courier New"/>
                <a:sym typeface="Courier New"/>
              </a:rPr>
              <a:t>(</a:t>
            </a:r>
            <a:r>
              <a:rPr b="1" lang="en" sz="2300">
                <a:solidFill>
                  <a:srgbClr val="320FE3"/>
                </a:solidFill>
                <a:latin typeface="Courier New"/>
                <a:ea typeface="Courier New"/>
                <a:cs typeface="Courier New"/>
                <a:sym typeface="Courier New"/>
              </a:rPr>
              <a:t>"I can walk fast!"</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a:t>
            </a:r>
            <a:endParaRPr b="1" sz="2300">
              <a:solidFill>
                <a:schemeClr val="dk1"/>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a:t>
            </a:r>
            <a:r>
              <a:rPr b="1" lang="en" sz="2300">
                <a:solidFill>
                  <a:srgbClr val="777777"/>
                </a:solidFill>
                <a:latin typeface="Courier New"/>
                <a:ea typeface="Courier New"/>
                <a:cs typeface="Courier New"/>
                <a:sym typeface="Courier New"/>
              </a:rPr>
              <a:t>}</a:t>
            </a:r>
            <a:r>
              <a:rPr b="1" lang="en" sz="2300">
                <a:solidFill>
                  <a:srgbClr val="777777"/>
                </a:solidFill>
                <a:highlight>
                  <a:srgbClr val="E8F2FE"/>
                </a:highlight>
                <a:latin typeface="Courier New"/>
                <a:ea typeface="Courier New"/>
                <a:cs typeface="Courier New"/>
                <a:sym typeface="Courier New"/>
              </a:rPr>
              <a:t>}</a:t>
            </a:r>
            <a:endParaRPr b="1" sz="2300">
              <a:solidFill>
                <a:srgbClr val="777777"/>
              </a:solidFill>
              <a:highlight>
                <a:srgbClr val="E8F2FE"/>
              </a:highlight>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91"/>
          <p:cNvSpPr txBox="1"/>
          <p:nvPr/>
        </p:nvSpPr>
        <p:spPr>
          <a:xfrm>
            <a:off x="0" y="0"/>
            <a:ext cx="8861700" cy="4362300"/>
          </a:xfrm>
          <a:prstGeom prst="rect">
            <a:avLst/>
          </a:prstGeom>
          <a:noFill/>
          <a:ln>
            <a:noFill/>
          </a:ln>
        </p:spPr>
        <p:txBody>
          <a:bodyPr anchorCtr="0" anchor="t" bIns="91425" lIns="91425" spcFirstLastPara="1" rIns="91425" wrap="square" tIns="91425">
            <a:spAutoFit/>
          </a:bodyPr>
          <a:lstStyle/>
          <a:p>
            <a:pPr indent="0" lvl="0" marL="101600" marR="50800" rtl="0" algn="l">
              <a:lnSpc>
                <a:spcPct val="135000"/>
              </a:lnSpc>
              <a:spcBef>
                <a:spcPts val="0"/>
              </a:spcBef>
              <a:spcAft>
                <a:spcPts val="0"/>
              </a:spcAft>
              <a:buNone/>
            </a:pPr>
            <a:r>
              <a:rPr b="1" lang="en" sz="2300">
                <a:solidFill>
                  <a:srgbClr val="3F7F95"/>
                </a:solidFill>
                <a:latin typeface="Courier New"/>
                <a:ea typeface="Courier New"/>
                <a:cs typeface="Courier New"/>
                <a:sym typeface="Courier New"/>
              </a:rPr>
              <a:t>class</a:t>
            </a:r>
            <a:r>
              <a:rPr b="1" lang="en" sz="2300">
                <a:solidFill>
                  <a:schemeClr val="dk1"/>
                </a:solidFill>
                <a:latin typeface="Courier New"/>
                <a:ea typeface="Courier New"/>
                <a:cs typeface="Courier New"/>
                <a:sym typeface="Courier New"/>
              </a:rPr>
              <a:t> Baby </a:t>
            </a:r>
            <a:r>
              <a:rPr b="1" lang="en" sz="2300">
                <a:solidFill>
                  <a:srgbClr val="3F7F95"/>
                </a:solidFill>
                <a:latin typeface="Courier New"/>
                <a:ea typeface="Courier New"/>
                <a:cs typeface="Courier New"/>
                <a:sym typeface="Courier New"/>
              </a:rPr>
              <a:t>extends</a:t>
            </a:r>
            <a:r>
              <a:rPr b="1" lang="en" sz="2300">
                <a:solidFill>
                  <a:schemeClr val="dk1"/>
                </a:solidFill>
                <a:latin typeface="Courier New"/>
                <a:ea typeface="Courier New"/>
                <a:cs typeface="Courier New"/>
                <a:sym typeface="Courier New"/>
              </a:rPr>
              <a:t> Father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a:t>
            </a:r>
            <a:r>
              <a:rPr b="1" lang="en" sz="2300">
                <a:solidFill>
                  <a:srgbClr val="3F7F95"/>
                </a:solidFill>
                <a:latin typeface="Courier New"/>
                <a:ea typeface="Courier New"/>
                <a:cs typeface="Courier New"/>
                <a:sym typeface="Courier New"/>
              </a:rPr>
              <a:t>void</a:t>
            </a:r>
            <a:r>
              <a:rPr b="1" lang="en" sz="2300">
                <a:solidFill>
                  <a:schemeClr val="dk1"/>
                </a:solidFill>
                <a:latin typeface="Courier New"/>
                <a:ea typeface="Courier New"/>
                <a:cs typeface="Courier New"/>
                <a:sym typeface="Courier New"/>
              </a:rPr>
              <a:t> move</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System.out.println</a:t>
            </a:r>
            <a:r>
              <a:rPr b="1" lang="en" sz="2300">
                <a:solidFill>
                  <a:srgbClr val="777777"/>
                </a:solidFill>
                <a:latin typeface="Courier New"/>
                <a:ea typeface="Courier New"/>
                <a:cs typeface="Courier New"/>
                <a:sym typeface="Courier New"/>
              </a:rPr>
              <a:t>(</a:t>
            </a:r>
            <a:r>
              <a:rPr b="1" lang="en" sz="2300">
                <a:solidFill>
                  <a:srgbClr val="320FE3"/>
                </a:solidFill>
                <a:latin typeface="Courier New"/>
                <a:ea typeface="Courier New"/>
                <a:cs typeface="Courier New"/>
                <a:sym typeface="Courier New"/>
              </a:rPr>
              <a:t>"I crawl and have fun!"</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a:t>
            </a:r>
            <a:endParaRPr b="1" sz="2300">
              <a:solidFill>
                <a:schemeClr val="dk1"/>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public static </a:t>
            </a:r>
            <a:r>
              <a:rPr b="1" lang="en" sz="2300">
                <a:solidFill>
                  <a:srgbClr val="3F7F95"/>
                </a:solidFill>
                <a:latin typeface="Courier New"/>
                <a:ea typeface="Courier New"/>
                <a:cs typeface="Courier New"/>
                <a:sym typeface="Courier New"/>
              </a:rPr>
              <a:t>void</a:t>
            </a:r>
            <a:r>
              <a:rPr b="1" lang="en" sz="2300">
                <a:solidFill>
                  <a:schemeClr val="dk1"/>
                </a:solidFill>
                <a:latin typeface="Courier New"/>
                <a:ea typeface="Courier New"/>
                <a:cs typeface="Courier New"/>
                <a:sym typeface="Courier New"/>
              </a:rPr>
              <a:t> main</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String</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 args</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GrandFather ob = </a:t>
            </a:r>
            <a:r>
              <a:rPr b="1" lang="en" sz="2300">
                <a:solidFill>
                  <a:srgbClr val="3F7F95"/>
                </a:solidFill>
                <a:latin typeface="Courier New"/>
                <a:ea typeface="Courier New"/>
                <a:cs typeface="Courier New"/>
                <a:sym typeface="Courier New"/>
              </a:rPr>
              <a:t>new</a:t>
            </a:r>
            <a:r>
              <a:rPr b="1" lang="en" sz="2300">
                <a:solidFill>
                  <a:schemeClr val="dk1"/>
                </a:solidFill>
                <a:latin typeface="Courier New"/>
                <a:ea typeface="Courier New"/>
                <a:cs typeface="Courier New"/>
                <a:sym typeface="Courier New"/>
              </a:rPr>
              <a:t> Baby</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a:t>
            </a:r>
            <a:endParaRPr b="1" sz="2300">
              <a:solidFill>
                <a:schemeClr val="dk1"/>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ob.move</a:t>
            </a:r>
            <a:r>
              <a:rPr b="1" lang="en" sz="2300">
                <a:solidFill>
                  <a:srgbClr val="777777"/>
                </a:solidFill>
                <a:latin typeface="Courier New"/>
                <a:ea typeface="Courier New"/>
                <a:cs typeface="Courier New"/>
                <a:sym typeface="Courier New"/>
              </a:rPr>
              <a:t>()</a:t>
            </a:r>
            <a:r>
              <a:rPr b="1" lang="en" sz="2300">
                <a:solidFill>
                  <a:schemeClr val="dk1"/>
                </a:solidFill>
                <a:latin typeface="Courier New"/>
                <a:ea typeface="Courier New"/>
                <a:cs typeface="Courier New"/>
                <a:sym typeface="Courier New"/>
              </a:rPr>
              <a:t>;</a:t>
            </a:r>
            <a:endParaRPr b="1" sz="2300">
              <a:solidFill>
                <a:schemeClr val="dk1"/>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chemeClr val="dk1"/>
                </a:solidFill>
                <a:latin typeface="Courier New"/>
                <a:ea typeface="Courier New"/>
                <a:cs typeface="Courier New"/>
                <a:sym typeface="Courier New"/>
              </a:rPr>
              <a:t> </a:t>
            </a:r>
            <a:r>
              <a:rPr b="1" lang="en" sz="2300">
                <a:solidFill>
                  <a:srgbClr val="777777"/>
                </a:solidFill>
                <a:latin typeface="Courier New"/>
                <a:ea typeface="Courier New"/>
                <a:cs typeface="Courier New"/>
                <a:sym typeface="Courier New"/>
              </a:rPr>
              <a:t>}</a:t>
            </a:r>
            <a:endParaRPr b="1" sz="2300">
              <a:solidFill>
                <a:srgbClr val="777777"/>
              </a:solidFill>
              <a:latin typeface="Courier New"/>
              <a:ea typeface="Courier New"/>
              <a:cs typeface="Courier New"/>
              <a:sym typeface="Courier New"/>
            </a:endParaRPr>
          </a:p>
          <a:p>
            <a:pPr indent="0" lvl="0" marL="101600" marR="50800" rtl="0" algn="l">
              <a:lnSpc>
                <a:spcPct val="135000"/>
              </a:lnSpc>
              <a:spcBef>
                <a:spcPts val="0"/>
              </a:spcBef>
              <a:spcAft>
                <a:spcPts val="0"/>
              </a:spcAft>
              <a:buNone/>
            </a:pPr>
            <a:r>
              <a:rPr b="1" lang="en" sz="2300">
                <a:solidFill>
                  <a:srgbClr val="777777"/>
                </a:solidFill>
                <a:highlight>
                  <a:srgbClr val="E8F2FE"/>
                </a:highlight>
                <a:latin typeface="Courier New"/>
                <a:ea typeface="Courier New"/>
                <a:cs typeface="Courier New"/>
                <a:sym typeface="Courier New"/>
              </a:rPr>
              <a:t>}</a:t>
            </a:r>
            <a:endParaRPr b="1" sz="2300">
              <a:solidFill>
                <a:srgbClr val="777777"/>
              </a:solidFill>
              <a:highlight>
                <a:srgbClr val="E8F2FE"/>
              </a:highlight>
              <a:latin typeface="Courier New"/>
              <a:ea typeface="Courier New"/>
              <a:cs typeface="Courier New"/>
              <a:sym typeface="Courier New"/>
            </a:endParaRPr>
          </a:p>
        </p:txBody>
      </p:sp>
      <p:sp>
        <p:nvSpPr>
          <p:cNvPr id="489" name="Google Shape;489;p91"/>
          <p:cNvSpPr txBox="1"/>
          <p:nvPr/>
        </p:nvSpPr>
        <p:spPr>
          <a:xfrm>
            <a:off x="4189175" y="3668625"/>
            <a:ext cx="3000000" cy="9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50">
                <a:solidFill>
                  <a:schemeClr val="dk1"/>
                </a:solidFill>
                <a:latin typeface="Georgia"/>
                <a:ea typeface="Georgia"/>
                <a:cs typeface="Georgia"/>
                <a:sym typeface="Georgia"/>
              </a:rPr>
              <a:t>Output:</a:t>
            </a:r>
            <a:endParaRPr b="1" sz="1850">
              <a:solidFill>
                <a:schemeClr val="dk1"/>
              </a:solidFill>
              <a:latin typeface="Georgia"/>
              <a:ea typeface="Georgia"/>
              <a:cs typeface="Georgia"/>
              <a:sym typeface="Georgia"/>
            </a:endParaRPr>
          </a:p>
          <a:p>
            <a:pPr indent="0" lvl="0" marL="190500" marR="50800" rtl="0" algn="l">
              <a:lnSpc>
                <a:spcPct val="165000"/>
              </a:lnSpc>
              <a:spcBef>
                <a:spcPts val="1400"/>
              </a:spcBef>
              <a:spcAft>
                <a:spcPts val="1500"/>
              </a:spcAft>
              <a:buNone/>
            </a:pPr>
            <a:r>
              <a:rPr b="1" lang="en" sz="1500">
                <a:solidFill>
                  <a:schemeClr val="dk1"/>
                </a:solidFill>
                <a:latin typeface="Courier New"/>
                <a:ea typeface="Courier New"/>
                <a:cs typeface="Courier New"/>
                <a:sym typeface="Courier New"/>
              </a:rPr>
              <a:t>I crawl and have fun!</a:t>
            </a:r>
            <a:endParaRPr b="1" sz="1500">
              <a:solidFill>
                <a:schemeClr val="dk1"/>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92"/>
          <p:cNvSpPr txBox="1"/>
          <p:nvPr/>
        </p:nvSpPr>
        <p:spPr>
          <a:xfrm>
            <a:off x="359425" y="99150"/>
            <a:ext cx="8613900" cy="90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50">
                <a:solidFill>
                  <a:srgbClr val="444444"/>
                </a:solidFill>
                <a:highlight>
                  <a:srgbClr val="FFFFFF"/>
                </a:highlight>
                <a:latin typeface="Georgia"/>
                <a:ea typeface="Georgia"/>
                <a:cs typeface="Georgia"/>
                <a:sym typeface="Georgia"/>
              </a:rPr>
              <a:t> NOTE : static, final, and private access restrict the method from overriding. This means that any parent class method which has a private access specifier or is static or final in nature cannot be overridden by any of its child classes.</a:t>
            </a:r>
            <a:endParaRPr b="1" sz="1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nvSpPr>
        <p:spPr>
          <a:xfrm>
            <a:off x="0" y="0"/>
            <a:ext cx="9035400" cy="46977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400"/>
              </a:spcBef>
              <a:spcAft>
                <a:spcPts val="0"/>
              </a:spcAft>
              <a:buNone/>
            </a:pPr>
            <a:r>
              <a:rPr b="1" lang="en" sz="2400">
                <a:solidFill>
                  <a:schemeClr val="dk1"/>
                </a:solidFill>
                <a:highlight>
                  <a:srgbClr val="FFFFFF"/>
                </a:highlight>
              </a:rPr>
              <a:t>Access Modifiers</a:t>
            </a:r>
            <a:endParaRPr b="1" sz="2400">
              <a:solidFill>
                <a:schemeClr val="dk1"/>
              </a:solidFill>
              <a:highlight>
                <a:srgbClr val="FFFFFF"/>
              </a:highlight>
            </a:endParaRPr>
          </a:p>
          <a:p>
            <a:pPr indent="0" lvl="0" marL="0" rtl="0" algn="just">
              <a:lnSpc>
                <a:spcPct val="100000"/>
              </a:lnSpc>
              <a:spcBef>
                <a:spcPts val="600"/>
              </a:spcBef>
              <a:spcAft>
                <a:spcPts val="0"/>
              </a:spcAft>
              <a:buNone/>
            </a:pPr>
            <a:r>
              <a:rPr lang="en" sz="2400">
                <a:solidFill>
                  <a:schemeClr val="dk1"/>
                </a:solidFill>
                <a:highlight>
                  <a:srgbClr val="FFFFFF"/>
                </a:highlight>
                <a:latin typeface="Roboto"/>
                <a:ea typeface="Roboto"/>
                <a:cs typeface="Roboto"/>
                <a:sym typeface="Roboto"/>
              </a:rPr>
              <a:t>The access modifiers in Java specifies the accessibility or scope of a field, method, constructor, or class. We can change the access level of fields, constructors, methods, and class by applying the access modifier on it</a:t>
            </a:r>
            <a:endParaRPr sz="2400">
              <a:solidFill>
                <a:schemeClr val="dk1"/>
              </a:solidFill>
              <a:highlight>
                <a:srgbClr val="FFFFFF"/>
              </a:highlight>
              <a:latin typeface="Roboto"/>
              <a:ea typeface="Roboto"/>
              <a:cs typeface="Roboto"/>
              <a:sym typeface="Roboto"/>
            </a:endParaRPr>
          </a:p>
          <a:p>
            <a:pPr indent="0" lvl="0" marL="0" rtl="0" algn="just">
              <a:lnSpc>
                <a:spcPct val="100000"/>
              </a:lnSpc>
              <a:spcBef>
                <a:spcPts val="600"/>
              </a:spcBef>
              <a:spcAft>
                <a:spcPts val="0"/>
              </a:spcAft>
              <a:buNone/>
            </a:pPr>
            <a:r>
              <a:t/>
            </a:r>
            <a:endParaRPr sz="2400">
              <a:solidFill>
                <a:schemeClr val="dk1"/>
              </a:solidFill>
              <a:highlight>
                <a:srgbClr val="FFFFFF"/>
              </a:highlight>
              <a:latin typeface="Roboto"/>
              <a:ea typeface="Roboto"/>
              <a:cs typeface="Roboto"/>
              <a:sym typeface="Roboto"/>
            </a:endParaRPr>
          </a:p>
          <a:p>
            <a:pPr indent="0" lvl="0" marL="0" rtl="0" algn="just">
              <a:lnSpc>
                <a:spcPct val="100000"/>
              </a:lnSpc>
              <a:spcBef>
                <a:spcPts val="600"/>
              </a:spcBef>
              <a:spcAft>
                <a:spcPts val="0"/>
              </a:spcAft>
              <a:buNone/>
            </a:pPr>
            <a:r>
              <a:rPr lang="en" sz="2400">
                <a:solidFill>
                  <a:schemeClr val="dk1"/>
                </a:solidFill>
                <a:highlight>
                  <a:srgbClr val="FFFFFF"/>
                </a:highlight>
                <a:latin typeface="Roboto"/>
                <a:ea typeface="Roboto"/>
                <a:cs typeface="Roboto"/>
                <a:sym typeface="Roboto"/>
              </a:rPr>
              <a:t>There are four types of Java access modifiers:</a:t>
            </a:r>
            <a:endParaRPr sz="2400">
              <a:solidFill>
                <a:schemeClr val="dk1"/>
              </a:solidFill>
              <a:highlight>
                <a:srgbClr val="FFFFFF"/>
              </a:highlight>
              <a:latin typeface="Roboto"/>
              <a:ea typeface="Roboto"/>
              <a:cs typeface="Roboto"/>
              <a:sym typeface="Roboto"/>
            </a:endParaRPr>
          </a:p>
          <a:p>
            <a:pPr indent="0" lvl="0" marL="0" rtl="0" algn="just">
              <a:lnSpc>
                <a:spcPct val="100000"/>
              </a:lnSpc>
              <a:spcBef>
                <a:spcPts val="600"/>
              </a:spcBef>
              <a:spcAft>
                <a:spcPts val="0"/>
              </a:spcAft>
              <a:buNone/>
            </a:pPr>
            <a:r>
              <a:t/>
            </a:r>
            <a:endParaRPr sz="2400">
              <a:solidFill>
                <a:schemeClr val="dk1"/>
              </a:solidFill>
              <a:highlight>
                <a:srgbClr val="FFFFFF"/>
              </a:highlight>
              <a:latin typeface="Roboto"/>
              <a:ea typeface="Roboto"/>
              <a:cs typeface="Roboto"/>
              <a:sym typeface="Roboto"/>
            </a:endParaRPr>
          </a:p>
          <a:p>
            <a:pPr indent="-381000" lvl="0" marL="457200" rtl="0" algn="l">
              <a:lnSpc>
                <a:spcPct val="156250"/>
              </a:lnSpc>
              <a:spcBef>
                <a:spcPts val="1500"/>
              </a:spcBef>
              <a:spcAft>
                <a:spcPts val="0"/>
              </a:spcAft>
              <a:buClr>
                <a:schemeClr val="dk1"/>
              </a:buClr>
              <a:buSzPts val="2400"/>
              <a:buFont typeface="Roboto"/>
              <a:buAutoNum type="arabicPeriod"/>
            </a:pPr>
            <a:r>
              <a:rPr b="1" lang="en" sz="2400">
                <a:solidFill>
                  <a:schemeClr val="dk1"/>
                </a:solidFill>
                <a:highlight>
                  <a:srgbClr val="FFFFFF"/>
                </a:highlight>
                <a:latin typeface="Roboto"/>
                <a:ea typeface="Roboto"/>
                <a:cs typeface="Roboto"/>
                <a:sym typeface="Roboto"/>
              </a:rPr>
              <a:t>Private</a:t>
            </a:r>
            <a:r>
              <a:rPr lang="en" sz="2400">
                <a:solidFill>
                  <a:schemeClr val="dk1"/>
                </a:solidFill>
                <a:highlight>
                  <a:srgbClr val="FFFFFF"/>
                </a:highlight>
                <a:latin typeface="Roboto"/>
                <a:ea typeface="Roboto"/>
                <a:cs typeface="Roboto"/>
                <a:sym typeface="Roboto"/>
              </a:rPr>
              <a:t>: The access level of a private modifier is only within the class. It cannot be accessed from outside the class.</a:t>
            </a:r>
            <a:endParaRPr sz="2400">
              <a:solidFill>
                <a:schemeClr val="dk1"/>
              </a:solidFill>
              <a:highlight>
                <a:srgbClr val="FFFFFF"/>
              </a:highlight>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nvSpPr>
        <p:spPr>
          <a:xfrm>
            <a:off x="135600" y="0"/>
            <a:ext cx="8872800" cy="46332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1500"/>
              </a:spcBef>
              <a:spcAft>
                <a:spcPts val="0"/>
              </a:spcAft>
              <a:buClr>
                <a:schemeClr val="dk1"/>
              </a:buClr>
              <a:buSzPts val="2400"/>
              <a:buFont typeface="Roboto"/>
              <a:buAutoNum type="arabicPeriod" startAt="2"/>
            </a:pPr>
            <a:r>
              <a:rPr b="1" lang="en" sz="2400">
                <a:solidFill>
                  <a:schemeClr val="dk1"/>
                </a:solidFill>
                <a:highlight>
                  <a:srgbClr val="FFFFFF"/>
                </a:highlight>
                <a:latin typeface="Roboto"/>
                <a:ea typeface="Roboto"/>
                <a:cs typeface="Roboto"/>
                <a:sym typeface="Roboto"/>
              </a:rPr>
              <a:t>Default</a:t>
            </a:r>
            <a:r>
              <a:rPr lang="en" sz="2400">
                <a:solidFill>
                  <a:schemeClr val="dk1"/>
                </a:solidFill>
                <a:highlight>
                  <a:srgbClr val="FFFFFF"/>
                </a:highlight>
                <a:latin typeface="Roboto"/>
                <a:ea typeface="Roboto"/>
                <a:cs typeface="Roboto"/>
                <a:sym typeface="Roboto"/>
              </a:rPr>
              <a:t>: The access level of a default modifier is only within the package. It cannot be accessed from outside the package. If you do not specify any access level, it will be the default.</a:t>
            </a:r>
            <a:endParaRPr sz="2400">
              <a:solidFill>
                <a:schemeClr val="dk1"/>
              </a:solidFill>
              <a:highlight>
                <a:srgbClr val="FFFFFF"/>
              </a:highlight>
              <a:latin typeface="Roboto"/>
              <a:ea typeface="Roboto"/>
              <a:cs typeface="Roboto"/>
              <a:sym typeface="Roboto"/>
            </a:endParaRPr>
          </a:p>
          <a:p>
            <a:pPr indent="-381000" lvl="0" marL="457200" rtl="0" algn="l">
              <a:lnSpc>
                <a:spcPct val="100000"/>
              </a:lnSpc>
              <a:spcBef>
                <a:spcPts val="0"/>
              </a:spcBef>
              <a:spcAft>
                <a:spcPts val="0"/>
              </a:spcAft>
              <a:buClr>
                <a:schemeClr val="dk1"/>
              </a:buClr>
              <a:buSzPts val="2400"/>
              <a:buFont typeface="Roboto"/>
              <a:buAutoNum type="arabicPeriod" startAt="2"/>
            </a:pPr>
            <a:r>
              <a:rPr b="1" lang="en" sz="2400">
                <a:solidFill>
                  <a:schemeClr val="dk1"/>
                </a:solidFill>
                <a:highlight>
                  <a:srgbClr val="FFFFFF"/>
                </a:highlight>
                <a:latin typeface="Roboto"/>
                <a:ea typeface="Roboto"/>
                <a:cs typeface="Roboto"/>
                <a:sym typeface="Roboto"/>
              </a:rPr>
              <a:t>Protected</a:t>
            </a:r>
            <a:r>
              <a:rPr lang="en" sz="2400">
                <a:solidFill>
                  <a:schemeClr val="dk1"/>
                </a:solidFill>
                <a:highlight>
                  <a:srgbClr val="FFFFFF"/>
                </a:highlight>
                <a:latin typeface="Roboto"/>
                <a:ea typeface="Roboto"/>
                <a:cs typeface="Roboto"/>
                <a:sym typeface="Roboto"/>
              </a:rPr>
              <a:t>: The access level of a protected modifier is within the package and outside the package through child class. If you do not make the child class, it cannot be accessed from outside the package.</a:t>
            </a:r>
            <a:endParaRPr sz="2400">
              <a:solidFill>
                <a:schemeClr val="dk1"/>
              </a:solidFill>
              <a:highlight>
                <a:srgbClr val="FFFFFF"/>
              </a:highlight>
              <a:latin typeface="Roboto"/>
              <a:ea typeface="Roboto"/>
              <a:cs typeface="Roboto"/>
              <a:sym typeface="Roboto"/>
            </a:endParaRPr>
          </a:p>
          <a:p>
            <a:pPr indent="0" lvl="0" marL="457200" rtl="0" algn="l">
              <a:lnSpc>
                <a:spcPct val="100000"/>
              </a:lnSpc>
              <a:spcBef>
                <a:spcPts val="1500"/>
              </a:spcBef>
              <a:spcAft>
                <a:spcPts val="0"/>
              </a:spcAft>
              <a:buNone/>
            </a:pPr>
            <a:r>
              <a:t/>
            </a:r>
            <a:endParaRPr sz="2400">
              <a:solidFill>
                <a:schemeClr val="dk1"/>
              </a:solidFill>
              <a:highlight>
                <a:srgbClr val="FFFFFF"/>
              </a:highlight>
              <a:latin typeface="Roboto"/>
              <a:ea typeface="Roboto"/>
              <a:cs typeface="Roboto"/>
              <a:sym typeface="Roboto"/>
            </a:endParaRPr>
          </a:p>
          <a:p>
            <a:pPr indent="-381000" lvl="0" marL="457200" rtl="0" algn="l">
              <a:lnSpc>
                <a:spcPct val="100000"/>
              </a:lnSpc>
              <a:spcBef>
                <a:spcPts val="1500"/>
              </a:spcBef>
              <a:spcAft>
                <a:spcPts val="0"/>
              </a:spcAft>
              <a:buClr>
                <a:schemeClr val="dk1"/>
              </a:buClr>
              <a:buSzPts val="2400"/>
              <a:buFont typeface="Roboto"/>
              <a:buAutoNum type="arabicPeriod" startAt="2"/>
            </a:pPr>
            <a:r>
              <a:rPr b="1" lang="en" sz="2400">
                <a:solidFill>
                  <a:schemeClr val="dk1"/>
                </a:solidFill>
                <a:highlight>
                  <a:srgbClr val="FFFFFF"/>
                </a:highlight>
                <a:latin typeface="Roboto"/>
                <a:ea typeface="Roboto"/>
                <a:cs typeface="Roboto"/>
                <a:sym typeface="Roboto"/>
              </a:rPr>
              <a:t>Public</a:t>
            </a:r>
            <a:r>
              <a:rPr lang="en" sz="2400">
                <a:solidFill>
                  <a:schemeClr val="dk1"/>
                </a:solidFill>
                <a:highlight>
                  <a:srgbClr val="FFFFFF"/>
                </a:highlight>
                <a:latin typeface="Roboto"/>
                <a:ea typeface="Roboto"/>
                <a:cs typeface="Roboto"/>
                <a:sym typeface="Roboto"/>
              </a:rPr>
              <a:t>: The access level of a public modifier is everywhere. It can be accessed</a:t>
            </a:r>
            <a:endParaRPr sz="2400">
              <a:solidFill>
                <a:schemeClr val="dk1"/>
              </a:solidFill>
              <a:highlight>
                <a:srgbClr val="FFFFFF"/>
              </a:highlight>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3"/>
          <p:cNvPicPr preferRelativeResize="0"/>
          <p:nvPr/>
        </p:nvPicPr>
        <p:blipFill>
          <a:blip r:embed="rId3">
            <a:alphaModFix/>
          </a:blip>
          <a:stretch>
            <a:fillRect/>
          </a:stretch>
        </p:blipFill>
        <p:spPr>
          <a:xfrm>
            <a:off x="152400" y="152400"/>
            <a:ext cx="8839200" cy="470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