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4"/>
  </p:notesMasterIdLst>
  <p:sldIdLst>
    <p:sldId id="256" r:id="rId2"/>
    <p:sldId id="272" r:id="rId3"/>
    <p:sldId id="257" r:id="rId4"/>
    <p:sldId id="273" r:id="rId5"/>
    <p:sldId id="274" r:id="rId6"/>
    <p:sldId id="275" r:id="rId7"/>
    <p:sldId id="280" r:id="rId8"/>
    <p:sldId id="279" r:id="rId9"/>
    <p:sldId id="282" r:id="rId10"/>
    <p:sldId id="281" r:id="rId11"/>
    <p:sldId id="276" r:id="rId12"/>
    <p:sldId id="27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55A"/>
    <a:srgbClr val="3BD8FF"/>
    <a:srgbClr val="2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87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6119-02AF-4544-A413-EFB9223FBB46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A494-B339-450F-83A5-F314CA7EA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84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9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0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0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74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82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375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76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6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8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48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7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45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53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4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5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7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4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12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AB2DB-1AF3-A71B-C825-DBC5BC8B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9FAEEE-3AE4-63F3-FED0-7BEFE95DE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95584-C511-13D7-CCF3-12BB3069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73E9A2-B0AC-4871-85BF-F7DEB9AB55DF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25A65-90CF-5A09-ADE6-DA55E3F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F2E78-59B7-4D3A-C89D-FAEB8E2C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3A8BA-F78D-031B-EE47-A7372F22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EAACBD-98A4-BE34-C239-4B2E1DD4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692A7-ADA9-A1AB-D3E6-81B6940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37D656-990F-4872-872C-D1754B70E143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6A277-F532-1B0E-FB38-7C12B3E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24A3D-B8E8-1390-D224-96B4915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2AF87D-39BC-61AA-6DB6-EB98EF87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FB3AE7-4516-BDA4-2091-72F8E77B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B3F94-C123-84C1-1D28-27DA60AC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CC88B-5A44-4223-A4C9-C46E464F7165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3ADB6-6DEF-DDE5-62D0-5A2362C8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00183-BF74-4AA3-85A7-08DC4621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9DDFC-C506-4B70-7BA0-2ED540A2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48D55-97F4-F2BA-5D71-5D915D03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F4710-6CF9-6778-DB5A-B2FF8782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CCB57-0D64-4C1D-B8AF-DC45B7CE1E8F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160F7-CE5B-2A97-451D-73134E40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DADE90-FE90-F362-EAAE-ED5B7168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2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28F03-60FB-55D9-5039-AEE5733E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B24AC-70C3-FCAC-AFBE-0A587947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B9967-95F5-CA56-D718-68EA74C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FBC92-13C9-4688-998B-69ED65CC7E13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5ACC4-2483-2F4A-CFD2-EBC3789D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84E0D-C3DC-7125-2885-5EDE610A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F35F1-C347-2BDD-F556-8295880D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2790C-4590-CDFE-4CC9-B6898AB8A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C0CC69-D19E-9956-3EE3-E937CAB9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1A003D-539F-E911-E2B2-9ABD502E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AD725-7C04-48B5-94F5-DCF4013B1A8F}" type="datetime1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E83FAE-967B-8CEE-36A7-D3E605CC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A8D82-A6DE-A271-1513-947DD966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B5A8-A590-3B44-2C82-F18AAEDE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743BD-9132-02B3-A9B3-B3A94AF3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FA3C04-4264-F215-5B2A-1200D83F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8CBE43-303B-51AC-BFB5-7C688527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CBD134-872B-3690-C291-FAF262A5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ACF727-E4FF-EAC2-A4B9-FF10DAD3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A05EF-8075-4F4E-9B28-AF280415DBC6}" type="datetime1">
              <a:rPr lang="fr-FR" smtClean="0"/>
              <a:t>10/01/2025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2FE55-116D-E310-237D-2C65579F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C5E85C-C1F4-618A-0CBE-9753DBF3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68E5-7CDA-810A-EA96-D15AB0D6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AF0915-222F-B584-219C-63B282C7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D68E5-8FC7-4B49-A3EB-981D348453BC}" type="datetime1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4BF188-D870-4796-86E9-829BBD3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51D04E-0E27-90BA-EB36-25DCCBA0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0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413FF4-ACB8-5862-8946-D17FEB3B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07D6A-3058-43FD-A51C-547E7A584884}" type="datetime1">
              <a:rPr lang="fr-FR" smtClean="0"/>
              <a:t>10/01/2025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9E1039-66D0-91BF-0BAC-6D0BAA1E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B7EDB-13BF-6034-3FDC-FE0041EA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31F4D-2FE1-F224-8F64-41B85D28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52FBA-0409-EEBD-26D5-0B13C3F2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804027-ACE1-E209-2DA7-39DFA590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F4AC6-2228-DE73-508E-E41B0717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F80148-7E80-4E05-B32B-A096D9E6FD9E}" type="datetime1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3635AE-449B-F27F-DE3D-922A02C3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49867-95D3-E3BE-BC69-403C972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9D0B9-6950-CC7E-E8CF-31697BF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8CF34D-E130-0476-FCEA-E68B805CE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5AF7F7-0D9E-0063-EBB0-0C0C9819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846EB-A485-697A-C07B-F1AEDC4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9BCE3-7EB0-450E-938C-A63296AAD5A9}" type="datetime1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2F5BC-AFA8-4816-70F5-4E8B2DA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49A683-DE6F-3C3E-6B3D-D592831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73833A-5978-E770-4414-18C8B8A2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0EBA7-D08F-88A8-9023-CB7EC9AA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27695-5BA4-7031-0792-984487665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BABA-2D36-48F3-88B0-692AE344B657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A72AA-7818-7C6D-6BE4-38D506ED7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46C4C-BD2D-C340-8EA1-E01CD7E1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5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13" y="2336311"/>
            <a:ext cx="4576573" cy="151772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94629" y="1248229"/>
            <a:ext cx="36423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rgbClr val="3BD8FF"/>
                </a:solidFill>
                <a:latin typeface="Inter"/>
              </a:rPr>
              <a:t>Pedro Mattiazzo </a:t>
            </a:r>
            <a:r>
              <a:rPr lang="fr-FR" sz="2500" dirty="0" smtClean="0">
                <a:solidFill>
                  <a:srgbClr val="3BD8FF"/>
                </a:solidFill>
                <a:latin typeface="Inter"/>
              </a:rPr>
              <a:t>Goudet</a:t>
            </a:r>
            <a:endParaRPr lang="fr-FR" sz="2500" dirty="0">
              <a:solidFill>
                <a:srgbClr val="3BD8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696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0248" y="6223705"/>
            <a:ext cx="567536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10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896209" y="1602122"/>
            <a:ext cx="447421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Petites et moyennes entreprises</a:t>
            </a:r>
          </a:p>
          <a:p>
            <a:pPr>
              <a:lnSpc>
                <a:spcPts val="4200"/>
              </a:lnSpc>
            </a:pPr>
            <a:endParaRPr lang="fr-FR" sz="2500" b="1" dirty="0">
              <a:solidFill>
                <a:srgbClr val="01255A"/>
              </a:solidFill>
              <a:latin typeface="YADXm3pZ1HU 0"/>
            </a:endParaRP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Services de haute qualité</a:t>
            </a: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Technologies de pointe</a:t>
            </a: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Prix compétitifs</a:t>
            </a: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Support personnalisé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65119C-4252-14D4-C323-30E02333D085}"/>
              </a:ext>
            </a:extLst>
          </p:cNvPr>
          <p:cNvSpPr txBox="1"/>
          <p:nvPr/>
        </p:nvSpPr>
        <p:spPr>
          <a:xfrm>
            <a:off x="6297882" y="1602122"/>
            <a:ext cx="447421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Résidences</a:t>
            </a:r>
          </a:p>
          <a:p>
            <a:pPr>
              <a:lnSpc>
                <a:spcPts val="4200"/>
              </a:lnSpc>
            </a:pPr>
            <a:endParaRPr lang="fr-FR" sz="2500" b="1" dirty="0">
              <a:solidFill>
                <a:srgbClr val="01255A"/>
              </a:solidFill>
              <a:latin typeface="YADXm3pZ1HU 0"/>
            </a:endParaRP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</a:rPr>
              <a:t>Consommateurs résidentiels ayant besoin d'une connexion Internet de qualité et d'un support efficace</a:t>
            </a:r>
            <a:r>
              <a:rPr lang="fr-FR" sz="2500" dirty="0" smtClean="0">
                <a:solidFill>
                  <a:srgbClr val="01255A"/>
                </a:solidFill>
              </a:rPr>
              <a:t>.</a:t>
            </a:r>
          </a:p>
          <a:p>
            <a:pPr algn="r">
              <a:lnSpc>
                <a:spcPts val="4200"/>
              </a:lnSpc>
            </a:pPr>
            <a:r>
              <a:rPr lang="fr-FR" sz="2500" dirty="0" smtClean="0">
                <a:solidFill>
                  <a:srgbClr val="01255A"/>
                </a:solidFill>
              </a:rPr>
              <a:t>*</a:t>
            </a:r>
            <a:r>
              <a:rPr lang="fr-FR" sz="2500" dirty="0">
                <a:solidFill>
                  <a:srgbClr val="01255A"/>
                </a:solidFill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41940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41865" y="2424178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Inter"/>
              </a:rPr>
              <a:t>SWOT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12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A449E1-9691-1C30-E760-4066DBE50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96" t="10802" r="53038" b="3807"/>
          <a:stretch/>
        </p:blipFill>
        <p:spPr bwMode="auto">
          <a:xfrm>
            <a:off x="749239" y="1790927"/>
            <a:ext cx="4412343" cy="3276146"/>
          </a:xfrm>
          <a:prstGeom prst="rect">
            <a:avLst/>
          </a:prstGeom>
          <a:ln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8744990" y="1421476"/>
            <a:ext cx="0" cy="3798917"/>
          </a:xfrm>
          <a:prstGeom prst="line">
            <a:avLst/>
          </a:prstGeom>
          <a:ln w="38100">
            <a:solidFill>
              <a:srgbClr val="012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843847" y="3273830"/>
            <a:ext cx="5762992" cy="0"/>
          </a:xfrm>
          <a:prstGeom prst="line">
            <a:avLst/>
          </a:prstGeom>
          <a:ln w="38100">
            <a:solidFill>
              <a:srgbClr val="012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6021185" y="1583111"/>
            <a:ext cx="2723805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1255A"/>
                </a:solidFill>
                <a:latin typeface="Inter"/>
              </a:rPr>
              <a:t>Forces</a:t>
            </a:r>
          </a:p>
          <a:p>
            <a:pPr>
              <a:spcAft>
                <a:spcPts val="500"/>
              </a:spcAft>
            </a:pPr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Textes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et messages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clairs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Arguments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de vente solides</a:t>
            </a:r>
            <a:endParaRPr lang="fr-FR" sz="15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8891847" y="1569100"/>
            <a:ext cx="2714992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FR" sz="2000" b="1" dirty="0" smtClean="0">
                <a:solidFill>
                  <a:srgbClr val="01255A"/>
                </a:solidFill>
                <a:latin typeface="Inter"/>
              </a:rPr>
              <a:t>Faiblesses</a:t>
            </a:r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endParaRPr lang="pt-BR" sz="2000" b="1" dirty="0" smtClean="0">
              <a:solidFill>
                <a:srgbClr val="01255A"/>
              </a:solidFill>
              <a:latin typeface="Inter"/>
            </a:endParaRPr>
          </a:p>
          <a:p>
            <a:r>
              <a:rPr lang="fr-FR" sz="1500" dirty="0">
                <a:solidFill>
                  <a:srgbClr val="01255A"/>
                </a:solidFill>
                <a:latin typeface="Inter"/>
              </a:rPr>
              <a:t>• Manque de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responsivité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Poids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excessif des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images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Redondance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d’informations</a:t>
            </a:r>
            <a:endParaRPr lang="fr-FR" sz="15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6021185" y="3415632"/>
            <a:ext cx="272380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FR" sz="2000" b="1" dirty="0">
                <a:solidFill>
                  <a:srgbClr val="01255A"/>
                </a:solidFill>
                <a:latin typeface="Inter"/>
              </a:rPr>
              <a:t>Opportunités</a:t>
            </a:r>
            <a:endParaRPr lang="fr-FR" sz="2000" b="1" dirty="0" smtClean="0">
              <a:solidFill>
                <a:srgbClr val="01255A"/>
              </a:solidFill>
              <a:latin typeface="Inter"/>
            </a:endParaRPr>
          </a:p>
          <a:p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r>
              <a:rPr lang="fr-FR" sz="1500" dirty="0">
                <a:solidFill>
                  <a:srgbClr val="01255A"/>
                </a:solidFill>
                <a:latin typeface="Inter"/>
              </a:rPr>
              <a:t>• Prospects recherchant un site simple et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intuitif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Possibilité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de ventes sans la Box</a:t>
            </a:r>
            <a:endParaRPr lang="fr-FR" sz="15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8891847" y="3401621"/>
            <a:ext cx="2714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1255A"/>
                </a:solidFill>
                <a:latin typeface="Inter"/>
              </a:rPr>
              <a:t>Menaces</a:t>
            </a:r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endParaRPr lang="pt-BR" sz="2000" b="1" dirty="0" smtClean="0">
              <a:solidFill>
                <a:srgbClr val="01255A"/>
              </a:solidFill>
              <a:latin typeface="Inter"/>
            </a:endParaRPr>
          </a:p>
          <a:p>
            <a:pPr>
              <a:spcAft>
                <a:spcPts val="500"/>
              </a:spcAft>
            </a:pPr>
            <a:r>
              <a:rPr lang="fr-FR" sz="1500" dirty="0">
                <a:solidFill>
                  <a:srgbClr val="01255A"/>
                </a:solidFill>
                <a:latin typeface="Inter"/>
              </a:rPr>
              <a:t>• Concurrence des grandes entreprises nationales</a:t>
            </a:r>
            <a:endParaRPr lang="fr-FR" sz="1500" dirty="0">
              <a:solidFill>
                <a:srgbClr val="01255A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754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92820" y="2424178"/>
            <a:ext cx="38063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Inter"/>
              </a:rPr>
              <a:t>STRATÉGIE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14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503381" y="1328742"/>
            <a:ext cx="518523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L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a </a:t>
            </a: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mise en avant des éléments différenciateurs :</a:t>
            </a:r>
          </a:p>
          <a:p>
            <a:pPr>
              <a:lnSpc>
                <a:spcPts val="4200"/>
              </a:lnSpc>
            </a:pPr>
            <a:endParaRPr lang="fr-FR" sz="2500" b="1" dirty="0">
              <a:solidFill>
                <a:srgbClr val="01255A"/>
              </a:solidFill>
              <a:latin typeface="YADXm3pZ1HU 0"/>
            </a:endParaRP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Support personnalisé</a:t>
            </a: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Technologie de pointe</a:t>
            </a: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Tarification compétitive</a:t>
            </a: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Marketing digital </a:t>
            </a:r>
          </a:p>
        </p:txBody>
      </p:sp>
    </p:spTree>
    <p:extLst>
      <p:ext uri="{BB962C8B-B14F-4D97-AF65-F5344CB8AC3E}">
        <p14:creationId xmlns:p14="http://schemas.microsoft.com/office/powerpoint/2010/main" val="18927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866067" y="2424178"/>
            <a:ext cx="44598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CONCEPTION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16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5496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Charte Graphique 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2343FC-4909-2C33-C7E0-B95D0129A9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5" y="2204499"/>
            <a:ext cx="2003601" cy="663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816DB46-C2F9-7F4F-BC16-DA3B4CD227B5}"/>
              </a:ext>
            </a:extLst>
          </p:cNvPr>
          <p:cNvGrpSpPr/>
          <p:nvPr/>
        </p:nvGrpSpPr>
        <p:grpSpPr>
          <a:xfrm>
            <a:off x="4389842" y="2113661"/>
            <a:ext cx="2191337" cy="804228"/>
            <a:chOff x="4089642" y="2345746"/>
            <a:chExt cx="1697355" cy="622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5ED72-B2FF-8993-34B6-A31F5F6AAD0B}"/>
                </a:ext>
              </a:extLst>
            </p:cNvPr>
            <p:cNvSpPr/>
            <p:nvPr/>
          </p:nvSpPr>
          <p:spPr>
            <a:xfrm>
              <a:off x="4089642" y="2345746"/>
              <a:ext cx="1697355" cy="622935"/>
            </a:xfrm>
            <a:prstGeom prst="rect">
              <a:avLst/>
            </a:prstGeom>
            <a:solidFill>
              <a:srgbClr val="124AB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b="1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B0EBFCF-FD1A-8AFE-C445-8CAD67CB4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02" y="2400356"/>
              <a:ext cx="1572260" cy="520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1712B39-4242-FDD5-3ADC-16BF959E1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33" y="2172959"/>
            <a:ext cx="2056069" cy="68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DBAAE3B-6D36-25E4-6D7A-59BB1C517D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9761"/>
          <a:stretch/>
        </p:blipFill>
        <p:spPr>
          <a:xfrm>
            <a:off x="2722788" y="3205982"/>
            <a:ext cx="6128134" cy="134995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813980-9403-15FC-7734-8667C47993C1}"/>
              </a:ext>
            </a:extLst>
          </p:cNvPr>
          <p:cNvSpPr txBox="1"/>
          <p:nvPr/>
        </p:nvSpPr>
        <p:spPr>
          <a:xfrm>
            <a:off x="2005720" y="493284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1255A"/>
                </a:solidFill>
                <a:latin typeface="Inter"/>
              </a:rPr>
              <a:t>Inter: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CACC55-DE5D-4800-8FED-555E43790726}"/>
              </a:ext>
            </a:extLst>
          </p:cNvPr>
          <p:cNvSpPr txBox="1"/>
          <p:nvPr/>
        </p:nvSpPr>
        <p:spPr>
          <a:xfrm>
            <a:off x="3023983" y="4970948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255A"/>
                </a:solidFill>
                <a:latin typeface="Inter"/>
              </a:rPr>
              <a:t>ABCDEFGHIJKLMNOPQRSTUVWXYZ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DEABFD-E6AE-EC3D-0570-2365E1AAA314}"/>
              </a:ext>
            </a:extLst>
          </p:cNvPr>
          <p:cNvSpPr txBox="1"/>
          <p:nvPr/>
        </p:nvSpPr>
        <p:spPr>
          <a:xfrm>
            <a:off x="3023982" y="5262978"/>
            <a:ext cx="494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01255A"/>
                </a:solidFill>
                <a:latin typeface="Inter"/>
              </a:rPr>
              <a:t>abcdefghijklmnopqrstuvwxyz</a:t>
            </a:r>
            <a:r>
              <a:rPr lang="pt-BR" sz="2000" dirty="0">
                <a:solidFill>
                  <a:srgbClr val="01255A"/>
                </a:solidFill>
                <a:latin typeface="Inter"/>
              </a:rPr>
              <a:t> 0123456789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90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17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85" y="1033394"/>
            <a:ext cx="10208029" cy="479121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549642" cy="5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Arborescence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</p:spTree>
    <p:extLst>
      <p:ext uri="{BB962C8B-B14F-4D97-AF65-F5344CB8AC3E}">
        <p14:creationId xmlns:p14="http://schemas.microsoft.com/office/powerpoint/2010/main" val="37573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18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UML – Use Case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55" y="1082601"/>
            <a:ext cx="8346283" cy="47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19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UML – Use Case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1" y="2377440"/>
            <a:ext cx="11932523" cy="2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39338" y="2357676"/>
            <a:ext cx="51133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>
                <a:solidFill>
                  <a:schemeClr val="bg1"/>
                </a:solidFill>
                <a:latin typeface="Inter"/>
              </a:rPr>
              <a:t>PRÉSENTATION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20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UML – Use Case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60" y="2114173"/>
            <a:ext cx="10808450" cy="36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21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5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>
                <a:solidFill>
                  <a:srgbClr val="01255A"/>
                </a:solidFill>
                <a:latin typeface="YADXm3pZ1HU 0"/>
              </a:rPr>
              <a:t>Technologies 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7" name="Picture 2" descr="HTML5 — Wikipé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3" y="2687282"/>
            <a:ext cx="864705" cy="8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euilles de style en cascade — Wikipé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15" y="2687282"/>
            <a:ext cx="612180" cy="8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vaScript Logo, symbol, meaning, history, PNG, bran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18" y="2687282"/>
            <a:ext cx="1537253" cy="8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PHP Background Image Transparent 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85" y="4539536"/>
            <a:ext cx="817332" cy="4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MySQL Logo PNG Transparent (3) – Brands Log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95" y="4329308"/>
            <a:ext cx="886404" cy="88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Git&quot; Icon - Download for free – Iconduck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7" y="2794554"/>
            <a:ext cx="690929" cy="6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2886553" y="2209096"/>
            <a:ext cx="15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1255A"/>
                </a:solidFill>
                <a:latin typeface="YADXm3pZ1HU 0"/>
              </a:rPr>
              <a:t>Front-end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2938428" y="4027727"/>
            <a:ext cx="15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1255A"/>
                </a:solidFill>
                <a:latin typeface="YADXm3pZ1HU 0"/>
              </a:rPr>
              <a:t>Back-end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6367102" y="2209096"/>
            <a:ext cx="30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1255A"/>
                </a:solidFill>
                <a:latin typeface="YADXm3pZ1HU 0"/>
              </a:rPr>
              <a:t>Gestion Collaborative </a:t>
            </a:r>
            <a:r>
              <a:rPr lang="fr-FR" sz="2000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96" y="2756586"/>
            <a:ext cx="2077271" cy="7699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6367102" y="4010639"/>
            <a:ext cx="24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1255A"/>
                </a:solidFill>
                <a:latin typeface="YADXm3pZ1HU 0"/>
              </a:rPr>
              <a:t>Création Graphique</a:t>
            </a:r>
            <a:r>
              <a:rPr lang="fr-FR" sz="2000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3082" name="Picture 10" descr="Figma, logo, brand icon - Free download on Iconfinder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7" y="4456465"/>
            <a:ext cx="778131" cy="7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hotoshop Logo : histoire, signification de l'emblème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96" y="4483414"/>
            <a:ext cx="1283670" cy="72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792606" y="2424178"/>
            <a:ext cx="26068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LE SITE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3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1972887" y="946269"/>
            <a:ext cx="8246226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Depuis 2017, </a:t>
            </a:r>
            <a:r>
              <a:rPr lang="fr-FR" sz="2500" b="1" dirty="0" err="1">
                <a:solidFill>
                  <a:srgbClr val="01255A"/>
                </a:solidFill>
                <a:latin typeface="Inter"/>
              </a:rPr>
              <a:t>Minutos</a:t>
            </a:r>
            <a:r>
              <a:rPr lang="fr-FR" sz="2500" dirty="0">
                <a:solidFill>
                  <a:srgbClr val="01255A"/>
                </a:solidFill>
                <a:latin typeface="Inter"/>
              </a:rPr>
              <a:t> fournit des solutions dans les domaines des télécommunications et des technologies de l'information </a:t>
            </a:r>
            <a:r>
              <a:rPr lang="fr-FR" sz="2500" dirty="0" smtClean="0">
                <a:solidFill>
                  <a:srgbClr val="01255A"/>
                </a:solidFill>
                <a:latin typeface="Inter"/>
              </a:rPr>
              <a:t>:</a:t>
            </a:r>
          </a:p>
          <a:p>
            <a:pPr>
              <a:lnSpc>
                <a:spcPts val="3750"/>
              </a:lnSpc>
            </a:pP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Services de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conseil;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Support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technique;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Internet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dédié;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Haut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débit;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Téléphonie;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Et bien d'autres services.</a:t>
            </a:r>
            <a:endParaRPr lang="fr-FR" sz="25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The Metropolitan Region of Campinas and the ambition for a more sustainable  future - ICLEI">
            <a:extLst>
              <a:ext uri="{FF2B5EF4-FFF2-40B4-BE49-F238E27FC236}">
                <a16:creationId xmlns:a16="http://schemas.microsoft.com/office/drawing/2014/main" id="{C40C6164-AEF1-8030-B2BF-F14DBE7B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00" y="3801484"/>
            <a:ext cx="3489472" cy="19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4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7" name="Picture 4" descr="carte politique du brésil divisée par état 13893498 PNG">
            <a:extLst>
              <a:ext uri="{FF2B5EF4-FFF2-40B4-BE49-F238E27FC236}">
                <a16:creationId xmlns:a16="http://schemas.microsoft.com/office/drawing/2014/main" id="{E7E0AA30-FA8E-F4F8-44FB-80ADAE7E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41" y="1030959"/>
            <a:ext cx="3060138" cy="317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823356" y="1158646"/>
            <a:ext cx="586839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Située à </a:t>
            </a:r>
            <a:r>
              <a:rPr lang="pt-BR" sz="2500" b="1" dirty="0" smtClean="0">
                <a:solidFill>
                  <a:srgbClr val="01255A"/>
                </a:solidFill>
                <a:latin typeface="Inter"/>
              </a:rPr>
              <a:t>Campinas - </a:t>
            </a: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São Paulo</a:t>
            </a:r>
            <a:r>
              <a:rPr lang="pt-BR" sz="2500" dirty="0">
                <a:solidFill>
                  <a:srgbClr val="01255A"/>
                </a:solidFill>
                <a:latin typeface="Inter"/>
              </a:rPr>
              <a:t>, </a:t>
            </a: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Brésil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 rot="17100111">
            <a:off x="10144169" y="3058268"/>
            <a:ext cx="276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FFFF00"/>
                </a:solidFill>
                <a:latin typeface="Inter"/>
              </a:rPr>
              <a:t>📌</a:t>
            </a:r>
            <a:endParaRPr lang="fr-FR" sz="1000" b="1" dirty="0">
              <a:solidFill>
                <a:srgbClr val="FFFF00"/>
              </a:solidFill>
              <a:latin typeface="Inter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823355" y="2056724"/>
            <a:ext cx="3637809" cy="149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pt-BR" sz="2000" dirty="0" smtClean="0">
                <a:solidFill>
                  <a:srgbClr val="01255A"/>
                </a:solidFill>
                <a:latin typeface="Inter"/>
              </a:rPr>
              <a:t>• +1M d’habitants</a:t>
            </a:r>
          </a:p>
          <a:p>
            <a:pPr>
              <a:lnSpc>
                <a:spcPts val="3750"/>
              </a:lnSpc>
            </a:pPr>
            <a:r>
              <a:rPr lang="pt-BR" sz="2000" dirty="0" smtClean="0">
                <a:solidFill>
                  <a:srgbClr val="01255A"/>
                </a:solidFill>
                <a:latin typeface="Inter"/>
              </a:rPr>
              <a:t>• Ville la plus riche après la capitale São Paulo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833963" y="4119410"/>
            <a:ext cx="3200005" cy="53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Plus de </a:t>
            </a:r>
            <a:r>
              <a:rPr lang="pt-BR" sz="2500" b="1" dirty="0" smtClean="0">
                <a:solidFill>
                  <a:srgbClr val="01255A"/>
                </a:solidFill>
                <a:latin typeface="Inter"/>
              </a:rPr>
              <a:t>500 clients</a:t>
            </a:r>
          </a:p>
        </p:txBody>
      </p:sp>
      <p:pic>
        <p:nvPicPr>
          <p:cNvPr id="1026" name="Picture 2" descr="Melhoramentos | Perfil | BDLF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95" y="4968867"/>
            <a:ext cx="1449124" cy="51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aer Logo Black and White (1) – Brands Logo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3" y="4971706"/>
            <a:ext cx="1781038" cy="44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009531" y="2415865"/>
            <a:ext cx="41729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Inter"/>
              </a:rPr>
              <a:t>OBJETCTIFS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6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2A9BD9-BF4E-8A42-64E2-CA838B254E77}"/>
              </a:ext>
            </a:extLst>
          </p:cNvPr>
          <p:cNvSpPr txBox="1"/>
          <p:nvPr/>
        </p:nvSpPr>
        <p:spPr>
          <a:xfrm>
            <a:off x="3416414" y="1170689"/>
            <a:ext cx="4886327" cy="4388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FR" sz="2500" b="0" dirty="0" smtClean="0">
                <a:solidFill>
                  <a:srgbClr val="01255A"/>
                </a:solidFill>
                <a:effectLst/>
                <a:latin typeface="YADXm3pZ1HU 0"/>
              </a:rPr>
              <a:t>• Stabilisée </a:t>
            </a:r>
            <a:r>
              <a:rPr lang="fr-FR" sz="2500" b="0" dirty="0">
                <a:solidFill>
                  <a:srgbClr val="01255A"/>
                </a:solidFill>
                <a:effectLst/>
                <a:latin typeface="YADXm3pZ1HU 0"/>
              </a:rPr>
              <a:t>sur le marché </a:t>
            </a:r>
            <a:endParaRPr lang="fr-FR" sz="2500" dirty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r>
              <a:rPr lang="fr-FR" sz="2500" b="0" dirty="0">
                <a:solidFill>
                  <a:srgbClr val="01255A"/>
                </a:solidFill>
                <a:effectLst/>
                <a:latin typeface="YADXm3pZ1HU 0"/>
              </a:rPr>
              <a:t>• </a:t>
            </a:r>
            <a:r>
              <a:rPr lang="fr-FR" sz="2500" dirty="0">
                <a:solidFill>
                  <a:srgbClr val="01255A"/>
                </a:solidFill>
                <a:latin typeface="YADXm3pZ1HU 0"/>
              </a:rPr>
              <a:t>Rythme de croissance établi</a:t>
            </a:r>
            <a:endParaRPr lang="fr-FR" sz="2500" b="0" dirty="0" smtClean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endParaRPr lang="fr-FR" sz="2500" b="0" dirty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Opportunité : amélioration de sa présence en 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ligne</a:t>
            </a:r>
            <a:br>
              <a:rPr lang="fr-FR" sz="2500" b="1" dirty="0" smtClean="0">
                <a:solidFill>
                  <a:srgbClr val="01255A"/>
                </a:solidFill>
                <a:latin typeface="YADXm3pZ1HU 0"/>
              </a:rPr>
            </a:br>
            <a:endParaRPr lang="fr-FR" sz="2500" dirty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Affiner sa présence en ligne</a:t>
            </a: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Renforcer sa marque</a:t>
            </a: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Attirer de nouveaux clients</a:t>
            </a: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Fidéliser la clientèle </a:t>
            </a:r>
            <a:r>
              <a:rPr lang="fr-FR" sz="2500" dirty="0" smtClean="0">
                <a:solidFill>
                  <a:srgbClr val="01255A"/>
                </a:solidFill>
              </a:rPr>
              <a:t>existante</a:t>
            </a:r>
            <a:endParaRPr lang="fr-FR" sz="2500" dirty="0">
              <a:solidFill>
                <a:srgbClr val="0125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473328" y="2415865"/>
            <a:ext cx="52453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CONCURRENCE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8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DBB627-F34D-47BF-D69F-86ADD392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85" y="2806731"/>
            <a:ext cx="2090057" cy="7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ivo Celulares Logo PNG Vector (CDR) Free Download">
            <a:extLst>
              <a:ext uri="{FF2B5EF4-FFF2-40B4-BE49-F238E27FC236}">
                <a16:creationId xmlns:a16="http://schemas.microsoft.com/office/drawing/2014/main" id="{577CBED0-1542-61FE-4858-221E9EF2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11" y="2370360"/>
            <a:ext cx="1898640" cy="165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peedtest Custom - Test your internet speeds">
            <a:extLst>
              <a:ext uri="{FF2B5EF4-FFF2-40B4-BE49-F238E27FC236}">
                <a16:creationId xmlns:a16="http://schemas.microsoft.com/office/drawing/2014/main" id="{65C1D606-3118-50B9-E7DD-D4FF53D1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7" y="3005051"/>
            <a:ext cx="3261579" cy="5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41869" y="2415865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CIBLE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271</Words>
  <Application>Microsoft Office PowerPoint</Application>
  <PresentationFormat>Grand écran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YADXm3pZ1HU 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Pedro</dc:creator>
  <cp:lastModifiedBy>Goudet</cp:lastModifiedBy>
  <cp:revision>17</cp:revision>
  <dcterms:created xsi:type="dcterms:W3CDTF">2024-11-05T10:40:07Z</dcterms:created>
  <dcterms:modified xsi:type="dcterms:W3CDTF">2025-01-10T11:01:53Z</dcterms:modified>
</cp:coreProperties>
</file>