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notesMasterIdLst>
    <p:notesMasterId r:id="rId25"/>
  </p:notesMasterIdLst>
  <p:sldIdLst>
    <p:sldId id="256" r:id="rId2"/>
    <p:sldId id="272" r:id="rId3"/>
    <p:sldId id="257" r:id="rId4"/>
    <p:sldId id="273" r:id="rId5"/>
    <p:sldId id="274" r:id="rId6"/>
    <p:sldId id="275" r:id="rId7"/>
    <p:sldId id="280" r:id="rId8"/>
    <p:sldId id="279" r:id="rId9"/>
    <p:sldId id="282" r:id="rId10"/>
    <p:sldId id="281" r:id="rId11"/>
    <p:sldId id="276" r:id="rId12"/>
    <p:sldId id="277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55A"/>
    <a:srgbClr val="3BD8FF"/>
    <a:srgbClr val="255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7" autoAdjust="0"/>
  </p:normalViewPr>
  <p:slideViewPr>
    <p:cSldViewPr snapToGrid="0">
      <p:cViewPr varScale="1">
        <p:scale>
          <a:sx n="115" d="100"/>
          <a:sy n="115" d="100"/>
        </p:scale>
        <p:origin x="31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8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76119-02AF-4544-A413-EFB9223FBB46}" type="datetimeFigureOut">
              <a:rPr lang="fr-FR" smtClean="0"/>
              <a:t>10/01/2025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2A494-B339-450F-83A5-F314CA7EA4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846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A494-B339-450F-83A5-F314CA7EA4F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198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A494-B339-450F-83A5-F314CA7EA4F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300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A494-B339-450F-83A5-F314CA7EA4F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408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A494-B339-450F-83A5-F314CA7EA4F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744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A494-B339-450F-83A5-F314CA7EA4F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1825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A494-B339-450F-83A5-F314CA7EA4F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375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A494-B339-450F-83A5-F314CA7EA4F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8761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A494-B339-450F-83A5-F314CA7EA4F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7605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A494-B339-450F-83A5-F314CA7EA4F5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89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A494-B339-450F-83A5-F314CA7EA4F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4828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A494-B339-450F-83A5-F314CA7EA4F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47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A494-B339-450F-83A5-F314CA7EA4F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7791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A494-B339-450F-83A5-F314CA7EA4F5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97454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A494-B339-450F-83A5-F314CA7EA4F5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5343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A494-B339-450F-83A5-F314CA7EA4F5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2452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A494-B339-450F-83A5-F314CA7EA4F5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550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A494-B339-450F-83A5-F314CA7EA4F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456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A494-B339-450F-83A5-F314CA7EA4F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8575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A494-B339-450F-83A5-F314CA7EA4F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96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A494-B339-450F-83A5-F314CA7EA4F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2644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A494-B339-450F-83A5-F314CA7EA4F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49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A494-B339-450F-83A5-F314CA7EA4F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128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A494-B339-450F-83A5-F314CA7EA4F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270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2AB2DB-1AF3-A71B-C825-DBC5BC8BB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9FAEEE-3AE4-63F3-FED0-7BEFE95DE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095584-C511-13D7-CCF3-12BB306928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73E9A2-B0AC-4871-85BF-F7DEB9AB55DF}" type="datetime1">
              <a:rPr lang="fr-FR" smtClean="0"/>
              <a:t>10/01/2025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C25A65-90CF-5A09-ADE6-DA55E3FB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9F2E78-59B7-4D3A-C89D-FAEB8E2C1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7475DB-A728-4B7C-9037-80FD672EF6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92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D3A8BA-F78D-031B-EE47-A7372F22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BEAACBD-98A4-BE34-C239-4B2E1DD46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2692A7-ADA9-A1AB-D3E6-81B69405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37D656-990F-4872-872C-D1754B70E143}" type="datetime1">
              <a:rPr lang="fr-FR" smtClean="0"/>
              <a:t>10/01/2025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06A277-F532-1B0E-FB38-7C12B3E30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924A3D-B8E8-1390-D224-96B49153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7475DB-A728-4B7C-9037-80FD672EF6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7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A2AF87D-39BC-61AA-6DB6-EB98EF871B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9FB3AE7-4516-BDA4-2091-72F8E77BF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FB3F94-C123-84C1-1D28-27DA60AC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CC88B-5A44-4223-A4C9-C46E464F7165}" type="datetime1">
              <a:rPr lang="fr-FR" smtClean="0"/>
              <a:t>10/01/2025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E3ADB6-6DEF-DDE5-62D0-5A2362C8D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100183-BF74-4AA3-85A7-08DC46210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7475DB-A728-4B7C-9037-80FD672EF6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6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49DDFC-C506-4B70-7BA0-2ED540A2D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748D55-97F4-F2BA-5D71-5D915D03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9F4710-6CF9-6778-DB5A-B2FF87823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CCB57-0D64-4C1D-B8AF-DC45B7CE1E8F}" type="datetime1">
              <a:rPr lang="fr-FR" smtClean="0"/>
              <a:t>10/01/2025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E160F7-CE5B-2A97-451D-73134E409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DADE90-FE90-F362-EAAE-ED5B71686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7475DB-A728-4B7C-9037-80FD672EF6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26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528F03-60FB-55D9-5039-AEE5733E5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8B24AC-70C3-FCAC-AFBE-0A587947B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AB9967-95F5-CA56-D718-68EA74C896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1FBC92-13C9-4688-998B-69ED65CC7E13}" type="datetime1">
              <a:rPr lang="fr-FR" smtClean="0"/>
              <a:t>10/01/2025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A5ACC4-2483-2F4A-CFD2-EBC3789D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084E0D-C3DC-7125-2885-5EDE610A7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7475DB-A728-4B7C-9037-80FD672EF6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70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8F35F1-C347-2BDD-F556-8295880D7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F2790C-4590-CDFE-4CC9-B6898AB8A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C0CC69-D19E-9956-3EE3-E937CAB92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01A003D-539F-E911-E2B2-9ABD502E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2AD725-7C04-48B5-94F5-DCF4013B1A8F}" type="datetime1">
              <a:rPr lang="fr-FR" smtClean="0"/>
              <a:t>10/01/2025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E83FAE-967B-8CEE-36A7-D3E605CCD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6A8D82-A6DE-A271-1513-947DD966B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7475DB-A728-4B7C-9037-80FD672EF6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265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3FB5A8-A590-3B44-2C82-F18AAEDE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B743BD-9132-02B3-A9B3-B3A94AF36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3FA3C04-4264-F215-5B2A-1200D83F9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B8CBE43-303B-51AC-BFB5-7C688527B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ACBD134-872B-3690-C291-FAF262A5F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ACF727-E4FF-EAC2-A4B9-FF10DAD323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8A05EF-8075-4F4E-9B28-AF280415DBC6}" type="datetime1">
              <a:rPr lang="fr-FR" smtClean="0"/>
              <a:t>10/01/2025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92FE55-116D-E310-237D-2C65579F2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2C5E85C-C1F4-618A-0CBE-9753DBF3A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7475DB-A728-4B7C-9037-80FD672EF6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5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F768E5-7CDA-810A-EA96-D15AB0D6E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7AF0915-222F-B584-219C-63B282C727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FD68E5-8FC7-4B49-A3EB-981D348453BC}" type="datetime1">
              <a:rPr lang="fr-FR" smtClean="0"/>
              <a:t>10/01/2025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4BF188-D870-4796-86E9-829BBD372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051D04E-0E27-90BA-EB36-25DCCBA0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7475DB-A728-4B7C-9037-80FD672EF6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60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9413FF4-ACB8-5862-8946-D17FEB3B32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07D6A-3058-43FD-A51C-547E7A584884}" type="datetime1">
              <a:rPr lang="fr-FR" smtClean="0"/>
              <a:t>10/01/2025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A9E1039-66D0-91BF-0BAC-6D0BAA1EF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DB7EDB-13BF-6034-3FDC-FE0041EA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7475DB-A728-4B7C-9037-80FD672EF6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704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831F4D-2FE1-F224-8F64-41B85D28C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D52FBA-0409-EEBD-26D5-0B13C3F26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804027-ACE1-E209-2DA7-39DFA590F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9F4AC6-2228-DE73-508E-E41B0717F8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F80148-7E80-4E05-B32B-A096D9E6FD9E}" type="datetime1">
              <a:rPr lang="fr-FR" smtClean="0"/>
              <a:t>10/01/2025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3635AE-449B-F27F-DE3D-922A02C3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349867-95D3-E3BE-BC69-403C9724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7475DB-A728-4B7C-9037-80FD672EF6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67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E9D0B9-6950-CC7E-E8CF-31697BF12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28CF34D-E130-0476-FCEA-E68B805CE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C5AF7F7-0D9E-0063-EBB0-0C0C9819D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3846EB-A485-697A-C07B-F1AEDC4478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A9BCE3-7EB0-450E-938C-A63296AAD5A9}" type="datetime1">
              <a:rPr lang="fr-FR" smtClean="0"/>
              <a:t>10/01/2025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C2F5BC-AFA8-4816-70F5-4E8B2DA0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49A683-DE6F-3C3E-6B3D-D592831A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7475DB-A728-4B7C-9037-80FD672EF6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46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473833A-5978-E770-4414-18C8B8A2D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70EBA7-D08F-88A8-9023-CB7EC9AA7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C27695-5BA4-7031-0792-984487665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ABABA-2D36-48F3-88B0-692AE344B657}" type="datetime1">
              <a:rPr lang="fr-FR" smtClean="0"/>
              <a:t>10/01/2025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6A72AA-7818-7C6D-6BE4-38D506ED7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B46C4C-BD2D-C340-8EA1-E01CD7E12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475DB-A728-4B7C-9037-80FD672EF6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151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713" y="2336311"/>
            <a:ext cx="4576573" cy="151772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4194629" y="1248229"/>
            <a:ext cx="36423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dirty="0">
                <a:solidFill>
                  <a:srgbClr val="3BD8FF"/>
                </a:solidFill>
                <a:latin typeface="Inter"/>
              </a:rPr>
              <a:t>Pedro Mattiazzo </a:t>
            </a:r>
            <a:r>
              <a:rPr lang="fr-FR" sz="2500" dirty="0" smtClean="0">
                <a:solidFill>
                  <a:srgbClr val="3BD8FF"/>
                </a:solidFill>
                <a:latin typeface="Inter"/>
              </a:rPr>
              <a:t>Goudet</a:t>
            </a:r>
            <a:endParaRPr lang="fr-FR" sz="2500" dirty="0">
              <a:solidFill>
                <a:srgbClr val="3BD8FF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06961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048375"/>
            <a:ext cx="12192000" cy="809625"/>
          </a:xfrm>
          <a:prstGeom prst="rect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2F38F251-B396-1728-7778-D70AC975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0248" y="6223705"/>
            <a:ext cx="567536" cy="365125"/>
          </a:xfrm>
        </p:spPr>
        <p:txBody>
          <a:bodyPr/>
          <a:lstStyle/>
          <a:p>
            <a:fld id="{C17475DB-A728-4B7C-9037-80FD672EF6B1}" type="slidenum">
              <a:rPr lang="fr-FR" sz="2000" b="1" smtClean="0">
                <a:solidFill>
                  <a:schemeClr val="bg1"/>
                </a:solidFill>
              </a:rPr>
              <a:t>10</a:t>
            </a:fld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809625"/>
          </a:xfrm>
          <a:prstGeom prst="rect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27" y="272976"/>
            <a:ext cx="1116308" cy="3702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079C5DE-E594-939E-A17D-505FBA2FA38B}"/>
              </a:ext>
            </a:extLst>
          </p:cNvPr>
          <p:cNvSpPr txBox="1"/>
          <p:nvPr/>
        </p:nvSpPr>
        <p:spPr>
          <a:xfrm>
            <a:off x="896209" y="1602122"/>
            <a:ext cx="4474210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fr-FR" sz="2500" b="1" dirty="0">
                <a:solidFill>
                  <a:srgbClr val="01255A"/>
                </a:solidFill>
                <a:latin typeface="YADXm3pZ1HU 0"/>
              </a:rPr>
              <a:t>Petites et moyennes entreprises</a:t>
            </a:r>
          </a:p>
          <a:p>
            <a:pPr>
              <a:lnSpc>
                <a:spcPts val="4200"/>
              </a:lnSpc>
            </a:pPr>
            <a:endParaRPr lang="fr-FR" sz="2500" b="1" dirty="0">
              <a:solidFill>
                <a:srgbClr val="01255A"/>
              </a:solidFill>
              <a:latin typeface="YADXm3pZ1HU 0"/>
            </a:endParaRPr>
          </a:p>
          <a:p>
            <a:pPr marL="342900" indent="-342900">
              <a:lnSpc>
                <a:spcPts val="4200"/>
              </a:lnSpc>
              <a:buFontTx/>
              <a:buChar char="-"/>
            </a:pPr>
            <a:r>
              <a:rPr lang="fr-FR" sz="2500" dirty="0">
                <a:solidFill>
                  <a:srgbClr val="01255A"/>
                </a:solidFill>
              </a:rPr>
              <a:t>Services de haute qualité</a:t>
            </a:r>
          </a:p>
          <a:p>
            <a:pPr marL="342900" indent="-342900">
              <a:lnSpc>
                <a:spcPts val="4200"/>
              </a:lnSpc>
              <a:buFontTx/>
              <a:buChar char="-"/>
            </a:pPr>
            <a:r>
              <a:rPr lang="fr-FR" sz="2500" dirty="0">
                <a:solidFill>
                  <a:srgbClr val="01255A"/>
                </a:solidFill>
              </a:rPr>
              <a:t>Technologies de pointe</a:t>
            </a:r>
          </a:p>
          <a:p>
            <a:pPr marL="342900" indent="-342900">
              <a:lnSpc>
                <a:spcPts val="4200"/>
              </a:lnSpc>
              <a:buFontTx/>
              <a:buChar char="-"/>
            </a:pPr>
            <a:r>
              <a:rPr lang="fr-FR" sz="2500" dirty="0">
                <a:solidFill>
                  <a:srgbClr val="01255A"/>
                </a:solidFill>
              </a:rPr>
              <a:t>Prix compétitifs</a:t>
            </a:r>
          </a:p>
          <a:p>
            <a:pPr marL="342900" indent="-342900">
              <a:lnSpc>
                <a:spcPts val="4200"/>
              </a:lnSpc>
              <a:buFontTx/>
              <a:buChar char="-"/>
            </a:pPr>
            <a:r>
              <a:rPr lang="fr-FR" sz="2500" dirty="0">
                <a:solidFill>
                  <a:srgbClr val="01255A"/>
                </a:solidFill>
              </a:rPr>
              <a:t>Support personnalisé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365119C-4252-14D4-C323-30E02333D085}"/>
              </a:ext>
            </a:extLst>
          </p:cNvPr>
          <p:cNvSpPr txBox="1"/>
          <p:nvPr/>
        </p:nvSpPr>
        <p:spPr>
          <a:xfrm>
            <a:off x="6297882" y="1602122"/>
            <a:ext cx="4474210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fr-FR" sz="2500" b="1" dirty="0">
                <a:solidFill>
                  <a:srgbClr val="01255A"/>
                </a:solidFill>
                <a:latin typeface="YADXm3pZ1HU 0"/>
              </a:rPr>
              <a:t>Résidences</a:t>
            </a:r>
          </a:p>
          <a:p>
            <a:pPr>
              <a:lnSpc>
                <a:spcPts val="4200"/>
              </a:lnSpc>
            </a:pPr>
            <a:endParaRPr lang="fr-FR" sz="2500" b="1" dirty="0">
              <a:solidFill>
                <a:srgbClr val="01255A"/>
              </a:solidFill>
              <a:latin typeface="YADXm3pZ1HU 0"/>
            </a:endParaRPr>
          </a:p>
          <a:p>
            <a:pPr>
              <a:lnSpc>
                <a:spcPts val="4200"/>
              </a:lnSpc>
            </a:pPr>
            <a:r>
              <a:rPr lang="fr-FR" sz="2500" dirty="0">
                <a:solidFill>
                  <a:srgbClr val="01255A"/>
                </a:solidFill>
              </a:rPr>
              <a:t>Consommateurs résidentiels ayant besoin d'une connexion Internet de qualité et d'un support efficace</a:t>
            </a:r>
            <a:r>
              <a:rPr lang="fr-FR" sz="2500" dirty="0" smtClean="0">
                <a:solidFill>
                  <a:srgbClr val="01255A"/>
                </a:solidFill>
              </a:rPr>
              <a:t>.</a:t>
            </a:r>
          </a:p>
          <a:p>
            <a:pPr algn="r">
              <a:lnSpc>
                <a:spcPts val="4200"/>
              </a:lnSpc>
            </a:pPr>
            <a:r>
              <a:rPr lang="fr-FR" sz="2500" dirty="0" smtClean="0">
                <a:solidFill>
                  <a:srgbClr val="01255A"/>
                </a:solidFill>
              </a:rPr>
              <a:t>*</a:t>
            </a:r>
            <a:r>
              <a:rPr lang="fr-FR" sz="2500" dirty="0">
                <a:solidFill>
                  <a:srgbClr val="01255A"/>
                </a:solidFill>
              </a:rPr>
              <a:t>Box</a:t>
            </a:r>
          </a:p>
        </p:txBody>
      </p:sp>
    </p:spTree>
    <p:extLst>
      <p:ext uri="{BB962C8B-B14F-4D97-AF65-F5344CB8AC3E}">
        <p14:creationId xmlns:p14="http://schemas.microsoft.com/office/powerpoint/2010/main" val="419409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041865" y="2424178"/>
            <a:ext cx="21082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bg1"/>
                </a:solidFill>
                <a:latin typeface="Inter"/>
              </a:rPr>
              <a:t>SWOT</a:t>
            </a:r>
            <a:endParaRPr lang="fr-FR" sz="5000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27" y="272976"/>
            <a:ext cx="1116308" cy="3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1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048375"/>
            <a:ext cx="12192000" cy="809625"/>
          </a:xfrm>
          <a:prstGeom prst="rect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2F38F251-B396-1728-7778-D70AC975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5310" y="6223705"/>
            <a:ext cx="592474" cy="365125"/>
          </a:xfrm>
        </p:spPr>
        <p:txBody>
          <a:bodyPr/>
          <a:lstStyle/>
          <a:p>
            <a:fld id="{C17475DB-A728-4B7C-9037-80FD672EF6B1}" type="slidenum">
              <a:rPr lang="fr-FR" sz="2000" b="1" smtClean="0">
                <a:solidFill>
                  <a:schemeClr val="bg1"/>
                </a:solidFill>
              </a:rPr>
              <a:t>12</a:t>
            </a:fld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809625"/>
          </a:xfrm>
          <a:prstGeom prst="rect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27" y="272976"/>
            <a:ext cx="1116308" cy="3702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CA449E1-9691-1C30-E760-4066DBE506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996" t="10802" r="53038" b="3807"/>
          <a:stretch/>
        </p:blipFill>
        <p:spPr bwMode="auto">
          <a:xfrm>
            <a:off x="749239" y="1790927"/>
            <a:ext cx="4412343" cy="3276146"/>
          </a:xfrm>
          <a:prstGeom prst="rect">
            <a:avLst/>
          </a:prstGeom>
          <a:ln>
            <a:solidFill>
              <a:srgbClr val="00206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6" name="Connecteur droit 5"/>
          <p:cNvCxnSpPr/>
          <p:nvPr/>
        </p:nvCxnSpPr>
        <p:spPr>
          <a:xfrm>
            <a:off x="8744990" y="1421476"/>
            <a:ext cx="0" cy="3798917"/>
          </a:xfrm>
          <a:prstGeom prst="line">
            <a:avLst/>
          </a:prstGeom>
          <a:ln w="38100">
            <a:solidFill>
              <a:srgbClr val="0125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5843847" y="3273830"/>
            <a:ext cx="5762992" cy="0"/>
          </a:xfrm>
          <a:prstGeom prst="line">
            <a:avLst/>
          </a:prstGeom>
          <a:ln w="38100">
            <a:solidFill>
              <a:srgbClr val="0125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E079C5DE-E594-939E-A17D-505FBA2FA38B}"/>
              </a:ext>
            </a:extLst>
          </p:cNvPr>
          <p:cNvSpPr txBox="1"/>
          <p:nvPr/>
        </p:nvSpPr>
        <p:spPr>
          <a:xfrm>
            <a:off x="6021185" y="1583111"/>
            <a:ext cx="2723805" cy="1233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01255A"/>
                </a:solidFill>
                <a:latin typeface="Inter"/>
              </a:rPr>
              <a:t>Forces</a:t>
            </a:r>
          </a:p>
          <a:p>
            <a:pPr>
              <a:spcAft>
                <a:spcPts val="500"/>
              </a:spcAft>
            </a:pPr>
            <a:endParaRPr lang="fr-FR" sz="2000" b="1" dirty="0">
              <a:solidFill>
                <a:srgbClr val="01255A"/>
              </a:solidFill>
              <a:latin typeface="Inter"/>
            </a:endParaRPr>
          </a:p>
          <a:p>
            <a:r>
              <a:rPr lang="fr-FR" sz="1500" dirty="0" smtClean="0">
                <a:solidFill>
                  <a:srgbClr val="01255A"/>
                </a:solidFill>
                <a:latin typeface="Inter"/>
              </a:rPr>
              <a:t>• Textes </a:t>
            </a:r>
            <a:r>
              <a:rPr lang="fr-FR" sz="1500" dirty="0">
                <a:solidFill>
                  <a:srgbClr val="01255A"/>
                </a:solidFill>
                <a:latin typeface="Inter"/>
              </a:rPr>
              <a:t>et messages </a:t>
            </a:r>
            <a:r>
              <a:rPr lang="fr-FR" sz="1500" dirty="0" smtClean="0">
                <a:solidFill>
                  <a:srgbClr val="01255A"/>
                </a:solidFill>
                <a:latin typeface="Inter"/>
              </a:rPr>
              <a:t>clairs</a:t>
            </a:r>
          </a:p>
          <a:p>
            <a:r>
              <a:rPr lang="fr-FR" sz="1500" dirty="0" smtClean="0">
                <a:solidFill>
                  <a:srgbClr val="01255A"/>
                </a:solidFill>
                <a:latin typeface="Inter"/>
              </a:rPr>
              <a:t>• Arguments </a:t>
            </a:r>
            <a:r>
              <a:rPr lang="fr-FR" sz="1500" dirty="0">
                <a:solidFill>
                  <a:srgbClr val="01255A"/>
                </a:solidFill>
                <a:latin typeface="Inter"/>
              </a:rPr>
              <a:t>de vente solides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079C5DE-E594-939E-A17D-505FBA2FA38B}"/>
              </a:ext>
            </a:extLst>
          </p:cNvPr>
          <p:cNvSpPr txBox="1"/>
          <p:nvPr/>
        </p:nvSpPr>
        <p:spPr>
          <a:xfrm>
            <a:off x="8891847" y="1569100"/>
            <a:ext cx="2714992" cy="146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fr-FR" sz="2000" b="1" dirty="0" smtClean="0">
                <a:solidFill>
                  <a:srgbClr val="01255A"/>
                </a:solidFill>
                <a:latin typeface="Inter"/>
              </a:rPr>
              <a:t>Faiblesses</a:t>
            </a:r>
            <a:endParaRPr lang="fr-FR" sz="2000" b="1" dirty="0">
              <a:solidFill>
                <a:srgbClr val="01255A"/>
              </a:solidFill>
              <a:latin typeface="Inter"/>
            </a:endParaRPr>
          </a:p>
          <a:p>
            <a:endParaRPr lang="pt-BR" sz="2000" b="1" dirty="0" smtClean="0">
              <a:solidFill>
                <a:srgbClr val="01255A"/>
              </a:solidFill>
              <a:latin typeface="Inter"/>
            </a:endParaRPr>
          </a:p>
          <a:p>
            <a:r>
              <a:rPr lang="fr-FR" sz="1500" dirty="0">
                <a:solidFill>
                  <a:srgbClr val="01255A"/>
                </a:solidFill>
                <a:latin typeface="Inter"/>
              </a:rPr>
              <a:t>• Manque de </a:t>
            </a:r>
            <a:r>
              <a:rPr lang="fr-FR" sz="1500" dirty="0" smtClean="0">
                <a:solidFill>
                  <a:srgbClr val="01255A"/>
                </a:solidFill>
                <a:latin typeface="Inter"/>
              </a:rPr>
              <a:t>responsivité</a:t>
            </a:r>
          </a:p>
          <a:p>
            <a:r>
              <a:rPr lang="fr-FR" sz="1500" dirty="0" smtClean="0">
                <a:solidFill>
                  <a:srgbClr val="01255A"/>
                </a:solidFill>
                <a:latin typeface="Inter"/>
              </a:rPr>
              <a:t>• Poids </a:t>
            </a:r>
            <a:r>
              <a:rPr lang="fr-FR" sz="1500" dirty="0">
                <a:solidFill>
                  <a:srgbClr val="01255A"/>
                </a:solidFill>
                <a:latin typeface="Inter"/>
              </a:rPr>
              <a:t>excessif des </a:t>
            </a:r>
            <a:r>
              <a:rPr lang="fr-FR" sz="1500" dirty="0" smtClean="0">
                <a:solidFill>
                  <a:srgbClr val="01255A"/>
                </a:solidFill>
                <a:latin typeface="Inter"/>
              </a:rPr>
              <a:t>images</a:t>
            </a:r>
          </a:p>
          <a:p>
            <a:r>
              <a:rPr lang="fr-FR" sz="1500" dirty="0" smtClean="0">
                <a:solidFill>
                  <a:srgbClr val="01255A"/>
                </a:solidFill>
                <a:latin typeface="Inter"/>
              </a:rPr>
              <a:t>• Redondance </a:t>
            </a:r>
            <a:r>
              <a:rPr lang="fr-FR" sz="1500" dirty="0">
                <a:solidFill>
                  <a:srgbClr val="01255A"/>
                </a:solidFill>
                <a:latin typeface="Inter"/>
              </a:rPr>
              <a:t>d’informations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079C5DE-E594-939E-A17D-505FBA2FA38B}"/>
              </a:ext>
            </a:extLst>
          </p:cNvPr>
          <p:cNvSpPr txBox="1"/>
          <p:nvPr/>
        </p:nvSpPr>
        <p:spPr>
          <a:xfrm>
            <a:off x="6021185" y="3415632"/>
            <a:ext cx="2723805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fr-FR" sz="2000" b="1" dirty="0">
                <a:solidFill>
                  <a:srgbClr val="01255A"/>
                </a:solidFill>
                <a:latin typeface="Inter"/>
              </a:rPr>
              <a:t>Opportunités</a:t>
            </a:r>
            <a:endParaRPr lang="fr-FR" sz="2000" b="1" dirty="0" smtClean="0">
              <a:solidFill>
                <a:srgbClr val="01255A"/>
              </a:solidFill>
              <a:latin typeface="Inter"/>
            </a:endParaRPr>
          </a:p>
          <a:p>
            <a:endParaRPr lang="fr-FR" sz="2000" b="1" dirty="0">
              <a:solidFill>
                <a:srgbClr val="01255A"/>
              </a:solidFill>
              <a:latin typeface="Inter"/>
            </a:endParaRPr>
          </a:p>
          <a:p>
            <a:r>
              <a:rPr lang="fr-FR" sz="1500" dirty="0">
                <a:solidFill>
                  <a:srgbClr val="01255A"/>
                </a:solidFill>
                <a:latin typeface="Inter"/>
              </a:rPr>
              <a:t>• Prospects recherchant un site simple et </a:t>
            </a:r>
            <a:r>
              <a:rPr lang="fr-FR" sz="1500" dirty="0" smtClean="0">
                <a:solidFill>
                  <a:srgbClr val="01255A"/>
                </a:solidFill>
                <a:latin typeface="Inter"/>
              </a:rPr>
              <a:t>intuitif</a:t>
            </a:r>
          </a:p>
          <a:p>
            <a:r>
              <a:rPr lang="fr-FR" sz="1500" dirty="0" smtClean="0">
                <a:solidFill>
                  <a:srgbClr val="01255A"/>
                </a:solidFill>
                <a:latin typeface="Inter"/>
              </a:rPr>
              <a:t>• Possibilité </a:t>
            </a:r>
            <a:r>
              <a:rPr lang="fr-FR" sz="1500" dirty="0">
                <a:solidFill>
                  <a:srgbClr val="01255A"/>
                </a:solidFill>
                <a:latin typeface="Inter"/>
              </a:rPr>
              <a:t>de ventes sans la Box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079C5DE-E594-939E-A17D-505FBA2FA38B}"/>
              </a:ext>
            </a:extLst>
          </p:cNvPr>
          <p:cNvSpPr txBox="1"/>
          <p:nvPr/>
        </p:nvSpPr>
        <p:spPr>
          <a:xfrm>
            <a:off x="8891847" y="3401621"/>
            <a:ext cx="27149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1255A"/>
                </a:solidFill>
                <a:latin typeface="Inter"/>
              </a:rPr>
              <a:t>Menaces</a:t>
            </a:r>
          </a:p>
          <a:p>
            <a:endParaRPr lang="pt-BR" sz="2000" b="1" dirty="0" smtClean="0">
              <a:solidFill>
                <a:srgbClr val="01255A"/>
              </a:solidFill>
              <a:latin typeface="Inter"/>
            </a:endParaRPr>
          </a:p>
          <a:p>
            <a:pPr>
              <a:spcAft>
                <a:spcPts val="500"/>
              </a:spcAft>
            </a:pPr>
            <a:r>
              <a:rPr lang="fr-FR" sz="1500" dirty="0">
                <a:solidFill>
                  <a:srgbClr val="01255A"/>
                </a:solidFill>
                <a:latin typeface="Inter"/>
              </a:rPr>
              <a:t>• Concurrence des grandes entreprises nationales</a:t>
            </a:r>
          </a:p>
        </p:txBody>
      </p:sp>
    </p:spTree>
    <p:extLst>
      <p:ext uri="{BB962C8B-B14F-4D97-AF65-F5344CB8AC3E}">
        <p14:creationId xmlns:p14="http://schemas.microsoft.com/office/powerpoint/2010/main" val="77549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4192820" y="2424178"/>
            <a:ext cx="38063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bg1"/>
                </a:solidFill>
                <a:latin typeface="Inter"/>
              </a:rPr>
              <a:t>STRATÉGIE</a:t>
            </a:r>
            <a:endParaRPr lang="fr-FR" sz="5000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27" y="272976"/>
            <a:ext cx="1116308" cy="3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7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048375"/>
            <a:ext cx="12192000" cy="809625"/>
          </a:xfrm>
          <a:prstGeom prst="rect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2F38F251-B396-1728-7778-D70AC975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5310" y="6223705"/>
            <a:ext cx="592474" cy="365125"/>
          </a:xfrm>
        </p:spPr>
        <p:txBody>
          <a:bodyPr/>
          <a:lstStyle/>
          <a:p>
            <a:fld id="{C17475DB-A728-4B7C-9037-80FD672EF6B1}" type="slidenum">
              <a:rPr lang="fr-FR" sz="2000" b="1" smtClean="0">
                <a:solidFill>
                  <a:schemeClr val="bg1"/>
                </a:solidFill>
              </a:rPr>
              <a:t>14</a:t>
            </a:fld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809625"/>
          </a:xfrm>
          <a:prstGeom prst="rect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27" y="272976"/>
            <a:ext cx="1116308" cy="3702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78B584B-362C-A4CF-D2E8-03F12031F055}"/>
              </a:ext>
            </a:extLst>
          </p:cNvPr>
          <p:cNvSpPr txBox="1"/>
          <p:nvPr/>
        </p:nvSpPr>
        <p:spPr>
          <a:xfrm>
            <a:off x="3503381" y="1328742"/>
            <a:ext cx="5185237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fr-FR" sz="2500" b="1" dirty="0">
                <a:solidFill>
                  <a:srgbClr val="01255A"/>
                </a:solidFill>
                <a:latin typeface="YADXm3pZ1HU 0"/>
              </a:rPr>
              <a:t>L</a:t>
            </a:r>
            <a:r>
              <a:rPr lang="fr-FR" sz="2500" b="1" dirty="0" smtClean="0">
                <a:solidFill>
                  <a:srgbClr val="01255A"/>
                </a:solidFill>
                <a:latin typeface="YADXm3pZ1HU 0"/>
              </a:rPr>
              <a:t>a </a:t>
            </a:r>
            <a:r>
              <a:rPr lang="fr-FR" sz="2500" b="1" dirty="0">
                <a:solidFill>
                  <a:srgbClr val="01255A"/>
                </a:solidFill>
                <a:latin typeface="YADXm3pZ1HU 0"/>
              </a:rPr>
              <a:t>mise en avant des éléments différenciateurs :</a:t>
            </a:r>
          </a:p>
          <a:p>
            <a:pPr>
              <a:lnSpc>
                <a:spcPts val="4200"/>
              </a:lnSpc>
            </a:pPr>
            <a:endParaRPr lang="fr-FR" sz="2500" b="1" dirty="0">
              <a:solidFill>
                <a:srgbClr val="01255A"/>
              </a:solidFill>
              <a:latin typeface="YADXm3pZ1HU 0"/>
            </a:endParaRPr>
          </a:p>
          <a:p>
            <a:pPr>
              <a:lnSpc>
                <a:spcPts val="4200"/>
              </a:lnSpc>
            </a:pPr>
            <a:r>
              <a:rPr lang="fr-FR" sz="2500" dirty="0">
                <a:solidFill>
                  <a:srgbClr val="01255A"/>
                </a:solidFill>
                <a:latin typeface="YADXm3pZ1HU 0"/>
              </a:rPr>
              <a:t>• Support personnalisé</a:t>
            </a:r>
          </a:p>
          <a:p>
            <a:pPr>
              <a:lnSpc>
                <a:spcPts val="4200"/>
              </a:lnSpc>
            </a:pPr>
            <a:r>
              <a:rPr lang="fr-FR" sz="2500" dirty="0">
                <a:solidFill>
                  <a:srgbClr val="01255A"/>
                </a:solidFill>
                <a:latin typeface="YADXm3pZ1HU 0"/>
              </a:rPr>
              <a:t>• Technologie de pointe</a:t>
            </a:r>
          </a:p>
          <a:p>
            <a:pPr>
              <a:lnSpc>
                <a:spcPts val="4200"/>
              </a:lnSpc>
            </a:pPr>
            <a:r>
              <a:rPr lang="fr-FR" sz="2500" dirty="0">
                <a:solidFill>
                  <a:srgbClr val="01255A"/>
                </a:solidFill>
                <a:latin typeface="YADXm3pZ1HU 0"/>
              </a:rPr>
              <a:t>• Tarification compétitive</a:t>
            </a:r>
          </a:p>
          <a:p>
            <a:pPr>
              <a:lnSpc>
                <a:spcPts val="4200"/>
              </a:lnSpc>
            </a:pPr>
            <a:r>
              <a:rPr lang="fr-FR" sz="2500" dirty="0">
                <a:solidFill>
                  <a:srgbClr val="01255A"/>
                </a:solidFill>
                <a:latin typeface="YADXm3pZ1HU 0"/>
              </a:rPr>
              <a:t>• Marketing digital </a:t>
            </a:r>
          </a:p>
        </p:txBody>
      </p:sp>
    </p:spTree>
    <p:extLst>
      <p:ext uri="{BB962C8B-B14F-4D97-AF65-F5344CB8AC3E}">
        <p14:creationId xmlns:p14="http://schemas.microsoft.com/office/powerpoint/2010/main" val="189279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866067" y="2424178"/>
            <a:ext cx="44598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000" b="1" dirty="0" smtClean="0">
                <a:solidFill>
                  <a:schemeClr val="bg1"/>
                </a:solidFill>
                <a:latin typeface="Inter"/>
              </a:rPr>
              <a:t>CONCEPTION</a:t>
            </a:r>
            <a:endParaRPr lang="fr-FR" sz="5000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27" y="272976"/>
            <a:ext cx="1116308" cy="3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1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048375"/>
            <a:ext cx="12192000" cy="809625"/>
          </a:xfrm>
          <a:prstGeom prst="rect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2F38F251-B396-1728-7778-D70AC975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5310" y="6223705"/>
            <a:ext cx="592474" cy="365125"/>
          </a:xfrm>
        </p:spPr>
        <p:txBody>
          <a:bodyPr/>
          <a:lstStyle/>
          <a:p>
            <a:fld id="{C17475DB-A728-4B7C-9037-80FD672EF6B1}" type="slidenum">
              <a:rPr lang="fr-FR" sz="2000" b="1" smtClean="0">
                <a:solidFill>
                  <a:schemeClr val="bg1"/>
                </a:solidFill>
              </a:rPr>
              <a:t>16</a:t>
            </a:fld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809625"/>
          </a:xfrm>
          <a:prstGeom prst="rect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27" y="272976"/>
            <a:ext cx="1116308" cy="3702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78B584B-362C-A4CF-D2E8-03F12031F055}"/>
              </a:ext>
            </a:extLst>
          </p:cNvPr>
          <p:cNvSpPr txBox="1"/>
          <p:nvPr/>
        </p:nvSpPr>
        <p:spPr>
          <a:xfrm>
            <a:off x="349028" y="1082601"/>
            <a:ext cx="354964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fr-FR" sz="2500" b="1" dirty="0" smtClean="0">
                <a:solidFill>
                  <a:srgbClr val="01255A"/>
                </a:solidFill>
                <a:latin typeface="YADXm3pZ1HU 0"/>
              </a:rPr>
              <a:t>Charte Graphique :</a:t>
            </a:r>
            <a:endParaRPr lang="fr-FR" sz="2500" b="1" dirty="0">
              <a:solidFill>
                <a:srgbClr val="01255A"/>
              </a:solidFill>
              <a:latin typeface="YADXm3pZ1HU 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92343FC-4909-2C33-C7E0-B95D0129A9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275" y="2204499"/>
            <a:ext cx="2003601" cy="6632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8816DB46-C2F9-7F4F-BC16-DA3B4CD227B5}"/>
              </a:ext>
            </a:extLst>
          </p:cNvPr>
          <p:cNvGrpSpPr/>
          <p:nvPr/>
        </p:nvGrpSpPr>
        <p:grpSpPr>
          <a:xfrm>
            <a:off x="4389842" y="2113661"/>
            <a:ext cx="2191337" cy="804228"/>
            <a:chOff x="4089642" y="2345746"/>
            <a:chExt cx="1697355" cy="62293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35ED72-B2FF-8993-34B6-A31F5F6AAD0B}"/>
                </a:ext>
              </a:extLst>
            </p:cNvPr>
            <p:cNvSpPr/>
            <p:nvPr/>
          </p:nvSpPr>
          <p:spPr>
            <a:xfrm>
              <a:off x="4089642" y="2345746"/>
              <a:ext cx="1697355" cy="622935"/>
            </a:xfrm>
            <a:prstGeom prst="rect">
              <a:avLst/>
            </a:prstGeom>
            <a:solidFill>
              <a:srgbClr val="124AB3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b="1"/>
            </a:p>
          </p:txBody>
        </p: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0B0EBFCF-FD1A-8AFE-C445-8CAD67CB4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002" y="2400356"/>
              <a:ext cx="1572260" cy="5207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" name="Image 10">
            <a:extLst>
              <a:ext uri="{FF2B5EF4-FFF2-40B4-BE49-F238E27FC236}">
                <a16:creationId xmlns:a16="http://schemas.microsoft.com/office/drawing/2014/main" id="{91712B39-4242-FDD5-3ADC-16BF959E19E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833" y="2172959"/>
            <a:ext cx="2056069" cy="680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DBAAE3B-6D36-25E4-6D7A-59BB1C517D7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49761"/>
          <a:stretch/>
        </p:blipFill>
        <p:spPr>
          <a:xfrm>
            <a:off x="2722788" y="3205982"/>
            <a:ext cx="6128134" cy="1349953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AB813980-9403-15FC-7734-8667C47993C1}"/>
              </a:ext>
            </a:extLst>
          </p:cNvPr>
          <p:cNvSpPr txBox="1"/>
          <p:nvPr/>
        </p:nvSpPr>
        <p:spPr>
          <a:xfrm>
            <a:off x="2005720" y="4932848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rgbClr val="01255A"/>
                </a:solidFill>
                <a:latin typeface="Inter"/>
              </a:rPr>
              <a:t>Inter:</a:t>
            </a:r>
            <a:endParaRPr lang="fr-FR" sz="2000" dirty="0">
              <a:solidFill>
                <a:srgbClr val="01255A"/>
              </a:solidFill>
              <a:latin typeface="Inter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FCACC55-DE5D-4800-8FED-555E43790726}"/>
              </a:ext>
            </a:extLst>
          </p:cNvPr>
          <p:cNvSpPr txBox="1"/>
          <p:nvPr/>
        </p:nvSpPr>
        <p:spPr>
          <a:xfrm>
            <a:off x="3023983" y="4970948"/>
            <a:ext cx="4708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01255A"/>
                </a:solidFill>
                <a:latin typeface="Inter"/>
              </a:rPr>
              <a:t>ABCDEFGHIJKLMNOPQRSTUVWXYZ</a:t>
            </a:r>
            <a:endParaRPr lang="fr-FR" sz="2000" dirty="0">
              <a:solidFill>
                <a:srgbClr val="01255A"/>
              </a:solidFill>
              <a:latin typeface="Inter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0DEABFD-E6AE-EC3D-0570-2365E1AAA314}"/>
              </a:ext>
            </a:extLst>
          </p:cNvPr>
          <p:cNvSpPr txBox="1"/>
          <p:nvPr/>
        </p:nvSpPr>
        <p:spPr>
          <a:xfrm>
            <a:off x="3023982" y="5262978"/>
            <a:ext cx="4947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solidFill>
                  <a:srgbClr val="01255A"/>
                </a:solidFill>
                <a:latin typeface="Inter"/>
              </a:rPr>
              <a:t>abcdefghijklmnopqrstuvwxyz</a:t>
            </a:r>
            <a:r>
              <a:rPr lang="pt-BR" sz="2000" dirty="0">
                <a:solidFill>
                  <a:srgbClr val="01255A"/>
                </a:solidFill>
                <a:latin typeface="Inter"/>
              </a:rPr>
              <a:t> 0123456789</a:t>
            </a:r>
            <a:endParaRPr lang="fr-FR" sz="2000" dirty="0">
              <a:solidFill>
                <a:srgbClr val="01255A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6904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048375"/>
            <a:ext cx="12192000" cy="809625"/>
          </a:xfrm>
          <a:prstGeom prst="rect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2F38F251-B396-1728-7778-D70AC975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5310" y="6223705"/>
            <a:ext cx="592474" cy="365125"/>
          </a:xfrm>
        </p:spPr>
        <p:txBody>
          <a:bodyPr/>
          <a:lstStyle/>
          <a:p>
            <a:fld id="{C17475DB-A728-4B7C-9037-80FD672EF6B1}" type="slidenum">
              <a:rPr lang="fr-FR" sz="2000" b="1" smtClean="0">
                <a:solidFill>
                  <a:schemeClr val="bg1"/>
                </a:solidFill>
              </a:rPr>
              <a:t>17</a:t>
            </a:fld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809625"/>
          </a:xfrm>
          <a:prstGeom prst="rect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27" y="272976"/>
            <a:ext cx="1116308" cy="37020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985" y="1033394"/>
            <a:ext cx="10208029" cy="4791212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78B584B-362C-A4CF-D2E8-03F12031F055}"/>
              </a:ext>
            </a:extLst>
          </p:cNvPr>
          <p:cNvSpPr txBox="1"/>
          <p:nvPr/>
        </p:nvSpPr>
        <p:spPr>
          <a:xfrm>
            <a:off x="349028" y="1082601"/>
            <a:ext cx="3549642" cy="5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pt-BR" sz="2500" b="1" dirty="0" smtClean="0">
                <a:solidFill>
                  <a:srgbClr val="01255A"/>
                </a:solidFill>
                <a:latin typeface="YADXm3pZ1HU 0"/>
              </a:rPr>
              <a:t>Arborescence</a:t>
            </a:r>
            <a:r>
              <a:rPr lang="fr-FR" sz="2500" b="1" dirty="0" smtClean="0">
                <a:solidFill>
                  <a:srgbClr val="01255A"/>
                </a:solidFill>
                <a:latin typeface="YADXm3pZ1HU 0"/>
              </a:rPr>
              <a:t>:</a:t>
            </a:r>
            <a:endParaRPr lang="fr-FR" sz="2500" b="1" dirty="0">
              <a:solidFill>
                <a:srgbClr val="01255A"/>
              </a:solidFill>
              <a:latin typeface="YADXm3pZ1HU 0"/>
            </a:endParaRPr>
          </a:p>
        </p:txBody>
      </p:sp>
    </p:spTree>
    <p:extLst>
      <p:ext uri="{BB962C8B-B14F-4D97-AF65-F5344CB8AC3E}">
        <p14:creationId xmlns:p14="http://schemas.microsoft.com/office/powerpoint/2010/main" val="375738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048375"/>
            <a:ext cx="12192000" cy="809625"/>
          </a:xfrm>
          <a:prstGeom prst="rect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2F38F251-B396-1728-7778-D70AC975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5310" y="6223705"/>
            <a:ext cx="592474" cy="365125"/>
          </a:xfrm>
        </p:spPr>
        <p:txBody>
          <a:bodyPr/>
          <a:lstStyle/>
          <a:p>
            <a:fld id="{C17475DB-A728-4B7C-9037-80FD672EF6B1}" type="slidenum">
              <a:rPr lang="fr-FR" sz="2000" b="1" smtClean="0">
                <a:solidFill>
                  <a:schemeClr val="bg1"/>
                </a:solidFill>
              </a:rPr>
              <a:t>18</a:t>
            </a:fld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809625"/>
          </a:xfrm>
          <a:prstGeom prst="rect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27" y="272976"/>
            <a:ext cx="1116308" cy="3702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78B584B-362C-A4CF-D2E8-03F12031F055}"/>
              </a:ext>
            </a:extLst>
          </p:cNvPr>
          <p:cNvSpPr txBox="1"/>
          <p:nvPr/>
        </p:nvSpPr>
        <p:spPr>
          <a:xfrm>
            <a:off x="349028" y="1082601"/>
            <a:ext cx="301762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pt-BR" sz="2500" b="1" dirty="0" smtClean="0">
                <a:solidFill>
                  <a:srgbClr val="01255A"/>
                </a:solidFill>
                <a:latin typeface="YADXm3pZ1HU 0"/>
              </a:rPr>
              <a:t>UML – Use Case</a:t>
            </a:r>
            <a:r>
              <a:rPr lang="fr-FR" sz="2500" b="1" dirty="0" smtClean="0">
                <a:solidFill>
                  <a:srgbClr val="01255A"/>
                </a:solidFill>
                <a:latin typeface="YADXm3pZ1HU 0"/>
              </a:rPr>
              <a:t>:</a:t>
            </a:r>
            <a:endParaRPr lang="fr-FR" sz="2500" b="1" dirty="0">
              <a:solidFill>
                <a:srgbClr val="01255A"/>
              </a:solidFill>
              <a:latin typeface="YADXm3pZ1HU 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655" y="1082601"/>
            <a:ext cx="8346283" cy="479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9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048375"/>
            <a:ext cx="12192000" cy="809625"/>
          </a:xfrm>
          <a:prstGeom prst="rect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2F38F251-B396-1728-7778-D70AC975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5310" y="6223705"/>
            <a:ext cx="592474" cy="365125"/>
          </a:xfrm>
        </p:spPr>
        <p:txBody>
          <a:bodyPr/>
          <a:lstStyle/>
          <a:p>
            <a:fld id="{C17475DB-A728-4B7C-9037-80FD672EF6B1}" type="slidenum">
              <a:rPr lang="fr-FR" sz="2000" b="1" smtClean="0">
                <a:solidFill>
                  <a:schemeClr val="bg1"/>
                </a:solidFill>
              </a:rPr>
              <a:t>19</a:t>
            </a:fld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809625"/>
          </a:xfrm>
          <a:prstGeom prst="rect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27" y="272976"/>
            <a:ext cx="1116308" cy="3702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78B584B-362C-A4CF-D2E8-03F12031F055}"/>
              </a:ext>
            </a:extLst>
          </p:cNvPr>
          <p:cNvSpPr txBox="1"/>
          <p:nvPr/>
        </p:nvSpPr>
        <p:spPr>
          <a:xfrm>
            <a:off x="349028" y="1082601"/>
            <a:ext cx="301762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pt-BR" sz="2500" b="1" dirty="0" smtClean="0">
                <a:solidFill>
                  <a:srgbClr val="01255A"/>
                </a:solidFill>
                <a:latin typeface="YADXm3pZ1HU 0"/>
              </a:rPr>
              <a:t>UML – Use Case</a:t>
            </a:r>
            <a:r>
              <a:rPr lang="fr-FR" sz="2500" b="1" dirty="0" smtClean="0">
                <a:solidFill>
                  <a:srgbClr val="01255A"/>
                </a:solidFill>
                <a:latin typeface="YADXm3pZ1HU 0"/>
              </a:rPr>
              <a:t>:</a:t>
            </a:r>
            <a:endParaRPr lang="fr-FR" sz="2500" b="1" dirty="0">
              <a:solidFill>
                <a:srgbClr val="01255A"/>
              </a:solidFill>
              <a:latin typeface="YADXm3pZ1HU 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91" y="2377440"/>
            <a:ext cx="11932523" cy="248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0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539338" y="2357676"/>
            <a:ext cx="511332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5000" b="1" dirty="0">
                <a:solidFill>
                  <a:schemeClr val="bg1"/>
                </a:solidFill>
                <a:latin typeface="Inter"/>
              </a:rPr>
              <a:t>PRÉSENTATION</a:t>
            </a:r>
            <a:endParaRPr lang="fr-FR" sz="5000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27" y="272976"/>
            <a:ext cx="1116308" cy="3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8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048375"/>
            <a:ext cx="12192000" cy="809625"/>
          </a:xfrm>
          <a:prstGeom prst="rect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2F38F251-B396-1728-7778-D70AC975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5310" y="6223705"/>
            <a:ext cx="592474" cy="365125"/>
          </a:xfrm>
        </p:spPr>
        <p:txBody>
          <a:bodyPr/>
          <a:lstStyle/>
          <a:p>
            <a:fld id="{C17475DB-A728-4B7C-9037-80FD672EF6B1}" type="slidenum">
              <a:rPr lang="fr-FR" sz="2000" b="1" smtClean="0">
                <a:solidFill>
                  <a:schemeClr val="bg1"/>
                </a:solidFill>
              </a:rPr>
              <a:t>20</a:t>
            </a:fld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809625"/>
          </a:xfrm>
          <a:prstGeom prst="rect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27" y="272976"/>
            <a:ext cx="1116308" cy="3702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78B584B-362C-A4CF-D2E8-03F12031F055}"/>
              </a:ext>
            </a:extLst>
          </p:cNvPr>
          <p:cNvSpPr txBox="1"/>
          <p:nvPr/>
        </p:nvSpPr>
        <p:spPr>
          <a:xfrm>
            <a:off x="349028" y="1082601"/>
            <a:ext cx="301762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pt-BR" sz="2500" b="1" dirty="0" smtClean="0">
                <a:solidFill>
                  <a:srgbClr val="01255A"/>
                </a:solidFill>
                <a:latin typeface="YADXm3pZ1HU 0"/>
              </a:rPr>
              <a:t>UML – Use Case</a:t>
            </a:r>
            <a:r>
              <a:rPr lang="fr-FR" sz="2500" b="1" dirty="0" smtClean="0">
                <a:solidFill>
                  <a:srgbClr val="01255A"/>
                </a:solidFill>
                <a:latin typeface="YADXm3pZ1HU 0"/>
              </a:rPr>
              <a:t>:</a:t>
            </a:r>
            <a:endParaRPr lang="fr-FR" sz="2500" b="1" dirty="0">
              <a:solidFill>
                <a:srgbClr val="01255A"/>
              </a:solidFill>
              <a:latin typeface="YADXm3pZ1HU 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60" y="2114173"/>
            <a:ext cx="10808450" cy="366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7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048375"/>
            <a:ext cx="12192000" cy="809625"/>
          </a:xfrm>
          <a:prstGeom prst="rect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2F38F251-B396-1728-7778-D70AC975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5310" y="6223705"/>
            <a:ext cx="592474" cy="365125"/>
          </a:xfrm>
        </p:spPr>
        <p:txBody>
          <a:bodyPr/>
          <a:lstStyle/>
          <a:p>
            <a:fld id="{C17475DB-A728-4B7C-9037-80FD672EF6B1}" type="slidenum">
              <a:rPr lang="fr-FR" sz="2000" b="1" smtClean="0">
                <a:solidFill>
                  <a:schemeClr val="bg1"/>
                </a:solidFill>
              </a:rPr>
              <a:t>21</a:t>
            </a:fld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809625"/>
          </a:xfrm>
          <a:prstGeom prst="rect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27" y="272976"/>
            <a:ext cx="1116308" cy="3702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78B584B-362C-A4CF-D2E8-03F12031F055}"/>
              </a:ext>
            </a:extLst>
          </p:cNvPr>
          <p:cNvSpPr txBox="1"/>
          <p:nvPr/>
        </p:nvSpPr>
        <p:spPr>
          <a:xfrm>
            <a:off x="349028" y="1082601"/>
            <a:ext cx="3017627" cy="569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pt-BR" sz="2500" b="1" dirty="0">
                <a:solidFill>
                  <a:srgbClr val="01255A"/>
                </a:solidFill>
                <a:latin typeface="YADXm3pZ1HU 0"/>
              </a:rPr>
              <a:t>Technologies </a:t>
            </a:r>
            <a:r>
              <a:rPr lang="fr-FR" sz="2500" b="1" dirty="0" smtClean="0">
                <a:solidFill>
                  <a:srgbClr val="01255A"/>
                </a:solidFill>
                <a:latin typeface="YADXm3pZ1HU 0"/>
              </a:rPr>
              <a:t>:</a:t>
            </a:r>
            <a:endParaRPr lang="fr-FR" sz="2500" b="1" dirty="0">
              <a:solidFill>
                <a:srgbClr val="01255A"/>
              </a:solidFill>
              <a:latin typeface="YADXm3pZ1HU 0"/>
            </a:endParaRPr>
          </a:p>
        </p:txBody>
      </p:sp>
      <p:pic>
        <p:nvPicPr>
          <p:cNvPr id="7" name="Picture 2" descr="HTML5 — Wikipédia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553" y="2687282"/>
            <a:ext cx="864705" cy="86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Feuilles de style en cascade — Wikipédia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615" y="2687282"/>
            <a:ext cx="612180" cy="86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JavaScript Logo, symbol, meaning, history, PNG, brand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918" y="2687282"/>
            <a:ext cx="1537253" cy="86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PHP Background Image Transparent PNG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85" y="4539536"/>
            <a:ext cx="817332" cy="43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4" descr="MySQL Logo PNG Transparent (3) – Brands Logo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795" y="4329308"/>
            <a:ext cx="886404" cy="88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6" descr="Git&quot; Icon - Download for free – Iconduck"/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237" y="2794554"/>
            <a:ext cx="690929" cy="69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678B584B-362C-A4CF-D2E8-03F12031F055}"/>
              </a:ext>
            </a:extLst>
          </p:cNvPr>
          <p:cNvSpPr txBox="1"/>
          <p:nvPr/>
        </p:nvSpPr>
        <p:spPr>
          <a:xfrm>
            <a:off x="2886553" y="2209096"/>
            <a:ext cx="1545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01255A"/>
                </a:solidFill>
                <a:latin typeface="YADXm3pZ1HU 0"/>
              </a:rPr>
              <a:t>Front-end</a:t>
            </a:r>
            <a:endParaRPr lang="fr-FR" sz="2000" dirty="0">
              <a:solidFill>
                <a:srgbClr val="01255A"/>
              </a:solidFill>
              <a:latin typeface="YADXm3pZ1HU 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78B584B-362C-A4CF-D2E8-03F12031F055}"/>
              </a:ext>
            </a:extLst>
          </p:cNvPr>
          <p:cNvSpPr txBox="1"/>
          <p:nvPr/>
        </p:nvSpPr>
        <p:spPr>
          <a:xfrm>
            <a:off x="2938428" y="4027727"/>
            <a:ext cx="1545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01255A"/>
                </a:solidFill>
                <a:latin typeface="YADXm3pZ1HU 0"/>
              </a:rPr>
              <a:t>Back-end</a:t>
            </a:r>
            <a:endParaRPr lang="fr-FR" sz="2000" dirty="0">
              <a:solidFill>
                <a:srgbClr val="01255A"/>
              </a:solidFill>
              <a:latin typeface="YADXm3pZ1HU 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78B584B-362C-A4CF-D2E8-03F12031F055}"/>
              </a:ext>
            </a:extLst>
          </p:cNvPr>
          <p:cNvSpPr txBox="1"/>
          <p:nvPr/>
        </p:nvSpPr>
        <p:spPr>
          <a:xfrm>
            <a:off x="6367102" y="2209096"/>
            <a:ext cx="3064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1255A"/>
                </a:solidFill>
                <a:latin typeface="YADXm3pZ1HU 0"/>
              </a:rPr>
              <a:t>Gestion Collaborative </a:t>
            </a:r>
            <a:r>
              <a:rPr lang="fr-FR" sz="2000" dirty="0" smtClean="0">
                <a:solidFill>
                  <a:srgbClr val="01255A"/>
                </a:solidFill>
                <a:latin typeface="YADXm3pZ1HU 0"/>
              </a:rPr>
              <a:t>:</a:t>
            </a:r>
            <a:endParaRPr lang="fr-FR" sz="2000" dirty="0">
              <a:solidFill>
                <a:srgbClr val="01255A"/>
              </a:solidFill>
              <a:latin typeface="YADXm3pZ1HU 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396" y="2756586"/>
            <a:ext cx="2077271" cy="76997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678B584B-362C-A4CF-D2E8-03F12031F055}"/>
              </a:ext>
            </a:extLst>
          </p:cNvPr>
          <p:cNvSpPr txBox="1"/>
          <p:nvPr/>
        </p:nvSpPr>
        <p:spPr>
          <a:xfrm>
            <a:off x="6367102" y="4010639"/>
            <a:ext cx="2498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1255A"/>
                </a:solidFill>
                <a:latin typeface="YADXm3pZ1HU 0"/>
              </a:rPr>
              <a:t>Création Graphique</a:t>
            </a:r>
            <a:r>
              <a:rPr lang="fr-FR" sz="2000" dirty="0" smtClean="0">
                <a:solidFill>
                  <a:srgbClr val="01255A"/>
                </a:solidFill>
                <a:latin typeface="YADXm3pZ1HU 0"/>
              </a:rPr>
              <a:t>:</a:t>
            </a:r>
            <a:endParaRPr lang="fr-FR" sz="2000" dirty="0">
              <a:solidFill>
                <a:srgbClr val="01255A"/>
              </a:solidFill>
              <a:latin typeface="YADXm3pZ1HU 0"/>
            </a:endParaRPr>
          </a:p>
        </p:txBody>
      </p:sp>
      <p:pic>
        <p:nvPicPr>
          <p:cNvPr id="3082" name="Picture 10" descr="Figma, logo, brand icon - Free download on Iconfinder"/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237" y="4456465"/>
            <a:ext cx="778131" cy="77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Photoshop Logo : histoire, signification de l'emblème"/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396" y="4483414"/>
            <a:ext cx="1283670" cy="72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76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4205107" y="2424178"/>
            <a:ext cx="378180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000" b="1" dirty="0" smtClean="0">
                <a:solidFill>
                  <a:schemeClr val="bg1"/>
                </a:solidFill>
                <a:latin typeface="Inter"/>
              </a:rPr>
              <a:t>MAQUETTE</a:t>
            </a:r>
            <a:endParaRPr lang="fr-FR" sz="5000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27" y="272976"/>
            <a:ext cx="1116308" cy="3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3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4792606" y="2424178"/>
            <a:ext cx="26068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000" b="1" dirty="0" smtClean="0">
                <a:solidFill>
                  <a:schemeClr val="bg1"/>
                </a:solidFill>
                <a:latin typeface="Inter"/>
              </a:rPr>
              <a:t>LE SITE</a:t>
            </a:r>
            <a:endParaRPr lang="fr-FR" sz="5000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27" y="272976"/>
            <a:ext cx="1116308" cy="3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3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048375"/>
            <a:ext cx="12192000" cy="809625"/>
          </a:xfrm>
          <a:prstGeom prst="rect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2F38F251-B396-1728-7778-D70AC975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672" y="6223705"/>
            <a:ext cx="268111" cy="365125"/>
          </a:xfrm>
        </p:spPr>
        <p:txBody>
          <a:bodyPr/>
          <a:lstStyle/>
          <a:p>
            <a:fld id="{C17475DB-A728-4B7C-9037-80FD672EF6B1}" type="slidenum">
              <a:rPr lang="fr-FR" sz="2000" b="1" smtClean="0">
                <a:solidFill>
                  <a:schemeClr val="bg1"/>
                </a:solidFill>
              </a:rPr>
              <a:t>3</a:t>
            </a:fld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59F804F-9508-9B00-376A-7A3F44BF377B}"/>
              </a:ext>
            </a:extLst>
          </p:cNvPr>
          <p:cNvSpPr txBox="1"/>
          <p:nvPr/>
        </p:nvSpPr>
        <p:spPr>
          <a:xfrm>
            <a:off x="1972887" y="946269"/>
            <a:ext cx="8246226" cy="4965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50"/>
              </a:lnSpc>
            </a:pPr>
            <a:r>
              <a:rPr lang="fr-FR" sz="2500" dirty="0">
                <a:solidFill>
                  <a:srgbClr val="01255A"/>
                </a:solidFill>
                <a:latin typeface="Inter"/>
              </a:rPr>
              <a:t>Depuis 2017, </a:t>
            </a:r>
            <a:r>
              <a:rPr lang="fr-FR" sz="2500" b="1" dirty="0" err="1">
                <a:solidFill>
                  <a:srgbClr val="01255A"/>
                </a:solidFill>
                <a:latin typeface="Inter"/>
              </a:rPr>
              <a:t>Minutos</a:t>
            </a:r>
            <a:r>
              <a:rPr lang="fr-FR" sz="2500" dirty="0">
                <a:solidFill>
                  <a:srgbClr val="01255A"/>
                </a:solidFill>
                <a:latin typeface="Inter"/>
              </a:rPr>
              <a:t> fournit des solutions dans les domaines des télécommunications et des technologies de l'information </a:t>
            </a:r>
            <a:r>
              <a:rPr lang="fr-FR" sz="2500" dirty="0" smtClean="0">
                <a:solidFill>
                  <a:srgbClr val="01255A"/>
                </a:solidFill>
                <a:latin typeface="Inter"/>
              </a:rPr>
              <a:t>:</a:t>
            </a:r>
          </a:p>
          <a:p>
            <a:pPr>
              <a:lnSpc>
                <a:spcPts val="3750"/>
              </a:lnSpc>
            </a:pPr>
            <a:endParaRPr lang="fr-FR" sz="2500" dirty="0">
              <a:solidFill>
                <a:srgbClr val="01255A"/>
              </a:solidFill>
              <a:effectLst/>
              <a:latin typeface="Inter"/>
            </a:endParaRPr>
          </a:p>
          <a:p>
            <a:pPr>
              <a:lnSpc>
                <a:spcPts val="3750"/>
              </a:lnSpc>
            </a:pPr>
            <a:r>
              <a:rPr lang="fr-FR" sz="2500" b="0" dirty="0" smtClean="0">
                <a:solidFill>
                  <a:srgbClr val="01255A"/>
                </a:solidFill>
                <a:effectLst/>
                <a:latin typeface="Inter"/>
              </a:rPr>
              <a:t>• </a:t>
            </a:r>
            <a:r>
              <a:rPr lang="fr-FR" sz="2500" b="0" dirty="0">
                <a:solidFill>
                  <a:srgbClr val="01255A"/>
                </a:solidFill>
                <a:effectLst/>
                <a:latin typeface="Inter"/>
              </a:rPr>
              <a:t>Services de </a:t>
            </a:r>
            <a:r>
              <a:rPr lang="fr-FR" sz="2500" b="0" dirty="0" smtClean="0">
                <a:solidFill>
                  <a:srgbClr val="01255A"/>
                </a:solidFill>
                <a:effectLst/>
                <a:latin typeface="Inter"/>
              </a:rPr>
              <a:t>conseil;</a:t>
            </a:r>
            <a:endParaRPr lang="fr-FR" sz="2500" dirty="0">
              <a:solidFill>
                <a:srgbClr val="01255A"/>
              </a:solidFill>
              <a:effectLst/>
              <a:latin typeface="Inter"/>
            </a:endParaRPr>
          </a:p>
          <a:p>
            <a:pPr>
              <a:lnSpc>
                <a:spcPts val="3750"/>
              </a:lnSpc>
            </a:pPr>
            <a:r>
              <a:rPr lang="fr-FR" sz="2500" dirty="0">
                <a:solidFill>
                  <a:srgbClr val="01255A"/>
                </a:solidFill>
                <a:latin typeface="Inter"/>
              </a:rPr>
              <a:t>• </a:t>
            </a:r>
            <a:r>
              <a:rPr lang="fr-FR" sz="2500" b="0" dirty="0">
                <a:solidFill>
                  <a:srgbClr val="01255A"/>
                </a:solidFill>
                <a:effectLst/>
                <a:latin typeface="Inter"/>
              </a:rPr>
              <a:t>Support </a:t>
            </a:r>
            <a:r>
              <a:rPr lang="fr-FR" sz="2500" b="0" dirty="0" smtClean="0">
                <a:solidFill>
                  <a:srgbClr val="01255A"/>
                </a:solidFill>
                <a:effectLst/>
                <a:latin typeface="Inter"/>
              </a:rPr>
              <a:t>technique;</a:t>
            </a:r>
            <a:endParaRPr lang="fr-FR" sz="2500" dirty="0">
              <a:solidFill>
                <a:srgbClr val="01255A"/>
              </a:solidFill>
              <a:effectLst/>
              <a:latin typeface="Inter"/>
            </a:endParaRPr>
          </a:p>
          <a:p>
            <a:pPr>
              <a:lnSpc>
                <a:spcPts val="3750"/>
              </a:lnSpc>
            </a:pPr>
            <a:r>
              <a:rPr lang="fr-FR" sz="2500" dirty="0">
                <a:solidFill>
                  <a:srgbClr val="01255A"/>
                </a:solidFill>
                <a:latin typeface="Inter"/>
              </a:rPr>
              <a:t>• </a:t>
            </a:r>
            <a:r>
              <a:rPr lang="fr-FR" sz="2500" b="0" dirty="0">
                <a:solidFill>
                  <a:srgbClr val="01255A"/>
                </a:solidFill>
                <a:effectLst/>
                <a:latin typeface="Inter"/>
              </a:rPr>
              <a:t>Internet </a:t>
            </a:r>
            <a:r>
              <a:rPr lang="fr-FR" sz="2500" b="0" dirty="0" smtClean="0">
                <a:solidFill>
                  <a:srgbClr val="01255A"/>
                </a:solidFill>
                <a:effectLst/>
                <a:latin typeface="Inter"/>
              </a:rPr>
              <a:t>dédié;</a:t>
            </a:r>
            <a:endParaRPr lang="fr-FR" sz="2500" dirty="0">
              <a:solidFill>
                <a:srgbClr val="01255A"/>
              </a:solidFill>
              <a:effectLst/>
              <a:latin typeface="Inter"/>
            </a:endParaRPr>
          </a:p>
          <a:p>
            <a:pPr>
              <a:lnSpc>
                <a:spcPts val="3750"/>
              </a:lnSpc>
            </a:pPr>
            <a:r>
              <a:rPr lang="fr-FR" sz="2500" dirty="0">
                <a:solidFill>
                  <a:srgbClr val="01255A"/>
                </a:solidFill>
                <a:latin typeface="Inter"/>
              </a:rPr>
              <a:t>• </a:t>
            </a:r>
            <a:r>
              <a:rPr lang="fr-FR" sz="2500" b="0" dirty="0">
                <a:solidFill>
                  <a:srgbClr val="01255A"/>
                </a:solidFill>
                <a:effectLst/>
                <a:latin typeface="Inter"/>
              </a:rPr>
              <a:t>Haut </a:t>
            </a:r>
            <a:r>
              <a:rPr lang="fr-FR" sz="2500" b="0" dirty="0" smtClean="0">
                <a:solidFill>
                  <a:srgbClr val="01255A"/>
                </a:solidFill>
                <a:effectLst/>
                <a:latin typeface="Inter"/>
              </a:rPr>
              <a:t>débit;</a:t>
            </a:r>
            <a:endParaRPr lang="fr-FR" sz="2500" dirty="0">
              <a:solidFill>
                <a:srgbClr val="01255A"/>
              </a:solidFill>
              <a:effectLst/>
              <a:latin typeface="Inter"/>
            </a:endParaRPr>
          </a:p>
          <a:p>
            <a:pPr>
              <a:lnSpc>
                <a:spcPts val="3750"/>
              </a:lnSpc>
            </a:pPr>
            <a:r>
              <a:rPr lang="fr-FR" sz="2500" dirty="0">
                <a:solidFill>
                  <a:srgbClr val="01255A"/>
                </a:solidFill>
                <a:latin typeface="Inter"/>
              </a:rPr>
              <a:t>• </a:t>
            </a:r>
            <a:r>
              <a:rPr lang="fr-FR" sz="2500" b="0" dirty="0" smtClean="0">
                <a:solidFill>
                  <a:srgbClr val="01255A"/>
                </a:solidFill>
                <a:effectLst/>
                <a:latin typeface="Inter"/>
              </a:rPr>
              <a:t>Téléphonie;</a:t>
            </a:r>
            <a:endParaRPr lang="fr-FR" sz="2500" dirty="0">
              <a:solidFill>
                <a:srgbClr val="01255A"/>
              </a:solidFill>
              <a:effectLst/>
              <a:latin typeface="Inter"/>
            </a:endParaRPr>
          </a:p>
          <a:p>
            <a:pPr>
              <a:lnSpc>
                <a:spcPts val="3750"/>
              </a:lnSpc>
            </a:pPr>
            <a:r>
              <a:rPr lang="fr-FR" sz="2500" dirty="0">
                <a:solidFill>
                  <a:srgbClr val="01255A"/>
                </a:solidFill>
                <a:latin typeface="Inter"/>
              </a:rPr>
              <a:t>• Et bien d'autres services.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809625"/>
          </a:xfrm>
          <a:prstGeom prst="rect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27" y="272976"/>
            <a:ext cx="1116308" cy="3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1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The Metropolitan Region of Campinas and the ambition for a more sustainable  future - ICLEI">
            <a:extLst>
              <a:ext uri="{FF2B5EF4-FFF2-40B4-BE49-F238E27FC236}">
                <a16:creationId xmlns:a16="http://schemas.microsoft.com/office/drawing/2014/main" id="{C40C6164-AEF1-8030-B2BF-F14DBE7BE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200" y="3801484"/>
            <a:ext cx="3489472" cy="198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0" y="6048375"/>
            <a:ext cx="12192000" cy="809625"/>
          </a:xfrm>
          <a:prstGeom prst="rect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2F38F251-B396-1728-7778-D70AC975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672" y="6223705"/>
            <a:ext cx="268111" cy="365125"/>
          </a:xfrm>
        </p:spPr>
        <p:txBody>
          <a:bodyPr/>
          <a:lstStyle/>
          <a:p>
            <a:fld id="{C17475DB-A728-4B7C-9037-80FD672EF6B1}" type="slidenum">
              <a:rPr lang="fr-FR" sz="2000" b="1" smtClean="0">
                <a:solidFill>
                  <a:schemeClr val="bg1"/>
                </a:solidFill>
              </a:rPr>
              <a:t>4</a:t>
            </a:fld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809625"/>
          </a:xfrm>
          <a:prstGeom prst="rect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27" y="272976"/>
            <a:ext cx="1116308" cy="370200"/>
          </a:xfrm>
          <a:prstGeom prst="rect">
            <a:avLst/>
          </a:prstGeom>
        </p:spPr>
      </p:pic>
      <p:pic>
        <p:nvPicPr>
          <p:cNvPr id="7" name="Picture 4" descr="carte politique du brésil divisée par état 13893498 PNG">
            <a:extLst>
              <a:ext uri="{FF2B5EF4-FFF2-40B4-BE49-F238E27FC236}">
                <a16:creationId xmlns:a16="http://schemas.microsoft.com/office/drawing/2014/main" id="{E7E0AA30-FA8E-F4F8-44FB-80ADAE7E5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441" y="1030959"/>
            <a:ext cx="3060138" cy="317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59F804F-9508-9B00-376A-7A3F44BF377B}"/>
              </a:ext>
            </a:extLst>
          </p:cNvPr>
          <p:cNvSpPr txBox="1"/>
          <p:nvPr/>
        </p:nvSpPr>
        <p:spPr>
          <a:xfrm>
            <a:off x="823356" y="1158646"/>
            <a:ext cx="5868390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50"/>
              </a:lnSpc>
            </a:pPr>
            <a:r>
              <a:rPr lang="pt-BR" sz="2500" dirty="0" smtClean="0">
                <a:solidFill>
                  <a:srgbClr val="01255A"/>
                </a:solidFill>
                <a:latin typeface="Inter"/>
              </a:rPr>
              <a:t>Située à </a:t>
            </a:r>
            <a:r>
              <a:rPr lang="pt-BR" sz="2500" b="1" dirty="0" smtClean="0">
                <a:solidFill>
                  <a:srgbClr val="01255A"/>
                </a:solidFill>
                <a:latin typeface="Inter"/>
              </a:rPr>
              <a:t>Campinas - </a:t>
            </a:r>
            <a:r>
              <a:rPr lang="pt-BR" sz="2500" dirty="0" smtClean="0">
                <a:solidFill>
                  <a:srgbClr val="01255A"/>
                </a:solidFill>
                <a:latin typeface="Inter"/>
              </a:rPr>
              <a:t>São Paulo</a:t>
            </a:r>
            <a:r>
              <a:rPr lang="pt-BR" sz="2500" dirty="0">
                <a:solidFill>
                  <a:srgbClr val="01255A"/>
                </a:solidFill>
                <a:latin typeface="Inter"/>
              </a:rPr>
              <a:t>, </a:t>
            </a:r>
            <a:r>
              <a:rPr lang="pt-BR" sz="2500" dirty="0" smtClean="0">
                <a:solidFill>
                  <a:srgbClr val="01255A"/>
                </a:solidFill>
                <a:latin typeface="Inter"/>
              </a:rPr>
              <a:t>Brésil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59F804F-9508-9B00-376A-7A3F44BF377B}"/>
              </a:ext>
            </a:extLst>
          </p:cNvPr>
          <p:cNvSpPr txBox="1"/>
          <p:nvPr/>
        </p:nvSpPr>
        <p:spPr>
          <a:xfrm rot="17100111">
            <a:off x="10144169" y="3058268"/>
            <a:ext cx="2760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smtClean="0">
                <a:solidFill>
                  <a:srgbClr val="FFFF00"/>
                </a:solidFill>
                <a:latin typeface="Inter"/>
              </a:rPr>
              <a:t>📌</a:t>
            </a:r>
            <a:endParaRPr lang="fr-FR" sz="1000" b="1" dirty="0">
              <a:solidFill>
                <a:srgbClr val="FFFF00"/>
              </a:solidFill>
              <a:latin typeface="Inter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59F804F-9508-9B00-376A-7A3F44BF377B}"/>
              </a:ext>
            </a:extLst>
          </p:cNvPr>
          <p:cNvSpPr txBox="1"/>
          <p:nvPr/>
        </p:nvSpPr>
        <p:spPr>
          <a:xfrm>
            <a:off x="823355" y="2056724"/>
            <a:ext cx="3637809" cy="1490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50"/>
              </a:lnSpc>
            </a:pPr>
            <a:r>
              <a:rPr lang="pt-BR" sz="2000" dirty="0" smtClean="0">
                <a:solidFill>
                  <a:srgbClr val="01255A"/>
                </a:solidFill>
                <a:latin typeface="Inter"/>
              </a:rPr>
              <a:t>• +1M d’habitants</a:t>
            </a:r>
          </a:p>
          <a:p>
            <a:pPr>
              <a:lnSpc>
                <a:spcPts val="3750"/>
              </a:lnSpc>
            </a:pPr>
            <a:r>
              <a:rPr lang="pt-BR" sz="2000" dirty="0" smtClean="0">
                <a:solidFill>
                  <a:srgbClr val="01255A"/>
                </a:solidFill>
                <a:latin typeface="Inter"/>
              </a:rPr>
              <a:t>• Ville la plus riche après la capitale São Paulo</a:t>
            </a:r>
            <a:endParaRPr lang="fr-FR" sz="2000" dirty="0">
              <a:solidFill>
                <a:srgbClr val="01255A"/>
              </a:solidFill>
              <a:latin typeface="Inter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59F804F-9508-9B00-376A-7A3F44BF377B}"/>
              </a:ext>
            </a:extLst>
          </p:cNvPr>
          <p:cNvSpPr txBox="1"/>
          <p:nvPr/>
        </p:nvSpPr>
        <p:spPr>
          <a:xfrm>
            <a:off x="833963" y="4119410"/>
            <a:ext cx="3200005" cy="53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50"/>
              </a:lnSpc>
            </a:pPr>
            <a:r>
              <a:rPr lang="pt-BR" sz="2500" dirty="0" smtClean="0">
                <a:solidFill>
                  <a:srgbClr val="01255A"/>
                </a:solidFill>
                <a:latin typeface="Inter"/>
              </a:rPr>
              <a:t>Plus de </a:t>
            </a:r>
            <a:r>
              <a:rPr lang="pt-BR" sz="2500" b="1" dirty="0" smtClean="0">
                <a:solidFill>
                  <a:srgbClr val="01255A"/>
                </a:solidFill>
                <a:latin typeface="Inter"/>
              </a:rPr>
              <a:t>500 clients</a:t>
            </a:r>
          </a:p>
        </p:txBody>
      </p:sp>
      <p:pic>
        <p:nvPicPr>
          <p:cNvPr id="1026" name="Picture 2" descr="Melhoramentos | Perfil | BDLF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795" y="4968867"/>
            <a:ext cx="1449124" cy="51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mbraer Logo Black and White (1) – Brands Logos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53" y="4971706"/>
            <a:ext cx="1781038" cy="44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30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4009531" y="2415865"/>
            <a:ext cx="417293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bg1"/>
                </a:solidFill>
                <a:latin typeface="Inter"/>
              </a:rPr>
              <a:t>OBJETCTIFS</a:t>
            </a:r>
            <a:endParaRPr lang="fr-FR" sz="5000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27" y="272976"/>
            <a:ext cx="1116308" cy="3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1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048375"/>
            <a:ext cx="12192000" cy="809625"/>
          </a:xfrm>
          <a:prstGeom prst="rect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2F38F251-B396-1728-7778-D70AC975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672" y="6223705"/>
            <a:ext cx="268111" cy="365125"/>
          </a:xfrm>
        </p:spPr>
        <p:txBody>
          <a:bodyPr/>
          <a:lstStyle/>
          <a:p>
            <a:fld id="{C17475DB-A728-4B7C-9037-80FD672EF6B1}" type="slidenum">
              <a:rPr lang="fr-FR" sz="2000" b="1" smtClean="0">
                <a:solidFill>
                  <a:schemeClr val="bg1"/>
                </a:solidFill>
              </a:rPr>
              <a:t>6</a:t>
            </a:fld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809625"/>
          </a:xfrm>
          <a:prstGeom prst="rect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27" y="272976"/>
            <a:ext cx="1116308" cy="3702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72A9BD9-BF4E-8A42-64E2-CA838B254E77}"/>
              </a:ext>
            </a:extLst>
          </p:cNvPr>
          <p:cNvSpPr txBox="1"/>
          <p:nvPr/>
        </p:nvSpPr>
        <p:spPr>
          <a:xfrm>
            <a:off x="3416414" y="1170689"/>
            <a:ext cx="4886327" cy="4388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fr-FR" sz="2500" b="0" dirty="0" smtClean="0">
                <a:solidFill>
                  <a:srgbClr val="01255A"/>
                </a:solidFill>
                <a:effectLst/>
                <a:latin typeface="YADXm3pZ1HU 0"/>
              </a:rPr>
              <a:t>• Stabilisée </a:t>
            </a:r>
            <a:r>
              <a:rPr lang="fr-FR" sz="2500" b="0" dirty="0">
                <a:solidFill>
                  <a:srgbClr val="01255A"/>
                </a:solidFill>
                <a:effectLst/>
                <a:latin typeface="YADXm3pZ1HU 0"/>
              </a:rPr>
              <a:t>sur le marché </a:t>
            </a:r>
            <a:endParaRPr lang="fr-FR" sz="2500" dirty="0">
              <a:solidFill>
                <a:srgbClr val="01255A"/>
              </a:solidFill>
              <a:effectLst/>
              <a:latin typeface="YADXm3pZ1HU 0"/>
            </a:endParaRPr>
          </a:p>
          <a:p>
            <a:pPr>
              <a:spcAft>
                <a:spcPts val="500"/>
              </a:spcAft>
            </a:pPr>
            <a:r>
              <a:rPr lang="fr-FR" sz="2500" b="0" dirty="0">
                <a:solidFill>
                  <a:srgbClr val="01255A"/>
                </a:solidFill>
                <a:effectLst/>
                <a:latin typeface="YADXm3pZ1HU 0"/>
              </a:rPr>
              <a:t>• </a:t>
            </a:r>
            <a:r>
              <a:rPr lang="fr-FR" sz="2500" dirty="0">
                <a:solidFill>
                  <a:srgbClr val="01255A"/>
                </a:solidFill>
                <a:latin typeface="YADXm3pZ1HU 0"/>
              </a:rPr>
              <a:t>Rythme de croissance établi</a:t>
            </a:r>
            <a:endParaRPr lang="fr-FR" sz="2500" b="0" dirty="0" smtClean="0">
              <a:solidFill>
                <a:srgbClr val="01255A"/>
              </a:solidFill>
              <a:effectLst/>
              <a:latin typeface="YADXm3pZ1HU 0"/>
            </a:endParaRPr>
          </a:p>
          <a:p>
            <a:pPr>
              <a:spcAft>
                <a:spcPts val="500"/>
              </a:spcAft>
            </a:pPr>
            <a:endParaRPr lang="fr-FR" sz="2500" b="0" dirty="0">
              <a:solidFill>
                <a:srgbClr val="01255A"/>
              </a:solidFill>
              <a:effectLst/>
              <a:latin typeface="YADXm3pZ1HU 0"/>
            </a:endParaRPr>
          </a:p>
          <a:p>
            <a:pPr>
              <a:spcAft>
                <a:spcPts val="500"/>
              </a:spcAft>
            </a:pPr>
            <a:r>
              <a:rPr lang="fr-FR" sz="2500" b="1" dirty="0">
                <a:solidFill>
                  <a:srgbClr val="01255A"/>
                </a:solidFill>
                <a:latin typeface="YADXm3pZ1HU 0"/>
              </a:rPr>
              <a:t>Opportunité : amélioration de sa présence en </a:t>
            </a:r>
            <a:r>
              <a:rPr lang="fr-FR" sz="2500" b="1" dirty="0" smtClean="0">
                <a:solidFill>
                  <a:srgbClr val="01255A"/>
                </a:solidFill>
                <a:latin typeface="YADXm3pZ1HU 0"/>
              </a:rPr>
              <a:t>ligne</a:t>
            </a:r>
            <a:br>
              <a:rPr lang="fr-FR" sz="2500" b="1" dirty="0" smtClean="0">
                <a:solidFill>
                  <a:srgbClr val="01255A"/>
                </a:solidFill>
                <a:latin typeface="YADXm3pZ1HU 0"/>
              </a:rPr>
            </a:br>
            <a:endParaRPr lang="fr-FR" sz="2500" dirty="0">
              <a:solidFill>
                <a:srgbClr val="01255A"/>
              </a:solidFill>
              <a:effectLst/>
              <a:latin typeface="YADXm3pZ1HU 0"/>
            </a:endParaRPr>
          </a:p>
          <a:p>
            <a:pPr>
              <a:spcAft>
                <a:spcPts val="500"/>
              </a:spcAft>
            </a:pPr>
            <a:r>
              <a:rPr lang="fr-FR" sz="2500" dirty="0">
                <a:solidFill>
                  <a:srgbClr val="01255A"/>
                </a:solidFill>
              </a:rPr>
              <a:t>• Affiner sa présence en ligne</a:t>
            </a:r>
          </a:p>
          <a:p>
            <a:pPr>
              <a:spcAft>
                <a:spcPts val="500"/>
              </a:spcAft>
            </a:pPr>
            <a:r>
              <a:rPr lang="fr-FR" sz="2500" dirty="0">
                <a:solidFill>
                  <a:srgbClr val="01255A"/>
                </a:solidFill>
              </a:rPr>
              <a:t>• Renforcer sa marque</a:t>
            </a:r>
          </a:p>
          <a:p>
            <a:pPr>
              <a:spcAft>
                <a:spcPts val="500"/>
              </a:spcAft>
            </a:pPr>
            <a:r>
              <a:rPr lang="fr-FR" sz="2500" dirty="0">
                <a:solidFill>
                  <a:srgbClr val="01255A"/>
                </a:solidFill>
              </a:rPr>
              <a:t>• Attirer de nouveaux clients</a:t>
            </a:r>
          </a:p>
          <a:p>
            <a:pPr>
              <a:spcAft>
                <a:spcPts val="500"/>
              </a:spcAft>
            </a:pPr>
            <a:r>
              <a:rPr lang="fr-FR" sz="2500" dirty="0">
                <a:solidFill>
                  <a:srgbClr val="01255A"/>
                </a:solidFill>
              </a:rPr>
              <a:t>• Fidéliser la clientèle </a:t>
            </a:r>
            <a:r>
              <a:rPr lang="fr-FR" sz="2500" dirty="0" smtClean="0">
                <a:solidFill>
                  <a:srgbClr val="01255A"/>
                </a:solidFill>
              </a:rPr>
              <a:t>existante</a:t>
            </a:r>
            <a:endParaRPr lang="fr-FR" sz="2500" dirty="0">
              <a:solidFill>
                <a:srgbClr val="0125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03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473328" y="2415865"/>
            <a:ext cx="524534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000" b="1" dirty="0" smtClean="0">
                <a:solidFill>
                  <a:schemeClr val="bg1"/>
                </a:solidFill>
                <a:latin typeface="Inter"/>
              </a:rPr>
              <a:t>CONCURRENCE</a:t>
            </a:r>
            <a:endParaRPr lang="fr-FR" sz="5000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27" y="272976"/>
            <a:ext cx="1116308" cy="3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5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048375"/>
            <a:ext cx="12192000" cy="809625"/>
          </a:xfrm>
          <a:prstGeom prst="rect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2F38F251-B396-1728-7778-D70AC975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9672" y="6223705"/>
            <a:ext cx="268111" cy="365125"/>
          </a:xfrm>
        </p:spPr>
        <p:txBody>
          <a:bodyPr/>
          <a:lstStyle/>
          <a:p>
            <a:fld id="{C17475DB-A728-4B7C-9037-80FD672EF6B1}" type="slidenum">
              <a:rPr lang="fr-FR" sz="2000" b="1" smtClean="0">
                <a:solidFill>
                  <a:schemeClr val="bg1"/>
                </a:solidFill>
              </a:rPr>
              <a:t>8</a:t>
            </a:fld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809625"/>
          </a:xfrm>
          <a:prstGeom prst="rect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27" y="272976"/>
            <a:ext cx="1116308" cy="37020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FDBB627-F34D-47BF-D69F-86ADD3929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785" y="2806731"/>
            <a:ext cx="2090057" cy="78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Vivo Celulares Logo PNG Vector (CDR) Free Download">
            <a:extLst>
              <a:ext uri="{FF2B5EF4-FFF2-40B4-BE49-F238E27FC236}">
                <a16:creationId xmlns:a16="http://schemas.microsoft.com/office/drawing/2014/main" id="{577CBED0-1542-61FE-4858-221E9EF27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611" y="2370360"/>
            <a:ext cx="1898640" cy="165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Speedtest Custom - Test your internet speeds">
            <a:extLst>
              <a:ext uri="{FF2B5EF4-FFF2-40B4-BE49-F238E27FC236}">
                <a16:creationId xmlns:a16="http://schemas.microsoft.com/office/drawing/2014/main" id="{65C1D606-3118-50B9-E7DD-D4FF53D1C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737" y="3005051"/>
            <a:ext cx="3261579" cy="58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32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041869" y="2415865"/>
            <a:ext cx="21082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000" b="1" dirty="0" smtClean="0">
                <a:solidFill>
                  <a:schemeClr val="bg1"/>
                </a:solidFill>
                <a:latin typeface="Inter"/>
              </a:rPr>
              <a:t>CIBLE</a:t>
            </a:r>
            <a:endParaRPr lang="fr-FR" sz="5000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27" y="272976"/>
            <a:ext cx="1116308" cy="3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0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</TotalTime>
  <Words>273</Words>
  <Application>Microsoft Office PowerPoint</Application>
  <PresentationFormat>Grand écran</PresentationFormat>
  <Paragraphs>112</Paragraphs>
  <Slides>23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Inter</vt:lpstr>
      <vt:lpstr>YADXm3pZ1HU 0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Pedro</dc:creator>
  <cp:lastModifiedBy>Goudet</cp:lastModifiedBy>
  <cp:revision>19</cp:revision>
  <dcterms:created xsi:type="dcterms:W3CDTF">2024-11-05T10:40:07Z</dcterms:created>
  <dcterms:modified xsi:type="dcterms:W3CDTF">2025-01-10T14:42:38Z</dcterms:modified>
</cp:coreProperties>
</file>