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Lora Bold Italics" charset="1" panose="00000800000000000000"/>
      <p:regular r:id="rId18"/>
    </p:embeddedFont>
    <p:embeddedFont>
      <p:font typeface="Lora Italics" charset="1" panose="00000500000000000000"/>
      <p:regular r:id="rId19"/>
    </p:embeddedFont>
    <p:embeddedFont>
      <p:font typeface="Lora Bold" charset="1" panose="00000800000000000000"/>
      <p:regular r:id="rId20"/>
    </p:embeddedFont>
    <p:embeddedFont>
      <p:font typeface="Arimo Bold" charset="1" panose="020B0704020202020204"/>
      <p:regular r:id="rId24"/>
    </p:embeddedFont>
    <p:embeddedFont>
      <p:font typeface="Arimo Bold Italics" charset="1" panose="020B0704020202090204"/>
      <p:regular r:id="rId25"/>
    </p:embeddedFont>
    <p:embeddedFont>
      <p:font typeface="Arimo" charset="1" panose="020B0604020202020204"/>
      <p:regular r:id="rId26"/>
    </p:embeddedFont>
    <p:embeddedFont>
      <p:font typeface="Lora"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paper 1- Bipartite Configuration Model (BiCM) to extract statistically significant relationships. Louvain community detection algorithm to group countries based on shared book preferences.Limited Country Representation: Data was only analyzed for *45 countries* due to low Goodreads user activity in other regions. Language Translation Considerations - The study assumes book translations allow cross-language comparisons, but not all books are available in multiple languages.</a:t>
            </a:r>
          </a:p>
          <a:p>
            <a:r>
              <a:rPr lang="en-US"/>
              <a:t/>
            </a:r>
          </a:p>
          <a:p>
            <a:r>
              <a:rPr lang="en-US"/>
              <a:t>paper 2- Collaborative Filtering (CF) - Uses user-item interactions to suggest books. Jaccard Similarity (JS) for Enhanced CF - Measures the similarity between books based on the ratio of users who have rated both books vs. those who have rated either. Hybrid Recommendation System: Combines *content-based filtering* (which uses book metadata like genre, author, etc.) and collaborative filtering.Overcomes CF issues like cold start and improves personalization. Cold Start Issue Not Fully Resolved - The system still struggles with new users without prior ratings or reviews. Reliance on User Ratings: The model assumes all user ratings are genuine, but fake reviews or biased ratings can impact accuracy.</a:t>
            </a:r>
          </a:p>
          <a:p>
            <a:r>
              <a:rPr lang="en-US"/>
              <a:t/>
            </a:r>
          </a:p>
          <a:p>
            <a:r>
              <a:rPr lang="en-US"/>
              <a:t>paper 3 - Collaborative Filtering - User-based collaborative filtering is implemented. Cosine Similarity: Used to determine similarity between books based on ratings. KNN: Finds groups of similar users based on book ratings. Predicts ratings using top-K similar users. Cold Start Problem:  Does not effectively handle recommendations for completely new users without prior ratings. Lack of Hybrid Approach- The system does not incorporate a hybrid model (combining content-based and collaborative filtering), which could improve accuracy.</a:t>
            </a:r>
          </a:p>
          <a:p>
            <a:r>
              <a:rPr lang="en-US"/>
              <a:t/>
            </a:r>
          </a:p>
          <a:p>
            <a:r>
              <a:rPr lang="en-US"/>
              <a:t>Paper 4 - same dataset as ours. Popularity-Based Filtering - Recommends books based on their overall popularity. Books with high ratings and many reviews are considered. Does not consider user-specific preferences.Mood-Based Filtering: Uses (NLP) to analyze book descriptions.Categorizes books based on mood (e.g., Happy, Sad, Adventurous, Romantic, etc.). Suggests books matching the user's selected mood. Cold Start Problem: The system struggles to recommend books for new users with no prior reading history. Limited Mood Classification: The mood-based algorithm is limited to six predefined moods, which may not fully capture complex user emotions.</a:t>
            </a:r>
          </a:p>
          <a:p>
            <a:r>
              <a:rPr lang="en-US"/>
              <a:t/>
            </a:r>
          </a:p>
          <a:p>
            <a:r>
              <a:rPr lang="en-US"/>
              <a:t>paper 5 - User-based CF: Recommends books based on similar user preferences. Item-based CF: Recommends books similar to those the user has already liked. Uses book metadata (title, author, keywords) to recommend books. Implements TF-IDF (Term Frequency-Inverse Document Frequency)* for analyzing keyword importance. Cold Start Problem:CF struggles with new users/books. Content-based filtering partially mitigates this but does not fully resolve it. Data Dependence:DL models require large training datasets. Smaller libraries may not have enough data to train the models effectively.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14" Target="../media/image33.png" Type="http://schemas.openxmlformats.org/officeDocument/2006/relationships/image"/><Relationship Id="rId15" Target="../media/image34.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4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39193" y="2801542"/>
            <a:ext cx="4517045" cy="4786850"/>
          </a:xfrm>
          <a:custGeom>
            <a:avLst/>
            <a:gdLst/>
            <a:ahLst/>
            <a:cxnLst/>
            <a:rect r="r" b="b" t="t" l="l"/>
            <a:pathLst>
              <a:path h="4786850" w="4517045">
                <a:moveTo>
                  <a:pt x="0" y="0"/>
                </a:moveTo>
                <a:lnTo>
                  <a:pt x="4517046" y="0"/>
                </a:lnTo>
                <a:lnTo>
                  <a:pt x="4517046" y="4786850"/>
                </a:lnTo>
                <a:lnTo>
                  <a:pt x="0" y="47868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147722" y="4095945"/>
            <a:ext cx="7917175" cy="2030621"/>
          </a:xfrm>
          <a:prstGeom prst="rect">
            <a:avLst/>
          </a:prstGeom>
        </p:spPr>
        <p:txBody>
          <a:bodyPr anchor="t" rtlCol="false" tIns="0" lIns="0" bIns="0" rIns="0">
            <a:spAutoFit/>
          </a:bodyPr>
          <a:lstStyle/>
          <a:p>
            <a:pPr algn="l" marL="0" indent="0" lvl="0">
              <a:lnSpc>
                <a:spcPts val="5361"/>
              </a:lnSpc>
            </a:pPr>
            <a:r>
              <a:rPr lang="en-US" b="true" sz="3829" i="true" spc="164">
                <a:solidFill>
                  <a:srgbClr val="152225"/>
                </a:solidFill>
                <a:latin typeface="Lora Bold Italics"/>
                <a:ea typeface="Lora Bold Italics"/>
                <a:cs typeface="Lora Bold Italics"/>
                <a:sym typeface="Lora Bold Italics"/>
              </a:rPr>
              <a:t>Multi-Feature Content Modeling for Book Recommendations</a:t>
            </a:r>
          </a:p>
        </p:txBody>
      </p:sp>
      <p:grpSp>
        <p:nvGrpSpPr>
          <p:cNvPr name="Group 4" id="4"/>
          <p:cNvGrpSpPr/>
          <p:nvPr/>
        </p:nvGrpSpPr>
        <p:grpSpPr>
          <a:xfrm rot="0">
            <a:off x="13169243" y="6132281"/>
            <a:ext cx="4353766" cy="2588261"/>
            <a:chOff x="0" y="0"/>
            <a:chExt cx="1146671" cy="681682"/>
          </a:xfrm>
        </p:grpSpPr>
        <p:sp>
          <p:nvSpPr>
            <p:cNvPr name="Freeform 5" id="5"/>
            <p:cNvSpPr/>
            <p:nvPr/>
          </p:nvSpPr>
          <p:spPr>
            <a:xfrm flipH="false" flipV="false" rot="0">
              <a:off x="0" y="0"/>
              <a:ext cx="1146671" cy="681682"/>
            </a:xfrm>
            <a:custGeom>
              <a:avLst/>
              <a:gdLst/>
              <a:ahLst/>
              <a:cxnLst/>
              <a:rect r="r" b="b" t="t" l="l"/>
              <a:pathLst>
                <a:path h="681682" w="1146671">
                  <a:moveTo>
                    <a:pt x="21339" y="0"/>
                  </a:moveTo>
                  <a:lnTo>
                    <a:pt x="1125332" y="0"/>
                  </a:lnTo>
                  <a:cubicBezTo>
                    <a:pt x="1130992" y="0"/>
                    <a:pt x="1136419" y="2248"/>
                    <a:pt x="1140421" y="6250"/>
                  </a:cubicBezTo>
                  <a:cubicBezTo>
                    <a:pt x="1144423" y="10252"/>
                    <a:pt x="1146671" y="15679"/>
                    <a:pt x="1146671" y="21339"/>
                  </a:cubicBezTo>
                  <a:lnTo>
                    <a:pt x="1146671" y="660343"/>
                  </a:lnTo>
                  <a:cubicBezTo>
                    <a:pt x="1146671" y="666003"/>
                    <a:pt x="1144423" y="671430"/>
                    <a:pt x="1140421" y="675432"/>
                  </a:cubicBezTo>
                  <a:cubicBezTo>
                    <a:pt x="1136419" y="679434"/>
                    <a:pt x="1130992" y="681682"/>
                    <a:pt x="1125332" y="681682"/>
                  </a:cubicBezTo>
                  <a:lnTo>
                    <a:pt x="21339" y="681682"/>
                  </a:lnTo>
                  <a:cubicBezTo>
                    <a:pt x="15679" y="681682"/>
                    <a:pt x="10252" y="679434"/>
                    <a:pt x="6250" y="675432"/>
                  </a:cubicBezTo>
                  <a:cubicBezTo>
                    <a:pt x="2248" y="671430"/>
                    <a:pt x="0" y="666003"/>
                    <a:pt x="0" y="660343"/>
                  </a:cubicBezTo>
                  <a:lnTo>
                    <a:pt x="0" y="21339"/>
                  </a:lnTo>
                  <a:cubicBezTo>
                    <a:pt x="0" y="15679"/>
                    <a:pt x="2248" y="10252"/>
                    <a:pt x="6250" y="6250"/>
                  </a:cubicBezTo>
                  <a:cubicBezTo>
                    <a:pt x="10252" y="2248"/>
                    <a:pt x="15679" y="0"/>
                    <a:pt x="21339" y="0"/>
                  </a:cubicBezTo>
                  <a:close/>
                </a:path>
              </a:pathLst>
            </a:custGeom>
            <a:solidFill>
              <a:srgbClr val="DDEFF2"/>
            </a:solidFill>
            <a:ln cap="sq">
              <a:noFill/>
              <a:prstDash val="solid"/>
              <a:miter/>
            </a:ln>
          </p:spPr>
        </p:sp>
        <p:sp>
          <p:nvSpPr>
            <p:cNvPr name="TextBox 6" id="6"/>
            <p:cNvSpPr txBox="true"/>
            <p:nvPr/>
          </p:nvSpPr>
          <p:spPr>
            <a:xfrm>
              <a:off x="0" y="-66675"/>
              <a:ext cx="1146671" cy="748357"/>
            </a:xfrm>
            <a:prstGeom prst="rect">
              <a:avLst/>
            </a:prstGeom>
          </p:spPr>
          <p:txBody>
            <a:bodyPr anchor="ctr" rtlCol="false" tIns="50800" lIns="50800" bIns="50800" rIns="50800"/>
            <a:lstStyle/>
            <a:p>
              <a:pPr algn="ctr">
                <a:lnSpc>
                  <a:spcPts val="3547"/>
                </a:lnSpc>
              </a:pPr>
              <a:r>
                <a:rPr lang="en-US" sz="2318" i="true" spc="143">
                  <a:solidFill>
                    <a:srgbClr val="152225"/>
                  </a:solidFill>
                  <a:latin typeface="Lora Italics"/>
                  <a:ea typeface="Lora Italics"/>
                  <a:cs typeface="Lora Italics"/>
                  <a:sym typeface="Lora Italics"/>
                </a:rPr>
                <a:t>By </a:t>
              </a:r>
            </a:p>
            <a:p>
              <a:pPr algn="ctr">
                <a:lnSpc>
                  <a:spcPts val="3547"/>
                </a:lnSpc>
              </a:pPr>
              <a:r>
                <a:rPr lang="en-US" sz="2318" i="true" spc="143">
                  <a:solidFill>
                    <a:srgbClr val="152225"/>
                  </a:solidFill>
                  <a:latin typeface="Lora Italics"/>
                  <a:ea typeface="Lora Italics"/>
                  <a:cs typeface="Lora Italics"/>
                  <a:sym typeface="Lora Italics"/>
                </a:rPr>
                <a:t>Ishika Kedia </a:t>
              </a:r>
            </a:p>
            <a:p>
              <a:pPr algn="ctr">
                <a:lnSpc>
                  <a:spcPts val="3547"/>
                </a:lnSpc>
              </a:pPr>
              <a:r>
                <a:rPr lang="en-US" sz="2318" i="true" spc="143">
                  <a:solidFill>
                    <a:srgbClr val="152225"/>
                  </a:solidFill>
                  <a:latin typeface="Lora Italics"/>
                  <a:ea typeface="Lora Italics"/>
                  <a:cs typeface="Lora Italics"/>
                  <a:sym typeface="Lora Italics"/>
                </a:rPr>
                <a:t>Saafiya Mudanaldesai </a:t>
              </a:r>
            </a:p>
            <a:p>
              <a:pPr algn="ctr">
                <a:lnSpc>
                  <a:spcPts val="3547"/>
                </a:lnSpc>
              </a:pPr>
              <a:r>
                <a:rPr lang="en-US" sz="2318" i="true" spc="143">
                  <a:solidFill>
                    <a:srgbClr val="152225"/>
                  </a:solidFill>
                  <a:latin typeface="Lora Italics"/>
                  <a:ea typeface="Lora Italics"/>
                  <a:cs typeface="Lora Italics"/>
                  <a:sym typeface="Lora Italics"/>
                </a:rPr>
                <a:t>Greeshma Pathangi Murali</a:t>
              </a:r>
            </a:p>
            <a:p>
              <a:pPr algn="ctr" marL="0" indent="0" lvl="0">
                <a:lnSpc>
                  <a:spcPts val="3547"/>
                </a:lnSpc>
                <a:spcBef>
                  <a:spcPct val="0"/>
                </a:spcBef>
              </a:pPr>
              <a:r>
                <a:rPr lang="en-US" sz="2318" i="true" spc="143">
                  <a:solidFill>
                    <a:srgbClr val="152225"/>
                  </a:solidFill>
                  <a:latin typeface="Lora Italics"/>
                  <a:ea typeface="Lora Italics"/>
                  <a:cs typeface="Lora Italics"/>
                  <a:sym typeface="Lora Italics"/>
                </a:rPr>
                <a:t>Mayuri Mamdi </a:t>
              </a:r>
            </a:p>
          </p:txBody>
        </p:sp>
      </p:grpSp>
      <p:sp>
        <p:nvSpPr>
          <p:cNvPr name="Freeform 7" id="7"/>
          <p:cNvSpPr/>
          <p:nvPr/>
        </p:nvSpPr>
        <p:spPr>
          <a:xfrm flipH="false" flipV="false" rot="0">
            <a:off x="7128672" y="2744198"/>
            <a:ext cx="880641" cy="676993"/>
          </a:xfrm>
          <a:custGeom>
            <a:avLst/>
            <a:gdLst/>
            <a:ahLst/>
            <a:cxnLst/>
            <a:rect r="r" b="b" t="t" l="l"/>
            <a:pathLst>
              <a:path h="676993" w="880641">
                <a:moveTo>
                  <a:pt x="0" y="0"/>
                </a:moveTo>
                <a:lnTo>
                  <a:pt x="880641" y="0"/>
                </a:lnTo>
                <a:lnTo>
                  <a:pt x="880641" y="676994"/>
                </a:lnTo>
                <a:lnTo>
                  <a:pt x="0" y="6769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8167888" y="2857368"/>
            <a:ext cx="1380763" cy="383978"/>
          </a:xfrm>
          <a:prstGeom prst="rect">
            <a:avLst/>
          </a:prstGeom>
        </p:spPr>
        <p:txBody>
          <a:bodyPr anchor="t" rtlCol="false" tIns="0" lIns="0" bIns="0" rIns="0">
            <a:spAutoFit/>
          </a:bodyPr>
          <a:lstStyle/>
          <a:p>
            <a:pPr algn="l" marL="0" indent="0" lvl="0">
              <a:lnSpc>
                <a:spcPts val="3211"/>
              </a:lnSpc>
              <a:spcBef>
                <a:spcPct val="0"/>
              </a:spcBef>
            </a:pPr>
            <a:r>
              <a:rPr lang="en-US" b="true" sz="2099" spc="90">
                <a:solidFill>
                  <a:srgbClr val="3EA6BD"/>
                </a:solidFill>
                <a:latin typeface="Lora Bold"/>
                <a:ea typeface="Lora Bold"/>
                <a:cs typeface="Lora Bold"/>
                <a:sym typeface="Lora Bold"/>
              </a:rPr>
              <a:t>Group 29</a:t>
            </a:r>
          </a:p>
        </p:txBody>
      </p:sp>
      <p:sp>
        <p:nvSpPr>
          <p:cNvPr name="Freeform 9" id="9"/>
          <p:cNvSpPr/>
          <p:nvPr/>
        </p:nvSpPr>
        <p:spPr>
          <a:xfrm flipH="false" flipV="false" rot="0">
            <a:off x="-1978932" y="7754892"/>
            <a:ext cx="6015263" cy="5730905"/>
          </a:xfrm>
          <a:custGeom>
            <a:avLst/>
            <a:gdLst/>
            <a:ahLst/>
            <a:cxnLst/>
            <a:rect r="r" b="b" t="t" l="l"/>
            <a:pathLst>
              <a:path h="5730905" w="6015263">
                <a:moveTo>
                  <a:pt x="0" y="0"/>
                </a:moveTo>
                <a:lnTo>
                  <a:pt x="6015264" y="0"/>
                </a:lnTo>
                <a:lnTo>
                  <a:pt x="6015264" y="5730906"/>
                </a:lnTo>
                <a:lnTo>
                  <a:pt x="0" y="57309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0" id="10"/>
          <p:cNvSpPr/>
          <p:nvPr/>
        </p:nvSpPr>
        <p:spPr>
          <a:xfrm flipH="false" flipV="false" rot="249714">
            <a:off x="13648030" y="-2287346"/>
            <a:ext cx="9889586" cy="7516085"/>
          </a:xfrm>
          <a:custGeom>
            <a:avLst/>
            <a:gdLst/>
            <a:ahLst/>
            <a:cxnLst/>
            <a:rect r="r" b="b" t="t" l="l"/>
            <a:pathLst>
              <a:path h="7516085" w="9889586">
                <a:moveTo>
                  <a:pt x="0" y="0"/>
                </a:moveTo>
                <a:lnTo>
                  <a:pt x="9889586" y="0"/>
                </a:lnTo>
                <a:lnTo>
                  <a:pt x="9889586" y="7516085"/>
                </a:lnTo>
                <a:lnTo>
                  <a:pt x="0" y="75160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1" id="11"/>
          <p:cNvSpPr/>
          <p:nvPr/>
        </p:nvSpPr>
        <p:spPr>
          <a:xfrm flipH="false" flipV="false" rot="0">
            <a:off x="17047792" y="5110620"/>
            <a:ext cx="6089699" cy="4955543"/>
          </a:xfrm>
          <a:custGeom>
            <a:avLst/>
            <a:gdLst/>
            <a:ahLst/>
            <a:cxnLst/>
            <a:rect r="r" b="b" t="t" l="l"/>
            <a:pathLst>
              <a:path h="4955543" w="6089699">
                <a:moveTo>
                  <a:pt x="0" y="0"/>
                </a:moveTo>
                <a:lnTo>
                  <a:pt x="6089699" y="0"/>
                </a:lnTo>
                <a:lnTo>
                  <a:pt x="6089699" y="4955544"/>
                </a:lnTo>
                <a:lnTo>
                  <a:pt x="0" y="49555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2" id="12"/>
          <p:cNvSpPr/>
          <p:nvPr/>
        </p:nvSpPr>
        <p:spPr>
          <a:xfrm flipH="false" flipV="false" rot="0">
            <a:off x="10491323" y="8119694"/>
            <a:ext cx="10069235" cy="3991079"/>
          </a:xfrm>
          <a:custGeom>
            <a:avLst/>
            <a:gdLst/>
            <a:ahLst/>
            <a:cxnLst/>
            <a:rect r="r" b="b" t="t" l="l"/>
            <a:pathLst>
              <a:path h="3991079" w="10069235">
                <a:moveTo>
                  <a:pt x="0" y="0"/>
                </a:moveTo>
                <a:lnTo>
                  <a:pt x="10069235" y="0"/>
                </a:lnTo>
                <a:lnTo>
                  <a:pt x="10069235" y="3991078"/>
                </a:lnTo>
                <a:lnTo>
                  <a:pt x="0" y="39910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3" id="13"/>
          <p:cNvSpPr/>
          <p:nvPr/>
        </p:nvSpPr>
        <p:spPr>
          <a:xfrm flipH="false" flipV="false" rot="10229885">
            <a:off x="-1854543" y="-1993274"/>
            <a:ext cx="10069235" cy="3991079"/>
          </a:xfrm>
          <a:custGeom>
            <a:avLst/>
            <a:gdLst/>
            <a:ahLst/>
            <a:cxnLst/>
            <a:rect r="r" b="b" t="t" l="l"/>
            <a:pathLst>
              <a:path h="3991079" w="10069235">
                <a:moveTo>
                  <a:pt x="0" y="0"/>
                </a:moveTo>
                <a:lnTo>
                  <a:pt x="10069235" y="0"/>
                </a:lnTo>
                <a:lnTo>
                  <a:pt x="10069235" y="3991078"/>
                </a:lnTo>
                <a:lnTo>
                  <a:pt x="0" y="39910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578968">
            <a:off x="-2491882" y="8290232"/>
            <a:ext cx="8153985" cy="3231943"/>
          </a:xfrm>
          <a:custGeom>
            <a:avLst/>
            <a:gdLst/>
            <a:ahLst/>
            <a:cxnLst/>
            <a:rect r="r" b="b" t="t" l="l"/>
            <a:pathLst>
              <a:path h="3231943" w="8153985">
                <a:moveTo>
                  <a:pt x="0" y="0"/>
                </a:moveTo>
                <a:lnTo>
                  <a:pt x="8153984" y="0"/>
                </a:lnTo>
                <a:lnTo>
                  <a:pt x="8153984" y="3231943"/>
                </a:lnTo>
                <a:lnTo>
                  <a:pt x="0" y="32319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9510739">
            <a:off x="-580956" y="-2426269"/>
            <a:ext cx="6015263" cy="5730905"/>
          </a:xfrm>
          <a:custGeom>
            <a:avLst/>
            <a:gdLst/>
            <a:ahLst/>
            <a:cxnLst/>
            <a:rect r="r" b="b" t="t" l="l"/>
            <a:pathLst>
              <a:path h="5730905" w="6015263">
                <a:moveTo>
                  <a:pt x="0" y="0"/>
                </a:moveTo>
                <a:lnTo>
                  <a:pt x="6015264" y="0"/>
                </a:lnTo>
                <a:lnTo>
                  <a:pt x="6015264" y="5730905"/>
                </a:lnTo>
                <a:lnTo>
                  <a:pt x="0" y="57309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3766568">
            <a:off x="14377850" y="-2739272"/>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aphicFrame>
        <p:nvGraphicFramePr>
          <p:cNvPr name="Table 5" id="5"/>
          <p:cNvGraphicFramePr>
            <a:graphicFrameLocks noGrp="true"/>
          </p:cNvGraphicFramePr>
          <p:nvPr/>
        </p:nvGraphicFramePr>
        <p:xfrm>
          <a:off x="1976945" y="1961706"/>
          <a:ext cx="14890999" cy="6205503"/>
        </p:xfrm>
        <a:graphic>
          <a:graphicData uri="http://schemas.openxmlformats.org/drawingml/2006/table">
            <a:tbl>
              <a:tblPr/>
              <a:tblGrid>
                <a:gridCol w="4356119"/>
                <a:gridCol w="5398064"/>
                <a:gridCol w="5136817"/>
              </a:tblGrid>
              <a:tr h="1531934">
                <a:tc>
                  <a:txBody>
                    <a:bodyPr anchor="t" rtlCol="false"/>
                    <a:lstStyle/>
                    <a:p>
                      <a:pPr algn="ctr">
                        <a:lnSpc>
                          <a:spcPts val="2519"/>
                        </a:lnSpc>
                        <a:defRPr/>
                      </a:pPr>
                      <a:r>
                        <a:rPr lang="en-US" sz="1799" b="true">
                          <a:solidFill>
                            <a:srgbClr val="000000"/>
                          </a:solidFill>
                          <a:latin typeface="Lora Bold"/>
                          <a:ea typeface="Lora Bold"/>
                          <a:cs typeface="Lora Bold"/>
                          <a:sym typeface="Lora Bold"/>
                        </a:rPr>
                        <a:t>Criteria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ora Bold"/>
                          <a:ea typeface="Lora Bold"/>
                          <a:cs typeface="Lora Bold"/>
                          <a:sym typeface="Lora Bold"/>
                        </a:rPr>
                        <a:t>KNN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ora Bold"/>
                          <a:ea typeface="Lora Bold"/>
                          <a:cs typeface="Lora Bold"/>
                          <a:sym typeface="Lora Bold"/>
                        </a:rPr>
                        <a:t>SVD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80073">
                <a:tc>
                  <a:txBody>
                    <a:bodyPr anchor="t" rtlCol="false"/>
                    <a:lstStyle/>
                    <a:p>
                      <a:pPr algn="ctr">
                        <a:lnSpc>
                          <a:spcPts val="2379"/>
                        </a:lnSpc>
                        <a:defRPr/>
                      </a:pPr>
                      <a:r>
                        <a:rPr lang="en-US" sz="1699">
                          <a:solidFill>
                            <a:srgbClr val="000000"/>
                          </a:solidFill>
                          <a:latin typeface="Lora"/>
                          <a:ea typeface="Lora"/>
                          <a:cs typeface="Lora"/>
                          <a:sym typeface="Lora"/>
                        </a:rPr>
                        <a:t>Evaluation on "Servamp 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Lora"/>
                          <a:ea typeface="Lora"/>
                          <a:cs typeface="Lora"/>
                          <a:sym typeface="Lora"/>
                        </a:rPr>
                        <a:t>Precision: 0.10</a:t>
                      </a:r>
                      <a:endParaRPr lang="en-US" sz="1100"/>
                    </a:p>
                    <a:p>
                      <a:pPr algn="ctr">
                        <a:lnSpc>
                          <a:spcPts val="2379"/>
                        </a:lnSpc>
                      </a:pPr>
                      <a:r>
                        <a:rPr lang="en-US" sz="1699">
                          <a:solidFill>
                            <a:srgbClr val="000000"/>
                          </a:solidFill>
                          <a:latin typeface="Lora"/>
                          <a:ea typeface="Lora"/>
                          <a:cs typeface="Lora"/>
                          <a:sym typeface="Lora"/>
                        </a:rPr>
                        <a:t>Recall: 0.33</a:t>
                      </a:r>
                    </a:p>
                    <a:p>
                      <a:pPr algn="ctr">
                        <a:lnSpc>
                          <a:spcPts val="2379"/>
                        </a:lnSpc>
                      </a:pPr>
                      <a:r>
                        <a:rPr lang="en-US" sz="1699">
                          <a:solidFill>
                            <a:srgbClr val="000000"/>
                          </a:solidFill>
                          <a:latin typeface="Lora"/>
                          <a:ea typeface="Lora"/>
                          <a:cs typeface="Lora"/>
                          <a:sym typeface="Lora"/>
                        </a:rPr>
                        <a:t>F1 Score: 0.15</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Lora"/>
                          <a:ea typeface="Lora"/>
                          <a:cs typeface="Lora"/>
                          <a:sym typeface="Lora"/>
                        </a:rPr>
                        <a:t>Precision: 1.00</a:t>
                      </a:r>
                      <a:endParaRPr lang="en-US" sz="1100"/>
                    </a:p>
                    <a:p>
                      <a:pPr algn="ctr">
                        <a:lnSpc>
                          <a:spcPts val="2379"/>
                        </a:lnSpc>
                      </a:pPr>
                      <a:r>
                        <a:rPr lang="en-US" sz="1699">
                          <a:solidFill>
                            <a:srgbClr val="000000"/>
                          </a:solidFill>
                          <a:latin typeface="Lora"/>
                          <a:ea typeface="Lora"/>
                          <a:cs typeface="Lora"/>
                          <a:sym typeface="Lora"/>
                        </a:rPr>
                        <a:t>Recall: 1.00</a:t>
                      </a:r>
                    </a:p>
                    <a:p>
                      <a:pPr algn="ctr">
                        <a:lnSpc>
                          <a:spcPts val="2379"/>
                        </a:lnSpc>
                      </a:pPr>
                      <a:r>
                        <a:rPr lang="en-US" sz="1699">
                          <a:solidFill>
                            <a:srgbClr val="000000"/>
                          </a:solidFill>
                          <a:latin typeface="Lora"/>
                          <a:ea typeface="Lora"/>
                          <a:cs typeface="Lora"/>
                          <a:sym typeface="Lora"/>
                        </a:rPr>
                        <a:t>F1 Score: 1.00</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7832">
                <a:tc>
                  <a:txBody>
                    <a:bodyPr anchor="t" rtlCol="false"/>
                    <a:lstStyle/>
                    <a:p>
                      <a:pPr algn="ctr">
                        <a:lnSpc>
                          <a:spcPts val="2379"/>
                        </a:lnSpc>
                        <a:defRPr/>
                      </a:pPr>
                      <a:r>
                        <a:rPr lang="en-US" sz="1699">
                          <a:solidFill>
                            <a:srgbClr val="000000"/>
                          </a:solidFill>
                          <a:latin typeface="Lora"/>
                          <a:ea typeface="Lora"/>
                          <a:cs typeface="Lora"/>
                          <a:sym typeface="Lora"/>
                        </a:rPr>
                        <a:t>Consistency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Lora"/>
                          <a:ea typeface="Lora"/>
                          <a:cs typeface="Lora"/>
                          <a:sym typeface="Lora"/>
                        </a:rPr>
                        <a:t>Inconsistent – varies by book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Lora"/>
                          <a:ea typeface="Lora"/>
                          <a:cs typeface="Lora"/>
                          <a:sym typeface="Lora"/>
                        </a:rPr>
                        <a:t>	Highly consistent across books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7832">
                <a:tc>
                  <a:txBody>
                    <a:bodyPr anchor="t" rtlCol="false"/>
                    <a:lstStyle/>
                    <a:p>
                      <a:pPr algn="ctr">
                        <a:lnSpc>
                          <a:spcPts val="2379"/>
                        </a:lnSpc>
                        <a:defRPr/>
                      </a:pPr>
                      <a:r>
                        <a:rPr lang="en-US" sz="1699">
                          <a:solidFill>
                            <a:srgbClr val="000000"/>
                          </a:solidFill>
                          <a:latin typeface="Lora"/>
                          <a:ea typeface="Lora"/>
                          <a:cs typeface="Lora"/>
                          <a:sym typeface="Lora"/>
                        </a:rPr>
                        <a:t>Strengths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Lora"/>
                          <a:ea typeface="Lora"/>
                          <a:cs typeface="Lora"/>
                          <a:sym typeface="Lora"/>
                        </a:rPr>
                        <a:t>Performs well when content is rich &amp; clear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Lora"/>
                          <a:ea typeface="Lora"/>
                          <a:cs typeface="Lora"/>
                          <a:sym typeface="Lora"/>
                        </a:rPr>
                        <a:t>Handles sparse data and user behavior effectively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7832">
                <a:tc>
                  <a:txBody>
                    <a:bodyPr anchor="t" rtlCol="false"/>
                    <a:lstStyle/>
                    <a:p>
                      <a:pPr algn="ctr">
                        <a:lnSpc>
                          <a:spcPts val="2379"/>
                        </a:lnSpc>
                        <a:defRPr/>
                      </a:pPr>
                      <a:r>
                        <a:rPr lang="en-US" sz="1699">
                          <a:solidFill>
                            <a:srgbClr val="000000"/>
                          </a:solidFill>
                          <a:latin typeface="Lora"/>
                          <a:ea typeface="Lora"/>
                          <a:cs typeface="Lora"/>
                          <a:sym typeface="Lora"/>
                        </a:rPr>
                        <a:t>Overall Recommendation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Lora"/>
                          <a:ea typeface="Lora"/>
                          <a:cs typeface="Lora"/>
                          <a:sym typeface="Lora"/>
                        </a:rPr>
                        <a:t>Use cautiously, book-dependent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Lora"/>
                          <a:ea typeface="Lora"/>
                          <a:cs typeface="Lora"/>
                          <a:sym typeface="Lora"/>
                        </a:rPr>
                        <a:t>More reliable and accurate overall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6529345" y="42357"/>
            <a:ext cx="4245047" cy="1553829"/>
          </a:xfrm>
          <a:prstGeom prst="rect">
            <a:avLst/>
          </a:prstGeom>
        </p:spPr>
        <p:txBody>
          <a:bodyPr anchor="t" rtlCol="false" tIns="0" lIns="0" bIns="0" rIns="0">
            <a:spAutoFit/>
          </a:bodyPr>
          <a:lstStyle/>
          <a:p>
            <a:pPr algn="ctr" marL="0" indent="0" lvl="0">
              <a:lnSpc>
                <a:spcPts val="12797"/>
              </a:lnSpc>
              <a:spcBef>
                <a:spcPct val="0"/>
              </a:spcBef>
            </a:pPr>
            <a:r>
              <a:rPr lang="en-US" b="true" sz="8364" i="true" spc="359">
                <a:solidFill>
                  <a:srgbClr val="152225"/>
                </a:solidFill>
                <a:latin typeface="Lora Bold Italics"/>
                <a:ea typeface="Lora Bold Italics"/>
                <a:cs typeface="Lora Bold Italics"/>
                <a:sym typeface="Lora Bold Italics"/>
              </a:rPr>
              <a:t>Metrics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766568">
            <a:off x="13349150" y="5817368"/>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766568">
            <a:off x="-2719788" y="-4014927"/>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6529345" y="42357"/>
            <a:ext cx="6649087" cy="1553829"/>
          </a:xfrm>
          <a:prstGeom prst="rect">
            <a:avLst/>
          </a:prstGeom>
        </p:spPr>
        <p:txBody>
          <a:bodyPr anchor="t" rtlCol="false" tIns="0" lIns="0" bIns="0" rIns="0">
            <a:spAutoFit/>
          </a:bodyPr>
          <a:lstStyle/>
          <a:p>
            <a:pPr algn="ctr" marL="0" indent="0" lvl="0">
              <a:lnSpc>
                <a:spcPts val="12797"/>
              </a:lnSpc>
              <a:spcBef>
                <a:spcPct val="0"/>
              </a:spcBef>
            </a:pPr>
            <a:r>
              <a:rPr lang="en-US" b="true" sz="8364" i="true" spc="359">
                <a:solidFill>
                  <a:srgbClr val="152225"/>
                </a:solidFill>
                <a:latin typeface="Lora Bold Italics"/>
                <a:ea typeface="Lora Bold Italics"/>
                <a:cs typeface="Lora Bold Italics"/>
                <a:sym typeface="Lora Bold Italics"/>
              </a:rPr>
              <a:t>Conclusion   </a:t>
            </a:r>
          </a:p>
        </p:txBody>
      </p:sp>
      <p:sp>
        <p:nvSpPr>
          <p:cNvPr name="TextBox 5" id="5"/>
          <p:cNvSpPr txBox="true"/>
          <p:nvPr/>
        </p:nvSpPr>
        <p:spPr>
          <a:xfrm rot="0">
            <a:off x="2105216" y="2788964"/>
            <a:ext cx="14815724" cy="4604297"/>
          </a:xfrm>
          <a:prstGeom prst="rect">
            <a:avLst/>
          </a:prstGeom>
        </p:spPr>
        <p:txBody>
          <a:bodyPr anchor="t" rtlCol="false" tIns="0" lIns="0" bIns="0" rIns="0">
            <a:spAutoFit/>
          </a:bodyPr>
          <a:lstStyle/>
          <a:p>
            <a:pPr algn="just">
              <a:lnSpc>
                <a:spcPts val="5235"/>
              </a:lnSpc>
              <a:spcBef>
                <a:spcPct val="0"/>
              </a:spcBef>
            </a:pPr>
            <a:r>
              <a:rPr lang="en-US" sz="3422" i="true" spc="147">
                <a:solidFill>
                  <a:srgbClr val="152225"/>
                </a:solidFill>
                <a:latin typeface="Lora Italics"/>
                <a:ea typeface="Lora Italics"/>
                <a:cs typeface="Lora Italics"/>
                <a:sym typeface="Lora Italics"/>
              </a:rPr>
              <a:t>In Conclusion- KNN and SVD were both tested for our book recommendation system. While KNN performed well in some cases, it was inconsistent and struggled with certain books due to limited content data. In contrast, SVD showed consistent and accurate results by analyzing user-book rating patterns, achieving perfect scores across test cases. Overall, SVD outperformed KNN and is the more reliable choice for personalized recommendations.</a:t>
            </a:r>
          </a:p>
        </p:txBody>
      </p:sp>
      <p:sp>
        <p:nvSpPr>
          <p:cNvPr name="Freeform 6" id="6"/>
          <p:cNvSpPr/>
          <p:nvPr/>
        </p:nvSpPr>
        <p:spPr>
          <a:xfrm flipH="false" flipV="false" rot="-1144532">
            <a:off x="14545160" y="7486820"/>
            <a:ext cx="3736393" cy="2927974"/>
          </a:xfrm>
          <a:custGeom>
            <a:avLst/>
            <a:gdLst/>
            <a:ahLst/>
            <a:cxnLst/>
            <a:rect r="r" b="b" t="t" l="l"/>
            <a:pathLst>
              <a:path h="2927974" w="3736393">
                <a:moveTo>
                  <a:pt x="0" y="0"/>
                </a:moveTo>
                <a:lnTo>
                  <a:pt x="3736393" y="0"/>
                </a:lnTo>
                <a:lnTo>
                  <a:pt x="3736393" y="2927973"/>
                </a:lnTo>
                <a:lnTo>
                  <a:pt x="0" y="29279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169293" y="-1449072"/>
            <a:ext cx="6089699" cy="4955543"/>
          </a:xfrm>
          <a:custGeom>
            <a:avLst/>
            <a:gdLst/>
            <a:ahLst/>
            <a:cxnLst/>
            <a:rect r="r" b="b" t="t" l="l"/>
            <a:pathLst>
              <a:path h="4955543" w="6089699">
                <a:moveTo>
                  <a:pt x="0" y="0"/>
                </a:moveTo>
                <a:lnTo>
                  <a:pt x="6089699" y="0"/>
                </a:lnTo>
                <a:lnTo>
                  <a:pt x="6089699" y="4955544"/>
                </a:lnTo>
                <a:lnTo>
                  <a:pt x="0" y="49555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8" id="8"/>
          <p:cNvSpPr/>
          <p:nvPr/>
        </p:nvSpPr>
        <p:spPr>
          <a:xfrm flipH="false" flipV="false" rot="-10578968">
            <a:off x="-468341" y="8671029"/>
            <a:ext cx="8153985" cy="3231943"/>
          </a:xfrm>
          <a:custGeom>
            <a:avLst/>
            <a:gdLst/>
            <a:ahLst/>
            <a:cxnLst/>
            <a:rect r="r" b="b" t="t" l="l"/>
            <a:pathLst>
              <a:path h="3231943" w="8153985">
                <a:moveTo>
                  <a:pt x="0" y="0"/>
                </a:moveTo>
                <a:lnTo>
                  <a:pt x="8153985" y="0"/>
                </a:lnTo>
                <a:lnTo>
                  <a:pt x="8153985" y="3231942"/>
                </a:lnTo>
                <a:lnTo>
                  <a:pt x="0" y="3231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36650" y="2681652"/>
            <a:ext cx="5470412" cy="4863694"/>
          </a:xfrm>
          <a:custGeom>
            <a:avLst/>
            <a:gdLst/>
            <a:ahLst/>
            <a:cxnLst/>
            <a:rect r="r" b="b" t="t" l="l"/>
            <a:pathLst>
              <a:path h="4863694" w="5470412">
                <a:moveTo>
                  <a:pt x="0" y="0"/>
                </a:moveTo>
                <a:lnTo>
                  <a:pt x="5470413" y="0"/>
                </a:lnTo>
                <a:lnTo>
                  <a:pt x="5470413" y="4863694"/>
                </a:lnTo>
                <a:lnTo>
                  <a:pt x="0" y="4863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67247" y="4164428"/>
            <a:ext cx="6961679" cy="1937825"/>
          </a:xfrm>
          <a:prstGeom prst="rect">
            <a:avLst/>
          </a:prstGeom>
        </p:spPr>
        <p:txBody>
          <a:bodyPr anchor="t" rtlCol="false" tIns="0" lIns="0" bIns="0" rIns="0">
            <a:spAutoFit/>
          </a:bodyPr>
          <a:lstStyle/>
          <a:p>
            <a:pPr algn="l">
              <a:lnSpc>
                <a:spcPts val="15979"/>
              </a:lnSpc>
              <a:spcBef>
                <a:spcPct val="0"/>
              </a:spcBef>
            </a:pPr>
            <a:r>
              <a:rPr lang="en-US" b="true" sz="10444" i="true" spc="449">
                <a:solidFill>
                  <a:srgbClr val="000000"/>
                </a:solidFill>
                <a:latin typeface="Lora Bold Italics"/>
                <a:ea typeface="Lora Bold Italics"/>
                <a:cs typeface="Lora Bold Italics"/>
                <a:sym typeface="Lora Bold Italics"/>
              </a:rPr>
              <a:t>Thank you</a:t>
            </a:r>
          </a:p>
        </p:txBody>
      </p:sp>
      <p:sp>
        <p:nvSpPr>
          <p:cNvPr name="Freeform 4" id="4"/>
          <p:cNvSpPr/>
          <p:nvPr/>
        </p:nvSpPr>
        <p:spPr>
          <a:xfrm flipH="false" flipV="false" rot="-10800000">
            <a:off x="10228250" y="5490194"/>
            <a:ext cx="8059750" cy="4796806"/>
          </a:xfrm>
          <a:custGeom>
            <a:avLst/>
            <a:gdLst/>
            <a:ahLst/>
            <a:cxnLst/>
            <a:rect r="r" b="b" t="t" l="l"/>
            <a:pathLst>
              <a:path h="4796806" w="8059750">
                <a:moveTo>
                  <a:pt x="0" y="0"/>
                </a:moveTo>
                <a:lnTo>
                  <a:pt x="8059750" y="0"/>
                </a:lnTo>
                <a:lnTo>
                  <a:pt x="8059750" y="4796806"/>
                </a:lnTo>
                <a:lnTo>
                  <a:pt x="0" y="4796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249714">
            <a:off x="-4337563" y="-3758043"/>
            <a:ext cx="9889586" cy="7516085"/>
          </a:xfrm>
          <a:custGeom>
            <a:avLst/>
            <a:gdLst/>
            <a:ahLst/>
            <a:cxnLst/>
            <a:rect r="r" b="b" t="t" l="l"/>
            <a:pathLst>
              <a:path h="7516085" w="9889586">
                <a:moveTo>
                  <a:pt x="0" y="0"/>
                </a:moveTo>
                <a:lnTo>
                  <a:pt x="9889586" y="0"/>
                </a:lnTo>
                <a:lnTo>
                  <a:pt x="9889586" y="7516086"/>
                </a:lnTo>
                <a:lnTo>
                  <a:pt x="0" y="75160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2465153" y="8445792"/>
            <a:ext cx="10069235" cy="3991079"/>
          </a:xfrm>
          <a:custGeom>
            <a:avLst/>
            <a:gdLst/>
            <a:ahLst/>
            <a:cxnLst/>
            <a:rect r="r" b="b" t="t" l="l"/>
            <a:pathLst>
              <a:path h="3991079" w="10069235">
                <a:moveTo>
                  <a:pt x="0" y="0"/>
                </a:moveTo>
                <a:lnTo>
                  <a:pt x="10069235" y="0"/>
                </a:lnTo>
                <a:lnTo>
                  <a:pt x="10069235" y="3991079"/>
                </a:lnTo>
                <a:lnTo>
                  <a:pt x="0" y="3991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9672" y="6172200"/>
            <a:ext cx="9140417" cy="8043567"/>
          </a:xfrm>
          <a:custGeom>
            <a:avLst/>
            <a:gdLst/>
            <a:ahLst/>
            <a:cxnLst/>
            <a:rect r="r" b="b" t="t" l="l"/>
            <a:pathLst>
              <a:path h="8043567" w="9140417">
                <a:moveTo>
                  <a:pt x="0" y="0"/>
                </a:moveTo>
                <a:lnTo>
                  <a:pt x="9140417" y="0"/>
                </a:lnTo>
                <a:lnTo>
                  <a:pt x="9140417" y="8043567"/>
                </a:lnTo>
                <a:lnTo>
                  <a:pt x="0" y="8043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7136214">
            <a:off x="15376697" y="-1394940"/>
            <a:ext cx="6311745" cy="5554335"/>
          </a:xfrm>
          <a:custGeom>
            <a:avLst/>
            <a:gdLst/>
            <a:ahLst/>
            <a:cxnLst/>
            <a:rect r="r" b="b" t="t" l="l"/>
            <a:pathLst>
              <a:path h="5554335" w="6311745">
                <a:moveTo>
                  <a:pt x="0" y="0"/>
                </a:moveTo>
                <a:lnTo>
                  <a:pt x="6311745" y="0"/>
                </a:lnTo>
                <a:lnTo>
                  <a:pt x="6311745" y="5554335"/>
                </a:lnTo>
                <a:lnTo>
                  <a:pt x="0" y="55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636640" y="6395832"/>
            <a:ext cx="4175535" cy="4114800"/>
          </a:xfrm>
          <a:custGeom>
            <a:avLst/>
            <a:gdLst/>
            <a:ahLst/>
            <a:cxnLst/>
            <a:rect r="r" b="b" t="t" l="l"/>
            <a:pathLst>
              <a:path h="4114800" w="4175535">
                <a:moveTo>
                  <a:pt x="0" y="0"/>
                </a:moveTo>
                <a:lnTo>
                  <a:pt x="4175535" y="0"/>
                </a:lnTo>
                <a:lnTo>
                  <a:pt x="41755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36640" y="2472615"/>
            <a:ext cx="14917645" cy="5733383"/>
          </a:xfrm>
          <a:prstGeom prst="rect">
            <a:avLst/>
          </a:prstGeom>
        </p:spPr>
        <p:txBody>
          <a:bodyPr anchor="t" rtlCol="false" tIns="0" lIns="0" bIns="0" rIns="0">
            <a:spAutoFit/>
          </a:bodyPr>
          <a:lstStyle/>
          <a:p>
            <a:pPr algn="just">
              <a:lnSpc>
                <a:spcPts val="4197"/>
              </a:lnSpc>
            </a:pPr>
            <a:r>
              <a:rPr lang="en-US" sz="2743" i="true" spc="117">
                <a:solidFill>
                  <a:srgbClr val="2E2E2E"/>
                </a:solidFill>
                <a:latin typeface="Lora Italics"/>
                <a:ea typeface="Lora Italics"/>
                <a:cs typeface="Lora Italics"/>
                <a:sym typeface="Lora Italics"/>
              </a:rPr>
              <a:t>With so many books available today, finding the right one can be difficult. This project builds a Book Recommendation System to help users discover books they’re likely to enjoy, based on features like genre, author, title, and user ratings. It uses two main methods: content-based filtering, which suggests similar books using the book's text, and collaborative filtering (SVD), which finds patterns in user ratings to recommend books liked by others with similar interests. Using the Goodreads dataset, the system aims to make book recommendations more accurate and personalized.</a:t>
            </a:r>
          </a:p>
          <a:p>
            <a:pPr algn="just">
              <a:lnSpc>
                <a:spcPts val="4197"/>
              </a:lnSpc>
            </a:pPr>
          </a:p>
          <a:p>
            <a:pPr algn="just">
              <a:lnSpc>
                <a:spcPts val="4197"/>
              </a:lnSpc>
            </a:pPr>
            <a:r>
              <a:rPr lang="en-US" sz="2743" i="true" spc="117">
                <a:solidFill>
                  <a:srgbClr val="2E2E2E"/>
                </a:solidFill>
                <a:latin typeface="Lora Italics"/>
                <a:ea typeface="Lora Italics"/>
                <a:cs typeface="Lora Italics"/>
                <a:sym typeface="Lora Italics"/>
              </a:rPr>
              <a:t>.</a:t>
            </a:r>
          </a:p>
          <a:p>
            <a:pPr algn="just" marL="0" indent="0" lvl="0">
              <a:lnSpc>
                <a:spcPts val="4197"/>
              </a:lnSpc>
              <a:spcBef>
                <a:spcPct val="0"/>
              </a:spcBef>
            </a:pPr>
            <a:r>
              <a:rPr lang="en-US" sz="2743" i="true" spc="117">
                <a:solidFill>
                  <a:srgbClr val="2E2E2E"/>
                </a:solidFill>
                <a:latin typeface="Lora Italics"/>
                <a:ea typeface="Lora Italics"/>
                <a:cs typeface="Lora Italics"/>
                <a:sym typeface="Lora Italics"/>
              </a:rPr>
              <a:t>.</a:t>
            </a:r>
          </a:p>
          <a:p>
            <a:pPr algn="just" marL="0" indent="0" lvl="0">
              <a:lnSpc>
                <a:spcPts val="4197"/>
              </a:lnSpc>
              <a:spcBef>
                <a:spcPct val="0"/>
              </a:spcBef>
            </a:pPr>
          </a:p>
        </p:txBody>
      </p:sp>
      <p:sp>
        <p:nvSpPr>
          <p:cNvPr name="TextBox 6" id="6"/>
          <p:cNvSpPr txBox="true"/>
          <p:nvPr/>
        </p:nvSpPr>
        <p:spPr>
          <a:xfrm rot="0">
            <a:off x="636640" y="664140"/>
            <a:ext cx="6068619" cy="1226625"/>
          </a:xfrm>
          <a:prstGeom prst="rect">
            <a:avLst/>
          </a:prstGeom>
        </p:spPr>
        <p:txBody>
          <a:bodyPr anchor="t" rtlCol="false" tIns="0" lIns="0" bIns="0" rIns="0">
            <a:spAutoFit/>
          </a:bodyPr>
          <a:lstStyle/>
          <a:p>
            <a:pPr algn="l">
              <a:lnSpc>
                <a:spcPts val="10189"/>
              </a:lnSpc>
            </a:pPr>
            <a:r>
              <a:rPr lang="en-US" b="true" sz="6659" i="true" spc="286">
                <a:solidFill>
                  <a:srgbClr val="152225"/>
                </a:solidFill>
                <a:latin typeface="Lora Bold Italics"/>
                <a:ea typeface="Lora Bold Italics"/>
                <a:cs typeface="Lora Bold Italics"/>
                <a:sym typeface="Lora Bold Italics"/>
              </a:rPr>
              <a:t>Introduction</a:t>
            </a:r>
          </a:p>
        </p:txBody>
      </p:sp>
      <p:sp>
        <p:nvSpPr>
          <p:cNvPr name="Freeform 7" id="7"/>
          <p:cNvSpPr/>
          <p:nvPr/>
        </p:nvSpPr>
        <p:spPr>
          <a:xfrm flipH="false" flipV="false" rot="1472322">
            <a:off x="16102103" y="6786462"/>
            <a:ext cx="923989" cy="2839073"/>
          </a:xfrm>
          <a:custGeom>
            <a:avLst/>
            <a:gdLst/>
            <a:ahLst/>
            <a:cxnLst/>
            <a:rect r="r" b="b" t="t" l="l"/>
            <a:pathLst>
              <a:path h="2839073" w="923989">
                <a:moveTo>
                  <a:pt x="0" y="0"/>
                </a:moveTo>
                <a:lnTo>
                  <a:pt x="923989" y="0"/>
                </a:lnTo>
                <a:lnTo>
                  <a:pt x="923989" y="2839072"/>
                </a:lnTo>
                <a:lnTo>
                  <a:pt x="0" y="2839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86281">
            <a:off x="-4177422" y="-2396550"/>
            <a:ext cx="10412244" cy="9162775"/>
          </a:xfrm>
          <a:custGeom>
            <a:avLst/>
            <a:gdLst/>
            <a:ahLst/>
            <a:cxnLst/>
            <a:rect r="r" b="b" t="t" l="l"/>
            <a:pathLst>
              <a:path h="9162775" w="10412244">
                <a:moveTo>
                  <a:pt x="0" y="0"/>
                </a:moveTo>
                <a:lnTo>
                  <a:pt x="10412244" y="0"/>
                </a:lnTo>
                <a:lnTo>
                  <a:pt x="10412244" y="9162775"/>
                </a:lnTo>
                <a:lnTo>
                  <a:pt x="0" y="9162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766568">
            <a:off x="-4638184" y="9429702"/>
            <a:ext cx="8955581" cy="7880911"/>
          </a:xfrm>
          <a:custGeom>
            <a:avLst/>
            <a:gdLst/>
            <a:ahLst/>
            <a:cxnLst/>
            <a:rect r="r" b="b" t="t" l="l"/>
            <a:pathLst>
              <a:path h="7880911" w="8955581">
                <a:moveTo>
                  <a:pt x="0" y="0"/>
                </a:moveTo>
                <a:lnTo>
                  <a:pt x="8955581" y="0"/>
                </a:lnTo>
                <a:lnTo>
                  <a:pt x="8955581" y="7880912"/>
                </a:lnTo>
                <a:lnTo>
                  <a:pt x="0" y="7880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165131" y="861371"/>
            <a:ext cx="3616096" cy="4646853"/>
          </a:xfrm>
          <a:custGeom>
            <a:avLst/>
            <a:gdLst/>
            <a:ahLst/>
            <a:cxnLst/>
            <a:rect r="r" b="b" t="t" l="l"/>
            <a:pathLst>
              <a:path h="4646853" w="3616096">
                <a:moveTo>
                  <a:pt x="0" y="0"/>
                </a:moveTo>
                <a:lnTo>
                  <a:pt x="3616096" y="0"/>
                </a:lnTo>
                <a:lnTo>
                  <a:pt x="3616096" y="4646853"/>
                </a:lnTo>
                <a:lnTo>
                  <a:pt x="0" y="46468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766568">
            <a:off x="13349150" y="5817368"/>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1472322">
            <a:off x="15166555" y="6545265"/>
            <a:ext cx="923989" cy="2839073"/>
          </a:xfrm>
          <a:custGeom>
            <a:avLst/>
            <a:gdLst/>
            <a:ahLst/>
            <a:cxnLst/>
            <a:rect r="r" b="b" t="t" l="l"/>
            <a:pathLst>
              <a:path h="2839073" w="923989">
                <a:moveTo>
                  <a:pt x="0" y="0"/>
                </a:moveTo>
                <a:lnTo>
                  <a:pt x="923989" y="0"/>
                </a:lnTo>
                <a:lnTo>
                  <a:pt x="923989" y="2839072"/>
                </a:lnTo>
                <a:lnTo>
                  <a:pt x="0" y="2839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324410">
            <a:off x="12550649" y="128693"/>
            <a:ext cx="4136177" cy="2338820"/>
          </a:xfrm>
          <a:custGeom>
            <a:avLst/>
            <a:gdLst/>
            <a:ahLst/>
            <a:cxnLst/>
            <a:rect r="r" b="b" t="t" l="l"/>
            <a:pathLst>
              <a:path h="2338820" w="4136177">
                <a:moveTo>
                  <a:pt x="0" y="0"/>
                </a:moveTo>
                <a:lnTo>
                  <a:pt x="4136177" y="0"/>
                </a:lnTo>
                <a:lnTo>
                  <a:pt x="4136177" y="2338820"/>
                </a:lnTo>
                <a:lnTo>
                  <a:pt x="0" y="2338820"/>
                </a:lnTo>
                <a:lnTo>
                  <a:pt x="0" y="0"/>
                </a:lnTo>
                <a:close/>
              </a:path>
            </a:pathLst>
          </a:custGeom>
          <a:blipFill>
            <a:blip r:embed="rId8">
              <a:alphaModFix amt="36000"/>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6715695" y="1632021"/>
            <a:ext cx="8468637" cy="1209511"/>
          </a:xfrm>
          <a:prstGeom prst="rect">
            <a:avLst/>
          </a:prstGeom>
        </p:spPr>
        <p:txBody>
          <a:bodyPr anchor="t" rtlCol="false" tIns="0" lIns="0" bIns="0" rIns="0">
            <a:spAutoFit/>
          </a:bodyPr>
          <a:lstStyle/>
          <a:p>
            <a:pPr algn="l" marL="0" indent="0" lvl="0">
              <a:lnSpc>
                <a:spcPts val="10189"/>
              </a:lnSpc>
              <a:spcBef>
                <a:spcPct val="0"/>
              </a:spcBef>
            </a:pPr>
            <a:r>
              <a:rPr lang="en-US" b="true" sz="6659" i="true" spc="286">
                <a:solidFill>
                  <a:srgbClr val="152225"/>
                </a:solidFill>
                <a:latin typeface="Lora Bold Italics"/>
                <a:ea typeface="Lora Bold Italics"/>
                <a:cs typeface="Lora Bold Italics"/>
                <a:sym typeface="Lora Bold Italics"/>
              </a:rPr>
              <a:t>Research Question</a:t>
            </a:r>
          </a:p>
        </p:txBody>
      </p:sp>
      <p:sp>
        <p:nvSpPr>
          <p:cNvPr name="TextBox 9" id="9"/>
          <p:cNvSpPr txBox="true"/>
          <p:nvPr/>
        </p:nvSpPr>
        <p:spPr>
          <a:xfrm rot="0">
            <a:off x="6271477" y="2871811"/>
            <a:ext cx="8912855" cy="4449276"/>
          </a:xfrm>
          <a:prstGeom prst="rect">
            <a:avLst/>
          </a:prstGeom>
        </p:spPr>
        <p:txBody>
          <a:bodyPr anchor="t" rtlCol="false" tIns="0" lIns="0" bIns="0" rIns="0">
            <a:spAutoFit/>
          </a:bodyPr>
          <a:lstStyle/>
          <a:p>
            <a:pPr algn="l">
              <a:lnSpc>
                <a:spcPts val="9106"/>
              </a:lnSpc>
            </a:pPr>
            <a:r>
              <a:rPr lang="en-US" sz="4399" i="true" spc="57">
                <a:solidFill>
                  <a:srgbClr val="2E2E2E"/>
                </a:solidFill>
                <a:latin typeface="Lora Italics"/>
                <a:ea typeface="Lora Italics"/>
                <a:cs typeface="Lora Italics"/>
                <a:sym typeface="Lora Italics"/>
              </a:rPr>
              <a:t>How can we build an effective content-based recommendation system using book features such as genre, author, and book title ?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84881" y="7661720"/>
            <a:ext cx="3606238" cy="3193160"/>
          </a:xfrm>
          <a:custGeom>
            <a:avLst/>
            <a:gdLst/>
            <a:ahLst/>
            <a:cxnLst/>
            <a:rect r="r" b="b" t="t" l="l"/>
            <a:pathLst>
              <a:path h="3193160" w="3606238">
                <a:moveTo>
                  <a:pt x="0" y="0"/>
                </a:moveTo>
                <a:lnTo>
                  <a:pt x="3606238" y="0"/>
                </a:lnTo>
                <a:lnTo>
                  <a:pt x="3606238" y="3193160"/>
                </a:lnTo>
                <a:lnTo>
                  <a:pt x="0" y="31931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true" flipV="true" rot="0">
            <a:off x="-1803119" y="0"/>
            <a:ext cx="3606238" cy="3193160"/>
          </a:xfrm>
          <a:custGeom>
            <a:avLst/>
            <a:gdLst/>
            <a:ahLst/>
            <a:cxnLst/>
            <a:rect r="r" b="b" t="t" l="l"/>
            <a:pathLst>
              <a:path h="3193160" w="3606238">
                <a:moveTo>
                  <a:pt x="3606238" y="3193160"/>
                </a:moveTo>
                <a:lnTo>
                  <a:pt x="0" y="3193160"/>
                </a:lnTo>
                <a:lnTo>
                  <a:pt x="0" y="0"/>
                </a:lnTo>
                <a:lnTo>
                  <a:pt x="3606238" y="0"/>
                </a:lnTo>
                <a:lnTo>
                  <a:pt x="3606238" y="319316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AutoShape 4" id="4"/>
          <p:cNvSpPr/>
          <p:nvPr/>
        </p:nvSpPr>
        <p:spPr>
          <a:xfrm>
            <a:off x="2651760" y="7417513"/>
            <a:ext cx="2812057" cy="0"/>
          </a:xfrm>
          <a:prstGeom prst="line">
            <a:avLst/>
          </a:prstGeom>
          <a:ln cap="flat" w="38100">
            <a:solidFill>
              <a:srgbClr val="FFFFFF"/>
            </a:solidFill>
            <a:prstDash val="solid"/>
            <a:headEnd type="none" len="sm" w="sm"/>
            <a:tailEnd type="none" len="sm" w="sm"/>
          </a:ln>
        </p:spPr>
      </p:sp>
      <p:sp>
        <p:nvSpPr>
          <p:cNvPr name="AutoShape 5" id="5"/>
          <p:cNvSpPr/>
          <p:nvPr/>
        </p:nvSpPr>
        <p:spPr>
          <a:xfrm>
            <a:off x="7738459" y="7455613"/>
            <a:ext cx="2812057" cy="0"/>
          </a:xfrm>
          <a:prstGeom prst="line">
            <a:avLst/>
          </a:prstGeom>
          <a:ln cap="flat" w="38100">
            <a:solidFill>
              <a:srgbClr val="FFFFFF"/>
            </a:solidFill>
            <a:prstDash val="solid"/>
            <a:headEnd type="none" len="sm" w="sm"/>
            <a:tailEnd type="none" len="sm" w="sm"/>
          </a:ln>
        </p:spPr>
      </p:sp>
      <p:sp>
        <p:nvSpPr>
          <p:cNvPr name="AutoShape 6" id="6"/>
          <p:cNvSpPr/>
          <p:nvPr/>
        </p:nvSpPr>
        <p:spPr>
          <a:xfrm>
            <a:off x="12799762" y="7417513"/>
            <a:ext cx="2812057" cy="0"/>
          </a:xfrm>
          <a:prstGeom prst="line">
            <a:avLst/>
          </a:prstGeom>
          <a:ln cap="flat" w="38100">
            <a:solidFill>
              <a:srgbClr val="FFFFFF"/>
            </a:solidFill>
            <a:prstDash val="solid"/>
            <a:headEnd type="none" len="sm" w="sm"/>
            <a:tailEnd type="none" len="sm" w="sm"/>
          </a:ln>
        </p:spPr>
      </p:sp>
      <p:graphicFrame>
        <p:nvGraphicFramePr>
          <p:cNvPr name="Table 7" id="7"/>
          <p:cNvGraphicFramePr>
            <a:graphicFrameLocks noGrp="true"/>
          </p:cNvGraphicFramePr>
          <p:nvPr/>
        </p:nvGraphicFramePr>
        <p:xfrm>
          <a:off x="207605" y="724274"/>
          <a:ext cx="17872789" cy="9496425"/>
        </p:xfrm>
        <a:graphic>
          <a:graphicData uri="http://schemas.openxmlformats.org/drawingml/2006/table">
            <a:tbl>
              <a:tblPr/>
              <a:tblGrid>
                <a:gridCol w="2271794"/>
                <a:gridCol w="3569086"/>
                <a:gridCol w="3915291"/>
                <a:gridCol w="3051845"/>
                <a:gridCol w="2459584"/>
                <a:gridCol w="2605190"/>
              </a:tblGrid>
              <a:tr h="2056124">
                <a:tc>
                  <a:txBody>
                    <a:bodyPr anchor="t" rtlCol="false"/>
                    <a:lstStyle/>
                    <a:p>
                      <a:pPr algn="l" marL="0" indent="0" lvl="0">
                        <a:lnSpc>
                          <a:spcPts val="2519"/>
                        </a:lnSpc>
                        <a:spcBef>
                          <a:spcPct val="0"/>
                        </a:spcBef>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b="true" sz="1799">
                          <a:solidFill>
                            <a:srgbClr val="000000"/>
                          </a:solidFill>
                          <a:latin typeface="Arimo Bold"/>
                          <a:ea typeface="Arimo Bold"/>
                          <a:cs typeface="Arimo Bold"/>
                          <a:sym typeface="Arimo Bold"/>
                        </a:rPr>
                        <a:t>Book</a:t>
                      </a:r>
                      <a:r>
                        <a:rPr lang="en-US" b="true" sz="1799" strike="noStrike" u="none">
                          <a:solidFill>
                            <a:srgbClr val="000000"/>
                          </a:solidFill>
                          <a:latin typeface="Arimo Bold"/>
                          <a:ea typeface="Arimo Bold"/>
                          <a:cs typeface="Arimo Bold"/>
                          <a:sym typeface="Arimo Bold"/>
                        </a:rPr>
                        <a:t> </a:t>
                      </a:r>
                      <a:r>
                        <a:rPr lang="en-US" b="true" sz="1799" strike="noStrike" u="none">
                          <a:solidFill>
                            <a:srgbClr val="000000"/>
                          </a:solidFill>
                          <a:latin typeface="Arimo Bold"/>
                          <a:ea typeface="Arimo Bold"/>
                          <a:cs typeface="Arimo Bold"/>
                          <a:sym typeface="Arimo Bold"/>
                        </a:rPr>
                        <a:t>Rec</a:t>
                      </a:r>
                      <a:r>
                        <a:rPr lang="en-US" b="true" sz="1799" strike="noStrike" u="none">
                          <a:solidFill>
                            <a:srgbClr val="000000"/>
                          </a:solidFill>
                          <a:latin typeface="Arimo Bold"/>
                          <a:ea typeface="Arimo Bold"/>
                          <a:cs typeface="Arimo Bold"/>
                          <a:sym typeface="Arimo Bold"/>
                        </a:rPr>
                        <a:t>o</a:t>
                      </a:r>
                      <a:r>
                        <a:rPr lang="en-US" b="true" sz="1799" strike="noStrike" u="none">
                          <a:solidFill>
                            <a:srgbClr val="000000"/>
                          </a:solidFill>
                          <a:latin typeface="Arimo Bold"/>
                          <a:ea typeface="Arimo Bold"/>
                          <a:cs typeface="Arimo Bold"/>
                          <a:sym typeface="Arimo Bold"/>
                        </a:rPr>
                        <a:t>mmendati</a:t>
                      </a:r>
                      <a:r>
                        <a:rPr lang="en-US" b="true" sz="1799" strike="noStrike" u="none">
                          <a:solidFill>
                            <a:srgbClr val="000000"/>
                          </a:solidFill>
                          <a:latin typeface="Arimo Bold"/>
                          <a:ea typeface="Arimo Bold"/>
                          <a:cs typeface="Arimo Bold"/>
                          <a:sym typeface="Arimo Bold"/>
                        </a:rPr>
                        <a:t>on S</a:t>
                      </a:r>
                      <a:r>
                        <a:rPr lang="en-US" b="true" sz="1799" strike="noStrike" u="none">
                          <a:solidFill>
                            <a:srgbClr val="000000"/>
                          </a:solidFill>
                          <a:latin typeface="Arimo Bold"/>
                          <a:ea typeface="Arimo Bold"/>
                          <a:cs typeface="Arimo Bold"/>
                          <a:sym typeface="Arimo Bold"/>
                        </a:rPr>
                        <a:t>ys</a:t>
                      </a:r>
                      <a:r>
                        <a:rPr lang="en-US" b="true" sz="1799" strike="noStrike" u="none">
                          <a:solidFill>
                            <a:srgbClr val="000000"/>
                          </a:solidFill>
                          <a:latin typeface="Arimo Bold"/>
                          <a:ea typeface="Arimo Bold"/>
                          <a:cs typeface="Arimo Bold"/>
                          <a:sym typeface="Arimo Bold"/>
                        </a:rPr>
                        <a:t>t</a:t>
                      </a:r>
                      <a:r>
                        <a:rPr lang="en-US" b="true" sz="1799" strike="noStrike" u="none">
                          <a:solidFill>
                            <a:srgbClr val="000000"/>
                          </a:solidFill>
                          <a:latin typeface="Arimo Bold"/>
                          <a:ea typeface="Arimo Bold"/>
                          <a:cs typeface="Arimo Bold"/>
                          <a:sym typeface="Arimo Bold"/>
                        </a:rPr>
                        <a:t>em</a:t>
                      </a:r>
                      <a:r>
                        <a:rPr lang="en-US" b="true" sz="1799" strike="noStrike" u="none">
                          <a:solidFill>
                            <a:srgbClr val="000000"/>
                          </a:solidFill>
                          <a:latin typeface="Arimo Bold"/>
                          <a:ea typeface="Arimo Bold"/>
                          <a:cs typeface="Arimo Bold"/>
                          <a:sym typeface="Arimo Bold"/>
                        </a:rPr>
                        <a:t> </a:t>
                      </a:r>
                      <a:r>
                        <a:rPr lang="en-US" b="true" sz="1799" strike="noStrike" u="none">
                          <a:solidFill>
                            <a:srgbClr val="000000"/>
                          </a:solidFill>
                          <a:latin typeface="Arimo Bold"/>
                          <a:ea typeface="Arimo Bold"/>
                          <a:cs typeface="Arimo Bold"/>
                          <a:sym typeface="Arimo Bold"/>
                        </a:rPr>
                        <a:t>usi</a:t>
                      </a:r>
                      <a:r>
                        <a:rPr lang="en-US" b="true" sz="1799" strike="noStrike" u="none">
                          <a:solidFill>
                            <a:srgbClr val="000000"/>
                          </a:solidFill>
                          <a:latin typeface="Arimo Bold"/>
                          <a:ea typeface="Arimo Bold"/>
                          <a:cs typeface="Arimo Bold"/>
                          <a:sym typeface="Arimo Bold"/>
                        </a:rPr>
                        <a:t>n</a:t>
                      </a:r>
                      <a:r>
                        <a:rPr lang="en-US" b="true" sz="1799" strike="noStrike" u="none">
                          <a:solidFill>
                            <a:srgbClr val="000000"/>
                          </a:solidFill>
                          <a:latin typeface="Arimo Bold"/>
                          <a:ea typeface="Arimo Bold"/>
                          <a:cs typeface="Arimo Bold"/>
                          <a:sym typeface="Arimo Bold"/>
                        </a:rPr>
                        <a:t>g</a:t>
                      </a:r>
                      <a:r>
                        <a:rPr lang="en-US" b="true" sz="1799" strike="noStrike" u="none">
                          <a:solidFill>
                            <a:srgbClr val="000000"/>
                          </a:solidFill>
                          <a:latin typeface="Arimo Bold"/>
                          <a:ea typeface="Arimo Bold"/>
                          <a:cs typeface="Arimo Bold"/>
                          <a:sym typeface="Arimo Bold"/>
                        </a:rPr>
                        <a:t> </a:t>
                      </a:r>
                      <a:r>
                        <a:rPr lang="en-US" b="true" sz="1799" strike="noStrike" u="none">
                          <a:solidFill>
                            <a:srgbClr val="000000"/>
                          </a:solidFill>
                          <a:latin typeface="Arimo Bold"/>
                          <a:ea typeface="Arimo Bold"/>
                          <a:cs typeface="Arimo Bold"/>
                          <a:sym typeface="Arimo Bold"/>
                        </a:rPr>
                        <a:t>Ma</a:t>
                      </a:r>
                      <a:r>
                        <a:rPr lang="en-US" b="true" sz="1799" strike="noStrike" u="none">
                          <a:solidFill>
                            <a:srgbClr val="000000"/>
                          </a:solidFill>
                          <a:latin typeface="Arimo Bold"/>
                          <a:ea typeface="Arimo Bold"/>
                          <a:cs typeface="Arimo Bold"/>
                          <a:sym typeface="Arimo Bold"/>
                        </a:rPr>
                        <a:t>tri</a:t>
                      </a:r>
                      <a:r>
                        <a:rPr lang="en-US" b="true" sz="1799" strike="noStrike" u="none">
                          <a:solidFill>
                            <a:srgbClr val="000000"/>
                          </a:solidFill>
                          <a:latin typeface="Arimo Bold"/>
                          <a:ea typeface="Arimo Bold"/>
                          <a:cs typeface="Arimo Bold"/>
                          <a:sym typeface="Arimo Bold"/>
                        </a:rPr>
                        <a:t>x F</a:t>
                      </a:r>
                      <a:r>
                        <a:rPr lang="en-US" b="true" sz="1799" strike="noStrike" u="none">
                          <a:solidFill>
                            <a:srgbClr val="000000"/>
                          </a:solidFill>
                          <a:latin typeface="Arimo Bold"/>
                          <a:ea typeface="Arimo Bold"/>
                          <a:cs typeface="Arimo Bold"/>
                          <a:sym typeface="Arimo Bold"/>
                        </a:rPr>
                        <a:t>a</a:t>
                      </a:r>
                      <a:r>
                        <a:rPr lang="en-US" b="true" sz="1799" strike="noStrike" u="none">
                          <a:solidFill>
                            <a:srgbClr val="000000"/>
                          </a:solidFill>
                          <a:latin typeface="Arimo Bold"/>
                          <a:ea typeface="Arimo Bold"/>
                          <a:cs typeface="Arimo Bold"/>
                          <a:sym typeface="Arimo Bold"/>
                        </a:rPr>
                        <a:t>cto</a:t>
                      </a:r>
                      <a:r>
                        <a:rPr lang="en-US" b="true" sz="1799" strike="noStrike" u="none">
                          <a:solidFill>
                            <a:srgbClr val="000000"/>
                          </a:solidFill>
                          <a:latin typeface="Arimo Bold"/>
                          <a:ea typeface="Arimo Bold"/>
                          <a:cs typeface="Arimo Bold"/>
                          <a:sym typeface="Arimo Bold"/>
                        </a:rPr>
                        <a:t>ri</a:t>
                      </a:r>
                      <a:r>
                        <a:rPr lang="en-US" b="true" sz="1799" strike="noStrike" u="none">
                          <a:solidFill>
                            <a:srgbClr val="000000"/>
                          </a:solidFill>
                          <a:latin typeface="Arimo Bold"/>
                          <a:ea typeface="Arimo Bold"/>
                          <a:cs typeface="Arimo Bold"/>
                          <a:sym typeface="Arimo Bold"/>
                        </a:rPr>
                        <a:t>za</a:t>
                      </a:r>
                      <a:r>
                        <a:rPr lang="en-US" b="true" sz="1799" strike="noStrike" u="none">
                          <a:solidFill>
                            <a:srgbClr val="000000"/>
                          </a:solidFill>
                          <a:latin typeface="Arimo Bold"/>
                          <a:ea typeface="Arimo Bold"/>
                          <a:cs typeface="Arimo Bold"/>
                          <a:sym typeface="Arimo Bold"/>
                        </a:rPr>
                        <a:t>tion </a:t>
                      </a:r>
                      <a:r>
                        <a:rPr lang="en-US" b="true" sz="1799" strike="noStrike" u="none">
                          <a:solidFill>
                            <a:srgbClr val="000000"/>
                          </a:solidFill>
                          <a:latin typeface="Arimo Bold"/>
                          <a:ea typeface="Arimo Bold"/>
                          <a:cs typeface="Arimo Bold"/>
                          <a:sym typeface="Arimo Bold"/>
                        </a:rPr>
                        <a:t>with</a:t>
                      </a:r>
                      <a:r>
                        <a:rPr lang="en-US" b="true" sz="1799" strike="noStrike" u="none">
                          <a:solidFill>
                            <a:srgbClr val="000000"/>
                          </a:solidFill>
                          <a:latin typeface="Arimo Bold"/>
                          <a:ea typeface="Arimo Bold"/>
                          <a:cs typeface="Arimo Bold"/>
                          <a:sym typeface="Arimo Bold"/>
                        </a:rPr>
                        <a:t> </a:t>
                      </a:r>
                      <a:r>
                        <a:rPr lang="en-US" b="true" sz="1799" strike="noStrike" u="none">
                          <a:solidFill>
                            <a:srgbClr val="000000"/>
                          </a:solidFill>
                          <a:latin typeface="Arimo Bold"/>
                          <a:ea typeface="Arimo Bold"/>
                          <a:cs typeface="Arimo Bold"/>
                          <a:sym typeface="Arimo Bold"/>
                        </a:rPr>
                        <a:t>SVD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b="true" sz="1799" strike="noStrike" u="none">
                          <a:solidFill>
                            <a:srgbClr val="000000"/>
                          </a:solidFill>
                          <a:latin typeface="Arimo Bold"/>
                          <a:ea typeface="Arimo Bold"/>
                          <a:cs typeface="Arimo Bold"/>
                          <a:sym typeface="Arimo Bold"/>
                        </a:rPr>
                        <a:t>Book Recommendation System Using Machine Learning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b="true" sz="1799" strike="noStrike" u="none">
                          <a:solidFill>
                            <a:srgbClr val="000000"/>
                          </a:solidFill>
                          <a:latin typeface="Arimo Bold"/>
                          <a:ea typeface="Arimo Bold"/>
                          <a:cs typeface="Arimo Bold"/>
                          <a:sym typeface="Arimo Bold"/>
                        </a:rPr>
                        <a:t>Book Recommendation System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b="true" sz="1799" strike="noStrike" u="none">
                          <a:solidFill>
                            <a:srgbClr val="000000"/>
                          </a:solidFill>
                          <a:latin typeface="Arimo Bold"/>
                          <a:ea typeface="Arimo Bold"/>
                          <a:cs typeface="Arimo Bold"/>
                          <a:sym typeface="Arimo Bold"/>
                        </a:rPr>
                        <a:t>Bookbuddy: A Mood Based Book Recommendation System (same 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b="true" sz="1799" strike="noStrike" u="none">
                          <a:solidFill>
                            <a:srgbClr val="000000"/>
                          </a:solidFill>
                          <a:latin typeface="Arimo Bold"/>
                          <a:ea typeface="Arimo Bold"/>
                          <a:cs typeface="Arimo Bold"/>
                          <a:sym typeface="Arimo Bold"/>
                        </a:rPr>
                        <a:t>Design of Book Recommendation System Based on Machine Learning in Smart Library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56124">
                <a:tc>
                  <a:txBody>
                    <a:bodyPr anchor="t" rtlCol="false"/>
                    <a:lstStyle/>
                    <a:p>
                      <a:pPr algn="l" marL="0" indent="0" lvl="0">
                        <a:lnSpc>
                          <a:spcPts val="2519"/>
                        </a:lnSpc>
                        <a:spcBef>
                          <a:spcPct val="0"/>
                        </a:spcBef>
                        <a:defRPr/>
                      </a:pPr>
                      <a:r>
                        <a:rPr lang="en-US" b="true" sz="1799" i="true" strike="noStrike" u="none">
                          <a:solidFill>
                            <a:srgbClr val="000000"/>
                          </a:solidFill>
                          <a:latin typeface="Arimo Bold Italics"/>
                          <a:ea typeface="Arimo Bold Italics"/>
                          <a:cs typeface="Arimo Bold Italics"/>
                          <a:sym typeface="Arimo Bold Italics"/>
                        </a:rPr>
                        <a:t>Author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a:solidFill>
                            <a:srgbClr val="000000"/>
                          </a:solidFill>
                          <a:latin typeface="Arimo"/>
                          <a:ea typeface="Arimo"/>
                          <a:cs typeface="Arimo"/>
                          <a:sym typeface="Arimo"/>
                        </a:rPr>
                        <a:t>Senthiln</a:t>
                      </a:r>
                      <a:r>
                        <a:rPr lang="en-US" sz="1799" strike="noStrike" u="none">
                          <a:solidFill>
                            <a:srgbClr val="000000"/>
                          </a:solidFill>
                          <a:latin typeface="Arimo"/>
                          <a:ea typeface="Arimo"/>
                          <a:cs typeface="Arimo"/>
                          <a:sym typeface="Arimo"/>
                        </a:rPr>
                        <a:t>a</a:t>
                      </a:r>
                      <a:r>
                        <a:rPr lang="en-US" sz="1799" strike="noStrike" u="none">
                          <a:solidFill>
                            <a:srgbClr val="000000"/>
                          </a:solidFill>
                          <a:latin typeface="Arimo"/>
                          <a:ea typeface="Arimo"/>
                          <a:cs typeface="Arimo"/>
                          <a:sym typeface="Arimo"/>
                        </a:rPr>
                        <a:t>y</a:t>
                      </a:r>
                      <a:r>
                        <a:rPr lang="en-US" sz="1799" strike="noStrike" u="none">
                          <a:solidFill>
                            <a:srgbClr val="000000"/>
                          </a:solidFill>
                          <a:latin typeface="Arimo"/>
                          <a:ea typeface="Arimo"/>
                          <a:cs typeface="Arimo"/>
                          <a:sym typeface="Arimo"/>
                        </a:rPr>
                        <a:t>a</a:t>
                      </a:r>
                      <a:r>
                        <a:rPr lang="en-US" sz="1799" strike="noStrike" u="none">
                          <a:solidFill>
                            <a:srgbClr val="000000"/>
                          </a:solidFill>
                          <a:latin typeface="Arimo"/>
                          <a:ea typeface="Arimo"/>
                          <a:cs typeface="Arimo"/>
                          <a:sym typeface="Arimo"/>
                        </a:rPr>
                        <a:t>k</a:t>
                      </a:r>
                      <a:r>
                        <a:rPr lang="en-US" sz="1799" strike="noStrike" u="none">
                          <a:solidFill>
                            <a:srgbClr val="000000"/>
                          </a:solidFill>
                          <a:latin typeface="Arimo"/>
                          <a:ea typeface="Arimo"/>
                          <a:cs typeface="Arimo"/>
                          <a:sym typeface="Arimo"/>
                        </a:rPr>
                        <a:t>i </a:t>
                      </a:r>
                      <a:r>
                        <a:rPr lang="en-US" sz="1799" strike="noStrike" u="none">
                          <a:solidFill>
                            <a:srgbClr val="000000"/>
                          </a:solidFill>
                          <a:latin typeface="Arimo"/>
                          <a:ea typeface="Arimo"/>
                          <a:cs typeface="Arimo"/>
                          <a:sym typeface="Arimo"/>
                        </a:rPr>
                        <a:t>B</a:t>
                      </a:r>
                      <a:r>
                        <a:rPr lang="en-US" sz="1799" strike="noStrike" u="none">
                          <a:solidFill>
                            <a:srgbClr val="000000"/>
                          </a:solidFill>
                          <a:latin typeface="Arimo"/>
                          <a:ea typeface="Arimo"/>
                          <a:cs typeface="Arimo"/>
                          <a:sym typeface="Arimo"/>
                        </a:rPr>
                        <a:t>a</a:t>
                      </a:r>
                      <a:r>
                        <a:rPr lang="en-US" sz="1799" strike="noStrike" u="none">
                          <a:solidFill>
                            <a:srgbClr val="000000"/>
                          </a:solidFill>
                          <a:latin typeface="Arimo"/>
                          <a:ea typeface="Arimo"/>
                          <a:cs typeface="Arimo"/>
                          <a:sym typeface="Arimo"/>
                        </a:rPr>
                        <a:t>lak</a:t>
                      </a:r>
                      <a:r>
                        <a:rPr lang="en-US" sz="1799" strike="noStrike" u="none">
                          <a:solidFill>
                            <a:srgbClr val="000000"/>
                          </a:solidFill>
                          <a:latin typeface="Arimo"/>
                          <a:ea typeface="Arimo"/>
                          <a:cs typeface="Arimo"/>
                          <a:sym typeface="Arimo"/>
                        </a:rPr>
                        <a:t>ri</a:t>
                      </a:r>
                      <a:r>
                        <a:rPr lang="en-US" sz="1799" strike="noStrike" u="none">
                          <a:solidFill>
                            <a:srgbClr val="000000"/>
                          </a:solidFill>
                          <a:latin typeface="Arimo"/>
                          <a:ea typeface="Arimo"/>
                          <a:cs typeface="Arimo"/>
                          <a:sym typeface="Arimo"/>
                        </a:rPr>
                        <a:t>shnan</a:t>
                      </a:r>
                      <a:endParaRPr lang="en-US" sz="1100"/>
                    </a:p>
                    <a:p>
                      <a:pPr algn="l" marL="0" indent="0" lvl="0">
                        <a:lnSpc>
                          <a:spcPts val="2519"/>
                        </a:lnSpc>
                        <a:spcBef>
                          <a:spcPct val="0"/>
                        </a:spcBef>
                      </a:pPr>
                      <a:r>
                        <a:rPr lang="en-US" sz="1799" strike="noStrike" u="none">
                          <a:solidFill>
                            <a:srgbClr val="000000"/>
                          </a:solidFill>
                          <a:latin typeface="Arimo"/>
                          <a:ea typeface="Arimo"/>
                          <a:cs typeface="Arimo"/>
                          <a:sym typeface="Arimo"/>
                        </a:rPr>
                        <a:t>Janardhan Naulegari</a:t>
                      </a:r>
                    </a:p>
                    <a:p>
                      <a:pPr algn="l" marL="0" indent="0" lvl="0">
                        <a:lnSpc>
                          <a:spcPts val="2519"/>
                        </a:lnSpc>
                        <a:spcBef>
                          <a:spcPct val="0"/>
                        </a:spcBef>
                      </a:pPr>
                      <a:r>
                        <a:rPr lang="en-US" sz="1799" strike="noStrike" u="none">
                          <a:solidFill>
                            <a:srgbClr val="000000"/>
                          </a:solidFill>
                          <a:latin typeface="Arimo"/>
                          <a:ea typeface="Arimo"/>
                          <a:cs typeface="Arimo"/>
                          <a:sym typeface="Arimo"/>
                        </a:rPr>
                        <a:t>Dharanyadevi P</a:t>
                      </a:r>
                    </a:p>
                    <a:p>
                      <a:pPr algn="l" marL="0" indent="0" lvl="0">
                        <a:lnSpc>
                          <a:spcPts val="2519"/>
                        </a:lnSpc>
                        <a:spcBef>
                          <a:spcPct val="0"/>
                        </a:spcBef>
                      </a:pPr>
                      <a:r>
                        <a:rPr lang="en-US" sz="1799" strike="noStrike" u="none">
                          <a:solidFill>
                            <a:srgbClr val="000000"/>
                          </a:solidFill>
                          <a:latin typeface="Arimo"/>
                          <a:ea typeface="Arimo"/>
                          <a:cs typeface="Arimo"/>
                          <a:sym typeface="Arimo"/>
                        </a:rPr>
                        <a:t>Manikumar B</a:t>
                      </a:r>
                    </a:p>
                    <a:p>
                      <a:pPr algn="l" marL="0" indent="0" lvl="0">
                        <a:lnSpc>
                          <a:spcPts val="2519"/>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Prof. V. V. Jikar, Janvi Pandey, Vrushabh Baraskar, Hrushikesh Thorat, Reshma Zade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Devika PV, Jyothisree K, Rahul PV,  S. Arjun &amp; Jayasree Narayanan</a:t>
                      </a:r>
                      <a:endParaRPr lang="en-US" sz="1100"/>
                    </a:p>
                    <a:p>
                      <a:pPr algn="l" marL="0" indent="0" lvl="0">
                        <a:lnSpc>
                          <a:spcPts val="2519"/>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Tisha Negandhi, Mishika Vachhani, Purval Dhumale, Kiran Gawande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Jia Liu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3760">
                <a:tc>
                  <a:txBody>
                    <a:bodyPr anchor="t" rtlCol="false"/>
                    <a:lstStyle/>
                    <a:p>
                      <a:pPr algn="l" marL="0" indent="0" lvl="0">
                        <a:lnSpc>
                          <a:spcPts val="2519"/>
                        </a:lnSpc>
                        <a:spcBef>
                          <a:spcPct val="0"/>
                        </a:spcBef>
                        <a:defRPr/>
                      </a:pPr>
                      <a:r>
                        <a:rPr lang="en-US" b="true" sz="1799" i="true" strike="noStrike" u="none">
                          <a:solidFill>
                            <a:srgbClr val="000000"/>
                          </a:solidFill>
                          <a:latin typeface="Arimo Bold Italics"/>
                          <a:ea typeface="Arimo Bold Italics"/>
                          <a:cs typeface="Arimo Bold Italics"/>
                          <a:sym typeface="Arimo Bold Italics"/>
                        </a:rPr>
                        <a:t>Published in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a:solidFill>
                            <a:srgbClr val="000000"/>
                          </a:solidFill>
                          <a:latin typeface="Arimo"/>
                          <a:ea typeface="Arimo"/>
                          <a:cs typeface="Arimo"/>
                          <a:sym typeface="Arimo"/>
                        </a:rPr>
                        <a:t>IEEE, 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INJRID, January’24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IEEE, 2021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IEEE, 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IEEE,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3760">
                <a:tc>
                  <a:txBody>
                    <a:bodyPr anchor="t" rtlCol="false"/>
                    <a:lstStyle/>
                    <a:p>
                      <a:pPr algn="l" marL="0" indent="0" lvl="0">
                        <a:lnSpc>
                          <a:spcPts val="2519"/>
                        </a:lnSpc>
                        <a:spcBef>
                          <a:spcPct val="0"/>
                        </a:spcBef>
                        <a:defRPr/>
                      </a:pPr>
                      <a:r>
                        <a:rPr lang="en-US" b="true" sz="1799" i="true" strike="noStrike" u="none">
                          <a:solidFill>
                            <a:srgbClr val="000000"/>
                          </a:solidFill>
                          <a:latin typeface="Arimo Bold Italics"/>
                          <a:ea typeface="Arimo Bold Italics"/>
                          <a:cs typeface="Arimo Bold Italics"/>
                          <a:sym typeface="Arimo Bold Italics"/>
                        </a:rPr>
                        <a:t>Ranking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a:solidFill>
                            <a:srgbClr val="000000"/>
                          </a:solidFill>
                          <a:latin typeface="Arimo"/>
                          <a:ea typeface="Arimo"/>
                          <a:cs typeface="Arimo"/>
                          <a:sym typeface="Arimo"/>
                        </a:rPr>
                        <a:t>Q2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Q2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Q2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Q2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Q2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40533">
                <a:tc>
                  <a:txBody>
                    <a:bodyPr anchor="t" rtlCol="false"/>
                    <a:lstStyle/>
                    <a:p>
                      <a:pPr algn="l" marL="0" indent="0" lvl="0">
                        <a:lnSpc>
                          <a:spcPts val="2519"/>
                        </a:lnSpc>
                        <a:spcBef>
                          <a:spcPct val="0"/>
                        </a:spcBef>
                        <a:defRPr/>
                      </a:pPr>
                      <a:r>
                        <a:rPr lang="en-US" b="true" sz="1799" i="true" strike="noStrike" u="none">
                          <a:solidFill>
                            <a:srgbClr val="000000"/>
                          </a:solidFill>
                          <a:latin typeface="Arimo Bold Italics"/>
                          <a:ea typeface="Arimo Bold Italics"/>
                          <a:cs typeface="Arimo Bold Italics"/>
                          <a:sym typeface="Arimo Bold Italics"/>
                        </a:rPr>
                        <a:t>Methodologies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a:solidFill>
                            <a:srgbClr val="000000"/>
                          </a:solidFill>
                          <a:latin typeface="Arimo"/>
                          <a:ea typeface="Arimo"/>
                          <a:cs typeface="Arimo"/>
                          <a:sym typeface="Arimo"/>
                        </a:rPr>
                        <a:t>M</a:t>
                      </a:r>
                      <a:r>
                        <a:rPr lang="en-US" sz="1799" strike="noStrike" u="none">
                          <a:solidFill>
                            <a:srgbClr val="000000"/>
                          </a:solidFill>
                          <a:latin typeface="Arimo"/>
                          <a:ea typeface="Arimo"/>
                          <a:cs typeface="Arimo"/>
                          <a:sym typeface="Arimo"/>
                        </a:rPr>
                        <a:t>atri</a:t>
                      </a:r>
                      <a:r>
                        <a:rPr lang="en-US" sz="1799" strike="noStrike" u="none">
                          <a:solidFill>
                            <a:srgbClr val="000000"/>
                          </a:solidFill>
                          <a:latin typeface="Arimo"/>
                          <a:ea typeface="Arimo"/>
                          <a:cs typeface="Arimo"/>
                          <a:sym typeface="Arimo"/>
                        </a:rPr>
                        <a:t>x</a:t>
                      </a:r>
                      <a:r>
                        <a:rPr lang="en-US" sz="1799" strike="noStrike" u="none">
                          <a:solidFill>
                            <a:srgbClr val="000000"/>
                          </a:solidFill>
                          <a:latin typeface="Arimo"/>
                          <a:ea typeface="Arimo"/>
                          <a:cs typeface="Arimo"/>
                          <a:sym typeface="Arimo"/>
                        </a:rPr>
                        <a:t> </a:t>
                      </a:r>
                      <a:r>
                        <a:rPr lang="en-US" sz="1799" strike="noStrike" u="none">
                          <a:solidFill>
                            <a:srgbClr val="000000"/>
                          </a:solidFill>
                          <a:latin typeface="Arimo"/>
                          <a:ea typeface="Arimo"/>
                          <a:cs typeface="Arimo"/>
                          <a:sym typeface="Arimo"/>
                        </a:rPr>
                        <a:t>F</a:t>
                      </a:r>
                      <a:r>
                        <a:rPr lang="en-US" sz="1799" strike="noStrike" u="none">
                          <a:solidFill>
                            <a:srgbClr val="000000"/>
                          </a:solidFill>
                          <a:latin typeface="Arimo"/>
                          <a:ea typeface="Arimo"/>
                          <a:cs typeface="Arimo"/>
                          <a:sym typeface="Arimo"/>
                        </a:rPr>
                        <a:t>a</a:t>
                      </a:r>
                      <a:r>
                        <a:rPr lang="en-US" sz="1799" strike="noStrike" u="none">
                          <a:solidFill>
                            <a:srgbClr val="000000"/>
                          </a:solidFill>
                          <a:latin typeface="Arimo"/>
                          <a:ea typeface="Arimo"/>
                          <a:cs typeface="Arimo"/>
                          <a:sym typeface="Arimo"/>
                        </a:rPr>
                        <a:t>c</a:t>
                      </a:r>
                      <a:r>
                        <a:rPr lang="en-US" sz="1799" strike="noStrike" u="none">
                          <a:solidFill>
                            <a:srgbClr val="000000"/>
                          </a:solidFill>
                          <a:latin typeface="Arimo"/>
                          <a:ea typeface="Arimo"/>
                          <a:cs typeface="Arimo"/>
                          <a:sym typeface="Arimo"/>
                        </a:rPr>
                        <a:t>to</a:t>
                      </a:r>
                      <a:r>
                        <a:rPr lang="en-US" sz="1799" strike="noStrike" u="none">
                          <a:solidFill>
                            <a:srgbClr val="000000"/>
                          </a:solidFill>
                          <a:latin typeface="Arimo"/>
                          <a:ea typeface="Arimo"/>
                          <a:cs typeface="Arimo"/>
                          <a:sym typeface="Arimo"/>
                        </a:rPr>
                        <a:t>r</a:t>
                      </a:r>
                      <a:r>
                        <a:rPr lang="en-US" sz="1799" strike="noStrike" u="none">
                          <a:solidFill>
                            <a:srgbClr val="000000"/>
                          </a:solidFill>
                          <a:latin typeface="Arimo"/>
                          <a:ea typeface="Arimo"/>
                          <a:cs typeface="Arimo"/>
                          <a:sym typeface="Arimo"/>
                        </a:rPr>
                        <a:t>i</a:t>
                      </a:r>
                      <a:r>
                        <a:rPr lang="en-US" sz="1799" strike="noStrike" u="none">
                          <a:solidFill>
                            <a:srgbClr val="000000"/>
                          </a:solidFill>
                          <a:latin typeface="Arimo"/>
                          <a:ea typeface="Arimo"/>
                          <a:cs typeface="Arimo"/>
                          <a:sym typeface="Arimo"/>
                        </a:rPr>
                        <a:t>z</a:t>
                      </a:r>
                      <a:r>
                        <a:rPr lang="en-US" sz="1799" strike="noStrike" u="none">
                          <a:solidFill>
                            <a:srgbClr val="000000"/>
                          </a:solidFill>
                          <a:latin typeface="Arimo"/>
                          <a:ea typeface="Arimo"/>
                          <a:cs typeface="Arimo"/>
                          <a:sym typeface="Arimo"/>
                        </a:rPr>
                        <a:t>ation </a:t>
                      </a:r>
                      <a:r>
                        <a:rPr lang="en-US" sz="1799" strike="noStrike" u="none">
                          <a:solidFill>
                            <a:srgbClr val="000000"/>
                          </a:solidFill>
                          <a:latin typeface="Arimo"/>
                          <a:ea typeface="Arimo"/>
                          <a:cs typeface="Arimo"/>
                          <a:sym typeface="Arimo"/>
                        </a:rPr>
                        <a:t>w</a:t>
                      </a:r>
                      <a:r>
                        <a:rPr lang="en-US" sz="1799" strike="noStrike" u="none">
                          <a:solidFill>
                            <a:srgbClr val="000000"/>
                          </a:solidFill>
                          <a:latin typeface="Arimo"/>
                          <a:ea typeface="Arimo"/>
                          <a:cs typeface="Arimo"/>
                          <a:sym typeface="Arimo"/>
                        </a:rPr>
                        <a:t>i</a:t>
                      </a:r>
                      <a:r>
                        <a:rPr lang="en-US" sz="1799" strike="noStrike" u="none">
                          <a:solidFill>
                            <a:srgbClr val="000000"/>
                          </a:solidFill>
                          <a:latin typeface="Arimo"/>
                          <a:ea typeface="Arimo"/>
                          <a:cs typeface="Arimo"/>
                          <a:sym typeface="Arimo"/>
                        </a:rPr>
                        <a:t>th SVD</a:t>
                      </a:r>
                      <a:endParaRPr lang="en-US" sz="1100"/>
                    </a:p>
                    <a:p>
                      <a:pPr algn="l" marL="0" indent="0" lvl="0">
                        <a:lnSpc>
                          <a:spcPts val="2519"/>
                        </a:lnSpc>
                        <a:spcBef>
                          <a:spcPct val="0"/>
                        </a:spcBef>
                      </a:pPr>
                      <a:r>
                        <a:rPr lang="en-US" sz="1799" strike="noStrike" u="none">
                          <a:solidFill>
                            <a:srgbClr val="000000"/>
                          </a:solidFill>
                          <a:latin typeface="Arimo"/>
                          <a:ea typeface="Arimo"/>
                          <a:cs typeface="Arimo"/>
                          <a:sym typeface="Arimo"/>
                        </a:rPr>
                        <a:t>HybridBERT4Rec</a:t>
                      </a:r>
                    </a:p>
                    <a:p>
                      <a:pPr algn="l" marL="0" indent="0" lvl="0">
                        <a:lnSpc>
                          <a:spcPts val="2519"/>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Collaborative Filtering (CF), Jaccard Similarity for Enhanced CF, Hybrid Recommendation System,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Collaborative Filtering, Cosine Similarity, K-Nearest Neighbors (KNN)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Popularity-Based Filtering, Mood-Based Filtering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User &amp; Item based CF, TF-IDF, Deep Learning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56124">
                <a:tc>
                  <a:txBody>
                    <a:bodyPr anchor="t" rtlCol="false"/>
                    <a:lstStyle/>
                    <a:p>
                      <a:pPr algn="l" marL="0" indent="0" lvl="0">
                        <a:lnSpc>
                          <a:spcPts val="2519"/>
                        </a:lnSpc>
                        <a:spcBef>
                          <a:spcPct val="0"/>
                        </a:spcBef>
                        <a:defRPr/>
                      </a:pPr>
                      <a:r>
                        <a:rPr lang="en-US" b="true" sz="1799" i="true" strike="noStrike" u="none">
                          <a:solidFill>
                            <a:srgbClr val="000000"/>
                          </a:solidFill>
                          <a:latin typeface="Arimo Bold Italics"/>
                          <a:ea typeface="Arimo Bold Italics"/>
                          <a:cs typeface="Arimo Bold Italics"/>
                          <a:sym typeface="Arimo Bold Italics"/>
                        </a:rPr>
                        <a:t>Laps/Gaps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Hybrid Techniques Not Fully Explored,</a:t>
                      </a:r>
                      <a:endParaRPr lang="en-US" sz="1100"/>
                    </a:p>
                    <a:p>
                      <a:pPr algn="l">
                        <a:lnSpc>
                          <a:spcPts val="2519"/>
                        </a:lnSpc>
                      </a:pPr>
                      <a:r>
                        <a:rPr lang="en-US" sz="1799">
                          <a:solidFill>
                            <a:srgbClr val="000000"/>
                          </a:solidFill>
                          <a:latin typeface="Arimo"/>
                          <a:ea typeface="Arimo"/>
                          <a:cs typeface="Arimo"/>
                          <a:sym typeface="Arimo"/>
                        </a:rPr>
                        <a:t>Cold Start Problem Not Addressed and </a:t>
                      </a:r>
                    </a:p>
                    <a:p>
                      <a:pPr algn="l" marL="0" indent="0" lvl="0">
                        <a:lnSpc>
                          <a:spcPts val="2519"/>
                        </a:lnSpc>
                        <a:spcBef>
                          <a:spcPct val="0"/>
                        </a:spcBef>
                      </a:pPr>
                      <a:r>
                        <a:rPr lang="en-US" sz="1799">
                          <a:solidFill>
                            <a:srgbClr val="000000"/>
                          </a:solidFill>
                          <a:latin typeface="Arimo"/>
                          <a:ea typeface="Arimo"/>
                          <a:cs typeface="Arimo"/>
                          <a:sym typeface="Arimo"/>
                        </a:rPr>
                        <a:t>Scalability Concerns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Cold Start Issue Not Fully Resolved, Reliance on User Ratings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Cold Start Problem, Lack of Hybrid Approach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Cold Start Problem, Limited Mood 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0" indent="0" lvl="0">
                        <a:lnSpc>
                          <a:spcPts val="2519"/>
                        </a:lnSpc>
                        <a:spcBef>
                          <a:spcPct val="0"/>
                        </a:spcBef>
                        <a:defRPr/>
                      </a:pPr>
                      <a:r>
                        <a:rPr lang="en-US" sz="1799" strike="noStrike" u="none">
                          <a:solidFill>
                            <a:srgbClr val="000000"/>
                          </a:solidFill>
                          <a:latin typeface="Arimo"/>
                          <a:ea typeface="Arimo"/>
                          <a:cs typeface="Arimo"/>
                          <a:sym typeface="Arimo"/>
                        </a:rPr>
                        <a:t>Data Dependence, Cold Start Problem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6626111" y="-152400"/>
            <a:ext cx="5290565" cy="876674"/>
          </a:xfrm>
          <a:prstGeom prst="rect">
            <a:avLst/>
          </a:prstGeom>
        </p:spPr>
        <p:txBody>
          <a:bodyPr anchor="t" rtlCol="false" tIns="0" lIns="0" bIns="0" rIns="0">
            <a:spAutoFit/>
          </a:bodyPr>
          <a:lstStyle/>
          <a:p>
            <a:pPr algn="r">
              <a:lnSpc>
                <a:spcPts val="7219"/>
              </a:lnSpc>
            </a:pPr>
            <a:r>
              <a:rPr lang="en-US" b="true" sz="4718" i="true" spc="202">
                <a:solidFill>
                  <a:srgbClr val="152225"/>
                </a:solidFill>
                <a:latin typeface="Lora Bold Italics"/>
                <a:ea typeface="Lora Bold Italics"/>
                <a:cs typeface="Lora Bold Italics"/>
                <a:sym typeface="Lora Bold Italics"/>
              </a:rPr>
              <a:t>Research papers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766568">
            <a:off x="13349150" y="5817368"/>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631358" y="3289652"/>
            <a:ext cx="5260951" cy="5575189"/>
          </a:xfrm>
          <a:custGeom>
            <a:avLst/>
            <a:gdLst/>
            <a:ahLst/>
            <a:cxnLst/>
            <a:rect r="r" b="b" t="t" l="l"/>
            <a:pathLst>
              <a:path h="5575189" w="5260951">
                <a:moveTo>
                  <a:pt x="0" y="0"/>
                </a:moveTo>
                <a:lnTo>
                  <a:pt x="5260951" y="0"/>
                </a:lnTo>
                <a:lnTo>
                  <a:pt x="5260951" y="5575189"/>
                </a:lnTo>
                <a:lnTo>
                  <a:pt x="0" y="5575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766568">
            <a:off x="-2719788" y="-4014927"/>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2639342" y="2771718"/>
            <a:ext cx="4395244" cy="1035869"/>
            <a:chOff x="0" y="0"/>
            <a:chExt cx="1157595" cy="272821"/>
          </a:xfrm>
        </p:grpSpPr>
        <p:sp>
          <p:nvSpPr>
            <p:cNvPr name="Freeform 6" id="6"/>
            <p:cNvSpPr/>
            <p:nvPr/>
          </p:nvSpPr>
          <p:spPr>
            <a:xfrm flipH="false" flipV="false" rot="0">
              <a:off x="0" y="0"/>
              <a:ext cx="1157595" cy="272821"/>
            </a:xfrm>
            <a:custGeom>
              <a:avLst/>
              <a:gdLst/>
              <a:ahLst/>
              <a:cxnLst/>
              <a:rect r="r" b="b" t="t" l="l"/>
              <a:pathLst>
                <a:path h="272821" w="1157595">
                  <a:moveTo>
                    <a:pt x="66934" y="0"/>
                  </a:moveTo>
                  <a:lnTo>
                    <a:pt x="1090661" y="0"/>
                  </a:lnTo>
                  <a:cubicBezTo>
                    <a:pt x="1127628" y="0"/>
                    <a:pt x="1157595" y="29968"/>
                    <a:pt x="1157595" y="66934"/>
                  </a:cubicBezTo>
                  <a:lnTo>
                    <a:pt x="1157595" y="205887"/>
                  </a:lnTo>
                  <a:cubicBezTo>
                    <a:pt x="1157595" y="242854"/>
                    <a:pt x="1127628" y="272821"/>
                    <a:pt x="1090661" y="272821"/>
                  </a:cubicBezTo>
                  <a:lnTo>
                    <a:pt x="66934" y="272821"/>
                  </a:lnTo>
                  <a:cubicBezTo>
                    <a:pt x="29968" y="272821"/>
                    <a:pt x="0" y="242854"/>
                    <a:pt x="0" y="205887"/>
                  </a:cubicBezTo>
                  <a:lnTo>
                    <a:pt x="0" y="66934"/>
                  </a:lnTo>
                  <a:cubicBezTo>
                    <a:pt x="0" y="29968"/>
                    <a:pt x="29968" y="0"/>
                    <a:pt x="66934" y="0"/>
                  </a:cubicBezTo>
                  <a:close/>
                </a:path>
              </a:pathLst>
            </a:custGeom>
            <a:solidFill>
              <a:srgbClr val="DDEFF2"/>
            </a:solidFill>
            <a:ln cap="rnd">
              <a:noFill/>
              <a:prstDash val="solid"/>
              <a:round/>
            </a:ln>
          </p:spPr>
        </p:sp>
        <p:sp>
          <p:nvSpPr>
            <p:cNvPr name="TextBox 7" id="7"/>
            <p:cNvSpPr txBox="true"/>
            <p:nvPr/>
          </p:nvSpPr>
          <p:spPr>
            <a:xfrm>
              <a:off x="0" y="-85725"/>
              <a:ext cx="1157595" cy="358546"/>
            </a:xfrm>
            <a:prstGeom prst="rect">
              <a:avLst/>
            </a:prstGeom>
          </p:spPr>
          <p:txBody>
            <a:bodyPr anchor="ctr" rtlCol="false" tIns="50800" lIns="50800" bIns="50800" rIns="50800"/>
            <a:lstStyle/>
            <a:p>
              <a:pPr algn="ctr" marL="0" indent="0" lvl="0">
                <a:lnSpc>
                  <a:spcPts val="4159"/>
                </a:lnSpc>
                <a:spcBef>
                  <a:spcPct val="0"/>
                </a:spcBef>
              </a:pPr>
              <a:r>
                <a:rPr lang="en-US" b="true" sz="2718" i="true" spc="116">
                  <a:solidFill>
                    <a:srgbClr val="152225"/>
                  </a:solidFill>
                  <a:latin typeface="Lora Bold Italics"/>
                  <a:ea typeface="Lora Bold Italics"/>
                  <a:cs typeface="Lora Bold Italics"/>
                  <a:sym typeface="Lora Bold Italics"/>
                </a:rPr>
                <a:t>📚 Goodreads Dataset</a:t>
              </a:r>
            </a:p>
          </p:txBody>
        </p:sp>
      </p:grpSp>
      <p:sp>
        <p:nvSpPr>
          <p:cNvPr name="TextBox 8" id="8"/>
          <p:cNvSpPr txBox="true"/>
          <p:nvPr/>
        </p:nvSpPr>
        <p:spPr>
          <a:xfrm rot="0">
            <a:off x="3906704" y="1405025"/>
            <a:ext cx="6800763" cy="1084417"/>
          </a:xfrm>
          <a:prstGeom prst="rect">
            <a:avLst/>
          </a:prstGeom>
        </p:spPr>
        <p:txBody>
          <a:bodyPr anchor="t" rtlCol="false" tIns="0" lIns="0" bIns="0" rIns="0">
            <a:spAutoFit/>
          </a:bodyPr>
          <a:lstStyle/>
          <a:p>
            <a:pPr algn="l" marL="0" indent="0" lvl="0">
              <a:lnSpc>
                <a:spcPts val="9023"/>
              </a:lnSpc>
              <a:spcBef>
                <a:spcPct val="0"/>
              </a:spcBef>
            </a:pPr>
            <a:r>
              <a:rPr lang="en-US" b="true" sz="5897" i="true" spc="253">
                <a:solidFill>
                  <a:srgbClr val="000000"/>
                </a:solidFill>
                <a:latin typeface="Lora Bold Italics"/>
                <a:ea typeface="Lora Bold Italics"/>
                <a:cs typeface="Lora Bold Italics"/>
                <a:sym typeface="Lora Bold Italics"/>
              </a:rPr>
              <a:t>Dataset overview</a:t>
            </a:r>
          </a:p>
        </p:txBody>
      </p:sp>
      <p:sp>
        <p:nvSpPr>
          <p:cNvPr name="TextBox 9" id="9"/>
          <p:cNvSpPr txBox="true"/>
          <p:nvPr/>
        </p:nvSpPr>
        <p:spPr>
          <a:xfrm rot="0">
            <a:off x="1370327" y="4130976"/>
            <a:ext cx="9337141" cy="8593831"/>
          </a:xfrm>
          <a:prstGeom prst="rect">
            <a:avLst/>
          </a:prstGeom>
        </p:spPr>
        <p:txBody>
          <a:bodyPr anchor="t" rtlCol="false" tIns="0" lIns="0" bIns="0" rIns="0">
            <a:spAutoFit/>
          </a:bodyPr>
          <a:lstStyle/>
          <a:p>
            <a:pPr algn="just">
              <a:lnSpc>
                <a:spcPts val="3335"/>
              </a:lnSpc>
            </a:pPr>
            <a:r>
              <a:rPr lang="en-US" sz="2179" i="true" spc="93">
                <a:solidFill>
                  <a:srgbClr val="2E2E2E"/>
                </a:solidFill>
                <a:latin typeface="Lora Italics"/>
                <a:ea typeface="Lora Italics"/>
                <a:cs typeface="Lora Italics"/>
                <a:sym typeface="Lora Italics"/>
              </a:rPr>
              <a:t>The dataset consists of books with attributes such as Title, Author, Genres, Summary, and Star Rating. It includes a diverse range of genres and descriptions, with several missing values in the Genres column.</a:t>
            </a:r>
          </a:p>
          <a:p>
            <a:pPr algn="just">
              <a:lnSpc>
                <a:spcPts val="3335"/>
              </a:lnSpc>
            </a:pPr>
          </a:p>
          <a:p>
            <a:pPr algn="just">
              <a:lnSpc>
                <a:spcPts val="3335"/>
              </a:lnSpc>
            </a:pPr>
            <a:r>
              <a:rPr lang="en-US" sz="2179" i="true" spc="93">
                <a:solidFill>
                  <a:srgbClr val="2E2E2E"/>
                </a:solidFill>
                <a:latin typeface="Lora Italics"/>
                <a:ea typeface="Lora Italics"/>
                <a:cs typeface="Lora Italics"/>
                <a:sym typeface="Lora Italics"/>
              </a:rPr>
              <a:t>Dataset Breakdown </a:t>
            </a:r>
          </a:p>
          <a:p>
            <a:pPr algn="just">
              <a:lnSpc>
                <a:spcPts val="3335"/>
              </a:lnSpc>
            </a:pPr>
            <a:r>
              <a:rPr lang="en-US" sz="2179" i="true" spc="93">
                <a:solidFill>
                  <a:srgbClr val="2E2E2E"/>
                </a:solidFill>
                <a:latin typeface="Lora Italics"/>
                <a:ea typeface="Lora Italics"/>
                <a:cs typeface="Lora Italics"/>
                <a:sym typeface="Lora Italics"/>
              </a:rPr>
              <a:t>📚 Total Books: 3,90,000</a:t>
            </a:r>
          </a:p>
          <a:p>
            <a:pPr algn="just">
              <a:lnSpc>
                <a:spcPts val="3335"/>
              </a:lnSpc>
            </a:pPr>
            <a:r>
              <a:rPr lang="en-US" sz="2179" i="true" spc="93">
                <a:solidFill>
                  <a:srgbClr val="2E2E2E"/>
                </a:solidFill>
                <a:latin typeface="Lora Italics"/>
                <a:ea typeface="Lora Italics"/>
                <a:cs typeface="Lora Italics"/>
                <a:sym typeface="Lora Italics"/>
              </a:rPr>
              <a:t>✍️ Attributes: Title, Author, Genres, Summary, Star Rating</a:t>
            </a:r>
          </a:p>
          <a:p>
            <a:pPr algn="just">
              <a:lnSpc>
                <a:spcPts val="3335"/>
              </a:lnSpc>
            </a:pPr>
            <a:r>
              <a:rPr lang="en-US" sz="2179" i="true" spc="93">
                <a:solidFill>
                  <a:srgbClr val="2E2E2E"/>
                </a:solidFill>
                <a:latin typeface="Lora Italics"/>
                <a:ea typeface="Lora Italics"/>
                <a:cs typeface="Lora Italics"/>
                <a:sym typeface="Lora Italics"/>
              </a:rPr>
              <a:t>🧾 Text-Based Fields: Book Summary &amp; Title used for collabrative    and content-based filtering </a:t>
            </a:r>
          </a:p>
          <a:p>
            <a:pPr algn="just">
              <a:lnSpc>
                <a:spcPts val="3488"/>
              </a:lnSpc>
            </a:pPr>
            <a:r>
              <a:rPr lang="en-US" sz="2279" i="true" spc="98">
                <a:solidFill>
                  <a:srgbClr val="2E2E2E"/>
                </a:solidFill>
                <a:latin typeface="Lora Italics"/>
                <a:ea typeface="Lora Italics"/>
                <a:cs typeface="Lora Italics"/>
                <a:sym typeface="Lora Italics"/>
              </a:rPr>
              <a:t>⚠️ Challenges: Missing genres in many entries</a:t>
            </a:r>
          </a:p>
          <a:p>
            <a:pPr algn="just">
              <a:lnSpc>
                <a:spcPts val="3335"/>
              </a:lnSpc>
            </a:pPr>
          </a:p>
          <a:p>
            <a:pPr algn="just">
              <a:lnSpc>
                <a:spcPts val="3335"/>
              </a:lnSpc>
            </a:pPr>
          </a:p>
          <a:p>
            <a:pPr algn="just">
              <a:lnSpc>
                <a:spcPts val="3335"/>
              </a:lnSpc>
            </a:pPr>
          </a:p>
          <a:p>
            <a:pPr algn="just" marL="0" indent="0" lvl="0">
              <a:lnSpc>
                <a:spcPts val="3335"/>
              </a:lnSpc>
              <a:spcBef>
                <a:spcPct val="0"/>
              </a:spcBef>
            </a:pPr>
          </a:p>
          <a:p>
            <a:pPr algn="just" marL="0" indent="0" lvl="0">
              <a:lnSpc>
                <a:spcPts val="3335"/>
              </a:lnSpc>
              <a:spcBef>
                <a:spcPct val="0"/>
              </a:spcBef>
            </a:pPr>
          </a:p>
          <a:p>
            <a:pPr algn="just" marL="0" indent="0" lvl="0">
              <a:lnSpc>
                <a:spcPts val="3335"/>
              </a:lnSpc>
              <a:spcBef>
                <a:spcPct val="0"/>
              </a:spcBef>
            </a:pPr>
          </a:p>
          <a:p>
            <a:pPr algn="l" marL="0" indent="0" lvl="0">
              <a:lnSpc>
                <a:spcPts val="2757"/>
              </a:lnSpc>
              <a:spcBef>
                <a:spcPct val="0"/>
              </a:spcBef>
            </a:pPr>
          </a:p>
          <a:p>
            <a:pPr algn="l" marL="0" indent="0" lvl="0">
              <a:lnSpc>
                <a:spcPts val="2757"/>
              </a:lnSpc>
              <a:spcBef>
                <a:spcPct val="0"/>
              </a:spcBef>
            </a:pPr>
          </a:p>
          <a:p>
            <a:pPr algn="l" marL="0" indent="0" lvl="0">
              <a:lnSpc>
                <a:spcPts val="2757"/>
              </a:lnSpc>
              <a:spcBef>
                <a:spcPct val="0"/>
              </a:spcBef>
            </a:pPr>
          </a:p>
          <a:p>
            <a:pPr algn="l" marL="0" indent="0" lvl="0">
              <a:lnSpc>
                <a:spcPts val="2757"/>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44532">
            <a:off x="13399048" y="530164"/>
            <a:ext cx="3736393" cy="2927974"/>
          </a:xfrm>
          <a:custGeom>
            <a:avLst/>
            <a:gdLst/>
            <a:ahLst/>
            <a:cxnLst/>
            <a:rect r="r" b="b" t="t" l="l"/>
            <a:pathLst>
              <a:path h="2927974" w="3736393">
                <a:moveTo>
                  <a:pt x="0" y="0"/>
                </a:moveTo>
                <a:lnTo>
                  <a:pt x="3736393" y="0"/>
                </a:lnTo>
                <a:lnTo>
                  <a:pt x="3736393" y="2927974"/>
                </a:lnTo>
                <a:lnTo>
                  <a:pt x="0" y="2927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9463" y="1341092"/>
            <a:ext cx="5868369" cy="1804846"/>
          </a:xfrm>
          <a:prstGeom prst="rect">
            <a:avLst/>
          </a:prstGeom>
        </p:spPr>
        <p:txBody>
          <a:bodyPr anchor="t" rtlCol="false" tIns="0" lIns="0" bIns="0" rIns="0">
            <a:spAutoFit/>
          </a:bodyPr>
          <a:lstStyle/>
          <a:p>
            <a:pPr algn="l" marL="0" indent="0" lvl="0">
              <a:lnSpc>
                <a:spcPts val="7293"/>
              </a:lnSpc>
              <a:spcBef>
                <a:spcPct val="0"/>
              </a:spcBef>
            </a:pPr>
            <a:r>
              <a:rPr lang="en-US" b="true" sz="4766" i="true" spc="204">
                <a:solidFill>
                  <a:srgbClr val="152225"/>
                </a:solidFill>
                <a:latin typeface="Lora Bold Italics"/>
                <a:ea typeface="Lora Bold Italics"/>
                <a:cs typeface="Lora Bold Italics"/>
                <a:sym typeface="Lora Bold Italics"/>
              </a:rPr>
              <a:t>Plan for the analysis</a:t>
            </a:r>
          </a:p>
        </p:txBody>
      </p:sp>
      <p:grpSp>
        <p:nvGrpSpPr>
          <p:cNvPr name="Group 4" id="4"/>
          <p:cNvGrpSpPr/>
          <p:nvPr/>
        </p:nvGrpSpPr>
        <p:grpSpPr>
          <a:xfrm rot="0">
            <a:off x="1271522" y="3988301"/>
            <a:ext cx="15987778" cy="4027222"/>
            <a:chOff x="0" y="0"/>
            <a:chExt cx="21317037" cy="5369629"/>
          </a:xfrm>
        </p:grpSpPr>
        <p:grpSp>
          <p:nvGrpSpPr>
            <p:cNvPr name="Group 5" id="5"/>
            <p:cNvGrpSpPr/>
            <p:nvPr/>
          </p:nvGrpSpPr>
          <p:grpSpPr>
            <a:xfrm rot="0">
              <a:off x="0" y="0"/>
              <a:ext cx="4983033" cy="5369629"/>
              <a:chOff x="0" y="0"/>
              <a:chExt cx="1191151" cy="1283563"/>
            </a:xfrm>
          </p:grpSpPr>
          <p:sp>
            <p:nvSpPr>
              <p:cNvPr name="Freeform 6" id="6"/>
              <p:cNvSpPr/>
              <p:nvPr/>
            </p:nvSpPr>
            <p:spPr>
              <a:xfrm flipH="false" flipV="false" rot="0">
                <a:off x="0" y="0"/>
                <a:ext cx="1191151" cy="1283563"/>
              </a:xfrm>
              <a:custGeom>
                <a:avLst/>
                <a:gdLst/>
                <a:ahLst/>
                <a:cxnLst/>
                <a:rect r="r" b="b" t="t" l="l"/>
                <a:pathLst>
                  <a:path h="1283563" w="1191151">
                    <a:moveTo>
                      <a:pt x="65049" y="0"/>
                    </a:moveTo>
                    <a:lnTo>
                      <a:pt x="1126102" y="0"/>
                    </a:lnTo>
                    <a:cubicBezTo>
                      <a:pt x="1162028" y="0"/>
                      <a:pt x="1191151" y="29123"/>
                      <a:pt x="1191151" y="65049"/>
                    </a:cubicBezTo>
                    <a:lnTo>
                      <a:pt x="1191151" y="1218515"/>
                    </a:lnTo>
                    <a:cubicBezTo>
                      <a:pt x="1191151" y="1235767"/>
                      <a:pt x="1184297" y="1252312"/>
                      <a:pt x="1172099" y="1264511"/>
                    </a:cubicBezTo>
                    <a:cubicBezTo>
                      <a:pt x="1159899" y="1276710"/>
                      <a:pt x="1143354" y="1283563"/>
                      <a:pt x="1126102" y="1283563"/>
                    </a:cubicBezTo>
                    <a:lnTo>
                      <a:pt x="65049" y="1283563"/>
                    </a:lnTo>
                    <a:cubicBezTo>
                      <a:pt x="47797" y="1283563"/>
                      <a:pt x="31251" y="1276710"/>
                      <a:pt x="19052" y="1264511"/>
                    </a:cubicBezTo>
                    <a:cubicBezTo>
                      <a:pt x="6853" y="1252312"/>
                      <a:pt x="0" y="1235767"/>
                      <a:pt x="0" y="1218515"/>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name="TextBox 7" id="7"/>
              <p:cNvSpPr txBox="true"/>
              <p:nvPr/>
            </p:nvSpPr>
            <p:spPr>
              <a:xfrm>
                <a:off x="0" y="-85725"/>
                <a:ext cx="1191151" cy="1369288"/>
              </a:xfrm>
              <a:prstGeom prst="rect">
                <a:avLst/>
              </a:prstGeom>
            </p:spPr>
            <p:txBody>
              <a:bodyPr anchor="ctr" rtlCol="false" tIns="50800" lIns="50800" bIns="50800" rIns="50800"/>
              <a:lstStyle/>
              <a:p>
                <a:pPr algn="ctr" marL="0" indent="0" lvl="0">
                  <a:lnSpc>
                    <a:spcPts val="4159"/>
                  </a:lnSpc>
                  <a:spcBef>
                    <a:spcPct val="0"/>
                  </a:spcBef>
                </a:pPr>
              </a:p>
            </p:txBody>
          </p:sp>
        </p:grpSp>
        <p:sp>
          <p:nvSpPr>
            <p:cNvPr name="TextBox 8" id="8"/>
            <p:cNvSpPr txBox="true"/>
            <p:nvPr/>
          </p:nvSpPr>
          <p:spPr>
            <a:xfrm rot="0">
              <a:off x="888042" y="2293902"/>
              <a:ext cx="3206949" cy="434771"/>
            </a:xfrm>
            <a:prstGeom prst="rect">
              <a:avLst/>
            </a:prstGeom>
          </p:spPr>
          <p:txBody>
            <a:bodyPr anchor="t" rtlCol="false" tIns="0" lIns="0" bIns="0" rIns="0">
              <a:spAutoFit/>
            </a:bodyPr>
            <a:lstStyle/>
            <a:p>
              <a:pPr algn="ctr" marL="0" indent="0" lvl="0">
                <a:lnSpc>
                  <a:spcPts val="2821"/>
                </a:lnSpc>
                <a:spcBef>
                  <a:spcPct val="0"/>
                </a:spcBef>
              </a:pPr>
              <a:r>
                <a:rPr lang="en-US" b="true" sz="1843" i="true" spc="79">
                  <a:solidFill>
                    <a:srgbClr val="152225"/>
                  </a:solidFill>
                  <a:latin typeface="Lora Bold Italics"/>
                  <a:ea typeface="Lora Bold Italics"/>
                  <a:cs typeface="Lora Bold Italics"/>
                  <a:sym typeface="Lora Bold Italics"/>
                </a:rPr>
                <a:t>Cleaning</a:t>
              </a:r>
            </a:p>
          </p:txBody>
        </p:sp>
        <p:sp>
          <p:nvSpPr>
            <p:cNvPr name="TextBox 9" id="9"/>
            <p:cNvSpPr txBox="true"/>
            <p:nvPr/>
          </p:nvSpPr>
          <p:spPr>
            <a:xfrm rot="0">
              <a:off x="253638" y="3176303"/>
              <a:ext cx="4475757" cy="1346742"/>
            </a:xfrm>
            <a:prstGeom prst="rect">
              <a:avLst/>
            </a:prstGeom>
          </p:spPr>
          <p:txBody>
            <a:bodyPr anchor="t" rtlCol="false" tIns="0" lIns="0" bIns="0" rIns="0">
              <a:spAutoFit/>
            </a:bodyPr>
            <a:lstStyle/>
            <a:p>
              <a:pPr algn="ctr" marL="382200" indent="-191100" lvl="1">
                <a:lnSpc>
                  <a:spcPts val="2708"/>
                </a:lnSpc>
                <a:buFont typeface="Arial"/>
                <a:buChar char="•"/>
              </a:pPr>
              <a:r>
                <a:rPr lang="en-US" sz="1770" i="true" spc="76">
                  <a:solidFill>
                    <a:srgbClr val="2E2E2E"/>
                  </a:solidFill>
                  <a:latin typeface="Lora Italics"/>
                  <a:ea typeface="Lora Italics"/>
                  <a:cs typeface="Lora Italics"/>
                  <a:sym typeface="Lora Italics"/>
                </a:rPr>
                <a:t>Fix missing values</a:t>
              </a:r>
            </a:p>
            <a:p>
              <a:pPr algn="ctr" marL="382200" indent="-191100" lvl="1">
                <a:lnSpc>
                  <a:spcPts val="2708"/>
                </a:lnSpc>
                <a:buFont typeface="Arial"/>
                <a:buChar char="•"/>
              </a:pPr>
              <a:r>
                <a:rPr lang="en-US" sz="1770" i="true" spc="76">
                  <a:solidFill>
                    <a:srgbClr val="2E2E2E"/>
                  </a:solidFill>
                  <a:latin typeface="Lora Italics"/>
                  <a:ea typeface="Lora Italics"/>
                  <a:cs typeface="Lora Italics"/>
                  <a:sym typeface="Lora Italics"/>
                </a:rPr>
                <a:t>Remove duplicates</a:t>
              </a:r>
            </a:p>
            <a:p>
              <a:pPr algn="ctr" marL="382200" indent="-191100" lvl="1">
                <a:lnSpc>
                  <a:spcPts val="2708"/>
                </a:lnSpc>
                <a:spcBef>
                  <a:spcPct val="0"/>
                </a:spcBef>
                <a:buFont typeface="Arial"/>
                <a:buChar char="•"/>
              </a:pPr>
              <a:r>
                <a:rPr lang="en-US" sz="1770" i="true" spc="76">
                  <a:solidFill>
                    <a:srgbClr val="2E2E2E"/>
                  </a:solidFill>
                  <a:latin typeface="Lora Italics"/>
                  <a:ea typeface="Lora Italics"/>
                  <a:cs typeface="Lora Italics"/>
                  <a:sym typeface="Lora Italics"/>
                </a:rPr>
                <a:t>Correct data types</a:t>
              </a:r>
            </a:p>
          </p:txBody>
        </p:sp>
        <p:grpSp>
          <p:nvGrpSpPr>
            <p:cNvPr name="Group 10" id="10"/>
            <p:cNvGrpSpPr/>
            <p:nvPr/>
          </p:nvGrpSpPr>
          <p:grpSpPr>
            <a:xfrm rot="0">
              <a:off x="5402332" y="0"/>
              <a:ext cx="4983033" cy="5369629"/>
              <a:chOff x="0" y="0"/>
              <a:chExt cx="1191151" cy="1283563"/>
            </a:xfrm>
          </p:grpSpPr>
          <p:sp>
            <p:nvSpPr>
              <p:cNvPr name="Freeform 11" id="11"/>
              <p:cNvSpPr/>
              <p:nvPr/>
            </p:nvSpPr>
            <p:spPr>
              <a:xfrm flipH="false" flipV="false" rot="0">
                <a:off x="0" y="0"/>
                <a:ext cx="1191151" cy="1283563"/>
              </a:xfrm>
              <a:custGeom>
                <a:avLst/>
                <a:gdLst/>
                <a:ahLst/>
                <a:cxnLst/>
                <a:rect r="r" b="b" t="t" l="l"/>
                <a:pathLst>
                  <a:path h="1283563" w="1191151">
                    <a:moveTo>
                      <a:pt x="65049" y="0"/>
                    </a:moveTo>
                    <a:lnTo>
                      <a:pt x="1126102" y="0"/>
                    </a:lnTo>
                    <a:cubicBezTo>
                      <a:pt x="1162028" y="0"/>
                      <a:pt x="1191151" y="29123"/>
                      <a:pt x="1191151" y="65049"/>
                    </a:cubicBezTo>
                    <a:lnTo>
                      <a:pt x="1191151" y="1218515"/>
                    </a:lnTo>
                    <a:cubicBezTo>
                      <a:pt x="1191151" y="1235767"/>
                      <a:pt x="1184297" y="1252312"/>
                      <a:pt x="1172099" y="1264511"/>
                    </a:cubicBezTo>
                    <a:cubicBezTo>
                      <a:pt x="1159899" y="1276710"/>
                      <a:pt x="1143354" y="1283563"/>
                      <a:pt x="1126102" y="1283563"/>
                    </a:cubicBezTo>
                    <a:lnTo>
                      <a:pt x="65049" y="1283563"/>
                    </a:lnTo>
                    <a:cubicBezTo>
                      <a:pt x="47797" y="1283563"/>
                      <a:pt x="31251" y="1276710"/>
                      <a:pt x="19052" y="1264511"/>
                    </a:cubicBezTo>
                    <a:cubicBezTo>
                      <a:pt x="6853" y="1252312"/>
                      <a:pt x="0" y="1235767"/>
                      <a:pt x="0" y="1218515"/>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name="TextBox 12" id="12"/>
              <p:cNvSpPr txBox="true"/>
              <p:nvPr/>
            </p:nvSpPr>
            <p:spPr>
              <a:xfrm>
                <a:off x="0" y="-85725"/>
                <a:ext cx="1191151" cy="1369288"/>
              </a:xfrm>
              <a:prstGeom prst="rect">
                <a:avLst/>
              </a:prstGeom>
            </p:spPr>
            <p:txBody>
              <a:bodyPr anchor="ctr" rtlCol="false" tIns="50800" lIns="50800" bIns="50800" rIns="50800"/>
              <a:lstStyle/>
              <a:p>
                <a:pPr algn="ctr" marL="0" indent="0" lvl="0">
                  <a:lnSpc>
                    <a:spcPts val="4159"/>
                  </a:lnSpc>
                  <a:spcBef>
                    <a:spcPct val="0"/>
                  </a:spcBef>
                </a:pPr>
              </a:p>
            </p:txBody>
          </p:sp>
        </p:grpSp>
        <p:sp>
          <p:nvSpPr>
            <p:cNvPr name="TextBox 13" id="13"/>
            <p:cNvSpPr txBox="true"/>
            <p:nvPr/>
          </p:nvSpPr>
          <p:spPr>
            <a:xfrm rot="0">
              <a:off x="6143002" y="2089855"/>
              <a:ext cx="3825282" cy="915423"/>
            </a:xfrm>
            <a:prstGeom prst="rect">
              <a:avLst/>
            </a:prstGeom>
          </p:spPr>
          <p:txBody>
            <a:bodyPr anchor="t" rtlCol="false" tIns="0" lIns="0" bIns="0" rIns="0">
              <a:spAutoFit/>
            </a:bodyPr>
            <a:lstStyle/>
            <a:p>
              <a:pPr algn="ctr" marL="0" indent="0" lvl="0">
                <a:lnSpc>
                  <a:spcPts val="2821"/>
                </a:lnSpc>
                <a:spcBef>
                  <a:spcPct val="0"/>
                </a:spcBef>
              </a:pPr>
              <a:r>
                <a:rPr lang="en-US" b="true" sz="1843" i="true" spc="79">
                  <a:solidFill>
                    <a:srgbClr val="152225"/>
                  </a:solidFill>
                  <a:latin typeface="Lora Bold Italics"/>
                  <a:ea typeface="Lora Bold Italics"/>
                  <a:cs typeface="Lora Bold Italics"/>
                  <a:sym typeface="Lora Bold Italics"/>
                </a:rPr>
                <a:t>Exploratory Data Analysis (EDA)</a:t>
              </a:r>
            </a:p>
          </p:txBody>
        </p:sp>
        <p:sp>
          <p:nvSpPr>
            <p:cNvPr name="TextBox 14" id="14"/>
            <p:cNvSpPr txBox="true"/>
            <p:nvPr/>
          </p:nvSpPr>
          <p:spPr>
            <a:xfrm rot="0">
              <a:off x="5655970" y="3176303"/>
              <a:ext cx="4475757" cy="1346742"/>
            </a:xfrm>
            <a:prstGeom prst="rect">
              <a:avLst/>
            </a:prstGeom>
          </p:spPr>
          <p:txBody>
            <a:bodyPr anchor="t" rtlCol="false" tIns="0" lIns="0" bIns="0" rIns="0">
              <a:spAutoFit/>
            </a:bodyPr>
            <a:lstStyle/>
            <a:p>
              <a:pPr algn="ctr" marL="382200" indent="-191100" lvl="1">
                <a:lnSpc>
                  <a:spcPts val="2708"/>
                </a:lnSpc>
                <a:spcBef>
                  <a:spcPct val="0"/>
                </a:spcBef>
                <a:buFont typeface="Arial"/>
                <a:buChar char="•"/>
              </a:pPr>
              <a:r>
                <a:rPr lang="en-US" sz="1770" i="true" spc="76" strike="noStrike" u="none">
                  <a:solidFill>
                    <a:srgbClr val="2E2E2E"/>
                  </a:solidFill>
                  <a:latin typeface="Lora Italics"/>
                  <a:ea typeface="Lora Italics"/>
                  <a:cs typeface="Lora Italics"/>
                  <a:sym typeface="Lora Italics"/>
                </a:rPr>
                <a:t>Visualize data</a:t>
              </a:r>
            </a:p>
            <a:p>
              <a:pPr algn="ctr" marL="382200" indent="-191100" lvl="1">
                <a:lnSpc>
                  <a:spcPts val="2708"/>
                </a:lnSpc>
                <a:spcBef>
                  <a:spcPct val="0"/>
                </a:spcBef>
                <a:buFont typeface="Arial"/>
                <a:buChar char="•"/>
              </a:pPr>
              <a:r>
                <a:rPr lang="en-US" sz="1770" i="true" spc="76" strike="noStrike" u="none">
                  <a:solidFill>
                    <a:srgbClr val="2E2E2E"/>
                  </a:solidFill>
                  <a:latin typeface="Lora Italics"/>
                  <a:ea typeface="Lora Italics"/>
                  <a:cs typeface="Lora Italics"/>
                  <a:sym typeface="Lora Italics"/>
                </a:rPr>
                <a:t>Find patterns</a:t>
              </a:r>
            </a:p>
            <a:p>
              <a:pPr algn="ctr" marL="382200" indent="-191100" lvl="1">
                <a:lnSpc>
                  <a:spcPts val="2708"/>
                </a:lnSpc>
                <a:spcBef>
                  <a:spcPct val="0"/>
                </a:spcBef>
                <a:buFont typeface="Arial"/>
                <a:buChar char="•"/>
              </a:pPr>
              <a:r>
                <a:rPr lang="en-US" sz="1770" i="true" spc="76" strike="noStrike" u="none">
                  <a:solidFill>
                    <a:srgbClr val="2E2E2E"/>
                  </a:solidFill>
                  <a:latin typeface="Lora Italics"/>
                  <a:ea typeface="Lora Italics"/>
                  <a:cs typeface="Lora Italics"/>
                  <a:sym typeface="Lora Italics"/>
                </a:rPr>
                <a:t>Select features</a:t>
              </a:r>
            </a:p>
          </p:txBody>
        </p:sp>
        <p:grpSp>
          <p:nvGrpSpPr>
            <p:cNvPr name="Group 15" id="15"/>
            <p:cNvGrpSpPr/>
            <p:nvPr/>
          </p:nvGrpSpPr>
          <p:grpSpPr>
            <a:xfrm rot="0">
              <a:off x="10868220" y="0"/>
              <a:ext cx="4983033" cy="5369629"/>
              <a:chOff x="0" y="0"/>
              <a:chExt cx="1191151" cy="1283563"/>
            </a:xfrm>
          </p:grpSpPr>
          <p:sp>
            <p:nvSpPr>
              <p:cNvPr name="Freeform 16" id="16"/>
              <p:cNvSpPr/>
              <p:nvPr/>
            </p:nvSpPr>
            <p:spPr>
              <a:xfrm flipH="false" flipV="false" rot="0">
                <a:off x="0" y="0"/>
                <a:ext cx="1191151" cy="1283563"/>
              </a:xfrm>
              <a:custGeom>
                <a:avLst/>
                <a:gdLst/>
                <a:ahLst/>
                <a:cxnLst/>
                <a:rect r="r" b="b" t="t" l="l"/>
                <a:pathLst>
                  <a:path h="1283563" w="1191151">
                    <a:moveTo>
                      <a:pt x="65049" y="0"/>
                    </a:moveTo>
                    <a:lnTo>
                      <a:pt x="1126102" y="0"/>
                    </a:lnTo>
                    <a:cubicBezTo>
                      <a:pt x="1162028" y="0"/>
                      <a:pt x="1191151" y="29123"/>
                      <a:pt x="1191151" y="65049"/>
                    </a:cubicBezTo>
                    <a:lnTo>
                      <a:pt x="1191151" y="1218515"/>
                    </a:lnTo>
                    <a:cubicBezTo>
                      <a:pt x="1191151" y="1235767"/>
                      <a:pt x="1184297" y="1252312"/>
                      <a:pt x="1172099" y="1264511"/>
                    </a:cubicBezTo>
                    <a:cubicBezTo>
                      <a:pt x="1159899" y="1276710"/>
                      <a:pt x="1143354" y="1283563"/>
                      <a:pt x="1126102" y="1283563"/>
                    </a:cubicBezTo>
                    <a:lnTo>
                      <a:pt x="65049" y="1283563"/>
                    </a:lnTo>
                    <a:cubicBezTo>
                      <a:pt x="47797" y="1283563"/>
                      <a:pt x="31251" y="1276710"/>
                      <a:pt x="19052" y="1264511"/>
                    </a:cubicBezTo>
                    <a:cubicBezTo>
                      <a:pt x="6853" y="1252312"/>
                      <a:pt x="0" y="1235767"/>
                      <a:pt x="0" y="1218515"/>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name="TextBox 17" id="17"/>
              <p:cNvSpPr txBox="true"/>
              <p:nvPr/>
            </p:nvSpPr>
            <p:spPr>
              <a:xfrm>
                <a:off x="0" y="-85725"/>
                <a:ext cx="1191151" cy="1369288"/>
              </a:xfrm>
              <a:prstGeom prst="rect">
                <a:avLst/>
              </a:prstGeom>
            </p:spPr>
            <p:txBody>
              <a:bodyPr anchor="ctr" rtlCol="false" tIns="50800" lIns="50800" bIns="50800" rIns="50800"/>
              <a:lstStyle/>
              <a:p>
                <a:pPr algn="ctr" marL="0" indent="0" lvl="0">
                  <a:lnSpc>
                    <a:spcPts val="4159"/>
                  </a:lnSpc>
                  <a:spcBef>
                    <a:spcPct val="0"/>
                  </a:spcBef>
                </a:pPr>
              </a:p>
            </p:txBody>
          </p:sp>
        </p:grpSp>
        <p:sp>
          <p:nvSpPr>
            <p:cNvPr name="TextBox 18" id="18"/>
            <p:cNvSpPr txBox="true"/>
            <p:nvPr/>
          </p:nvSpPr>
          <p:spPr>
            <a:xfrm rot="0">
              <a:off x="11598466" y="2467609"/>
              <a:ext cx="3522542" cy="434771"/>
            </a:xfrm>
            <a:prstGeom prst="rect">
              <a:avLst/>
            </a:prstGeom>
          </p:spPr>
          <p:txBody>
            <a:bodyPr anchor="t" rtlCol="false" tIns="0" lIns="0" bIns="0" rIns="0">
              <a:spAutoFit/>
            </a:bodyPr>
            <a:lstStyle/>
            <a:p>
              <a:pPr algn="ctr" marL="0" indent="0" lvl="0">
                <a:lnSpc>
                  <a:spcPts val="2821"/>
                </a:lnSpc>
                <a:spcBef>
                  <a:spcPct val="0"/>
                </a:spcBef>
              </a:pPr>
              <a:r>
                <a:rPr lang="en-US" b="true" sz="1843" i="true" spc="79" strike="noStrike" u="none">
                  <a:solidFill>
                    <a:srgbClr val="152225"/>
                  </a:solidFill>
                  <a:latin typeface="Lora Bold Italics"/>
                  <a:ea typeface="Lora Bold Italics"/>
                  <a:cs typeface="Lora Bold Italics"/>
                  <a:sym typeface="Lora Bold Italics"/>
                </a:rPr>
                <a:t> Modelling </a:t>
              </a:r>
            </a:p>
          </p:txBody>
        </p:sp>
        <p:sp>
          <p:nvSpPr>
            <p:cNvPr name="TextBox 19" id="19"/>
            <p:cNvSpPr txBox="true"/>
            <p:nvPr/>
          </p:nvSpPr>
          <p:spPr>
            <a:xfrm rot="0">
              <a:off x="11121859" y="3176303"/>
              <a:ext cx="4475757" cy="1346742"/>
            </a:xfrm>
            <a:prstGeom prst="rect">
              <a:avLst/>
            </a:prstGeom>
          </p:spPr>
          <p:txBody>
            <a:bodyPr anchor="t" rtlCol="false" tIns="0" lIns="0" bIns="0" rIns="0">
              <a:spAutoFit/>
            </a:bodyPr>
            <a:lstStyle/>
            <a:p>
              <a:pPr algn="ctr" marL="382200" indent="-191100" lvl="1">
                <a:lnSpc>
                  <a:spcPts val="2708"/>
                </a:lnSpc>
                <a:spcBef>
                  <a:spcPct val="0"/>
                </a:spcBef>
                <a:buFont typeface="Arial"/>
                <a:buChar char="•"/>
              </a:pPr>
              <a:r>
                <a:rPr lang="en-US" sz="1770" i="true" spc="76" strike="noStrike" u="none">
                  <a:solidFill>
                    <a:srgbClr val="2E2E2E"/>
                  </a:solidFill>
                  <a:latin typeface="Lora Italics"/>
                  <a:ea typeface="Lora Italics"/>
                  <a:cs typeface="Lora Italics"/>
                  <a:sym typeface="Lora Italics"/>
                </a:rPr>
                <a:t>Choose a model</a:t>
              </a:r>
            </a:p>
            <a:p>
              <a:pPr algn="ctr" marL="382200" indent="-191100" lvl="1">
                <a:lnSpc>
                  <a:spcPts val="2708"/>
                </a:lnSpc>
                <a:spcBef>
                  <a:spcPct val="0"/>
                </a:spcBef>
                <a:buFont typeface="Arial"/>
                <a:buChar char="•"/>
              </a:pPr>
              <a:r>
                <a:rPr lang="en-US" sz="1770" i="true" spc="76" strike="noStrike" u="none">
                  <a:solidFill>
                    <a:srgbClr val="2E2E2E"/>
                  </a:solidFill>
                  <a:latin typeface="Lora Italics"/>
                  <a:ea typeface="Lora Italics"/>
                  <a:cs typeface="Lora Italics"/>
                  <a:sym typeface="Lora Italics"/>
                </a:rPr>
                <a:t>Train it</a:t>
              </a:r>
            </a:p>
            <a:p>
              <a:pPr algn="ctr" marL="382200" indent="-191100" lvl="1">
                <a:lnSpc>
                  <a:spcPts val="2708"/>
                </a:lnSpc>
                <a:spcBef>
                  <a:spcPct val="0"/>
                </a:spcBef>
                <a:buFont typeface="Arial"/>
                <a:buChar char="•"/>
              </a:pPr>
              <a:r>
                <a:rPr lang="en-US" sz="1770" i="true" spc="76" strike="noStrike" u="none">
                  <a:solidFill>
                    <a:srgbClr val="2E2E2E"/>
                  </a:solidFill>
                  <a:latin typeface="Lora Italics"/>
                  <a:ea typeface="Lora Italics"/>
                  <a:cs typeface="Lora Italics"/>
                  <a:sym typeface="Lora Italics"/>
                </a:rPr>
                <a:t>Tune it</a:t>
              </a:r>
            </a:p>
          </p:txBody>
        </p:sp>
        <p:grpSp>
          <p:nvGrpSpPr>
            <p:cNvPr name="Group 20" id="20"/>
            <p:cNvGrpSpPr/>
            <p:nvPr/>
          </p:nvGrpSpPr>
          <p:grpSpPr>
            <a:xfrm rot="0">
              <a:off x="16334004" y="4198"/>
              <a:ext cx="4983033" cy="5361233"/>
              <a:chOff x="0" y="0"/>
              <a:chExt cx="1191151" cy="1281556"/>
            </a:xfrm>
          </p:grpSpPr>
          <p:sp>
            <p:nvSpPr>
              <p:cNvPr name="Freeform 21" id="21"/>
              <p:cNvSpPr/>
              <p:nvPr/>
            </p:nvSpPr>
            <p:spPr>
              <a:xfrm flipH="false" flipV="false" rot="0">
                <a:off x="0" y="0"/>
                <a:ext cx="1191151" cy="1281556"/>
              </a:xfrm>
              <a:custGeom>
                <a:avLst/>
                <a:gdLst/>
                <a:ahLst/>
                <a:cxnLst/>
                <a:rect r="r" b="b" t="t" l="l"/>
                <a:pathLst>
                  <a:path h="1281556" w="1191151">
                    <a:moveTo>
                      <a:pt x="65049" y="0"/>
                    </a:moveTo>
                    <a:lnTo>
                      <a:pt x="1126102" y="0"/>
                    </a:lnTo>
                    <a:cubicBezTo>
                      <a:pt x="1162028" y="0"/>
                      <a:pt x="1191151" y="29123"/>
                      <a:pt x="1191151" y="65049"/>
                    </a:cubicBezTo>
                    <a:lnTo>
                      <a:pt x="1191151" y="1216508"/>
                    </a:lnTo>
                    <a:cubicBezTo>
                      <a:pt x="1191151" y="1233760"/>
                      <a:pt x="1184297" y="1250305"/>
                      <a:pt x="1172099" y="1262504"/>
                    </a:cubicBezTo>
                    <a:cubicBezTo>
                      <a:pt x="1159899" y="1274703"/>
                      <a:pt x="1143354" y="1281556"/>
                      <a:pt x="1126102" y="1281556"/>
                    </a:cubicBezTo>
                    <a:lnTo>
                      <a:pt x="65049" y="1281556"/>
                    </a:lnTo>
                    <a:cubicBezTo>
                      <a:pt x="47797" y="1281556"/>
                      <a:pt x="31251" y="1274703"/>
                      <a:pt x="19052" y="1262504"/>
                    </a:cubicBezTo>
                    <a:cubicBezTo>
                      <a:pt x="6853" y="1250305"/>
                      <a:pt x="0" y="1233760"/>
                      <a:pt x="0" y="1216508"/>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name="TextBox 22" id="22"/>
              <p:cNvSpPr txBox="true"/>
              <p:nvPr/>
            </p:nvSpPr>
            <p:spPr>
              <a:xfrm>
                <a:off x="0" y="-85725"/>
                <a:ext cx="1191151" cy="1367281"/>
              </a:xfrm>
              <a:prstGeom prst="rect">
                <a:avLst/>
              </a:prstGeom>
            </p:spPr>
            <p:txBody>
              <a:bodyPr anchor="ctr" rtlCol="false" tIns="50800" lIns="50800" bIns="50800" rIns="50800"/>
              <a:lstStyle/>
              <a:p>
                <a:pPr algn="ctr" marL="0" indent="0" lvl="0">
                  <a:lnSpc>
                    <a:spcPts val="4159"/>
                  </a:lnSpc>
                  <a:spcBef>
                    <a:spcPct val="0"/>
                  </a:spcBef>
                </a:pPr>
              </a:p>
            </p:txBody>
          </p:sp>
        </p:grpSp>
        <p:sp>
          <p:nvSpPr>
            <p:cNvPr name="TextBox 23" id="23"/>
            <p:cNvSpPr txBox="true"/>
            <p:nvPr/>
          </p:nvSpPr>
          <p:spPr>
            <a:xfrm rot="0">
              <a:off x="17064250" y="2471807"/>
              <a:ext cx="3522542" cy="434771"/>
            </a:xfrm>
            <a:prstGeom prst="rect">
              <a:avLst/>
            </a:prstGeom>
          </p:spPr>
          <p:txBody>
            <a:bodyPr anchor="t" rtlCol="false" tIns="0" lIns="0" bIns="0" rIns="0">
              <a:spAutoFit/>
            </a:bodyPr>
            <a:lstStyle/>
            <a:p>
              <a:pPr algn="ctr" marL="0" indent="0" lvl="0">
                <a:lnSpc>
                  <a:spcPts val="2821"/>
                </a:lnSpc>
                <a:spcBef>
                  <a:spcPct val="0"/>
                </a:spcBef>
              </a:pPr>
              <a:r>
                <a:rPr lang="en-US" b="true" sz="1843" i="true" spc="79">
                  <a:solidFill>
                    <a:srgbClr val="152225"/>
                  </a:solidFill>
                  <a:latin typeface="Lora Bold Italics"/>
                  <a:ea typeface="Lora Bold Italics"/>
                  <a:cs typeface="Lora Bold Italics"/>
                  <a:sym typeface="Lora Bold Italics"/>
                </a:rPr>
                <a:t> Evaluation </a:t>
              </a:r>
            </a:p>
          </p:txBody>
        </p:sp>
        <p:sp>
          <p:nvSpPr>
            <p:cNvPr name="TextBox 24" id="24"/>
            <p:cNvSpPr txBox="true"/>
            <p:nvPr/>
          </p:nvSpPr>
          <p:spPr>
            <a:xfrm rot="0">
              <a:off x="16587642" y="3180500"/>
              <a:ext cx="4475757" cy="1338347"/>
            </a:xfrm>
            <a:prstGeom prst="rect">
              <a:avLst/>
            </a:prstGeom>
          </p:spPr>
          <p:txBody>
            <a:bodyPr anchor="t" rtlCol="false" tIns="0" lIns="0" bIns="0" rIns="0">
              <a:spAutoFit/>
            </a:bodyPr>
            <a:lstStyle/>
            <a:p>
              <a:pPr algn="ctr" marL="382200" indent="-191100" lvl="1">
                <a:lnSpc>
                  <a:spcPts val="2708"/>
                </a:lnSpc>
                <a:buFont typeface="Arial"/>
                <a:buChar char="•"/>
              </a:pPr>
              <a:r>
                <a:rPr lang="en-US" sz="1770" i="true" spc="76">
                  <a:solidFill>
                    <a:srgbClr val="2E2E2E"/>
                  </a:solidFill>
                  <a:latin typeface="Lora Italics"/>
                  <a:ea typeface="Lora Italics"/>
                  <a:cs typeface="Lora Italics"/>
                  <a:sym typeface="Lora Italics"/>
                </a:rPr>
                <a:t>Check accuracy</a:t>
              </a:r>
            </a:p>
            <a:p>
              <a:pPr algn="ctr" marL="382200" indent="-191100" lvl="1">
                <a:lnSpc>
                  <a:spcPts val="2708"/>
                </a:lnSpc>
                <a:buFont typeface="Arial"/>
                <a:buChar char="•"/>
              </a:pPr>
              <a:r>
                <a:rPr lang="en-US" sz="1770" i="true" spc="76">
                  <a:solidFill>
                    <a:srgbClr val="2E2E2E"/>
                  </a:solidFill>
                  <a:latin typeface="Lora Italics"/>
                  <a:ea typeface="Lora Italics"/>
                  <a:cs typeface="Lora Italics"/>
                  <a:sym typeface="Lora Italics"/>
                </a:rPr>
                <a:t>Compare models</a:t>
              </a:r>
            </a:p>
            <a:p>
              <a:pPr algn="ctr">
                <a:lnSpc>
                  <a:spcPts val="2708"/>
                </a:lnSpc>
                <a:spcBef>
                  <a:spcPct val="0"/>
                </a:spcBef>
              </a:pPr>
            </a:p>
          </p:txBody>
        </p:sp>
        <p:sp>
          <p:nvSpPr>
            <p:cNvPr name="AutoShape 25" id="25"/>
            <p:cNvSpPr/>
            <p:nvPr/>
          </p:nvSpPr>
          <p:spPr>
            <a:xfrm>
              <a:off x="4772913" y="2663825"/>
              <a:ext cx="629418" cy="0"/>
            </a:xfrm>
            <a:prstGeom prst="line">
              <a:avLst/>
            </a:prstGeom>
            <a:ln cap="flat" w="41978">
              <a:solidFill>
                <a:srgbClr val="000000"/>
              </a:solidFill>
              <a:prstDash val="sysDot"/>
              <a:headEnd type="none" len="sm" w="sm"/>
              <a:tailEnd type="arrow" len="sm" w="med"/>
            </a:ln>
          </p:spPr>
        </p:sp>
        <p:sp>
          <p:nvSpPr>
            <p:cNvPr name="AutoShape 26" id="26"/>
            <p:cNvSpPr/>
            <p:nvPr/>
          </p:nvSpPr>
          <p:spPr>
            <a:xfrm>
              <a:off x="10343809" y="2684814"/>
              <a:ext cx="629418" cy="0"/>
            </a:xfrm>
            <a:prstGeom prst="line">
              <a:avLst/>
            </a:prstGeom>
            <a:ln cap="flat" w="41978">
              <a:solidFill>
                <a:srgbClr val="000000"/>
              </a:solidFill>
              <a:prstDash val="sysDot"/>
              <a:headEnd type="none" len="sm" w="sm"/>
              <a:tailEnd type="arrow" len="sm" w="med"/>
            </a:ln>
          </p:spPr>
        </p:sp>
        <p:sp>
          <p:nvSpPr>
            <p:cNvPr name="AutoShape 27" id="27"/>
            <p:cNvSpPr/>
            <p:nvPr/>
          </p:nvSpPr>
          <p:spPr>
            <a:xfrm>
              <a:off x="15704586" y="2705804"/>
              <a:ext cx="629418" cy="0"/>
            </a:xfrm>
            <a:prstGeom prst="line">
              <a:avLst/>
            </a:prstGeom>
            <a:ln cap="flat" w="41978">
              <a:solidFill>
                <a:srgbClr val="000000"/>
              </a:solidFill>
              <a:prstDash val="sysDot"/>
              <a:headEnd type="none" len="sm" w="sm"/>
              <a:tailEnd type="arrow" len="sm" w="med"/>
            </a:ln>
          </p:spPr>
        </p:sp>
      </p:grpSp>
      <p:sp>
        <p:nvSpPr>
          <p:cNvPr name="Freeform 28" id="28"/>
          <p:cNvSpPr/>
          <p:nvPr/>
        </p:nvSpPr>
        <p:spPr>
          <a:xfrm flipH="false" flipV="false" rot="-1110034">
            <a:off x="15686101" y="8070016"/>
            <a:ext cx="6015263" cy="5730905"/>
          </a:xfrm>
          <a:custGeom>
            <a:avLst/>
            <a:gdLst/>
            <a:ahLst/>
            <a:cxnLst/>
            <a:rect r="r" b="b" t="t" l="l"/>
            <a:pathLst>
              <a:path h="5730905" w="6015263">
                <a:moveTo>
                  <a:pt x="0" y="0"/>
                </a:moveTo>
                <a:lnTo>
                  <a:pt x="6015263" y="0"/>
                </a:lnTo>
                <a:lnTo>
                  <a:pt x="6015263" y="5730905"/>
                </a:lnTo>
                <a:lnTo>
                  <a:pt x="0" y="57309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9" id="29"/>
          <p:cNvSpPr/>
          <p:nvPr/>
        </p:nvSpPr>
        <p:spPr>
          <a:xfrm flipH="false" flipV="false" rot="-9510739">
            <a:off x="-2352250" y="-3156820"/>
            <a:ext cx="6015263" cy="5730905"/>
          </a:xfrm>
          <a:custGeom>
            <a:avLst/>
            <a:gdLst/>
            <a:ahLst/>
            <a:cxnLst/>
            <a:rect r="r" b="b" t="t" l="l"/>
            <a:pathLst>
              <a:path h="5730905" w="6015263">
                <a:moveTo>
                  <a:pt x="0" y="0"/>
                </a:moveTo>
                <a:lnTo>
                  <a:pt x="6015263" y="0"/>
                </a:lnTo>
                <a:lnTo>
                  <a:pt x="6015263" y="5730905"/>
                </a:lnTo>
                <a:lnTo>
                  <a:pt x="0" y="57309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30" id="30"/>
          <p:cNvSpPr/>
          <p:nvPr/>
        </p:nvSpPr>
        <p:spPr>
          <a:xfrm flipH="false" flipV="false" rot="0">
            <a:off x="15648883" y="-2174039"/>
            <a:ext cx="6089699" cy="4955543"/>
          </a:xfrm>
          <a:custGeom>
            <a:avLst/>
            <a:gdLst/>
            <a:ahLst/>
            <a:cxnLst/>
            <a:rect r="r" b="b" t="t" l="l"/>
            <a:pathLst>
              <a:path h="4955543" w="6089699">
                <a:moveTo>
                  <a:pt x="0" y="0"/>
                </a:moveTo>
                <a:lnTo>
                  <a:pt x="6089699" y="0"/>
                </a:lnTo>
                <a:lnTo>
                  <a:pt x="6089699" y="4955543"/>
                </a:lnTo>
                <a:lnTo>
                  <a:pt x="0" y="49555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31" id="31"/>
          <p:cNvSpPr/>
          <p:nvPr/>
        </p:nvSpPr>
        <p:spPr>
          <a:xfrm flipH="false" flipV="false" rot="0">
            <a:off x="-2754862" y="7809228"/>
            <a:ext cx="6089699" cy="4955543"/>
          </a:xfrm>
          <a:custGeom>
            <a:avLst/>
            <a:gdLst/>
            <a:ahLst/>
            <a:cxnLst/>
            <a:rect r="r" b="b" t="t" l="l"/>
            <a:pathLst>
              <a:path h="4955543" w="6089699">
                <a:moveTo>
                  <a:pt x="0" y="0"/>
                </a:moveTo>
                <a:lnTo>
                  <a:pt x="6089699" y="0"/>
                </a:lnTo>
                <a:lnTo>
                  <a:pt x="6089699" y="4955544"/>
                </a:lnTo>
                <a:lnTo>
                  <a:pt x="0" y="49555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32" id="32"/>
          <p:cNvSpPr/>
          <p:nvPr/>
        </p:nvSpPr>
        <p:spPr>
          <a:xfrm flipH="false" flipV="false" rot="0">
            <a:off x="10752957" y="4129324"/>
            <a:ext cx="1585487" cy="1585487"/>
          </a:xfrm>
          <a:custGeom>
            <a:avLst/>
            <a:gdLst/>
            <a:ahLst/>
            <a:cxnLst/>
            <a:rect r="r" b="b" t="t" l="l"/>
            <a:pathLst>
              <a:path h="1585487" w="1585487">
                <a:moveTo>
                  <a:pt x="0" y="0"/>
                </a:moveTo>
                <a:lnTo>
                  <a:pt x="1585487" y="0"/>
                </a:lnTo>
                <a:lnTo>
                  <a:pt x="1585487" y="1585487"/>
                </a:lnTo>
                <a:lnTo>
                  <a:pt x="0" y="1585487"/>
                </a:lnTo>
                <a:lnTo>
                  <a:pt x="0" y="0"/>
                </a:lnTo>
                <a:close/>
              </a:path>
            </a:pathLst>
          </a:custGeom>
          <a:blipFill>
            <a:blip r:embed="rId8">
              <a:alphaModFix amt="51000"/>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false" flipV="false" rot="0">
            <a:off x="14528819" y="4229877"/>
            <a:ext cx="1476850" cy="1585487"/>
          </a:xfrm>
          <a:custGeom>
            <a:avLst/>
            <a:gdLst/>
            <a:ahLst/>
            <a:cxnLst/>
            <a:rect r="r" b="b" t="t" l="l"/>
            <a:pathLst>
              <a:path h="1585487" w="1476850">
                <a:moveTo>
                  <a:pt x="0" y="0"/>
                </a:moveTo>
                <a:lnTo>
                  <a:pt x="1476850" y="0"/>
                </a:lnTo>
                <a:lnTo>
                  <a:pt x="1476850" y="1585487"/>
                </a:lnTo>
                <a:lnTo>
                  <a:pt x="0" y="1585487"/>
                </a:lnTo>
                <a:lnTo>
                  <a:pt x="0" y="0"/>
                </a:lnTo>
                <a:close/>
              </a:path>
            </a:pathLst>
          </a:custGeom>
          <a:blipFill>
            <a:blip r:embed="rId10">
              <a:alphaModFix amt="51000"/>
              <a:extLst>
                <a:ext uri="{96DAC541-7B7A-43D3-8B79-37D633B846F1}">
                  <asvg:svgBlip xmlns:asvg="http://schemas.microsoft.com/office/drawing/2016/SVG/main" r:embed="rId11"/>
                </a:ext>
              </a:extLst>
            </a:blip>
            <a:stretch>
              <a:fillRect l="0" t="0" r="0" b="0"/>
            </a:stretch>
          </a:blipFill>
        </p:spPr>
      </p:sp>
      <p:sp>
        <p:nvSpPr>
          <p:cNvPr name="Freeform 34" id="34"/>
          <p:cNvSpPr/>
          <p:nvPr/>
        </p:nvSpPr>
        <p:spPr>
          <a:xfrm flipH="false" flipV="false" rot="0">
            <a:off x="2378361" y="4229877"/>
            <a:ext cx="1396754" cy="1396754"/>
          </a:xfrm>
          <a:custGeom>
            <a:avLst/>
            <a:gdLst/>
            <a:ahLst/>
            <a:cxnLst/>
            <a:rect r="r" b="b" t="t" l="l"/>
            <a:pathLst>
              <a:path h="1396754" w="1396754">
                <a:moveTo>
                  <a:pt x="0" y="0"/>
                </a:moveTo>
                <a:lnTo>
                  <a:pt x="1396754" y="0"/>
                </a:lnTo>
                <a:lnTo>
                  <a:pt x="1396754" y="1396754"/>
                </a:lnTo>
                <a:lnTo>
                  <a:pt x="0" y="1396754"/>
                </a:lnTo>
                <a:lnTo>
                  <a:pt x="0" y="0"/>
                </a:lnTo>
                <a:close/>
              </a:path>
            </a:pathLst>
          </a:custGeom>
          <a:blipFill>
            <a:blip r:embed="rId12">
              <a:alphaModFix amt="51000"/>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5" id="35"/>
          <p:cNvSpPr/>
          <p:nvPr/>
        </p:nvSpPr>
        <p:spPr>
          <a:xfrm flipH="false" flipV="false" rot="0">
            <a:off x="6680240" y="4129324"/>
            <a:ext cx="1167592" cy="1274158"/>
          </a:xfrm>
          <a:custGeom>
            <a:avLst/>
            <a:gdLst/>
            <a:ahLst/>
            <a:cxnLst/>
            <a:rect r="r" b="b" t="t" l="l"/>
            <a:pathLst>
              <a:path h="1274158" w="1167592">
                <a:moveTo>
                  <a:pt x="0" y="0"/>
                </a:moveTo>
                <a:lnTo>
                  <a:pt x="1167592" y="0"/>
                </a:lnTo>
                <a:lnTo>
                  <a:pt x="1167592" y="1274158"/>
                </a:lnTo>
                <a:lnTo>
                  <a:pt x="0" y="1274158"/>
                </a:lnTo>
                <a:lnTo>
                  <a:pt x="0" y="0"/>
                </a:lnTo>
                <a:close/>
              </a:path>
            </a:pathLst>
          </a:custGeom>
          <a:blipFill>
            <a:blip r:embed="rId14">
              <a:alphaModFix amt="51000"/>
              <a:extLst>
                <a:ext uri="{96DAC541-7B7A-43D3-8B79-37D633B846F1}">
                  <asvg:svgBlip xmlns:asvg="http://schemas.microsoft.com/office/drawing/2016/SVG/main" r:embed="rId15"/>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DEFF2"/>
        </a:solidFill>
      </p:bgPr>
    </p:bg>
    <p:spTree>
      <p:nvGrpSpPr>
        <p:cNvPr id="1" name=""/>
        <p:cNvGrpSpPr/>
        <p:nvPr/>
      </p:nvGrpSpPr>
      <p:grpSpPr>
        <a:xfrm>
          <a:off x="0" y="0"/>
          <a:ext cx="0" cy="0"/>
          <a:chOff x="0" y="0"/>
          <a:chExt cx="0" cy="0"/>
        </a:xfrm>
      </p:grpSpPr>
      <p:grpSp>
        <p:nvGrpSpPr>
          <p:cNvPr name="Group 2" id="2"/>
          <p:cNvGrpSpPr/>
          <p:nvPr/>
        </p:nvGrpSpPr>
        <p:grpSpPr>
          <a:xfrm rot="0">
            <a:off x="2219808" y="1484228"/>
            <a:ext cx="8302216" cy="8341200"/>
            <a:chOff x="0" y="0"/>
            <a:chExt cx="6446461" cy="6476731"/>
          </a:xfrm>
        </p:grpSpPr>
        <p:sp>
          <p:nvSpPr>
            <p:cNvPr name="Freeform 3" id="3"/>
            <p:cNvSpPr/>
            <p:nvPr/>
          </p:nvSpPr>
          <p:spPr>
            <a:xfrm flipH="false" flipV="false" rot="0">
              <a:off x="-9098" y="-6509"/>
              <a:ext cx="6460792" cy="6508784"/>
            </a:xfrm>
            <a:custGeom>
              <a:avLst/>
              <a:gdLst/>
              <a:ahLst/>
              <a:cxnLst/>
              <a:rect r="r" b="b" t="t" l="l"/>
              <a:pathLst>
                <a:path h="6508784" w="6460792">
                  <a:moveTo>
                    <a:pt x="63030" y="5915231"/>
                  </a:moveTo>
                  <a:cubicBezTo>
                    <a:pt x="63030" y="5915231"/>
                    <a:pt x="0" y="5668667"/>
                    <a:pt x="10218" y="1214762"/>
                  </a:cubicBezTo>
                  <a:cubicBezTo>
                    <a:pt x="18651" y="990971"/>
                    <a:pt x="65033" y="645332"/>
                    <a:pt x="65033" y="645332"/>
                  </a:cubicBezTo>
                  <a:cubicBezTo>
                    <a:pt x="82233" y="502466"/>
                    <a:pt x="56685" y="337866"/>
                    <a:pt x="181385" y="223925"/>
                  </a:cubicBezTo>
                  <a:cubicBezTo>
                    <a:pt x="346794" y="72788"/>
                    <a:pt x="621643" y="0"/>
                    <a:pt x="5567719" y="6965"/>
                  </a:cubicBezTo>
                  <a:cubicBezTo>
                    <a:pt x="5784467" y="16819"/>
                    <a:pt x="5988782" y="36481"/>
                    <a:pt x="6122970" y="101690"/>
                  </a:cubicBezTo>
                  <a:cubicBezTo>
                    <a:pt x="6379016" y="226120"/>
                    <a:pt x="6460791" y="459160"/>
                    <a:pt x="6455304" y="704684"/>
                  </a:cubicBezTo>
                  <a:cubicBezTo>
                    <a:pt x="6455304" y="704684"/>
                    <a:pt x="6412016" y="1013073"/>
                    <a:pt x="6419449" y="1248607"/>
                  </a:cubicBezTo>
                  <a:cubicBezTo>
                    <a:pt x="6426573" y="5657033"/>
                    <a:pt x="6433729" y="5852635"/>
                    <a:pt x="6433729" y="5852635"/>
                  </a:cubicBezTo>
                  <a:cubicBezTo>
                    <a:pt x="6417048" y="6068368"/>
                    <a:pt x="6302403" y="6278979"/>
                    <a:pt x="6105534" y="6390603"/>
                  </a:cubicBezTo>
                  <a:cubicBezTo>
                    <a:pt x="5955183" y="6475852"/>
                    <a:pt x="5757152" y="6490950"/>
                    <a:pt x="4572945" y="6480208"/>
                  </a:cubicBezTo>
                  <a:cubicBezTo>
                    <a:pt x="645952" y="6474932"/>
                    <a:pt x="384604" y="6508785"/>
                    <a:pt x="254278" y="6399627"/>
                  </a:cubicBezTo>
                  <a:cubicBezTo>
                    <a:pt x="145767" y="6308742"/>
                    <a:pt x="81795" y="6115430"/>
                    <a:pt x="63030" y="5915231"/>
                  </a:cubicBezTo>
                  <a:close/>
                </a:path>
              </a:pathLst>
            </a:custGeom>
            <a:solidFill>
              <a:srgbClr val="FAFAFA"/>
            </a:solidFill>
          </p:spPr>
        </p:sp>
      </p:grpSp>
      <p:sp>
        <p:nvSpPr>
          <p:cNvPr name="Freeform 4" id="4"/>
          <p:cNvSpPr/>
          <p:nvPr/>
        </p:nvSpPr>
        <p:spPr>
          <a:xfrm flipH="false" flipV="false" rot="0">
            <a:off x="8776147" y="1584868"/>
            <a:ext cx="1062057" cy="1048782"/>
          </a:xfrm>
          <a:custGeom>
            <a:avLst/>
            <a:gdLst/>
            <a:ahLst/>
            <a:cxnLst/>
            <a:rect r="r" b="b" t="t" l="l"/>
            <a:pathLst>
              <a:path h="1048782" w="1062057">
                <a:moveTo>
                  <a:pt x="0" y="0"/>
                </a:moveTo>
                <a:lnTo>
                  <a:pt x="1062057" y="0"/>
                </a:lnTo>
                <a:lnTo>
                  <a:pt x="1062057" y="1048781"/>
                </a:lnTo>
                <a:lnTo>
                  <a:pt x="0" y="1048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49714">
            <a:off x="13648030" y="-2287346"/>
            <a:ext cx="9889586" cy="7516085"/>
          </a:xfrm>
          <a:custGeom>
            <a:avLst/>
            <a:gdLst/>
            <a:ahLst/>
            <a:cxnLst/>
            <a:rect r="r" b="b" t="t" l="l"/>
            <a:pathLst>
              <a:path h="7516085" w="9889586">
                <a:moveTo>
                  <a:pt x="0" y="0"/>
                </a:moveTo>
                <a:lnTo>
                  <a:pt x="9889586" y="0"/>
                </a:lnTo>
                <a:lnTo>
                  <a:pt x="9889586" y="7516085"/>
                </a:lnTo>
                <a:lnTo>
                  <a:pt x="0" y="7516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true" flipV="false" rot="0">
            <a:off x="10890517" y="832389"/>
            <a:ext cx="5266082" cy="5304662"/>
          </a:xfrm>
          <a:custGeom>
            <a:avLst/>
            <a:gdLst/>
            <a:ahLst/>
            <a:cxnLst/>
            <a:rect r="r" b="b" t="t" l="l"/>
            <a:pathLst>
              <a:path h="5304662" w="5266082">
                <a:moveTo>
                  <a:pt x="5266082" y="0"/>
                </a:moveTo>
                <a:lnTo>
                  <a:pt x="0" y="0"/>
                </a:lnTo>
                <a:lnTo>
                  <a:pt x="0" y="5304661"/>
                </a:lnTo>
                <a:lnTo>
                  <a:pt x="5266082" y="5304661"/>
                </a:lnTo>
                <a:lnTo>
                  <a:pt x="526608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993697" y="1535396"/>
            <a:ext cx="6313478" cy="976274"/>
          </a:xfrm>
          <a:prstGeom prst="rect">
            <a:avLst/>
          </a:prstGeom>
        </p:spPr>
        <p:txBody>
          <a:bodyPr anchor="t" rtlCol="false" tIns="0" lIns="0" bIns="0" rIns="0">
            <a:spAutoFit/>
          </a:bodyPr>
          <a:lstStyle/>
          <a:p>
            <a:pPr algn="l" marL="0" indent="0" lvl="0">
              <a:lnSpc>
                <a:spcPts val="8001"/>
              </a:lnSpc>
              <a:spcBef>
                <a:spcPct val="0"/>
              </a:spcBef>
            </a:pPr>
            <a:r>
              <a:rPr lang="en-US" b="true" sz="5229" i="true" spc="224">
                <a:solidFill>
                  <a:srgbClr val="152225"/>
                </a:solidFill>
                <a:latin typeface="Lora Bold Italics"/>
                <a:ea typeface="Lora Bold Italics"/>
                <a:cs typeface="Lora Bold Italics"/>
                <a:sym typeface="Lora Bold Italics"/>
              </a:rPr>
              <a:t>Cleaning &amp; EDA</a:t>
            </a:r>
          </a:p>
        </p:txBody>
      </p:sp>
      <p:sp>
        <p:nvSpPr>
          <p:cNvPr name="TextBox 8" id="8"/>
          <p:cNvSpPr txBox="true"/>
          <p:nvPr/>
        </p:nvSpPr>
        <p:spPr>
          <a:xfrm rot="0">
            <a:off x="2805353" y="5057775"/>
            <a:ext cx="7131127" cy="3614451"/>
          </a:xfrm>
          <a:prstGeom prst="rect">
            <a:avLst/>
          </a:prstGeom>
        </p:spPr>
        <p:txBody>
          <a:bodyPr anchor="t" rtlCol="false" tIns="0" lIns="0" bIns="0" rIns="0">
            <a:spAutoFit/>
          </a:bodyPr>
          <a:lstStyle/>
          <a:p>
            <a:pPr algn="l" marL="0" indent="0" lvl="0">
              <a:lnSpc>
                <a:spcPts val="4009"/>
              </a:lnSpc>
              <a:spcBef>
                <a:spcPct val="0"/>
              </a:spcBef>
            </a:pPr>
            <a:r>
              <a:rPr lang="en-US" b="true" sz="2620" i="true" spc="112">
                <a:solidFill>
                  <a:srgbClr val="152225"/>
                </a:solidFill>
                <a:latin typeface="Lora Bold Italics"/>
                <a:ea typeface="Lora Bold Italics"/>
                <a:cs typeface="Lora Bold Italics"/>
                <a:sym typeface="Lora Bold Italics"/>
              </a:rPr>
              <a:t>Analysis</a:t>
            </a:r>
          </a:p>
          <a:p>
            <a:pPr algn="l" marL="479402" indent="-239701" lvl="1">
              <a:lnSpc>
                <a:spcPts val="3397"/>
              </a:lnSpc>
              <a:spcBef>
                <a:spcPct val="0"/>
              </a:spcBef>
              <a:buFont typeface="Arial"/>
              <a:buChar char="•"/>
            </a:pPr>
            <a:r>
              <a:rPr lang="en-US" sz="2220" i="true" spc="95" strike="noStrike" u="none">
                <a:solidFill>
                  <a:srgbClr val="152225"/>
                </a:solidFill>
                <a:latin typeface="Lora Italics"/>
                <a:ea typeface="Lora Italics"/>
                <a:cs typeface="Lora Italics"/>
                <a:sym typeface="Lora Italics"/>
              </a:rPr>
              <a:t>Cleaning: Removed nulls &amp; irrelevant fields, cleaned summaries.</a:t>
            </a:r>
          </a:p>
          <a:p>
            <a:pPr algn="l" marL="479402" indent="-239701" lvl="1">
              <a:lnSpc>
                <a:spcPts val="3397"/>
              </a:lnSpc>
              <a:spcBef>
                <a:spcPct val="0"/>
              </a:spcBef>
              <a:buFont typeface="Arial"/>
              <a:buChar char="•"/>
            </a:pPr>
            <a:r>
              <a:rPr lang="en-US" sz="2220" i="true" spc="95" strike="noStrike" u="none">
                <a:solidFill>
                  <a:srgbClr val="152225"/>
                </a:solidFill>
                <a:latin typeface="Lora Italics"/>
                <a:ea typeface="Lora Italics"/>
                <a:cs typeface="Lora Italics"/>
                <a:sym typeface="Lora Italics"/>
              </a:rPr>
              <a:t>Transformation: Normalized, lemmatized, imputed genres from summaries.</a:t>
            </a:r>
          </a:p>
          <a:p>
            <a:pPr algn="l" marL="479402" indent="-239701" lvl="1">
              <a:lnSpc>
                <a:spcPts val="3397"/>
              </a:lnSpc>
              <a:spcBef>
                <a:spcPct val="0"/>
              </a:spcBef>
              <a:buFont typeface="Arial"/>
              <a:buChar char="•"/>
            </a:pPr>
            <a:r>
              <a:rPr lang="en-US" sz="2220" i="true" spc="95" strike="noStrike" u="none">
                <a:solidFill>
                  <a:srgbClr val="152225"/>
                </a:solidFill>
                <a:latin typeface="Lora Italics"/>
                <a:ea typeface="Lora Italics"/>
                <a:cs typeface="Lora Italics"/>
                <a:sym typeface="Lora Italics"/>
              </a:rPr>
              <a:t>Modeling: TF-IDF + KNN and SVD are  evaluated using Precision &amp; Recall.</a:t>
            </a:r>
          </a:p>
          <a:p>
            <a:pPr algn="l" marL="0" indent="0" lvl="0">
              <a:lnSpc>
                <a:spcPts val="4009"/>
              </a:lnSpc>
              <a:spcBef>
                <a:spcPct val="0"/>
              </a:spcBef>
            </a:pPr>
          </a:p>
        </p:txBody>
      </p:sp>
      <p:sp>
        <p:nvSpPr>
          <p:cNvPr name="Freeform 9" id="9"/>
          <p:cNvSpPr/>
          <p:nvPr/>
        </p:nvSpPr>
        <p:spPr>
          <a:xfrm flipH="false" flipV="false" rot="0">
            <a:off x="11211189" y="7711728"/>
            <a:ext cx="10069235" cy="3991079"/>
          </a:xfrm>
          <a:custGeom>
            <a:avLst/>
            <a:gdLst/>
            <a:ahLst/>
            <a:cxnLst/>
            <a:rect r="r" b="b" t="t" l="l"/>
            <a:pathLst>
              <a:path h="3991079" w="10069235">
                <a:moveTo>
                  <a:pt x="0" y="0"/>
                </a:moveTo>
                <a:lnTo>
                  <a:pt x="10069235" y="0"/>
                </a:lnTo>
                <a:lnTo>
                  <a:pt x="10069235" y="3991078"/>
                </a:lnTo>
                <a:lnTo>
                  <a:pt x="0" y="3991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0" id="10"/>
          <p:cNvSpPr/>
          <p:nvPr/>
        </p:nvSpPr>
        <p:spPr>
          <a:xfrm flipH="false" flipV="false" rot="0">
            <a:off x="11211189" y="5287199"/>
            <a:ext cx="6559826" cy="4114800"/>
          </a:xfrm>
          <a:custGeom>
            <a:avLst/>
            <a:gdLst/>
            <a:ahLst/>
            <a:cxnLst/>
            <a:rect r="r" b="b" t="t" l="l"/>
            <a:pathLst>
              <a:path h="4114800" w="6559826">
                <a:moveTo>
                  <a:pt x="0" y="0"/>
                </a:moveTo>
                <a:lnTo>
                  <a:pt x="6559826" y="0"/>
                </a:lnTo>
                <a:lnTo>
                  <a:pt x="655982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746465" y="3001676"/>
            <a:ext cx="4807943" cy="1936727"/>
          </a:xfrm>
          <a:prstGeom prst="rect">
            <a:avLst/>
          </a:prstGeom>
        </p:spPr>
        <p:txBody>
          <a:bodyPr anchor="t" rtlCol="false" tIns="0" lIns="0" bIns="0" rIns="0">
            <a:spAutoFit/>
          </a:bodyPr>
          <a:lstStyle/>
          <a:p>
            <a:pPr algn="ctr">
              <a:lnSpc>
                <a:spcPts val="3014"/>
              </a:lnSpc>
              <a:spcBef>
                <a:spcPct val="0"/>
              </a:spcBef>
            </a:pPr>
            <a:r>
              <a:rPr lang="en-US" sz="1970" i="true" spc="84">
                <a:solidFill>
                  <a:srgbClr val="152225"/>
                </a:solidFill>
                <a:latin typeface="Lora Italics"/>
                <a:ea typeface="Lora Italics"/>
                <a:cs typeface="Lora Italics"/>
                <a:sym typeface="Lora Italics"/>
              </a:rPr>
              <a:t>KDD Process (Knowledge Discovery in Databases)</a:t>
            </a:r>
          </a:p>
          <a:p>
            <a:pPr algn="ctr">
              <a:lnSpc>
                <a:spcPts val="3014"/>
              </a:lnSpc>
              <a:spcBef>
                <a:spcPct val="0"/>
              </a:spcBef>
            </a:pPr>
            <a:r>
              <a:rPr lang="en-US" sz="1970" i="true" spc="84">
                <a:solidFill>
                  <a:srgbClr val="152225"/>
                </a:solidFill>
                <a:latin typeface="Lora Italics"/>
                <a:ea typeface="Lora Italics"/>
                <a:cs typeface="Lora Italics"/>
                <a:sym typeface="Lora Italics"/>
              </a:rPr>
              <a:t>Followed structured steps: data selection, cleaning, transformation, modeling, and evaluation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9714">
            <a:off x="13577436" y="7686618"/>
            <a:ext cx="9889586" cy="7516085"/>
          </a:xfrm>
          <a:custGeom>
            <a:avLst/>
            <a:gdLst/>
            <a:ahLst/>
            <a:cxnLst/>
            <a:rect r="r" b="b" t="t" l="l"/>
            <a:pathLst>
              <a:path h="7516085" w="9889586">
                <a:moveTo>
                  <a:pt x="0" y="0"/>
                </a:moveTo>
                <a:lnTo>
                  <a:pt x="9889586" y="0"/>
                </a:lnTo>
                <a:lnTo>
                  <a:pt x="9889586" y="7516086"/>
                </a:lnTo>
                <a:lnTo>
                  <a:pt x="0" y="75160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578968">
            <a:off x="-4437802" y="-1414751"/>
            <a:ext cx="8153985" cy="3231943"/>
          </a:xfrm>
          <a:custGeom>
            <a:avLst/>
            <a:gdLst/>
            <a:ahLst/>
            <a:cxnLst/>
            <a:rect r="r" b="b" t="t" l="l"/>
            <a:pathLst>
              <a:path h="3231943" w="8153985">
                <a:moveTo>
                  <a:pt x="0" y="0"/>
                </a:moveTo>
                <a:lnTo>
                  <a:pt x="8153984" y="0"/>
                </a:lnTo>
                <a:lnTo>
                  <a:pt x="8153984" y="3231943"/>
                </a:lnTo>
                <a:lnTo>
                  <a:pt x="0" y="3231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pic>
        <p:nvPicPr>
          <p:cNvPr name="Picture 4" id="4"/>
          <p:cNvPicPr>
            <a:picLocks noChangeAspect="true"/>
          </p:cNvPicPr>
          <p:nvPr/>
        </p:nvPicPr>
        <p:blipFill>
          <a:blip r:embed="rId6"/>
          <a:stretch>
            <a:fillRect/>
          </a:stretch>
        </p:blipFill>
        <p:spPr>
          <a:xfrm rot="0">
            <a:off x="-1324954" y="728681"/>
            <a:ext cx="13916460" cy="10000182"/>
          </a:xfrm>
          <a:prstGeom prst="rect">
            <a:avLst/>
          </a:prstGeom>
        </p:spPr>
      </p:pic>
      <p:sp>
        <p:nvSpPr>
          <p:cNvPr name="TextBox 5" id="5"/>
          <p:cNvSpPr txBox="true"/>
          <p:nvPr/>
        </p:nvSpPr>
        <p:spPr>
          <a:xfrm rot="0">
            <a:off x="11470381" y="2399309"/>
            <a:ext cx="6629964" cy="552873"/>
          </a:xfrm>
          <a:prstGeom prst="rect">
            <a:avLst/>
          </a:prstGeom>
        </p:spPr>
        <p:txBody>
          <a:bodyPr anchor="t" rtlCol="false" tIns="0" lIns="0" bIns="0" rIns="0">
            <a:spAutoFit/>
          </a:bodyPr>
          <a:lstStyle/>
          <a:p>
            <a:pPr algn="ctr">
              <a:lnSpc>
                <a:spcPts val="4645"/>
              </a:lnSpc>
              <a:spcBef>
                <a:spcPct val="0"/>
              </a:spcBef>
            </a:pPr>
            <a:r>
              <a:rPr lang="en-US" sz="3036" i="true" spc="130">
                <a:solidFill>
                  <a:srgbClr val="000000"/>
                </a:solidFill>
                <a:latin typeface="Lora Italics"/>
                <a:ea typeface="Lora Italics"/>
                <a:cs typeface="Lora Italics"/>
                <a:sym typeface="Lora Italics"/>
              </a:rPr>
              <a:t>Top 10 Most Common Book Genres</a:t>
            </a:r>
          </a:p>
        </p:txBody>
      </p:sp>
      <p:sp>
        <p:nvSpPr>
          <p:cNvPr name="TextBox 6" id="6"/>
          <p:cNvSpPr txBox="true"/>
          <p:nvPr/>
        </p:nvSpPr>
        <p:spPr>
          <a:xfrm rot="0">
            <a:off x="4970264" y="204663"/>
            <a:ext cx="8347472" cy="985136"/>
          </a:xfrm>
          <a:prstGeom prst="rect">
            <a:avLst/>
          </a:prstGeom>
        </p:spPr>
        <p:txBody>
          <a:bodyPr anchor="t" rtlCol="false" tIns="0" lIns="0" bIns="0" rIns="0">
            <a:spAutoFit/>
          </a:bodyPr>
          <a:lstStyle/>
          <a:p>
            <a:pPr algn="l" marL="0" indent="0" lvl="0">
              <a:lnSpc>
                <a:spcPts val="8058"/>
              </a:lnSpc>
              <a:spcBef>
                <a:spcPct val="0"/>
              </a:spcBef>
            </a:pPr>
            <a:r>
              <a:rPr lang="en-US" b="true" sz="5266" i="true" spc="226" strike="noStrike" u="none">
                <a:solidFill>
                  <a:srgbClr val="152225"/>
                </a:solidFill>
                <a:latin typeface="Lora Bold Italics"/>
                <a:ea typeface="Lora Bold Italics"/>
                <a:cs typeface="Lora Bold Italics"/>
                <a:sym typeface="Lora Bold Italics"/>
              </a:rPr>
              <a:t>Visualization of Dataset </a:t>
            </a:r>
          </a:p>
        </p:txBody>
      </p:sp>
      <p:sp>
        <p:nvSpPr>
          <p:cNvPr name="TextBox 7" id="7"/>
          <p:cNvSpPr txBox="true"/>
          <p:nvPr/>
        </p:nvSpPr>
        <p:spPr>
          <a:xfrm rot="0">
            <a:off x="12037667" y="3552104"/>
            <a:ext cx="6250333" cy="4731173"/>
          </a:xfrm>
          <a:prstGeom prst="rect">
            <a:avLst/>
          </a:prstGeom>
        </p:spPr>
        <p:txBody>
          <a:bodyPr anchor="t" rtlCol="false" tIns="0" lIns="0" bIns="0" rIns="0">
            <a:spAutoFit/>
          </a:bodyPr>
          <a:lstStyle/>
          <a:p>
            <a:pPr algn="ctr">
              <a:lnSpc>
                <a:spcPts val="4676"/>
              </a:lnSpc>
            </a:pPr>
            <a:r>
              <a:rPr lang="en-US" sz="3056" i="true" spc="131">
                <a:solidFill>
                  <a:srgbClr val="2E2E2E"/>
                </a:solidFill>
                <a:latin typeface="Lora Italics"/>
                <a:ea typeface="Lora Italics"/>
                <a:cs typeface="Lora Italics"/>
                <a:sym typeface="Lora Italics"/>
              </a:rPr>
              <a:t>The original dataset had ~390,000 rows, but processing it caused memory issues. To ensure stability and data quality, we reduced it to ~100,000 rows by dropping entries with missing or malformed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578968">
            <a:off x="-4263177" y="8671029"/>
            <a:ext cx="8153985" cy="3231943"/>
          </a:xfrm>
          <a:custGeom>
            <a:avLst/>
            <a:gdLst/>
            <a:ahLst/>
            <a:cxnLst/>
            <a:rect r="r" b="b" t="t" l="l"/>
            <a:pathLst>
              <a:path h="3231943" w="8153985">
                <a:moveTo>
                  <a:pt x="0" y="0"/>
                </a:moveTo>
                <a:lnTo>
                  <a:pt x="8153985" y="0"/>
                </a:lnTo>
                <a:lnTo>
                  <a:pt x="8153985" y="3231942"/>
                </a:lnTo>
                <a:lnTo>
                  <a:pt x="0" y="3231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708367" y="-1449072"/>
            <a:ext cx="6089699" cy="4955543"/>
          </a:xfrm>
          <a:custGeom>
            <a:avLst/>
            <a:gdLst/>
            <a:ahLst/>
            <a:cxnLst/>
            <a:rect r="r" b="b" t="t" l="l"/>
            <a:pathLst>
              <a:path h="4955543" w="6089699">
                <a:moveTo>
                  <a:pt x="0" y="0"/>
                </a:moveTo>
                <a:lnTo>
                  <a:pt x="6089698" y="0"/>
                </a:lnTo>
                <a:lnTo>
                  <a:pt x="6089698" y="4955544"/>
                </a:lnTo>
                <a:lnTo>
                  <a:pt x="0" y="49555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9510739">
            <a:off x="-215451" y="-3803483"/>
            <a:ext cx="6015263" cy="5730905"/>
          </a:xfrm>
          <a:custGeom>
            <a:avLst/>
            <a:gdLst/>
            <a:ahLst/>
            <a:cxnLst/>
            <a:rect r="r" b="b" t="t" l="l"/>
            <a:pathLst>
              <a:path h="5730905" w="6015263">
                <a:moveTo>
                  <a:pt x="0" y="0"/>
                </a:moveTo>
                <a:lnTo>
                  <a:pt x="6015264" y="0"/>
                </a:lnTo>
                <a:lnTo>
                  <a:pt x="6015264" y="5730905"/>
                </a:lnTo>
                <a:lnTo>
                  <a:pt x="0" y="57309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3766568">
            <a:off x="13836692" y="6011234"/>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aphicFrame>
        <p:nvGraphicFramePr>
          <p:cNvPr name="Table 6" id="6"/>
          <p:cNvGraphicFramePr>
            <a:graphicFrameLocks noGrp="true"/>
          </p:cNvGraphicFramePr>
          <p:nvPr/>
        </p:nvGraphicFramePr>
        <p:xfrm>
          <a:off x="1028700" y="1825298"/>
          <a:ext cx="16230600" cy="7626868"/>
        </p:xfrm>
        <a:graphic>
          <a:graphicData uri="http://schemas.openxmlformats.org/drawingml/2006/table">
            <a:tbl>
              <a:tblPr/>
              <a:tblGrid>
                <a:gridCol w="5410200"/>
                <a:gridCol w="5410200"/>
                <a:gridCol w="5410200"/>
              </a:tblGrid>
              <a:tr h="1886997">
                <a:tc>
                  <a:txBody>
                    <a:bodyPr anchor="t" rtlCol="false"/>
                    <a:lstStyle/>
                    <a:p>
                      <a:pPr algn="ctr">
                        <a:lnSpc>
                          <a:spcPts val="2758"/>
                        </a:lnSpc>
                        <a:defRPr/>
                      </a:pPr>
                      <a:r>
                        <a:rPr lang="en-US" sz="1970" b="true">
                          <a:solidFill>
                            <a:srgbClr val="000000"/>
                          </a:solidFill>
                          <a:latin typeface="Lora Bold"/>
                          <a:ea typeface="Lora Bold"/>
                          <a:cs typeface="Lora Bold"/>
                          <a:sym typeface="Lora Bold"/>
                        </a:rPr>
                        <a:t>Feature / Aspect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58"/>
                        </a:lnSpc>
                        <a:defRPr/>
                      </a:pPr>
                      <a:r>
                        <a:rPr lang="en-US" sz="1970" b="true">
                          <a:solidFill>
                            <a:srgbClr val="000000"/>
                          </a:solidFill>
                          <a:latin typeface="Lora Bold"/>
                          <a:ea typeface="Lora Bold"/>
                          <a:cs typeface="Lora Bold"/>
                          <a:sym typeface="Lora Bold"/>
                        </a:rPr>
                        <a:t>TF-IDF + KNN (Content-Based)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58"/>
                        </a:lnSpc>
                        <a:defRPr/>
                      </a:pPr>
                      <a:r>
                        <a:rPr lang="en-US" sz="1970" b="true">
                          <a:solidFill>
                            <a:srgbClr val="000000"/>
                          </a:solidFill>
                          <a:latin typeface="Lora Bold"/>
                          <a:ea typeface="Lora Bold"/>
                          <a:cs typeface="Lora Bold"/>
                          <a:sym typeface="Lora Bold"/>
                        </a:rPr>
                        <a:t>SVD (Collaborative Filtering)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42544">
                <a:tc>
                  <a:txBody>
                    <a:bodyPr anchor="t" rtlCol="false"/>
                    <a:lstStyle/>
                    <a:p>
                      <a:pPr algn="ctr">
                        <a:lnSpc>
                          <a:spcPts val="2520"/>
                        </a:lnSpc>
                        <a:defRPr/>
                      </a:pPr>
                      <a:r>
                        <a:rPr lang="en-US" sz="1800">
                          <a:solidFill>
                            <a:srgbClr val="000000"/>
                          </a:solidFill>
                          <a:latin typeface="Lora"/>
                          <a:ea typeface="Lora"/>
                          <a:cs typeface="Lora"/>
                          <a:sym typeface="Lora"/>
                        </a:rPr>
                        <a:t>Based 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ora"/>
                          <a:ea typeface="Lora"/>
                          <a:cs typeface="Lora"/>
                          <a:sym typeface="Lora"/>
                        </a:rPr>
                        <a:t>Book content (title, genre, authors)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ora"/>
                          <a:ea typeface="Lora"/>
                          <a:cs typeface="Lora"/>
                          <a:sym typeface="Lora"/>
                        </a:rPr>
                        <a:t>Title </a:t>
                      </a:r>
                      <a:r>
                        <a:rPr lang="en-US" sz="1800">
                          <a:solidFill>
                            <a:srgbClr val="000000"/>
                          </a:solidFill>
                          <a:latin typeface="Lora"/>
                          <a:ea typeface="Lora"/>
                          <a:cs typeface="Lora"/>
                          <a:sym typeface="Lora"/>
                        </a:rPr>
                        <a:t>and User interactions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08549">
                <a:tc>
                  <a:txBody>
                    <a:bodyPr anchor="t" rtlCol="false"/>
                    <a:lstStyle/>
                    <a:p>
                      <a:pPr algn="ctr">
                        <a:lnSpc>
                          <a:spcPts val="2520"/>
                        </a:lnSpc>
                        <a:defRPr/>
                      </a:pPr>
                      <a:r>
                        <a:rPr lang="en-US" sz="1800">
                          <a:solidFill>
                            <a:srgbClr val="000000"/>
                          </a:solidFill>
                          <a:latin typeface="Lora"/>
                          <a:ea typeface="Lora"/>
                          <a:cs typeface="Lora"/>
                          <a:sym typeface="Lora"/>
                        </a:rPr>
                        <a:t>Data Required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ora"/>
                          <a:ea typeface="Lora"/>
                          <a:cs typeface="Lora"/>
                          <a:sym typeface="Lora"/>
                        </a:rPr>
                        <a:t>Text data from books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ora"/>
                          <a:ea typeface="Lora"/>
                          <a:cs typeface="Lora"/>
                          <a:sym typeface="Lora"/>
                        </a:rPr>
                        <a:t>User-item rating matrix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29593">
                <a:tc>
                  <a:txBody>
                    <a:bodyPr anchor="t" rtlCol="false"/>
                    <a:lstStyle/>
                    <a:p>
                      <a:pPr algn="ctr">
                        <a:lnSpc>
                          <a:spcPts val="2519"/>
                        </a:lnSpc>
                        <a:defRPr/>
                      </a:pPr>
                      <a:r>
                        <a:rPr lang="en-US" sz="1799">
                          <a:solidFill>
                            <a:srgbClr val="000000"/>
                          </a:solidFill>
                          <a:latin typeface="Lora"/>
                          <a:ea typeface="Lora"/>
                          <a:cs typeface="Lora"/>
                          <a:sym typeface="Lora"/>
                        </a:rPr>
                        <a:t>Personalization Level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19"/>
                        </a:lnSpc>
                        <a:defRPr/>
                      </a:pPr>
                      <a:r>
                        <a:rPr lang="en-US" sz="1799">
                          <a:solidFill>
                            <a:srgbClr val="000000"/>
                          </a:solidFill>
                          <a:latin typeface="Lora"/>
                          <a:ea typeface="Lora"/>
                          <a:cs typeface="Lora"/>
                          <a:sym typeface="Lora"/>
                        </a:rPr>
                        <a:t>Suggests similar books to one the user already liked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19"/>
                        </a:lnSpc>
                        <a:defRPr/>
                      </a:pPr>
                      <a:r>
                        <a:rPr lang="en-US" sz="1799">
                          <a:solidFill>
                            <a:srgbClr val="000000"/>
                          </a:solidFill>
                          <a:latin typeface="Lora"/>
                          <a:ea typeface="Lora"/>
                          <a:cs typeface="Lora"/>
                          <a:sym typeface="Lora"/>
                        </a:rPr>
                        <a:t>Suggests books based on similar user preferences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29593">
                <a:tc>
                  <a:txBody>
                    <a:bodyPr anchor="t" rtlCol="false"/>
                    <a:lstStyle/>
                    <a:p>
                      <a:pPr algn="ctr">
                        <a:lnSpc>
                          <a:spcPts val="2520"/>
                        </a:lnSpc>
                        <a:defRPr/>
                      </a:pPr>
                      <a:r>
                        <a:rPr lang="en-US" sz="1800">
                          <a:solidFill>
                            <a:srgbClr val="000000"/>
                          </a:solidFill>
                          <a:latin typeface="Lora"/>
                          <a:ea typeface="Lora"/>
                          <a:cs typeface="Lora"/>
                          <a:sym typeface="Lora"/>
                        </a:rPr>
                        <a:t>Similarity Focus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ora"/>
                          <a:ea typeface="Lora"/>
                          <a:cs typeface="Lora"/>
                          <a:sym typeface="Lora"/>
                        </a:rPr>
                        <a:t>Finds books similar in content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ora"/>
                          <a:ea typeface="Lora"/>
                          <a:cs typeface="Lora"/>
                          <a:sym typeface="Lora"/>
                        </a:rPr>
                        <a:t>Finds users/books with similar behavior or rating patterns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29593">
                <a:tc>
                  <a:txBody>
                    <a:bodyPr anchor="t" rtlCol="false"/>
                    <a:lstStyle/>
                    <a:p>
                      <a:pPr algn="ctr">
                        <a:lnSpc>
                          <a:spcPts val="2520"/>
                        </a:lnSpc>
                        <a:defRPr/>
                      </a:pPr>
                      <a:r>
                        <a:rPr lang="en-US" sz="1800">
                          <a:solidFill>
                            <a:srgbClr val="000000"/>
                          </a:solidFill>
                          <a:latin typeface="Lora"/>
                          <a:ea typeface="Lora"/>
                          <a:cs typeface="Lora"/>
                          <a:sym typeface="Lora"/>
                        </a:rPr>
                        <a:t>Performance in Our Project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ora"/>
                          <a:ea typeface="Lora"/>
                          <a:cs typeface="Lora"/>
                          <a:sym typeface="Lora"/>
                        </a:rPr>
                        <a:t>Good, but limited by content features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ora"/>
                          <a:ea typeface="Lora"/>
                          <a:cs typeface="Lora"/>
                          <a:sym typeface="Lora"/>
                        </a:rPr>
                        <a:t>Better performance, higher accuracy in recommendation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4643292" y="57891"/>
            <a:ext cx="9751333" cy="1272690"/>
          </a:xfrm>
          <a:prstGeom prst="rect">
            <a:avLst/>
          </a:prstGeom>
        </p:spPr>
        <p:txBody>
          <a:bodyPr anchor="t" rtlCol="false" tIns="0" lIns="0" bIns="0" rIns="0">
            <a:spAutoFit/>
          </a:bodyPr>
          <a:lstStyle/>
          <a:p>
            <a:pPr algn="l" marL="0" indent="0" lvl="0">
              <a:lnSpc>
                <a:spcPts val="10507"/>
              </a:lnSpc>
              <a:spcBef>
                <a:spcPct val="0"/>
              </a:spcBef>
            </a:pPr>
            <a:r>
              <a:rPr lang="en-US" b="true" sz="6867" i="true" spc="295">
                <a:solidFill>
                  <a:srgbClr val="152225"/>
                </a:solidFill>
                <a:latin typeface="Lora Bold Italics"/>
                <a:ea typeface="Lora Bold Italics"/>
                <a:cs typeface="Lora Bold Italics"/>
                <a:sym typeface="Lora Bold Italics"/>
              </a:rPr>
              <a:t>Models implemented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DAGgTRzwAbA</dc:identifier>
  <dcterms:modified xsi:type="dcterms:W3CDTF">2011-08-01T06:04:30Z</dcterms:modified>
  <cp:revision>1</cp:revision>
  <dc:title>Data mining and analysis - book recommendation</dc:title>
</cp:coreProperties>
</file>