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332" r:id="rId2"/>
    <p:sldId id="357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59" r:id="rId11"/>
    <p:sldId id="363" r:id="rId12"/>
    <p:sldId id="362" r:id="rId13"/>
    <p:sldId id="364" r:id="rId14"/>
  </p:sldIdLst>
  <p:sldSz cx="9144000" cy="6858000" type="screen4x3"/>
  <p:notesSz cx="6810375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6455" autoAdjust="0"/>
  </p:normalViewPr>
  <p:slideViewPr>
    <p:cSldViewPr>
      <p:cViewPr varScale="1">
        <p:scale>
          <a:sx n="74" d="100"/>
          <a:sy n="74" d="100"/>
        </p:scale>
        <p:origin x="165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06E6B-831E-400C-AB36-8545E27F072A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3575-96D6-45AF-BBD0-581DE9BE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3575-96D6-45AF-BBD0-581DE9BED0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/>
          </a:bodyPr>
          <a:lstStyle>
            <a:lvl1pPr>
              <a:defRPr sz="3500"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22413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/>
                </a:solidFill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2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332656"/>
            <a:ext cx="8517632" cy="778098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bg1"/>
                </a:solidFill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/>
          <a:lstStyle>
            <a:lvl1pPr marL="342900" indent="-342900">
              <a:buSzPct val="75000"/>
              <a:buFont typeface="맑은 고딕" pitchFamily="50" charset="-127"/>
              <a:buChar char="▣"/>
              <a:defRPr sz="2300" b="1" baseline="0"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defRPr>
            </a:lvl1pPr>
            <a:lvl2pPr marL="742950" indent="-285750">
              <a:buSzPct val="75000"/>
              <a:buFont typeface="Wingdings" pitchFamily="2" charset="2"/>
              <a:buChar char="Ø"/>
              <a:defRPr sz="1900" baseline="0"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defRPr>
            </a:lvl2pPr>
            <a:lvl3pPr marL="1200150" indent="-285750">
              <a:buFont typeface="Vani" pitchFamily="34" charset="0"/>
              <a:buChar char="–"/>
              <a:defRPr sz="1600"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defRPr>
            </a:lvl3pPr>
            <a:lvl4pPr marL="1600200" indent="-228600">
              <a:buFont typeface="Arial" pitchFamily="34" charset="0"/>
              <a:buChar char="•"/>
              <a:defRPr sz="1500"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defRPr>
            </a:lvl4pPr>
            <a:lvl5pPr>
              <a:defRPr sz="1400"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2511F3-1FDB-4983-A83C-DCDEF6C2E07D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3"/>
          </p:nvPr>
        </p:nvSpPr>
        <p:spPr>
          <a:xfrm>
            <a:off x="3419872" y="6376243"/>
            <a:ext cx="21336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3DF3CE9-F1C5-4B2F-9A60-4FE861420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21246"/>
          </a:xfrm>
        </p:spPr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400">
                <a:latin typeface="Times New Roman" pitchFamily="18" charset="0"/>
                <a:cs typeface="Times New Roman" pitchFamily="18" charset="0"/>
              </a:defRPr>
            </a:lvl5pPr>
            <a:lvl6pPr>
              <a:defRPr sz="1100"/>
            </a:lvl6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216024"/>
          </a:xfrm>
          <a:prstGeom prst="rect">
            <a:avLst/>
          </a:prstGeom>
        </p:spPr>
        <p:txBody>
          <a:bodyPr/>
          <a:lstStyle/>
          <a:p>
            <a:fld id="{1E2ACCA0-C3BE-4C11-934B-0CBD6D4761C7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21602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216024"/>
          </a:xfrm>
          <a:prstGeom prst="rect">
            <a:avLst/>
          </a:prstGeom>
        </p:spPr>
        <p:txBody>
          <a:bodyPr/>
          <a:lstStyle/>
          <a:p>
            <a:fld id="{43DF3CE9-F1C5-4B2F-9A60-4FE861420AC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7" t="59261" r="44881" b="33952"/>
          <a:stretch>
            <a:fillRect/>
          </a:stretch>
        </p:blipFill>
        <p:spPr bwMode="auto">
          <a:xfrm>
            <a:off x="39688" y="6445250"/>
            <a:ext cx="19081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Speed HE_최종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6409531"/>
            <a:ext cx="1171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457200" y="134864"/>
            <a:ext cx="8219256" cy="6298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8" name="Picture 2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88640"/>
            <a:ext cx="598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D450-EF34-4512-B67A-3A0FAEDD0250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F3CE9-F1C5-4B2F-9A60-4FE861420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0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spimsimulator/fi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2020 Computer</a:t>
            </a:r>
            <a:r>
              <a:rPr lang="ko-KR" altLang="en-US" dirty="0"/>
              <a:t> </a:t>
            </a:r>
            <a:r>
              <a:rPr lang="en-US" altLang="ko-KR" dirty="0"/>
              <a:t>Architecture Project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5841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배한준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qwerty2901@korea.ac.kr</a:t>
            </a:r>
          </a:p>
          <a:p>
            <a:endParaRPr lang="en-US" altLang="ko-KR" dirty="0"/>
          </a:p>
          <a:p>
            <a:r>
              <a:rPr lang="ko-K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공학관 </a:t>
            </a:r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236</a:t>
            </a:r>
            <a:r>
              <a:rPr lang="ko-K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13593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420A7-B8D3-42EE-AEEB-9D54FCF8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Print and scan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AFBE9-6CAA-4B36-B27D-B14D35AA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3970784" cy="4896544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11786-6207-4788-BC09-691C8AEA1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F2DEA-FC16-4A31-B3C1-1C038FA9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7" y="1295226"/>
            <a:ext cx="4006263" cy="48965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6A067C-F52B-4C29-8A43-1379C709B986}"/>
              </a:ext>
            </a:extLst>
          </p:cNvPr>
          <p:cNvSpPr/>
          <p:nvPr/>
        </p:nvSpPr>
        <p:spPr>
          <a:xfrm>
            <a:off x="565737" y="1890365"/>
            <a:ext cx="4006263" cy="7200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55C567-EC1F-4A18-B9E4-CC4986B9169F}"/>
              </a:ext>
            </a:extLst>
          </p:cNvPr>
          <p:cNvSpPr/>
          <p:nvPr/>
        </p:nvSpPr>
        <p:spPr>
          <a:xfrm>
            <a:off x="565736" y="3654561"/>
            <a:ext cx="4006263" cy="3814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BDF6D2-6377-41B5-BC3F-4E43F5175D6B}"/>
              </a:ext>
            </a:extLst>
          </p:cNvPr>
          <p:cNvSpPr/>
          <p:nvPr/>
        </p:nvSpPr>
        <p:spPr>
          <a:xfrm>
            <a:off x="565735" y="4035973"/>
            <a:ext cx="4006263" cy="2706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FCD150-2D47-4EB0-991F-C91DB6F6793F}"/>
              </a:ext>
            </a:extLst>
          </p:cNvPr>
          <p:cNvSpPr/>
          <p:nvPr/>
        </p:nvSpPr>
        <p:spPr>
          <a:xfrm>
            <a:off x="565735" y="4306579"/>
            <a:ext cx="4006263" cy="2706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0E553-CB04-4951-A46E-6D088493FE35}"/>
              </a:ext>
            </a:extLst>
          </p:cNvPr>
          <p:cNvSpPr/>
          <p:nvPr/>
        </p:nvSpPr>
        <p:spPr>
          <a:xfrm>
            <a:off x="572409" y="4577185"/>
            <a:ext cx="4006263" cy="3925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BE1B0A-70AD-4F9E-B84F-BBA2EBC82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06" t="17482" r="2027" b="61810"/>
          <a:stretch/>
        </p:blipFill>
        <p:spPr>
          <a:xfrm>
            <a:off x="4970313" y="1837743"/>
            <a:ext cx="4006263" cy="825323"/>
          </a:xfrm>
          <a:prstGeom prst="rect">
            <a:avLst/>
          </a:prstGeom>
        </p:spPr>
      </p:pic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8657042B-7679-499C-945F-1FA55B97F2C0}"/>
              </a:ext>
            </a:extLst>
          </p:cNvPr>
          <p:cNvSpPr/>
          <p:nvPr/>
        </p:nvSpPr>
        <p:spPr>
          <a:xfrm rot="10800000">
            <a:off x="4655257" y="2106389"/>
            <a:ext cx="206283" cy="28803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958EAC31-EDDF-4CC4-B881-20C534D741EF}"/>
              </a:ext>
            </a:extLst>
          </p:cNvPr>
          <p:cNvSpPr/>
          <p:nvPr/>
        </p:nvSpPr>
        <p:spPr>
          <a:xfrm rot="10800000">
            <a:off x="4680535" y="3735592"/>
            <a:ext cx="206283" cy="21935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F9D06-0E69-4BE8-9B70-072F45CBA196}"/>
              </a:ext>
            </a:extLst>
          </p:cNvPr>
          <p:cNvSpPr txBox="1"/>
          <p:nvPr/>
        </p:nvSpPr>
        <p:spPr>
          <a:xfrm>
            <a:off x="4938091" y="3735592"/>
            <a:ext cx="342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Print ‘</a:t>
            </a:r>
            <a:r>
              <a:rPr lang="en-US" altLang="ko-KR" sz="800" b="1" dirty="0" err="1">
                <a:solidFill>
                  <a:srgbClr val="C00000"/>
                </a:solidFill>
                <a:latin typeface="+mn-ea"/>
              </a:rPr>
              <a:t>hdr</a:t>
            </a:r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’ label 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250E42E7-A309-4AE0-8D3B-5724B8420EC9}"/>
              </a:ext>
            </a:extLst>
          </p:cNvPr>
          <p:cNvSpPr/>
          <p:nvPr/>
        </p:nvSpPr>
        <p:spPr>
          <a:xfrm rot="10800000">
            <a:off x="4680535" y="4066035"/>
            <a:ext cx="206283" cy="21935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69AA85-14AF-465F-9BBB-5963165B0050}"/>
              </a:ext>
            </a:extLst>
          </p:cNvPr>
          <p:cNvSpPr txBox="1"/>
          <p:nvPr/>
        </p:nvSpPr>
        <p:spPr>
          <a:xfrm>
            <a:off x="4938091" y="4066035"/>
            <a:ext cx="342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Scan data from console 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3B0C5698-9191-4175-8169-17E6484745E6}"/>
              </a:ext>
            </a:extLst>
          </p:cNvPr>
          <p:cNvSpPr/>
          <p:nvPr/>
        </p:nvSpPr>
        <p:spPr>
          <a:xfrm rot="10800000">
            <a:off x="4680535" y="4333488"/>
            <a:ext cx="206283" cy="21935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64721-A87B-4E41-931D-B858055042E1}"/>
              </a:ext>
            </a:extLst>
          </p:cNvPr>
          <p:cNvSpPr txBox="1"/>
          <p:nvPr/>
        </p:nvSpPr>
        <p:spPr>
          <a:xfrm>
            <a:off x="4938091" y="4333488"/>
            <a:ext cx="342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Square the data and save to ‘value’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5DC19154-F238-4B92-9CF7-80D98DDD429E}"/>
              </a:ext>
            </a:extLst>
          </p:cNvPr>
          <p:cNvSpPr/>
          <p:nvPr/>
        </p:nvSpPr>
        <p:spPr>
          <a:xfrm rot="10800000">
            <a:off x="4684132" y="4665012"/>
            <a:ext cx="206283" cy="21935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4BAA6-ED6B-488D-8164-B0AFF05AD057}"/>
              </a:ext>
            </a:extLst>
          </p:cNvPr>
          <p:cNvSpPr txBox="1"/>
          <p:nvPr/>
        </p:nvSpPr>
        <p:spPr>
          <a:xfrm>
            <a:off x="4941688" y="4665012"/>
            <a:ext cx="342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Print ‘</a:t>
            </a:r>
            <a:r>
              <a:rPr lang="en-US" altLang="ko-KR" sz="800" b="1" dirty="0" err="1">
                <a:solidFill>
                  <a:srgbClr val="C00000"/>
                </a:solidFill>
                <a:latin typeface="+mn-ea"/>
              </a:rPr>
              <a:t>ansMsg</a:t>
            </a:r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’ label 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51BCF8-B077-4E02-81E4-BF1125459084}"/>
              </a:ext>
            </a:extLst>
          </p:cNvPr>
          <p:cNvSpPr/>
          <p:nvPr/>
        </p:nvSpPr>
        <p:spPr>
          <a:xfrm>
            <a:off x="572409" y="4965338"/>
            <a:ext cx="4006263" cy="3925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B898B346-ABBF-4350-8BDD-F84A9D185805}"/>
              </a:ext>
            </a:extLst>
          </p:cNvPr>
          <p:cNvSpPr/>
          <p:nvPr/>
        </p:nvSpPr>
        <p:spPr>
          <a:xfrm rot="10800000">
            <a:off x="4684132" y="5053165"/>
            <a:ext cx="206283" cy="21935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2E178-5A88-426B-8616-8607881F84E9}"/>
              </a:ext>
            </a:extLst>
          </p:cNvPr>
          <p:cNvSpPr txBox="1"/>
          <p:nvPr/>
        </p:nvSpPr>
        <p:spPr>
          <a:xfrm>
            <a:off x="4941688" y="5053165"/>
            <a:ext cx="342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Print ‘value’ 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55C858-EBEF-4E3F-AB6D-59A95EC5CC4E}"/>
              </a:ext>
            </a:extLst>
          </p:cNvPr>
          <p:cNvSpPr/>
          <p:nvPr/>
        </p:nvSpPr>
        <p:spPr>
          <a:xfrm>
            <a:off x="572109" y="5616742"/>
            <a:ext cx="4006263" cy="3925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60C0BCD7-190A-4AD8-A729-FA7ECA7680B5}"/>
              </a:ext>
            </a:extLst>
          </p:cNvPr>
          <p:cNvSpPr/>
          <p:nvPr/>
        </p:nvSpPr>
        <p:spPr>
          <a:xfrm rot="10800000">
            <a:off x="4683832" y="5704569"/>
            <a:ext cx="206283" cy="21935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D9FE7E-ADF1-4B2A-8D43-B70584CE7583}"/>
              </a:ext>
            </a:extLst>
          </p:cNvPr>
          <p:cNvSpPr txBox="1"/>
          <p:nvPr/>
        </p:nvSpPr>
        <p:spPr>
          <a:xfrm>
            <a:off x="4941388" y="5704569"/>
            <a:ext cx="342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Terminate program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A0754E5-21D0-4D85-8ED0-BEBD063785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75" r="50445" b="40215"/>
          <a:stretch/>
        </p:blipFill>
        <p:spPr>
          <a:xfrm>
            <a:off x="6973444" y="5077468"/>
            <a:ext cx="1907704" cy="8385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6FF244-7E57-452D-A27C-C915B3AB4E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403" b="35641"/>
          <a:stretch/>
        </p:blipFill>
        <p:spPr>
          <a:xfrm>
            <a:off x="6973444" y="4281479"/>
            <a:ext cx="2003131" cy="7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3924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1. 3X3 </a:t>
            </a:r>
            <a:r>
              <a:rPr lang="ko-KR" altLang="en-US" dirty="0" err="1"/>
              <a:t>역행렬</a:t>
            </a:r>
            <a:endParaRPr lang="en-US" altLang="ko-KR" dirty="0"/>
          </a:p>
          <a:p>
            <a:pPr lvl="1"/>
            <a:r>
              <a:rPr lang="ko-KR" altLang="en-US" dirty="0"/>
              <a:t>숫자는</a:t>
            </a:r>
            <a:r>
              <a:rPr lang="en-US" altLang="ko-KR" dirty="0"/>
              <a:t> </a:t>
            </a:r>
            <a:r>
              <a:rPr lang="ko-KR" altLang="en-US" dirty="0"/>
              <a:t>아무거나 상관없음</a:t>
            </a:r>
            <a:r>
              <a:rPr lang="en-US" altLang="ko-KR" dirty="0"/>
              <a:t>(</a:t>
            </a:r>
            <a:r>
              <a:rPr lang="ko-KR" altLang="en-US" dirty="0"/>
              <a:t>미리 저장 </a:t>
            </a:r>
            <a:r>
              <a:rPr lang="en-US" altLang="ko-KR" dirty="0"/>
              <a:t>or </a:t>
            </a:r>
            <a:r>
              <a:rPr lang="ko-KR" altLang="en-US" dirty="0"/>
              <a:t>실행시킨 후 입력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en-US" altLang="ko-KR" dirty="0"/>
              <a:t>Heap sort</a:t>
            </a:r>
          </a:p>
          <a:p>
            <a:pPr lvl="1"/>
            <a:r>
              <a:rPr lang="ko-KR" altLang="en-US" dirty="0"/>
              <a:t>입력한 숫자가 </a:t>
            </a:r>
            <a:r>
              <a:rPr lang="en-US" altLang="ko-KR" dirty="0"/>
              <a:t>Heap </a:t>
            </a:r>
            <a:r>
              <a:rPr lang="ko-KR" altLang="en-US" dirty="0"/>
              <a:t>의 마지막 노드로 추가가 되고</a:t>
            </a:r>
            <a:r>
              <a:rPr lang="en-US" altLang="ko-KR" dirty="0"/>
              <a:t>, </a:t>
            </a:r>
            <a:r>
              <a:rPr lang="ko-KR" altLang="en-US" dirty="0"/>
              <a:t>즉시 </a:t>
            </a:r>
            <a:r>
              <a:rPr lang="en-US" altLang="ko-KR" dirty="0"/>
              <a:t>Heap Sort</a:t>
            </a:r>
            <a:r>
              <a:rPr lang="ko-KR" altLang="en-US" dirty="0"/>
              <a:t>로 내림차순 정렬 후 출력시켜주는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입력 예시 1 : 4   </a:t>
            </a:r>
            <a:r>
              <a:rPr lang="en-US" altLang="ko-KR" dirty="0"/>
              <a:t>	</a:t>
            </a:r>
            <a:r>
              <a:rPr lang="ko-KR" altLang="en-US" dirty="0"/>
              <a:t>출력 예시 1 : 4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입력 예시 2 : 10 </a:t>
            </a:r>
            <a:r>
              <a:rPr lang="en-US" altLang="ko-KR" dirty="0"/>
              <a:t>	</a:t>
            </a:r>
            <a:r>
              <a:rPr lang="ko-KR" altLang="en-US" dirty="0"/>
              <a:t>출력 예시 2 : 10 4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입력 예시 3 : 7 </a:t>
            </a:r>
            <a:r>
              <a:rPr lang="en-US" altLang="ko-KR" dirty="0"/>
              <a:t>	</a:t>
            </a:r>
            <a:r>
              <a:rPr lang="ko-KR" altLang="en-US" dirty="0"/>
              <a:t>출력 예시 3 : 10 7 4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입력 예시 4 : 15 </a:t>
            </a:r>
            <a:r>
              <a:rPr lang="en-US" altLang="ko-KR" dirty="0"/>
              <a:t>	</a:t>
            </a:r>
            <a:r>
              <a:rPr lang="ko-KR" altLang="en-US" dirty="0"/>
              <a:t>출력 예시 4 : 15 10 7 4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입력 예시 5 : 12 </a:t>
            </a:r>
            <a:r>
              <a:rPr lang="en-US" altLang="ko-KR" dirty="0"/>
              <a:t>	</a:t>
            </a:r>
            <a:r>
              <a:rPr lang="ko-KR" altLang="en-US" dirty="0"/>
              <a:t>출력 예시 5 : 15 12 10 7 4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알고리즘 설명은 아래 사이트 참고</a:t>
            </a:r>
            <a:r>
              <a:rPr lang="en-US" altLang="ko-KR" dirty="0"/>
              <a:t>https://ratsgo.github.io/data%20structure&amp;algorithm/2017/09/27/heapsort/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to submit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ko-KR" dirty="0"/>
              <a:t>A code file(.s) : 40%</a:t>
            </a:r>
          </a:p>
          <a:p>
            <a:pPr lvl="1"/>
            <a:r>
              <a:rPr lang="en-US" altLang="ko-KR" dirty="0"/>
              <a:t>Include detailed comments inside your code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WORD/HWP document that describes your algorithm : 60%</a:t>
            </a:r>
          </a:p>
          <a:p>
            <a:pPr lvl="1"/>
            <a:r>
              <a:rPr lang="en-US" altLang="ko-KR" dirty="0"/>
              <a:t>File name is same as code file, ex)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.xxx</a:t>
            </a:r>
          </a:p>
          <a:p>
            <a:pPr lvl="1"/>
            <a:r>
              <a:rPr lang="en-US" altLang="ko-KR" dirty="0"/>
              <a:t>You can use any word processor.</a:t>
            </a:r>
          </a:p>
          <a:p>
            <a:pPr lvl="1"/>
            <a:r>
              <a:rPr lang="en-US" altLang="ko-KR" dirty="0"/>
              <a:t>You must explain your code and algorithm in detail.</a:t>
            </a:r>
          </a:p>
          <a:p>
            <a:pPr lvl="1"/>
            <a:r>
              <a:rPr lang="en-US" altLang="ko-KR" dirty="0"/>
              <a:t>Your document will be used to determine partial credit if the code fails to run.</a:t>
            </a:r>
          </a:p>
          <a:p>
            <a:pPr lvl="1"/>
            <a:r>
              <a:rPr lang="en-US" altLang="ko-KR" dirty="0"/>
              <a:t>Save your files in [student number] folder, and zip.</a:t>
            </a:r>
          </a:p>
          <a:p>
            <a:pPr lvl="1"/>
            <a:r>
              <a:rPr lang="en-US" altLang="ko-KR" dirty="0"/>
              <a:t>Follow this example. ex)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Submit your zip file through </a:t>
            </a:r>
            <a:r>
              <a:rPr lang="en-US" altLang="ko-KR" dirty="0" err="1"/>
              <a:t>BlackBoard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1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D859-444E-49B4-B727-E5BAC0ADE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B6366A-301E-4F31-9E4F-7386FF389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5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Main Purpose of this Project</a:t>
            </a:r>
          </a:p>
          <a:p>
            <a:pPr lvl="1"/>
            <a:r>
              <a:rPr lang="en-US" altLang="ko-KR" dirty="0"/>
              <a:t>Understand MIPS assembly language and Recursive Function algorithm</a:t>
            </a:r>
          </a:p>
          <a:p>
            <a:pPr lvl="1"/>
            <a:r>
              <a:rPr lang="en-US" altLang="ko-KR" b="1" dirty="0" err="1"/>
              <a:t>QtSpim</a:t>
            </a:r>
            <a:endParaRPr lang="en-US" altLang="ko-KR" b="1" dirty="0"/>
          </a:p>
          <a:p>
            <a:pPr lvl="2"/>
            <a:r>
              <a:rPr lang="en-US" altLang="ko-KR" dirty="0"/>
              <a:t>It reads and executes assembly language programs</a:t>
            </a:r>
          </a:p>
          <a:p>
            <a:pPr lvl="2"/>
            <a:r>
              <a:rPr lang="en-US" altLang="ko-KR" dirty="0"/>
              <a:t>It contains a simple debugger</a:t>
            </a:r>
          </a:p>
          <a:p>
            <a:pPr lvl="2"/>
            <a:r>
              <a:rPr lang="en-US" altLang="ko-KR" dirty="0"/>
              <a:t>Using this program, it’s possible to run a MIPS assembly code</a:t>
            </a:r>
          </a:p>
          <a:p>
            <a:pPr lvl="2"/>
            <a:r>
              <a:rPr lang="en-US" altLang="ko-KR" dirty="0"/>
              <a:t>Download Link </a:t>
            </a:r>
          </a:p>
          <a:p>
            <a:pPr lvl="3"/>
            <a:r>
              <a:rPr lang="en-US" altLang="ko-KR" dirty="0">
                <a:hlinkClick r:id="rId3"/>
              </a:rPr>
              <a:t>https://sourceforge.net/projects/spimsimulator/files/</a:t>
            </a:r>
            <a:endParaRPr lang="en-US" altLang="ko-KR" dirty="0"/>
          </a:p>
          <a:p>
            <a:pPr lvl="3"/>
            <a:r>
              <a:rPr lang="en-US" altLang="ko-KR" dirty="0"/>
              <a:t>You can download the latest version for your operating system.</a:t>
            </a:r>
          </a:p>
          <a:p>
            <a:endParaRPr lang="en-US" altLang="ko-KR" dirty="0"/>
          </a:p>
          <a:p>
            <a:r>
              <a:rPr lang="en-US" altLang="ko-KR" dirty="0"/>
              <a:t>You can use developer guide documents in reference folder</a:t>
            </a:r>
          </a:p>
          <a:p>
            <a:pPr lvl="1"/>
            <a:r>
              <a:rPr lang="en-US" altLang="ko-KR" dirty="0"/>
              <a:t>MIPStestSMv11.pdf</a:t>
            </a:r>
          </a:p>
          <a:p>
            <a:pPr lvl="1"/>
            <a:r>
              <a:rPr lang="en-US" altLang="ko-KR" dirty="0"/>
              <a:t>QtSpim-User-Manual-Final-Draft.pdf</a:t>
            </a:r>
          </a:p>
          <a:p>
            <a:endParaRPr lang="en-US" altLang="ko-KR" dirty="0"/>
          </a:p>
          <a:p>
            <a:r>
              <a:rPr lang="en-US" altLang="ko-KR" dirty="0"/>
              <a:t>Due Date : 2020. 6. 5.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7A60-F406-4A25-B3CD-FE6024B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 SPIM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260F7-0E2A-4708-A2FC-319223A782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5FBAE8-AF9B-4782-B381-19D9B142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06" y="1295066"/>
            <a:ext cx="6715588" cy="48965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1517EE-0234-49B5-8F13-787C3259FF1D}"/>
              </a:ext>
            </a:extLst>
          </p:cNvPr>
          <p:cNvSpPr/>
          <p:nvPr/>
        </p:nvSpPr>
        <p:spPr>
          <a:xfrm>
            <a:off x="1214206" y="2132856"/>
            <a:ext cx="1629602" cy="34300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1D9BA-23AE-4577-8C3C-ED7A1A9CBDCC}"/>
              </a:ext>
            </a:extLst>
          </p:cNvPr>
          <p:cNvSpPr/>
          <p:nvPr/>
        </p:nvSpPr>
        <p:spPr>
          <a:xfrm>
            <a:off x="2833680" y="2132856"/>
            <a:ext cx="5096114" cy="34300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F6034C-E68D-4F32-B3C8-F9E58F12794C}"/>
              </a:ext>
            </a:extLst>
          </p:cNvPr>
          <p:cNvSpPr/>
          <p:nvPr/>
        </p:nvSpPr>
        <p:spPr>
          <a:xfrm>
            <a:off x="1214786" y="5562934"/>
            <a:ext cx="6715008" cy="6286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9E7FD-0B68-4E56-8745-1B63D26A4E7B}"/>
              </a:ext>
            </a:extLst>
          </p:cNvPr>
          <p:cNvSpPr txBox="1"/>
          <p:nvPr/>
        </p:nvSpPr>
        <p:spPr>
          <a:xfrm>
            <a:off x="1907704" y="403544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Register visualization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AAFDD-D393-46A0-A18F-0EAA1A4B97AD}"/>
              </a:ext>
            </a:extLst>
          </p:cNvPr>
          <p:cNvSpPr txBox="1"/>
          <p:nvPr/>
        </p:nvSpPr>
        <p:spPr>
          <a:xfrm>
            <a:off x="6758823" y="3678618"/>
            <a:ext cx="1629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Program Code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29C29-D43D-4D47-855D-FD7E9DAC2955}"/>
              </a:ext>
            </a:extLst>
          </p:cNvPr>
          <p:cNvSpPr txBox="1"/>
          <p:nvPr/>
        </p:nvSpPr>
        <p:spPr>
          <a:xfrm>
            <a:off x="5894727" y="5589240"/>
            <a:ext cx="1629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Messages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716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17CDF-79D9-4CBF-B161-D2CD4D81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Program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550D3-FEDC-435E-A021-C99CE9CE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30BA8-78B1-4404-A3ED-5200735C69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3A35C7-AEF8-4F8A-88CE-8D3D6F23B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r="388"/>
          <a:stretch/>
        </p:blipFill>
        <p:spPr>
          <a:xfrm>
            <a:off x="1259632" y="1284810"/>
            <a:ext cx="6624736" cy="4808486"/>
          </a:xfrm>
          <a:prstGeom prst="rect">
            <a:avLst/>
          </a:prstGeom>
        </p:spPr>
      </p:pic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3F96DE68-3FB9-4BD8-8541-F34EDB2278FE}"/>
              </a:ext>
            </a:extLst>
          </p:cNvPr>
          <p:cNvSpPr/>
          <p:nvPr/>
        </p:nvSpPr>
        <p:spPr>
          <a:xfrm>
            <a:off x="2555776" y="1880873"/>
            <a:ext cx="720080" cy="28803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D5004-61F3-4671-96FE-AEDB4B660EAE}"/>
              </a:ext>
            </a:extLst>
          </p:cNvPr>
          <p:cNvSpPr txBox="1"/>
          <p:nvPr/>
        </p:nvSpPr>
        <p:spPr>
          <a:xfrm>
            <a:off x="3275856" y="1917167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Load your assembly code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03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39D96-CD22-4A53-ACAF-2E84727E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run program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2BC6B-E3A9-472E-85EF-B0D5F5FC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D316D-AB40-452C-8AAF-8301BFB328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67FA9C-3BD2-4475-A920-2CD83EE2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06" y="1295066"/>
            <a:ext cx="6715588" cy="48965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DE61A6-A83F-4F66-BC1C-0AA1BC8C9EE4}"/>
              </a:ext>
            </a:extLst>
          </p:cNvPr>
          <p:cNvSpPr/>
          <p:nvPr/>
        </p:nvSpPr>
        <p:spPr>
          <a:xfrm>
            <a:off x="2411760" y="1628800"/>
            <a:ext cx="288032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CA4DB9-8394-4AF0-A9C4-E0B56D165ED9}"/>
              </a:ext>
            </a:extLst>
          </p:cNvPr>
          <p:cNvSpPr/>
          <p:nvPr/>
        </p:nvSpPr>
        <p:spPr>
          <a:xfrm>
            <a:off x="2925557" y="1628800"/>
            <a:ext cx="288032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23DE0-069C-44CC-9D45-49E753ECCB59}"/>
              </a:ext>
            </a:extLst>
          </p:cNvPr>
          <p:cNvSpPr txBox="1"/>
          <p:nvPr/>
        </p:nvSpPr>
        <p:spPr>
          <a:xfrm>
            <a:off x="3419872" y="1665094"/>
            <a:ext cx="211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Run the code line by line (F10)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803CEA1E-6A17-4264-9D30-25A30AC274BD}"/>
              </a:ext>
            </a:extLst>
          </p:cNvPr>
          <p:cNvSpPr/>
          <p:nvPr/>
        </p:nvSpPr>
        <p:spPr>
          <a:xfrm>
            <a:off x="3250515" y="1628800"/>
            <a:ext cx="206283" cy="28803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411F5-3363-4EAE-9259-457CC8A2B2C2}"/>
              </a:ext>
            </a:extLst>
          </p:cNvPr>
          <p:cNvSpPr txBox="1"/>
          <p:nvPr/>
        </p:nvSpPr>
        <p:spPr>
          <a:xfrm>
            <a:off x="2363998" y="1269340"/>
            <a:ext cx="211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Run the entire code (F5)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50FBCA96-B142-4D72-B259-1CDD4BD45603}"/>
              </a:ext>
            </a:extLst>
          </p:cNvPr>
          <p:cNvSpPr/>
          <p:nvPr/>
        </p:nvSpPr>
        <p:spPr>
          <a:xfrm rot="16200000">
            <a:off x="2506164" y="1390381"/>
            <a:ext cx="99228" cy="28803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0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39D96-CD22-4A53-ACAF-2E84727E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Execute program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D316D-AB40-452C-8AAF-8301BFB328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22E88-35CB-4C7A-83E4-7A1381C5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23" y="1321693"/>
            <a:ext cx="6661937" cy="4855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4CB86-4D46-47F6-9B70-4D66D58003D8}"/>
              </a:ext>
            </a:extLst>
          </p:cNvPr>
          <p:cNvSpPr txBox="1"/>
          <p:nvPr/>
        </p:nvSpPr>
        <p:spPr>
          <a:xfrm>
            <a:off x="7171699" y="2495199"/>
            <a:ext cx="7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Current instruction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F4CDD028-B5BF-4E83-98CC-63659516DF06}"/>
              </a:ext>
            </a:extLst>
          </p:cNvPr>
          <p:cNvSpPr/>
          <p:nvPr/>
        </p:nvSpPr>
        <p:spPr>
          <a:xfrm>
            <a:off x="7136313" y="2276872"/>
            <a:ext cx="206283" cy="28803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FBB5D-5363-4430-ADA4-E076559E51EF}"/>
              </a:ext>
            </a:extLst>
          </p:cNvPr>
          <p:cNvSpPr txBox="1"/>
          <p:nvPr/>
        </p:nvSpPr>
        <p:spPr>
          <a:xfrm>
            <a:off x="2195736" y="2276872"/>
            <a:ext cx="72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Register change resulting from previous instruction 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C943D0B5-469B-426B-A4F7-6343E9FD2D88}"/>
              </a:ext>
            </a:extLst>
          </p:cNvPr>
          <p:cNvSpPr/>
          <p:nvPr/>
        </p:nvSpPr>
        <p:spPr>
          <a:xfrm>
            <a:off x="2160350" y="2128250"/>
            <a:ext cx="206283" cy="14862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8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E852-6C4A-4C3E-B3C4-CB9F6F18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24A4E-ED1D-4E5B-8B43-F4B582B3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3EF23-B06E-4700-B085-C8BCBBFFA8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2BE61-0B13-4CC2-A936-4C09147A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"/>
          <a:stretch/>
        </p:blipFill>
        <p:spPr>
          <a:xfrm>
            <a:off x="1214500" y="1268760"/>
            <a:ext cx="6735688" cy="4942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C02AE1-046B-43B6-8E41-383ACDAB1DBF}"/>
              </a:ext>
            </a:extLst>
          </p:cNvPr>
          <p:cNvSpPr/>
          <p:nvPr/>
        </p:nvSpPr>
        <p:spPr>
          <a:xfrm>
            <a:off x="2843808" y="2132974"/>
            <a:ext cx="4896544" cy="10079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EBC87-83FD-49FE-AE68-EBE5BFC650EE}"/>
              </a:ext>
            </a:extLst>
          </p:cNvPr>
          <p:cNvSpPr txBox="1"/>
          <p:nvPr/>
        </p:nvSpPr>
        <p:spPr>
          <a:xfrm>
            <a:off x="6365611" y="2874392"/>
            <a:ext cx="1178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Program data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1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72C2-D812-459C-BDA5-307DBEE6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a breakpoint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0DA94-CCAE-472A-8640-9B3347FC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4D6A8-E8C2-4703-8D0B-DA336C1B6A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B4193-2E7C-4ECA-9264-6B429098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36099"/>
            <a:ext cx="4320480" cy="3139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589CF5-1F20-4B40-B91A-BBDB12C0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23" y="2255890"/>
            <a:ext cx="4320480" cy="3140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6CC21-720D-46C2-BBAC-75FF0A99DDF6}"/>
              </a:ext>
            </a:extLst>
          </p:cNvPr>
          <p:cNvSpPr txBox="1"/>
          <p:nvPr/>
        </p:nvSpPr>
        <p:spPr>
          <a:xfrm>
            <a:off x="3086713" y="4105352"/>
            <a:ext cx="10716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Right click the instruction to set the breakpoint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3B1A3E76-BC74-41B1-8128-9EFCDBF05707}"/>
              </a:ext>
            </a:extLst>
          </p:cNvPr>
          <p:cNvSpPr/>
          <p:nvPr/>
        </p:nvSpPr>
        <p:spPr>
          <a:xfrm>
            <a:off x="2880430" y="4146777"/>
            <a:ext cx="206283" cy="28803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9240AB-BDE8-46F1-ABF2-690C38330196}"/>
              </a:ext>
            </a:extLst>
          </p:cNvPr>
          <p:cNvSpPr/>
          <p:nvPr/>
        </p:nvSpPr>
        <p:spPr>
          <a:xfrm>
            <a:off x="1979712" y="3930812"/>
            <a:ext cx="900718" cy="6503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5D0F85-E86C-433D-8F79-5AB369AF8C50}"/>
              </a:ext>
            </a:extLst>
          </p:cNvPr>
          <p:cNvSpPr/>
          <p:nvPr/>
        </p:nvSpPr>
        <p:spPr>
          <a:xfrm>
            <a:off x="5796136" y="3933055"/>
            <a:ext cx="154360" cy="17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9422D-5B1C-4D69-8394-FD069B8810A3}"/>
              </a:ext>
            </a:extLst>
          </p:cNvPr>
          <p:cNvSpPr txBox="1"/>
          <p:nvPr/>
        </p:nvSpPr>
        <p:spPr>
          <a:xfrm>
            <a:off x="5950496" y="3995378"/>
            <a:ext cx="107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+mn-ea"/>
              </a:rPr>
              <a:t>Breakpoint </a:t>
            </a:r>
            <a:endParaRPr lang="ko-KR" altLang="en-US" sz="8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82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420A7-B8D3-42EE-AEEB-9D54FCF8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 write MIPS assembly language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AFBE9-6CAA-4B36-B27D-B14D35AA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4108126" cy="489654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Section</a:t>
            </a:r>
          </a:p>
          <a:p>
            <a:pPr lvl="1"/>
            <a:r>
              <a:rPr lang="en-US" altLang="ko-KR" dirty="0"/>
              <a:t>The ".</a:t>
            </a:r>
            <a:r>
              <a:rPr lang="en-US" altLang="ko-KR" dirty="0" err="1"/>
              <a:t>globl</a:t>
            </a:r>
            <a:r>
              <a:rPr lang="en-US" altLang="ko-KR" dirty="0"/>
              <a:t> name" and ".</a:t>
            </a:r>
            <a:r>
              <a:rPr lang="en-US" altLang="ko-KR" dirty="0" err="1"/>
              <a:t>ent</a:t>
            </a:r>
            <a:r>
              <a:rPr lang="en-US" altLang="ko-KR" dirty="0"/>
              <a:t> name" directives are used to define the name of the initial or main procedure. 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Label</a:t>
            </a:r>
            <a:endParaRPr lang="en-US" altLang="ko-KR" dirty="0"/>
          </a:p>
          <a:p>
            <a:pPr lvl="1"/>
            <a:r>
              <a:rPr lang="en-US" altLang="ko-KR" dirty="0"/>
              <a:t>Labels are code locations, typically used as a function/procedure name or as the target of a jump.</a:t>
            </a:r>
          </a:p>
          <a:p>
            <a:pPr lvl="2"/>
            <a:r>
              <a:rPr lang="en-US" altLang="ko-KR" dirty="0"/>
              <a:t>Must start with a letter</a:t>
            </a:r>
          </a:p>
          <a:p>
            <a:pPr lvl="2"/>
            <a:r>
              <a:rPr lang="en-US" altLang="ko-KR" dirty="0"/>
              <a:t>May be followed by letters, numbers, or an "_" (underscore).</a:t>
            </a:r>
          </a:p>
          <a:p>
            <a:pPr lvl="2"/>
            <a:r>
              <a:rPr lang="en-US" altLang="ko-KR" dirty="0"/>
              <a:t>Must be terminated with a ":" (colon).</a:t>
            </a:r>
          </a:p>
          <a:p>
            <a:pPr lvl="2"/>
            <a:r>
              <a:rPr lang="en-US" altLang="ko-KR" dirty="0"/>
              <a:t>May only be defined once.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11786-6207-4788-BC09-691C8AEA1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DF3CE9-F1C5-4B2F-9A60-4FE861420AC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F2DEA-FC16-4A31-B3C1-1C038FA9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1693"/>
            <a:ext cx="4006263" cy="48965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6A067C-F52B-4C29-8A43-1379C709B986}"/>
              </a:ext>
            </a:extLst>
          </p:cNvPr>
          <p:cNvSpPr/>
          <p:nvPr/>
        </p:nvSpPr>
        <p:spPr>
          <a:xfrm>
            <a:off x="4716015" y="1967798"/>
            <a:ext cx="720081" cy="16505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55C567-EC1F-4A18-B9E4-CC4986B9169F}"/>
              </a:ext>
            </a:extLst>
          </p:cNvPr>
          <p:cNvSpPr/>
          <p:nvPr/>
        </p:nvSpPr>
        <p:spPr>
          <a:xfrm>
            <a:off x="4788024" y="3140968"/>
            <a:ext cx="3790238" cy="432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CDC3BE-D7BB-4134-A9A7-7639CBF41108}"/>
              </a:ext>
            </a:extLst>
          </p:cNvPr>
          <p:cNvSpPr/>
          <p:nvPr/>
        </p:nvSpPr>
        <p:spPr>
          <a:xfrm>
            <a:off x="4716017" y="2120198"/>
            <a:ext cx="504056" cy="1650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C05BF5-33B2-4529-9A62-31536AB8C2C9}"/>
              </a:ext>
            </a:extLst>
          </p:cNvPr>
          <p:cNvSpPr/>
          <p:nvPr/>
        </p:nvSpPr>
        <p:spPr>
          <a:xfrm>
            <a:off x="4788024" y="2376508"/>
            <a:ext cx="504056" cy="2824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14745-F6E1-42AC-BFB0-80FD3F5E79EC}"/>
              </a:ext>
            </a:extLst>
          </p:cNvPr>
          <p:cNvSpPr/>
          <p:nvPr/>
        </p:nvSpPr>
        <p:spPr>
          <a:xfrm>
            <a:off x="4788024" y="3572049"/>
            <a:ext cx="504056" cy="1116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a3zPKIuU.R385l.aVv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F2cttFsvk67BJi0sJZx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KjqnP9vUS2fuupzbQRzQ"/>
</p:tagLst>
</file>

<file path=ppt/theme/theme1.xml><?xml version="1.0" encoding="utf-8"?>
<a:theme xmlns:a="http://schemas.openxmlformats.org/drawingml/2006/main" name="2012_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Vani"/>
        <a:ea typeface="맑은 고딕"/>
        <a:cs typeface=""/>
      </a:majorFont>
      <a:minorFont>
        <a:latin typeface="Van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ALL-N-Screen</Template>
  <TotalTime>0</TotalTime>
  <Words>542</Words>
  <Application>Microsoft Office PowerPoint</Application>
  <PresentationFormat>화면 슬라이드 쇼(4:3)</PresentationFormat>
  <Paragraphs>95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한컴바탕</vt:lpstr>
      <vt:lpstr>Arial</vt:lpstr>
      <vt:lpstr>Times New Roman</vt:lpstr>
      <vt:lpstr>Vani</vt:lpstr>
      <vt:lpstr>Wingdings</vt:lpstr>
      <vt:lpstr>2012_lab</vt:lpstr>
      <vt:lpstr> 2020 Computer Architecture Project</vt:lpstr>
      <vt:lpstr>Project</vt:lpstr>
      <vt:lpstr>Start SPIM</vt:lpstr>
      <vt:lpstr>Load Program</vt:lpstr>
      <vt:lpstr>How to run program</vt:lpstr>
      <vt:lpstr>Execute program</vt:lpstr>
      <vt:lpstr>Program data</vt:lpstr>
      <vt:lpstr>Set a breakpoint</vt:lpstr>
      <vt:lpstr>How to write MIPS assembly language programs</vt:lpstr>
      <vt:lpstr>Example - Print and scan</vt:lpstr>
      <vt:lpstr>프로젝트 문제</vt:lpstr>
      <vt:lpstr>What to submit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bae hanjun</cp:lastModifiedBy>
  <cp:revision>535</cp:revision>
  <cp:lastPrinted>2017-01-02T10:26:17Z</cp:lastPrinted>
  <dcterms:created xsi:type="dcterms:W3CDTF">2013-04-04T10:38:13Z</dcterms:created>
  <dcterms:modified xsi:type="dcterms:W3CDTF">2020-04-29T04:05:39Z</dcterms:modified>
</cp:coreProperties>
</file>