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 id="2147483718" r:id="rId2"/>
  </p:sldMasterIdLst>
  <p:notesMasterIdLst>
    <p:notesMasterId r:id="rId33"/>
  </p:notesMasterIdLst>
  <p:handoutMasterIdLst>
    <p:handoutMasterId r:id="rId34"/>
  </p:handoutMasterIdLst>
  <p:sldIdLst>
    <p:sldId id="309" r:id="rId3"/>
    <p:sldId id="296" r:id="rId4"/>
    <p:sldId id="297" r:id="rId5"/>
    <p:sldId id="313" r:id="rId6"/>
    <p:sldId id="332" r:id="rId7"/>
    <p:sldId id="311" r:id="rId8"/>
    <p:sldId id="319" r:id="rId9"/>
    <p:sldId id="314" r:id="rId10"/>
    <p:sldId id="339" r:id="rId11"/>
    <p:sldId id="340" r:id="rId12"/>
    <p:sldId id="341" r:id="rId13"/>
    <p:sldId id="322" r:id="rId14"/>
    <p:sldId id="333" r:id="rId15"/>
    <p:sldId id="266" r:id="rId16"/>
    <p:sldId id="338" r:id="rId17"/>
    <p:sldId id="334" r:id="rId18"/>
    <p:sldId id="324" r:id="rId19"/>
    <p:sldId id="329" r:id="rId20"/>
    <p:sldId id="335" r:id="rId21"/>
    <p:sldId id="336" r:id="rId22"/>
    <p:sldId id="344" r:id="rId23"/>
    <p:sldId id="331" r:id="rId24"/>
    <p:sldId id="300" r:id="rId25"/>
    <p:sldId id="301" r:id="rId26"/>
    <p:sldId id="308" r:id="rId27"/>
    <p:sldId id="306" r:id="rId28"/>
    <p:sldId id="303" r:id="rId29"/>
    <p:sldId id="304" r:id="rId30"/>
    <p:sldId id="305" r:id="rId31"/>
    <p:sldId id="307" r:id="rId32"/>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9200"/>
    <a:srgbClr val="FFFFFF"/>
    <a:srgbClr val="00151A"/>
    <a:srgbClr val="002F3A"/>
    <a:srgbClr val="FF9900"/>
    <a:srgbClr val="CC0066"/>
    <a:srgbClr val="9C42E6"/>
    <a:srgbClr val="FF0066"/>
    <a:srgbClr val="F6AE1E"/>
    <a:srgbClr val="33CC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186" autoAdjust="0"/>
    <p:restoredTop sz="84959" autoAdjust="0"/>
  </p:normalViewPr>
  <p:slideViewPr>
    <p:cSldViewPr>
      <p:cViewPr varScale="1">
        <p:scale>
          <a:sx n="57" d="100"/>
          <a:sy n="57" d="100"/>
        </p:scale>
        <p:origin x="-972" y="-78"/>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5" d="100"/>
          <a:sy n="85" d="100"/>
        </p:scale>
        <p:origin x="-3244" y="-103"/>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3/12/2008</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3/12/2008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PT" dirty="0" smtClean="0"/>
              <a:t>PROVIDE YOU SESSION CODE</a:t>
            </a:r>
            <a:r>
              <a:rPr lang="pt-PT" baseline="0" dirty="0" smtClean="0"/>
              <a:t> AND </a:t>
            </a:r>
            <a:r>
              <a:rPr lang="pt-PT" dirty="0" smtClean="0"/>
              <a:t>NAME AS IT WAS DEFINED BY AGENDA OWNERS.</a:t>
            </a:r>
          </a:p>
          <a:p>
            <a:r>
              <a:rPr lang="pt-PT" dirty="0" smtClean="0"/>
              <a:t>WELCOME ATTENDEES. INTRODUCE YOURSELF</a:t>
            </a:r>
            <a:r>
              <a:rPr lang="pt-PT" baseline="0" dirty="0" smtClean="0"/>
              <a:t> AND YOUR SESSION.</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3/12/2008 5:02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dt" sz="quarter" idx="1"/>
          </p:nvPr>
        </p:nvSpPr>
        <p:spPr/>
        <p:txBody>
          <a:bodyPr/>
          <a:lstStyle/>
          <a:p>
            <a:pPr>
              <a:defRPr/>
            </a:pPr>
            <a:fld id="{918D2007-FAF1-4057-B0EB-A3484124E61A}" type="datetime8">
              <a:rPr lang="en-AU" smtClean="0"/>
              <a:pPr>
                <a:defRPr/>
              </a:pPr>
              <a:t>12/03/2008 5:02 PM</a:t>
            </a:fld>
            <a:endParaRPr lang="en-AU" smtClean="0"/>
          </a:p>
        </p:txBody>
      </p:sp>
      <p:sp>
        <p:nvSpPr>
          <p:cNvPr id="91139" name="Rectangle 6"/>
          <p:cNvSpPr>
            <a:spLocks noGrp="1" noChangeArrowheads="1"/>
          </p:cNvSpPr>
          <p:nvPr>
            <p:ph type="ftr" sz="quarter" idx="4"/>
          </p:nvPr>
        </p:nvSpPr>
        <p:spPr>
          <a:noFill/>
        </p:spPr>
        <p:txBody>
          <a:bodyPr/>
          <a:lstStyle/>
          <a:p>
            <a:pPr eaLnBrk="1" hangingPunct="1"/>
            <a:r>
              <a:rPr lang="en-AU" smtClean="0"/>
              <a:t>©2005 Microsoft Corporation. All rights reserved.</a:t>
            </a:r>
          </a:p>
          <a:p>
            <a:r>
              <a:rPr lang="en-AU" smtClean="0"/>
              <a:t>This presentation is for informational purposes only. Microsoft makes no warranties, express or implied, in this summary.</a:t>
            </a:r>
          </a:p>
        </p:txBody>
      </p:sp>
      <p:sp>
        <p:nvSpPr>
          <p:cNvPr id="31748" name="Rectangle 7"/>
          <p:cNvSpPr>
            <a:spLocks noGrp="1" noChangeArrowheads="1"/>
          </p:cNvSpPr>
          <p:nvPr>
            <p:ph type="sldNum" sz="quarter" idx="5"/>
          </p:nvPr>
        </p:nvSpPr>
        <p:spPr/>
        <p:txBody>
          <a:bodyPr/>
          <a:lstStyle/>
          <a:p>
            <a:pPr>
              <a:defRPr/>
            </a:pPr>
            <a:fld id="{C61E1042-6ED4-4C6C-A101-562670238A83}" type="slidenum">
              <a:rPr lang="en-AU" smtClean="0"/>
              <a:pPr>
                <a:defRPr/>
              </a:pPr>
              <a:t>26</a:t>
            </a:fld>
            <a:endParaRPr lang="en-AU" smtClean="0"/>
          </a:p>
        </p:txBody>
      </p:sp>
      <p:sp>
        <p:nvSpPr>
          <p:cNvPr id="91141" name="Rectangle 4"/>
          <p:cNvSpPr>
            <a:spLocks noGrp="1" noRot="1" noChangeAspect="1" noChangeArrowheads="1" noTextEdit="1"/>
          </p:cNvSpPr>
          <p:nvPr>
            <p:ph type="sldImg"/>
          </p:nvPr>
        </p:nvSpPr>
        <p:spPr>
          <a:ln/>
        </p:spPr>
      </p:sp>
      <p:sp>
        <p:nvSpPr>
          <p:cNvPr id="91142" name="Rectangle 5"/>
          <p:cNvSpPr>
            <a:spLocks noGrp="1" noChangeArrowheads="1"/>
          </p:cNvSpPr>
          <p:nvPr>
            <p:ph type="body" idx="1"/>
          </p:nvPr>
        </p:nvSpPr>
        <p:spPr>
          <a:noFill/>
          <a:ln/>
        </p:spPr>
        <p:txBody>
          <a:bodyPr/>
          <a:lstStyle/>
          <a:p>
            <a:pPr eaLnBrk="1" hangingPunct="1"/>
            <a:r>
              <a:rPr lang="pt-PT" dirty="0" smtClean="0"/>
              <a:t>PLEASE PROVIDE SESSION CODE AND NAME FOR ATTENDEE REFERENCE IN</a:t>
            </a:r>
            <a:r>
              <a:rPr lang="pt-PT" baseline="0" dirty="0" smtClean="0"/>
              <a:t> EVALUATION FORM</a:t>
            </a:r>
            <a:endParaRPr lang="pt-PT"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dt" sz="quarter" idx="1"/>
          </p:nvPr>
        </p:nvSpPr>
        <p:spPr/>
        <p:txBody>
          <a:bodyPr/>
          <a:lstStyle/>
          <a:p>
            <a:pPr>
              <a:defRPr/>
            </a:pPr>
            <a:fld id="{856EE4A3-8F6A-4A87-83EE-DDF264DA7F29}" type="datetime8">
              <a:rPr lang="en-AU" smtClean="0"/>
              <a:pPr>
                <a:defRPr/>
              </a:pPr>
              <a:t>12/03/2008 5:02 PM</a:t>
            </a:fld>
            <a:endParaRPr lang="en-AU" smtClean="0"/>
          </a:p>
        </p:txBody>
      </p:sp>
      <p:sp>
        <p:nvSpPr>
          <p:cNvPr id="90115" name="Rectangle 6"/>
          <p:cNvSpPr>
            <a:spLocks noGrp="1" noChangeArrowheads="1"/>
          </p:cNvSpPr>
          <p:nvPr>
            <p:ph type="ftr" sz="quarter" idx="4"/>
          </p:nvPr>
        </p:nvSpPr>
        <p:spPr>
          <a:noFill/>
        </p:spPr>
        <p:txBody>
          <a:bodyPr/>
          <a:lstStyle/>
          <a:p>
            <a:pPr eaLnBrk="1" hangingPunct="1"/>
            <a:r>
              <a:rPr lang="en-AU" smtClean="0"/>
              <a:t>©2005 Microsoft Corporation. All rights reserved.</a:t>
            </a:r>
          </a:p>
          <a:p>
            <a:r>
              <a:rPr lang="en-AU" smtClean="0"/>
              <a:t>This presentation is for informational purposes only. Microsoft makes no warranties, express or implied, in this summary.</a:t>
            </a:r>
          </a:p>
        </p:txBody>
      </p:sp>
      <p:sp>
        <p:nvSpPr>
          <p:cNvPr id="30724" name="Rectangle 7"/>
          <p:cNvSpPr>
            <a:spLocks noGrp="1" noChangeArrowheads="1"/>
          </p:cNvSpPr>
          <p:nvPr>
            <p:ph type="sldNum" sz="quarter" idx="5"/>
          </p:nvPr>
        </p:nvSpPr>
        <p:spPr/>
        <p:txBody>
          <a:bodyPr/>
          <a:lstStyle/>
          <a:p>
            <a:pPr>
              <a:defRPr/>
            </a:pPr>
            <a:fld id="{64587C9B-AB76-48ED-BFEA-C07A09793DD8}" type="slidenum">
              <a:rPr lang="en-AU" smtClean="0"/>
              <a:pPr>
                <a:defRPr/>
              </a:pPr>
              <a:t>27</a:t>
            </a:fld>
            <a:endParaRPr lang="en-AU" smtClean="0"/>
          </a:p>
        </p:txBody>
      </p:sp>
      <p:sp>
        <p:nvSpPr>
          <p:cNvPr id="90117" name="Rectangle 4"/>
          <p:cNvSpPr>
            <a:spLocks noGrp="1" noRot="1" noChangeAspect="1" noChangeArrowheads="1" noTextEdit="1"/>
          </p:cNvSpPr>
          <p:nvPr>
            <p:ph type="sldImg"/>
          </p:nvPr>
        </p:nvSpPr>
        <p:spPr>
          <a:ln/>
        </p:spPr>
      </p:sp>
      <p:sp>
        <p:nvSpPr>
          <p:cNvPr id="90118" name="Rectangle 5"/>
          <p:cNvSpPr>
            <a:spLocks noGrp="1" noChangeArrowheads="1"/>
          </p:cNvSpPr>
          <p:nvPr>
            <p:ph type="body" idx="1"/>
          </p:nvPr>
        </p:nvSpPr>
        <p:spPr>
          <a:noFill/>
          <a:ln/>
        </p:spPr>
        <p:txBody>
          <a:bodyPr/>
          <a:lstStyle/>
          <a:p>
            <a:pPr eaLnBrk="1" hangingPunct="1"/>
            <a:r>
              <a:rPr lang="pt-PT" dirty="0" smtClean="0"/>
              <a:t>PLEASE</a:t>
            </a:r>
            <a:r>
              <a:rPr lang="pt-PT" baseline="0" dirty="0" smtClean="0"/>
              <a:t> HIDE THIS SLIDE IF YOUR SESSION IS TARGETED TO DEVELOPER AUDIENCE.</a:t>
            </a:r>
            <a:endParaRPr lang="pt-PT"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dt" sz="quarter" idx="1"/>
          </p:nvPr>
        </p:nvSpPr>
        <p:spPr/>
        <p:txBody>
          <a:bodyPr/>
          <a:lstStyle/>
          <a:p>
            <a:pPr>
              <a:defRPr/>
            </a:pPr>
            <a:fld id="{856EE4A3-8F6A-4A87-83EE-DDF264DA7F29}" type="datetime8">
              <a:rPr lang="en-AU" smtClean="0"/>
              <a:pPr>
                <a:defRPr/>
              </a:pPr>
              <a:t>12/03/2008 5:02 PM</a:t>
            </a:fld>
            <a:endParaRPr lang="en-AU" smtClean="0"/>
          </a:p>
        </p:txBody>
      </p:sp>
      <p:sp>
        <p:nvSpPr>
          <p:cNvPr id="90115" name="Rectangle 6"/>
          <p:cNvSpPr>
            <a:spLocks noGrp="1" noChangeArrowheads="1"/>
          </p:cNvSpPr>
          <p:nvPr>
            <p:ph type="ftr" sz="quarter" idx="4"/>
          </p:nvPr>
        </p:nvSpPr>
        <p:spPr>
          <a:noFill/>
        </p:spPr>
        <p:txBody>
          <a:bodyPr/>
          <a:lstStyle/>
          <a:p>
            <a:pPr eaLnBrk="1" hangingPunct="1"/>
            <a:r>
              <a:rPr lang="en-AU" smtClean="0"/>
              <a:t>©2005 Microsoft Corporation. All rights reserved.</a:t>
            </a:r>
          </a:p>
          <a:p>
            <a:r>
              <a:rPr lang="en-AU" smtClean="0"/>
              <a:t>This presentation is for informational purposes only. Microsoft makes no warranties, express or implied, in this summary.</a:t>
            </a:r>
          </a:p>
        </p:txBody>
      </p:sp>
      <p:sp>
        <p:nvSpPr>
          <p:cNvPr id="30724" name="Rectangle 7"/>
          <p:cNvSpPr>
            <a:spLocks noGrp="1" noChangeArrowheads="1"/>
          </p:cNvSpPr>
          <p:nvPr>
            <p:ph type="sldNum" sz="quarter" idx="5"/>
          </p:nvPr>
        </p:nvSpPr>
        <p:spPr/>
        <p:txBody>
          <a:bodyPr/>
          <a:lstStyle/>
          <a:p>
            <a:pPr>
              <a:defRPr/>
            </a:pPr>
            <a:fld id="{64587C9B-AB76-48ED-BFEA-C07A09793DD8}" type="slidenum">
              <a:rPr lang="en-AU" smtClean="0"/>
              <a:pPr>
                <a:defRPr/>
              </a:pPr>
              <a:t>28</a:t>
            </a:fld>
            <a:endParaRPr lang="en-AU" smtClean="0"/>
          </a:p>
        </p:txBody>
      </p:sp>
      <p:sp>
        <p:nvSpPr>
          <p:cNvPr id="90117" name="Rectangle 4"/>
          <p:cNvSpPr>
            <a:spLocks noGrp="1" noRot="1" noChangeAspect="1" noChangeArrowheads="1" noTextEdit="1"/>
          </p:cNvSpPr>
          <p:nvPr>
            <p:ph type="sldImg"/>
          </p:nvPr>
        </p:nvSpPr>
        <p:spPr>
          <a:ln/>
        </p:spPr>
      </p:sp>
      <p:sp>
        <p:nvSpPr>
          <p:cNvPr id="90118" name="Rectangle 5"/>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pt-PT" dirty="0" smtClean="0"/>
              <a:t>PLEASE</a:t>
            </a:r>
            <a:r>
              <a:rPr lang="pt-PT" baseline="0" dirty="0" smtClean="0"/>
              <a:t> HIDE THIS SLIDE IF YOUR SESSION IS TARGETED TO IT PROFESSIONAL AUDIENCE.</a:t>
            </a:r>
            <a:endParaRPr lang="pt-PT"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dt" sz="quarter" idx="1"/>
          </p:nvPr>
        </p:nvSpPr>
        <p:spPr/>
        <p:txBody>
          <a:bodyPr/>
          <a:lstStyle/>
          <a:p>
            <a:pPr>
              <a:defRPr/>
            </a:pPr>
            <a:fld id="{856EE4A3-8F6A-4A87-83EE-DDF264DA7F29}" type="datetime8">
              <a:rPr lang="en-AU" smtClean="0"/>
              <a:pPr>
                <a:defRPr/>
              </a:pPr>
              <a:t>12/03/2008 5:02 PM</a:t>
            </a:fld>
            <a:endParaRPr lang="en-AU" smtClean="0"/>
          </a:p>
        </p:txBody>
      </p:sp>
      <p:sp>
        <p:nvSpPr>
          <p:cNvPr id="90115" name="Rectangle 6"/>
          <p:cNvSpPr>
            <a:spLocks noGrp="1" noChangeArrowheads="1"/>
          </p:cNvSpPr>
          <p:nvPr>
            <p:ph type="ftr" sz="quarter" idx="4"/>
          </p:nvPr>
        </p:nvSpPr>
        <p:spPr>
          <a:noFill/>
        </p:spPr>
        <p:txBody>
          <a:bodyPr/>
          <a:lstStyle/>
          <a:p>
            <a:pPr eaLnBrk="1" hangingPunct="1"/>
            <a:r>
              <a:rPr lang="en-AU" smtClean="0"/>
              <a:t>©2005 Microsoft Corporation. All rights reserved.</a:t>
            </a:r>
          </a:p>
          <a:p>
            <a:r>
              <a:rPr lang="en-AU" smtClean="0"/>
              <a:t>This presentation is for informational purposes only. Microsoft makes no warranties, express or implied, in this summary.</a:t>
            </a:r>
          </a:p>
        </p:txBody>
      </p:sp>
      <p:sp>
        <p:nvSpPr>
          <p:cNvPr id="30724" name="Rectangle 7"/>
          <p:cNvSpPr>
            <a:spLocks noGrp="1" noChangeArrowheads="1"/>
          </p:cNvSpPr>
          <p:nvPr>
            <p:ph type="sldNum" sz="quarter" idx="5"/>
          </p:nvPr>
        </p:nvSpPr>
        <p:spPr/>
        <p:txBody>
          <a:bodyPr/>
          <a:lstStyle/>
          <a:p>
            <a:pPr>
              <a:defRPr/>
            </a:pPr>
            <a:fld id="{64587C9B-AB76-48ED-BFEA-C07A09793DD8}" type="slidenum">
              <a:rPr lang="en-AU" smtClean="0"/>
              <a:pPr>
                <a:defRPr/>
              </a:pPr>
              <a:t>29</a:t>
            </a:fld>
            <a:endParaRPr lang="en-AU" smtClean="0"/>
          </a:p>
        </p:txBody>
      </p:sp>
      <p:sp>
        <p:nvSpPr>
          <p:cNvPr id="90117" name="Rectangle 4"/>
          <p:cNvSpPr>
            <a:spLocks noGrp="1" noRot="1" noChangeAspect="1" noChangeArrowheads="1" noTextEdit="1"/>
          </p:cNvSpPr>
          <p:nvPr>
            <p:ph type="sldImg"/>
          </p:nvPr>
        </p:nvSpPr>
        <p:spPr>
          <a:ln/>
        </p:spPr>
      </p:sp>
      <p:sp>
        <p:nvSpPr>
          <p:cNvPr id="90118" name="Rectangle 5"/>
          <p:cNvSpPr>
            <a:spLocks noGrp="1" noChangeArrowheads="1"/>
          </p:cNvSpPr>
          <p:nvPr>
            <p:ph type="body" idx="1"/>
          </p:nvPr>
        </p:nvSpPr>
        <p:spPr>
          <a:noFill/>
          <a:ln/>
        </p:spPr>
        <p:txBody>
          <a:bodyPr/>
          <a:lstStyle/>
          <a:p>
            <a:pPr eaLnBrk="1" hangingPunct="1"/>
            <a:endParaRPr lang="pt-PT"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PT"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dt" sz="quarter" idx="1"/>
          </p:nvPr>
        </p:nvSpPr>
        <p:spPr/>
        <p:txBody>
          <a:bodyPr/>
          <a:lstStyle/>
          <a:p>
            <a:pPr>
              <a:defRPr/>
            </a:pPr>
            <a:fld id="{9AB2AC2F-EC86-44EE-80C4-AD3BFF69D598}" type="datetime8">
              <a:rPr lang="en-AU" smtClean="0"/>
              <a:pPr>
                <a:defRPr/>
              </a:pPr>
              <a:t>12/03/2008 5:02 PM</a:t>
            </a:fld>
            <a:endParaRPr lang="en-AU" smtClean="0"/>
          </a:p>
        </p:txBody>
      </p:sp>
      <p:sp>
        <p:nvSpPr>
          <p:cNvPr id="50179" name="Rectangle 6"/>
          <p:cNvSpPr>
            <a:spLocks noGrp="1" noChangeArrowheads="1"/>
          </p:cNvSpPr>
          <p:nvPr>
            <p:ph type="ftr" sz="quarter" idx="4"/>
          </p:nvPr>
        </p:nvSpPr>
        <p:spPr>
          <a:noFill/>
        </p:spPr>
        <p:txBody>
          <a:bodyPr/>
          <a:lstStyle/>
          <a:p>
            <a:pPr eaLnBrk="1" hangingPunct="1"/>
            <a:r>
              <a:rPr lang="en-AU" smtClean="0"/>
              <a:t>©2005 Microsoft Corporation. All rights reserved.</a:t>
            </a:r>
          </a:p>
          <a:p>
            <a:r>
              <a:rPr lang="en-AU" smtClean="0"/>
              <a:t>This presentation is for informational purposes only. Microsoft makes no warranties, express or implied, in this summary.</a:t>
            </a:r>
          </a:p>
        </p:txBody>
      </p:sp>
      <p:sp>
        <p:nvSpPr>
          <p:cNvPr id="20484" name="Rectangle 7"/>
          <p:cNvSpPr>
            <a:spLocks noGrp="1" noChangeArrowheads="1"/>
          </p:cNvSpPr>
          <p:nvPr>
            <p:ph type="sldNum" sz="quarter" idx="5"/>
          </p:nvPr>
        </p:nvSpPr>
        <p:spPr/>
        <p:txBody>
          <a:bodyPr/>
          <a:lstStyle/>
          <a:p>
            <a:pPr>
              <a:defRPr/>
            </a:pPr>
            <a:fld id="{76A19D97-F87E-4CA2-B53E-E3B194E6BA24}" type="slidenum">
              <a:rPr lang="en-AU" smtClean="0"/>
              <a:pPr>
                <a:defRPr/>
              </a:pPr>
              <a:t>2</a:t>
            </a:fld>
            <a:endParaRPr lang="en-AU" smtClean="0"/>
          </a:p>
        </p:txBody>
      </p:sp>
      <p:sp>
        <p:nvSpPr>
          <p:cNvPr id="50181" name="Rectangle 4"/>
          <p:cNvSpPr>
            <a:spLocks noGrp="1" noRot="1" noChangeAspect="1" noChangeArrowheads="1" noTextEdit="1"/>
          </p:cNvSpPr>
          <p:nvPr>
            <p:ph type="sldImg"/>
          </p:nvPr>
        </p:nvSpPr>
        <p:spPr>
          <a:ln/>
        </p:spPr>
      </p:sp>
      <p:sp>
        <p:nvSpPr>
          <p:cNvPr id="50182" name="Rectangle 5"/>
          <p:cNvSpPr>
            <a:spLocks noGrp="1" noChangeArrowheads="1"/>
          </p:cNvSpPr>
          <p:nvPr>
            <p:ph type="body" idx="1"/>
          </p:nvPr>
        </p:nvSpPr>
        <p:spPr>
          <a:noFill/>
          <a:ln/>
        </p:spPr>
        <p:txBody>
          <a:bodyPr/>
          <a:lstStyle/>
          <a:p>
            <a:pPr eaLnBrk="1" hangingPunct="1"/>
            <a:r>
              <a:rPr lang="pt-PT" dirty="0" smtClean="0"/>
              <a:t>EVENT</a:t>
            </a:r>
            <a:r>
              <a:rPr lang="pt-PT" baseline="0" dirty="0" smtClean="0"/>
              <a:t> SPONSORS: </a:t>
            </a:r>
            <a:r>
              <a:rPr lang="pt-PT" dirty="0" smtClean="0"/>
              <a:t>DO NOT EDIT OR REMOVE THIS SLIDE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dt" sz="quarter" idx="1"/>
          </p:nvPr>
        </p:nvSpPr>
        <p:spPr/>
        <p:txBody>
          <a:bodyPr/>
          <a:lstStyle/>
          <a:p>
            <a:pPr>
              <a:defRPr/>
            </a:pPr>
            <a:fld id="{B5B7241C-2B51-4B35-8760-3C60EA4F0059}" type="datetime8">
              <a:rPr lang="en-AU" smtClean="0"/>
              <a:pPr>
                <a:defRPr/>
              </a:pPr>
              <a:t>12/03/2008 5:02 PM</a:t>
            </a:fld>
            <a:endParaRPr lang="en-AU" smtClean="0"/>
          </a:p>
        </p:txBody>
      </p:sp>
      <p:sp>
        <p:nvSpPr>
          <p:cNvPr id="51203" name="Rectangle 6"/>
          <p:cNvSpPr>
            <a:spLocks noGrp="1" noChangeArrowheads="1"/>
          </p:cNvSpPr>
          <p:nvPr>
            <p:ph type="ftr" sz="quarter" idx="4"/>
          </p:nvPr>
        </p:nvSpPr>
        <p:spPr>
          <a:noFill/>
        </p:spPr>
        <p:txBody>
          <a:bodyPr/>
          <a:lstStyle/>
          <a:p>
            <a:pPr eaLnBrk="1" hangingPunct="1"/>
            <a:r>
              <a:rPr lang="en-AU" smtClean="0"/>
              <a:t>©2005 Microsoft Corporation. All rights reserved.</a:t>
            </a:r>
          </a:p>
          <a:p>
            <a:r>
              <a:rPr lang="en-AU" smtClean="0"/>
              <a:t>This presentation is for informational purposes only. Microsoft makes no warranties, express or implied, in this summary.</a:t>
            </a:r>
          </a:p>
        </p:txBody>
      </p:sp>
      <p:sp>
        <p:nvSpPr>
          <p:cNvPr id="21508" name="Rectangle 7"/>
          <p:cNvSpPr>
            <a:spLocks noGrp="1" noChangeArrowheads="1"/>
          </p:cNvSpPr>
          <p:nvPr>
            <p:ph type="sldNum" sz="quarter" idx="5"/>
          </p:nvPr>
        </p:nvSpPr>
        <p:spPr/>
        <p:txBody>
          <a:bodyPr/>
          <a:lstStyle/>
          <a:p>
            <a:pPr>
              <a:defRPr/>
            </a:pPr>
            <a:fld id="{345AA565-1916-404D-9091-D61E635C57C4}" type="slidenum">
              <a:rPr lang="en-AU" smtClean="0"/>
              <a:pPr>
                <a:defRPr/>
              </a:pPr>
              <a:t>3</a:t>
            </a:fld>
            <a:endParaRPr lang="en-AU" smtClean="0"/>
          </a:p>
        </p:txBody>
      </p:sp>
      <p:sp>
        <p:nvSpPr>
          <p:cNvPr id="51205" name="Rectangle 4"/>
          <p:cNvSpPr>
            <a:spLocks noGrp="1" noRot="1" noChangeAspect="1" noChangeArrowheads="1" noTextEdit="1"/>
          </p:cNvSpPr>
          <p:nvPr>
            <p:ph type="sldImg"/>
          </p:nvPr>
        </p:nvSpPr>
        <p:spPr>
          <a:ln/>
        </p:spPr>
      </p:sp>
      <p:sp>
        <p:nvSpPr>
          <p:cNvPr id="51206" name="Rectangle 5"/>
          <p:cNvSpPr>
            <a:spLocks noGrp="1" noChangeArrowheads="1"/>
          </p:cNvSpPr>
          <p:nvPr>
            <p:ph type="body" idx="1"/>
          </p:nvPr>
        </p:nvSpPr>
        <p:spPr>
          <a:noFill/>
          <a:ln/>
        </p:spPr>
        <p:txBody>
          <a:bodyPr/>
          <a:lstStyle/>
          <a:p>
            <a:pPr eaLnBrk="1" hangingPunct="1"/>
            <a:r>
              <a:rPr lang="pt-PT" dirty="0" smtClean="0"/>
              <a:t>PROVIDE AN</a:t>
            </a:r>
            <a:r>
              <a:rPr lang="pt-PT" baseline="0" dirty="0" smtClean="0"/>
              <a:t> AGENDA FOR YOUR SESSION. SET EXPECTATIONS.</a:t>
            </a:r>
            <a:endParaRPr lang="pt-PT"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dirty="0" smtClean="0"/>
              <a:t>USE</a:t>
            </a:r>
            <a:r>
              <a:rPr lang="pt-PT" baseline="0" dirty="0" smtClean="0"/>
              <a:t> THIS SLIDE TO INTRODUCE YOUR DEMO. NAME YOUR DEMO.</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3/12/2008 5:02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dirty="0" smtClean="0"/>
              <a:t>USE</a:t>
            </a:r>
            <a:r>
              <a:rPr lang="pt-PT" baseline="0" dirty="0" smtClean="0"/>
              <a:t> THIS SLIDE TO INTRODUCE YOUR DEMO. NAME YOUR DEMO.</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3/12/2008 5:02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dirty="0" smtClean="0"/>
              <a:t>USE</a:t>
            </a:r>
            <a:r>
              <a:rPr lang="pt-PT" baseline="0" dirty="0" smtClean="0"/>
              <a:t> THIS SLIDE TO INTRODUCE YOUR DEMO. NAME YOUR DEMO.</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3/12/2008 5:02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dt" sz="quarter" idx="1"/>
          </p:nvPr>
        </p:nvSpPr>
        <p:spPr/>
        <p:txBody>
          <a:bodyPr/>
          <a:lstStyle/>
          <a:p>
            <a:pPr>
              <a:defRPr/>
            </a:pPr>
            <a:fld id="{B5B7241C-2B51-4B35-8760-3C60EA4F0059}" type="datetime8">
              <a:rPr lang="en-AU" smtClean="0"/>
              <a:pPr>
                <a:defRPr/>
              </a:pPr>
              <a:t>12/03/2008 5:02 PM</a:t>
            </a:fld>
            <a:endParaRPr lang="en-AU" smtClean="0"/>
          </a:p>
        </p:txBody>
      </p:sp>
      <p:sp>
        <p:nvSpPr>
          <p:cNvPr id="51203" name="Rectangle 6"/>
          <p:cNvSpPr>
            <a:spLocks noGrp="1" noChangeArrowheads="1"/>
          </p:cNvSpPr>
          <p:nvPr>
            <p:ph type="ftr" sz="quarter" idx="4"/>
          </p:nvPr>
        </p:nvSpPr>
        <p:spPr>
          <a:noFill/>
        </p:spPr>
        <p:txBody>
          <a:bodyPr/>
          <a:lstStyle/>
          <a:p>
            <a:pPr eaLnBrk="1" hangingPunct="1"/>
            <a:r>
              <a:rPr lang="en-AU" smtClean="0"/>
              <a:t>©2005 Microsoft Corporation. All rights reserved.</a:t>
            </a:r>
          </a:p>
          <a:p>
            <a:r>
              <a:rPr lang="en-AU" smtClean="0"/>
              <a:t>This presentation is for informational purposes only. Microsoft makes no warranties, express or implied, in this summary.</a:t>
            </a:r>
          </a:p>
        </p:txBody>
      </p:sp>
      <p:sp>
        <p:nvSpPr>
          <p:cNvPr id="21508" name="Rectangle 7"/>
          <p:cNvSpPr>
            <a:spLocks noGrp="1" noChangeArrowheads="1"/>
          </p:cNvSpPr>
          <p:nvPr>
            <p:ph type="sldNum" sz="quarter" idx="5"/>
          </p:nvPr>
        </p:nvSpPr>
        <p:spPr/>
        <p:txBody>
          <a:bodyPr/>
          <a:lstStyle/>
          <a:p>
            <a:pPr>
              <a:defRPr/>
            </a:pPr>
            <a:fld id="{345AA565-1916-404D-9091-D61E635C57C4}" type="slidenum">
              <a:rPr lang="en-AU" smtClean="0"/>
              <a:pPr>
                <a:defRPr/>
              </a:pPr>
              <a:t>23</a:t>
            </a:fld>
            <a:endParaRPr lang="en-AU" smtClean="0"/>
          </a:p>
        </p:txBody>
      </p:sp>
      <p:sp>
        <p:nvSpPr>
          <p:cNvPr id="51205" name="Rectangle 4"/>
          <p:cNvSpPr>
            <a:spLocks noGrp="1" noRot="1" noChangeAspect="1" noChangeArrowheads="1" noTextEdit="1"/>
          </p:cNvSpPr>
          <p:nvPr>
            <p:ph type="sldImg"/>
          </p:nvPr>
        </p:nvSpPr>
        <p:spPr>
          <a:ln/>
        </p:spPr>
      </p:sp>
      <p:sp>
        <p:nvSpPr>
          <p:cNvPr id="51206" name="Rectangle 5"/>
          <p:cNvSpPr>
            <a:spLocks noGrp="1" noChangeArrowheads="1"/>
          </p:cNvSpPr>
          <p:nvPr>
            <p:ph type="body" idx="1"/>
          </p:nvPr>
        </p:nvSpPr>
        <p:spPr>
          <a:noFill/>
          <a:ln/>
        </p:spPr>
        <p:txBody>
          <a:bodyPr/>
          <a:lstStyle/>
          <a:p>
            <a:pPr eaLnBrk="1" hangingPunct="1"/>
            <a:r>
              <a:rPr lang="pt-PT" dirty="0" smtClean="0"/>
              <a:t>SESSION SUMMARY. PROVIDE A SUMMARY FOR YOUR SESSION. REVIEW COVERED TOPICS WITH AUDIENCE.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dt" sz="quarter" idx="1"/>
          </p:nvPr>
        </p:nvSpPr>
        <p:spPr/>
        <p:txBody>
          <a:bodyPr/>
          <a:lstStyle/>
          <a:p>
            <a:pPr>
              <a:defRPr/>
            </a:pPr>
            <a:fld id="{C8993A52-8285-4BEB-A603-13B0963FA901}" type="datetime8">
              <a:rPr lang="en-AU" smtClean="0"/>
              <a:pPr>
                <a:defRPr/>
              </a:pPr>
              <a:t>12/03/2008 5:02 PM</a:t>
            </a:fld>
            <a:endParaRPr lang="en-AU" smtClean="0"/>
          </a:p>
        </p:txBody>
      </p:sp>
      <p:sp>
        <p:nvSpPr>
          <p:cNvPr id="87043" name="Rectangle 6"/>
          <p:cNvSpPr>
            <a:spLocks noGrp="1" noChangeArrowheads="1"/>
          </p:cNvSpPr>
          <p:nvPr>
            <p:ph type="ftr" sz="quarter" idx="4"/>
          </p:nvPr>
        </p:nvSpPr>
        <p:spPr>
          <a:noFill/>
        </p:spPr>
        <p:txBody>
          <a:bodyPr/>
          <a:lstStyle/>
          <a:p>
            <a:pPr eaLnBrk="1" hangingPunct="1"/>
            <a:r>
              <a:rPr lang="en-AU" smtClean="0"/>
              <a:t>©2005 Microsoft Corporation. All rights reserved.</a:t>
            </a:r>
          </a:p>
          <a:p>
            <a:r>
              <a:rPr lang="en-AU" smtClean="0"/>
              <a:t>This presentation is for informational purposes only. Microsoft makes no warranties, express or implied, in this summary.</a:t>
            </a:r>
          </a:p>
        </p:txBody>
      </p:sp>
      <p:sp>
        <p:nvSpPr>
          <p:cNvPr id="26628" name="Rectangle 7"/>
          <p:cNvSpPr>
            <a:spLocks noGrp="1" noChangeArrowheads="1"/>
          </p:cNvSpPr>
          <p:nvPr>
            <p:ph type="sldNum" sz="quarter" idx="5"/>
          </p:nvPr>
        </p:nvSpPr>
        <p:spPr/>
        <p:txBody>
          <a:bodyPr/>
          <a:lstStyle/>
          <a:p>
            <a:pPr>
              <a:defRPr/>
            </a:pPr>
            <a:fld id="{1C890637-EB3D-4BF9-A68C-4115492A3380}" type="slidenum">
              <a:rPr lang="en-AU" smtClean="0"/>
              <a:pPr>
                <a:defRPr/>
              </a:pPr>
              <a:t>24</a:t>
            </a:fld>
            <a:endParaRPr lang="en-AU" smtClean="0"/>
          </a:p>
        </p:txBody>
      </p:sp>
      <p:sp>
        <p:nvSpPr>
          <p:cNvPr id="87045" name="Rectangle 4"/>
          <p:cNvSpPr>
            <a:spLocks noGrp="1" noRot="1" noChangeAspect="1" noChangeArrowheads="1" noTextEdit="1"/>
          </p:cNvSpPr>
          <p:nvPr>
            <p:ph type="sldImg"/>
          </p:nvPr>
        </p:nvSpPr>
        <p:spPr>
          <a:ln/>
        </p:spPr>
      </p:sp>
      <p:sp>
        <p:nvSpPr>
          <p:cNvPr id="87046" name="Rectangle 5"/>
          <p:cNvSpPr>
            <a:spLocks noGrp="1" noChangeArrowheads="1"/>
          </p:cNvSpPr>
          <p:nvPr>
            <p:ph type="body" idx="1"/>
          </p:nvPr>
        </p:nvSpPr>
        <p:spPr>
          <a:noFill/>
          <a:ln/>
        </p:spPr>
        <p:txBody>
          <a:bodyPr/>
          <a:lstStyle/>
          <a:p>
            <a:pPr eaLnBrk="1" hangingPunct="1"/>
            <a:r>
              <a:rPr lang="pt-PT" dirty="0" smtClean="0"/>
              <a:t>USEFULL</a:t>
            </a:r>
            <a:r>
              <a:rPr lang="pt-PT" baseline="0" dirty="0" smtClean="0"/>
              <a:t> RESOURCES. POINT HERE GOOD RESOURCES RELATED WITH TOPICS COVERED IN YOUR SESSION.</a:t>
            </a:r>
            <a:endParaRPr lang="pt-PT"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dirty="0" smtClean="0"/>
              <a:t>PROVIDE</a:t>
            </a:r>
            <a:r>
              <a:rPr lang="pt-PT" baseline="0" dirty="0" smtClean="0"/>
              <a:t> 5 MIN BEFORE SESSION ENDS FOR Q&amp;A.</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3/12/2008 5:02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4" name="Picture 2" descr="E:\logo_techdays.png"/>
          <p:cNvPicPr>
            <a:picLocks noChangeAspect="1" noChangeArrowheads="1"/>
          </p:cNvPicPr>
          <p:nvPr userDrawn="1"/>
        </p:nvPicPr>
        <p:blipFill>
          <a:blip r:embed="rId2"/>
          <a:srcRect/>
          <a:stretch>
            <a:fillRect/>
          </a:stretch>
        </p:blipFill>
        <p:spPr bwMode="auto">
          <a:xfrm>
            <a:off x="557213" y="674688"/>
            <a:ext cx="2967037" cy="702632"/>
          </a:xfrm>
          <a:prstGeom prst="rect">
            <a:avLst/>
          </a:prstGeom>
          <a:noFill/>
          <a:effectLst>
            <a:outerShdw blurRad="190500" dist="63500" algn="l" rotWithShape="0">
              <a:prstClr val="black">
                <a:alpha val="40000"/>
              </a:prstClr>
            </a:outerShdw>
          </a:effectLst>
        </p:spPr>
      </p:pic>
      <p:pic>
        <p:nvPicPr>
          <p:cNvPr id="5" name="Picture 2" descr="C:\Program Files\Microsoft Resource DVD Artwork\DVD_ART\BoxShots_Logos\MICROSOFT\Microsoft logo and tagline.png"/>
          <p:cNvPicPr>
            <a:picLocks noChangeAspect="1" noChangeArrowheads="1"/>
          </p:cNvPicPr>
          <p:nvPr userDrawn="1"/>
        </p:nvPicPr>
        <p:blipFill>
          <a:blip r:embed="rId3" cstate="screen"/>
          <a:srcRect/>
          <a:stretch>
            <a:fillRect/>
          </a:stretch>
        </p:blipFill>
        <p:spPr bwMode="auto">
          <a:xfrm>
            <a:off x="8001000" y="228600"/>
            <a:ext cx="974952" cy="168121"/>
          </a:xfrm>
          <a:prstGeom prst="rect">
            <a:avLst/>
          </a:prstGeom>
          <a:no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pic>
        <p:nvPicPr>
          <p:cNvPr id="5" name="Picture 2" descr="E:\logo_techdays.png"/>
          <p:cNvPicPr>
            <a:picLocks noChangeAspect="1" noChangeArrowheads="1"/>
          </p:cNvPicPr>
          <p:nvPr userDrawn="1"/>
        </p:nvPicPr>
        <p:blipFill>
          <a:blip r:embed="rId2"/>
          <a:srcRect/>
          <a:stretch>
            <a:fillRect/>
          </a:stretch>
        </p:blipFill>
        <p:spPr bwMode="auto">
          <a:xfrm>
            <a:off x="5672138" y="684213"/>
            <a:ext cx="2967037" cy="702632"/>
          </a:xfrm>
          <a:prstGeom prst="rect">
            <a:avLst/>
          </a:prstGeom>
          <a:noFill/>
          <a:effectLst>
            <a:outerShdw blurRad="190500" dist="63500" algn="l" rotWithShape="0">
              <a:prstClr val="black">
                <a:alpha val="40000"/>
              </a:prstClr>
            </a:outerShdw>
          </a:effectLst>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0.xml"/><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96875" indent="-396875" algn="l" defTabSz="914363" rtl="0" eaLnBrk="1" latinLnBrk="0" hangingPunct="1">
        <a:lnSpc>
          <a:spcPct val="90000"/>
        </a:lnSpc>
        <a:spcBef>
          <a:spcPct val="20000"/>
        </a:spcBef>
        <a:buFontTx/>
        <a:buBlip>
          <a:blip r:embed="rId12"/>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7.jpeg"/><Relationship Id="rId18" Type="http://schemas.openxmlformats.org/officeDocument/2006/relationships/image" Target="../media/image22.jpeg"/><Relationship Id="rId3" Type="http://schemas.openxmlformats.org/officeDocument/2006/relationships/image" Target="../media/image7.png"/><Relationship Id="rId21" Type="http://schemas.openxmlformats.org/officeDocument/2006/relationships/image" Target="../media/image25.jpeg"/><Relationship Id="rId7" Type="http://schemas.openxmlformats.org/officeDocument/2006/relationships/image" Target="../media/image11.jpeg"/><Relationship Id="rId12" Type="http://schemas.openxmlformats.org/officeDocument/2006/relationships/image" Target="../media/image16.jpeg"/><Relationship Id="rId17" Type="http://schemas.openxmlformats.org/officeDocument/2006/relationships/image" Target="../media/image21.jpeg"/><Relationship Id="rId2" Type="http://schemas.openxmlformats.org/officeDocument/2006/relationships/notesSlide" Target="../notesSlides/notesSlide2.xml"/><Relationship Id="rId16" Type="http://schemas.openxmlformats.org/officeDocument/2006/relationships/image" Target="../media/image20.jpeg"/><Relationship Id="rId20"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9.jpeg"/><Relationship Id="rId15" Type="http://schemas.openxmlformats.org/officeDocument/2006/relationships/image" Target="../media/image19.jpeg"/><Relationship Id="rId23" Type="http://schemas.openxmlformats.org/officeDocument/2006/relationships/image" Target="../media/image27.jpeg"/><Relationship Id="rId10" Type="http://schemas.openxmlformats.org/officeDocument/2006/relationships/image" Target="../media/image14.jpeg"/><Relationship Id="rId19" Type="http://schemas.openxmlformats.org/officeDocument/2006/relationships/image" Target="../media/image23.jpeg"/><Relationship Id="rId4" Type="http://schemas.openxmlformats.org/officeDocument/2006/relationships/image" Target="../media/image8.jpeg"/><Relationship Id="rId9" Type="http://schemas.openxmlformats.org/officeDocument/2006/relationships/image" Target="../media/image13.jpeg"/><Relationship Id="rId14" Type="http://schemas.openxmlformats.org/officeDocument/2006/relationships/image" Target="../media/image18.jpeg"/><Relationship Id="rId22" Type="http://schemas.openxmlformats.org/officeDocument/2006/relationships/image" Target="../media/image2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mailto:antonio.cruz@co.sapo.pt"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hyperlink" Target="mailto:pedrofelix@cc.isel.ipl.pt"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31.gif"/><Relationship Id="rId4" Type="http://schemas.openxmlformats.org/officeDocument/2006/relationships/hyperlink" Target="http://download.microsoft.com/download/A/B/2/AB29D4E8-0843-4A34-9235-95DD4F738095/Tabela_subscricoes.pdf"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2048381"/>
            <a:ext cx="8056592" cy="1523495"/>
          </a:xfrm>
        </p:spPr>
        <p:txBody>
          <a:bodyPr/>
          <a:lstStyle/>
          <a:p>
            <a:r>
              <a:rPr lang="fr-FR" sz="4400" i="1" dirty="0" smtClean="0"/>
              <a:t>INT09</a:t>
            </a:r>
            <a:br>
              <a:rPr lang="fr-FR" sz="4400" i="1" dirty="0" smtClean="0"/>
            </a:br>
            <a:r>
              <a:rPr lang="fr-FR" dirty="0" err="1" smtClean="0"/>
              <a:t>Arquitectura</a:t>
            </a:r>
            <a:r>
              <a:rPr lang="fr-FR" dirty="0" smtClean="0"/>
              <a:t> da </a:t>
            </a:r>
            <a:r>
              <a:rPr lang="fr-FR" dirty="0" err="1" smtClean="0"/>
              <a:t>plataforma</a:t>
            </a:r>
            <a:r>
              <a:rPr lang="fr-FR" dirty="0" smtClean="0"/>
              <a:t> </a:t>
            </a:r>
            <a:r>
              <a:rPr lang="fr-FR" sz="4000" dirty="0" smtClean="0"/>
              <a:t>Windows Communication </a:t>
            </a:r>
            <a:r>
              <a:rPr lang="fr-FR" sz="4000" dirty="0" err="1" smtClean="0"/>
              <a:t>Foundation</a:t>
            </a:r>
            <a:endParaRPr lang="en-US" dirty="0"/>
          </a:p>
        </p:txBody>
      </p:sp>
      <p:sp>
        <p:nvSpPr>
          <p:cNvPr id="3" name="Subtitle 2"/>
          <p:cNvSpPr>
            <a:spLocks noGrp="1"/>
          </p:cNvSpPr>
          <p:nvPr>
            <p:ph type="subTitle" idx="1"/>
          </p:nvPr>
        </p:nvSpPr>
        <p:spPr/>
        <p:txBody>
          <a:bodyPr/>
          <a:lstStyle/>
          <a:p>
            <a:r>
              <a:rPr lang="en-US" dirty="0" smtClean="0"/>
              <a:t>António Cruz</a:t>
            </a:r>
          </a:p>
          <a:p>
            <a:r>
              <a:rPr lang="en-US" dirty="0" smtClean="0"/>
              <a:t>antonio.cruz@co.sapo.pt</a:t>
            </a:r>
          </a:p>
          <a:p>
            <a:r>
              <a:rPr lang="en-US" dirty="0" smtClean="0"/>
              <a:t>Pedro </a:t>
            </a:r>
            <a:r>
              <a:rPr lang="en-US" dirty="0" err="1" smtClean="0"/>
              <a:t>Félix</a:t>
            </a:r>
            <a:endParaRPr lang="en-US" dirty="0" smtClean="0"/>
          </a:p>
          <a:p>
            <a:r>
              <a:rPr lang="en-US" dirty="0" smtClean="0"/>
              <a:t>pedrofelix@cc.isel.ipl.pt</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Descrição de serviço</a:t>
            </a:r>
            <a:endParaRPr lang="pt-PT" dirty="0"/>
          </a:p>
        </p:txBody>
      </p:sp>
      <p:cxnSp>
        <p:nvCxnSpPr>
          <p:cNvPr id="7" name="Shape 6"/>
          <p:cNvCxnSpPr>
            <a:stCxn id="145" idx="2"/>
            <a:endCxn id="147" idx="1"/>
          </p:cNvCxnSpPr>
          <p:nvPr/>
        </p:nvCxnSpPr>
        <p:spPr bwMode="auto">
          <a:xfrm rot="16200000" flipH="1">
            <a:off x="1433118" y="1416129"/>
            <a:ext cx="312373" cy="250352"/>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8" name="Shape 7"/>
          <p:cNvCxnSpPr>
            <a:stCxn id="145" idx="2"/>
            <a:endCxn id="146" idx="1"/>
          </p:cNvCxnSpPr>
          <p:nvPr/>
        </p:nvCxnSpPr>
        <p:spPr bwMode="auto">
          <a:xfrm rot="16200000" flipH="1">
            <a:off x="1183085" y="1666162"/>
            <a:ext cx="812439" cy="250352"/>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12" name="Rounded Rectangle 11"/>
          <p:cNvSpPr/>
          <p:nvPr/>
        </p:nvSpPr>
        <p:spPr bwMode="auto">
          <a:xfrm>
            <a:off x="3071802" y="2571744"/>
            <a:ext cx="2685448" cy="394636"/>
          </a:xfrm>
          <a:prstGeom prst="roundRect">
            <a:avLst/>
          </a:prstGeom>
          <a:solidFill>
            <a:schemeClr val="accent4">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tabLst/>
            </a:pPr>
            <a:r>
              <a:rPr kumimoji="0" lang="pt-PT" i="0" u="none" strike="noStrike" cap="none" normalizeH="0" baseline="0" dirty="0" err="1" smtClean="0">
                <a:ln>
                  <a:noFill/>
                </a:ln>
                <a:effectLst/>
                <a:latin typeface="Consolas" pitchFamily="49" charset="0"/>
              </a:rPr>
              <a:t>IEndpoint</a:t>
            </a:r>
            <a:r>
              <a:rPr kumimoji="0" lang="pt-PT" b="1" i="0" u="none" strike="noStrike" cap="none" normalizeH="0" baseline="0" dirty="0" err="1" smtClean="0">
                <a:ln>
                  <a:noFill/>
                </a:ln>
                <a:effectLst/>
                <a:latin typeface="Consolas" pitchFamily="49" charset="0"/>
              </a:rPr>
              <a:t>Behavior</a:t>
            </a:r>
            <a:endParaRPr kumimoji="0" lang="pt-PT" b="1" i="0" u="none" strike="noStrike" cap="none" normalizeH="0" baseline="0" dirty="0" smtClean="0">
              <a:ln>
                <a:noFill/>
              </a:ln>
              <a:effectLst/>
              <a:latin typeface="Consolas" pitchFamily="49" charset="0"/>
            </a:endParaRPr>
          </a:p>
        </p:txBody>
      </p:sp>
      <p:cxnSp>
        <p:nvCxnSpPr>
          <p:cNvPr id="15" name="Shape 14"/>
          <p:cNvCxnSpPr>
            <a:stCxn id="146" idx="2"/>
            <a:endCxn id="12" idx="1"/>
          </p:cNvCxnSpPr>
          <p:nvPr/>
        </p:nvCxnSpPr>
        <p:spPr bwMode="auto">
          <a:xfrm rot="16200000" flipH="1">
            <a:off x="2775025" y="2472285"/>
            <a:ext cx="374186" cy="219367"/>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16" name="TextBox 15"/>
          <p:cNvSpPr txBox="1"/>
          <p:nvPr/>
        </p:nvSpPr>
        <p:spPr>
          <a:xfrm>
            <a:off x="2786050" y="2357430"/>
            <a:ext cx="311304" cy="369332"/>
          </a:xfrm>
          <a:prstGeom prst="rect">
            <a:avLst/>
          </a:prstGeom>
          <a:noFill/>
        </p:spPr>
        <p:txBody>
          <a:bodyPr wrap="none" rtlCol="0">
            <a:spAutoFit/>
          </a:bodyPr>
          <a:lstStyle/>
          <a:p>
            <a:r>
              <a:rPr lang="pt-PT" dirty="0" smtClean="0">
                <a:latin typeface="Consolas" pitchFamily="49" charset="0"/>
              </a:rPr>
              <a:t>*</a:t>
            </a:r>
            <a:endParaRPr lang="pt-PT" dirty="0">
              <a:latin typeface="Consolas" pitchFamily="49" charset="0"/>
            </a:endParaRPr>
          </a:p>
        </p:txBody>
      </p:sp>
      <p:sp>
        <p:nvSpPr>
          <p:cNvPr id="17" name="TextBox 16"/>
          <p:cNvSpPr txBox="1"/>
          <p:nvPr/>
        </p:nvSpPr>
        <p:spPr>
          <a:xfrm>
            <a:off x="2795675" y="2980674"/>
            <a:ext cx="311304" cy="369332"/>
          </a:xfrm>
          <a:prstGeom prst="rect">
            <a:avLst/>
          </a:prstGeom>
          <a:noFill/>
        </p:spPr>
        <p:txBody>
          <a:bodyPr wrap="none" rtlCol="0">
            <a:spAutoFit/>
          </a:bodyPr>
          <a:lstStyle/>
          <a:p>
            <a:r>
              <a:rPr lang="pt-PT" dirty="0" smtClean="0">
                <a:latin typeface="Consolas" pitchFamily="49" charset="0"/>
              </a:rPr>
              <a:t>1</a:t>
            </a:r>
            <a:endParaRPr lang="pt-PT" dirty="0">
              <a:latin typeface="Consolas" pitchFamily="49" charset="0"/>
            </a:endParaRPr>
          </a:p>
        </p:txBody>
      </p:sp>
      <p:sp>
        <p:nvSpPr>
          <p:cNvPr id="18" name="TextBox 17"/>
          <p:cNvSpPr txBox="1"/>
          <p:nvPr/>
        </p:nvSpPr>
        <p:spPr>
          <a:xfrm>
            <a:off x="2786050" y="3500438"/>
            <a:ext cx="311304" cy="369332"/>
          </a:xfrm>
          <a:prstGeom prst="rect">
            <a:avLst/>
          </a:prstGeom>
          <a:noFill/>
        </p:spPr>
        <p:txBody>
          <a:bodyPr wrap="none" rtlCol="0">
            <a:spAutoFit/>
          </a:bodyPr>
          <a:lstStyle/>
          <a:p>
            <a:r>
              <a:rPr lang="pt-PT" dirty="0" smtClean="0">
                <a:latin typeface="Consolas" pitchFamily="49" charset="0"/>
              </a:rPr>
              <a:t>1</a:t>
            </a:r>
            <a:endParaRPr lang="pt-PT" dirty="0">
              <a:latin typeface="Consolas" pitchFamily="49" charset="0"/>
            </a:endParaRPr>
          </a:p>
        </p:txBody>
      </p:sp>
      <p:sp>
        <p:nvSpPr>
          <p:cNvPr id="19" name="TextBox 18"/>
          <p:cNvSpPr txBox="1"/>
          <p:nvPr/>
        </p:nvSpPr>
        <p:spPr>
          <a:xfrm>
            <a:off x="2786050" y="3991326"/>
            <a:ext cx="311304" cy="369332"/>
          </a:xfrm>
          <a:prstGeom prst="rect">
            <a:avLst/>
          </a:prstGeom>
          <a:noFill/>
        </p:spPr>
        <p:txBody>
          <a:bodyPr wrap="none" rtlCol="0">
            <a:spAutoFit/>
          </a:bodyPr>
          <a:lstStyle/>
          <a:p>
            <a:r>
              <a:rPr lang="pt-PT" dirty="0" smtClean="0">
                <a:latin typeface="Consolas" pitchFamily="49" charset="0"/>
              </a:rPr>
              <a:t>1</a:t>
            </a:r>
            <a:endParaRPr lang="pt-PT" dirty="0">
              <a:latin typeface="Consolas" pitchFamily="49" charset="0"/>
            </a:endParaRPr>
          </a:p>
        </p:txBody>
      </p:sp>
      <p:cxnSp>
        <p:nvCxnSpPr>
          <p:cNvPr id="20" name="Shape 19"/>
          <p:cNvCxnSpPr>
            <a:stCxn id="146" idx="2"/>
            <a:endCxn id="148" idx="1"/>
          </p:cNvCxnSpPr>
          <p:nvPr/>
        </p:nvCxnSpPr>
        <p:spPr bwMode="auto">
          <a:xfrm rot="16200000" flipH="1">
            <a:off x="2524992" y="2722318"/>
            <a:ext cx="874252" cy="219367"/>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21" name="Shape 20"/>
          <p:cNvCxnSpPr>
            <a:stCxn id="146" idx="2"/>
            <a:endCxn id="150" idx="1"/>
          </p:cNvCxnSpPr>
          <p:nvPr/>
        </p:nvCxnSpPr>
        <p:spPr bwMode="auto">
          <a:xfrm rot="16200000" flipH="1">
            <a:off x="2274959" y="2972351"/>
            <a:ext cx="1374318" cy="219367"/>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22" name="Shape 21"/>
          <p:cNvCxnSpPr>
            <a:stCxn id="146" idx="2"/>
          </p:cNvCxnSpPr>
          <p:nvPr/>
        </p:nvCxnSpPr>
        <p:spPr bwMode="auto">
          <a:xfrm rot="16200000" flipH="1">
            <a:off x="2024255" y="3223055"/>
            <a:ext cx="1875727" cy="219367"/>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23" name="Rounded Rectangle 22"/>
          <p:cNvSpPr/>
          <p:nvPr/>
        </p:nvSpPr>
        <p:spPr bwMode="auto">
          <a:xfrm>
            <a:off x="6143636" y="3571876"/>
            <a:ext cx="2069431" cy="394636"/>
          </a:xfrm>
          <a:prstGeom prst="roundRect">
            <a:avLst/>
          </a:prstGeom>
          <a:solidFill>
            <a:schemeClr val="accent4">
              <a:lumMod val="75000"/>
            </a:schemeClr>
          </a:solidFill>
          <a:ln w="9525" cap="flat" cmpd="sng" algn="ctr">
            <a:noFill/>
            <a:prstDash val="solid"/>
            <a:round/>
            <a:headEnd type="none" w="med" len="med"/>
            <a:tailEnd type="none" w="med" len="med"/>
          </a:ln>
          <a:effectLst/>
          <a:scene3d>
            <a:camera prst="orthographicFront"/>
            <a:lightRig rig="threePt" dir="t"/>
          </a:scene3d>
          <a:sp3d>
            <a:bevelT w="95250" h="101600"/>
          </a:sp3d>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tabLst/>
            </a:pPr>
            <a:r>
              <a:rPr kumimoji="0" lang="pt-PT" b="1" i="0" u="none" strike="noStrike" cap="none" normalizeH="0" baseline="0" dirty="0" err="1" smtClean="0">
                <a:ln>
                  <a:noFill/>
                </a:ln>
                <a:effectLst/>
                <a:latin typeface="Consolas" pitchFamily="49" charset="0"/>
              </a:rPr>
              <a:t>BindingElement</a:t>
            </a:r>
            <a:endParaRPr kumimoji="0" lang="pt-PT" b="1" i="0" u="none" strike="noStrike" cap="none" normalizeH="0" baseline="0" dirty="0" smtClean="0">
              <a:ln>
                <a:noFill/>
              </a:ln>
              <a:effectLst/>
              <a:latin typeface="Consolas" pitchFamily="49" charset="0"/>
            </a:endParaRPr>
          </a:p>
        </p:txBody>
      </p:sp>
      <p:cxnSp>
        <p:nvCxnSpPr>
          <p:cNvPr id="24" name="Elbow Connector 23"/>
          <p:cNvCxnSpPr>
            <a:stCxn id="150" idx="3"/>
            <a:endCxn id="23" idx="1"/>
          </p:cNvCxnSpPr>
          <p:nvPr/>
        </p:nvCxnSpPr>
        <p:spPr bwMode="auto">
          <a:xfrm>
            <a:off x="5757250" y="3769194"/>
            <a:ext cx="386386"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25" name="TextBox 24"/>
          <p:cNvSpPr txBox="1"/>
          <p:nvPr/>
        </p:nvSpPr>
        <p:spPr>
          <a:xfrm>
            <a:off x="5685812" y="3420270"/>
            <a:ext cx="311304" cy="369332"/>
          </a:xfrm>
          <a:prstGeom prst="rect">
            <a:avLst/>
          </a:prstGeom>
          <a:noFill/>
        </p:spPr>
        <p:txBody>
          <a:bodyPr wrap="none" rtlCol="0">
            <a:spAutoFit/>
          </a:bodyPr>
          <a:lstStyle/>
          <a:p>
            <a:r>
              <a:rPr lang="pt-PT" dirty="0" smtClean="0">
                <a:latin typeface="Consolas" pitchFamily="49" charset="0"/>
              </a:rPr>
              <a:t>*</a:t>
            </a:r>
            <a:endParaRPr lang="pt-PT" dirty="0">
              <a:latin typeface="Consolas" pitchFamily="49" charset="0"/>
            </a:endParaRPr>
          </a:p>
        </p:txBody>
      </p:sp>
      <p:sp>
        <p:nvSpPr>
          <p:cNvPr id="26" name="Rounded Rectangle 25"/>
          <p:cNvSpPr/>
          <p:nvPr/>
        </p:nvSpPr>
        <p:spPr bwMode="auto">
          <a:xfrm>
            <a:off x="4572000" y="5072074"/>
            <a:ext cx="2770734" cy="394636"/>
          </a:xfrm>
          <a:prstGeom prst="roundRect">
            <a:avLst/>
          </a:prstGeom>
          <a:solidFill>
            <a:schemeClr val="accent4">
              <a:lumMod val="75000"/>
            </a:schemeClr>
          </a:solidFill>
          <a:ln w="9525" cap="flat" cmpd="sng" algn="ctr">
            <a:noFill/>
            <a:prstDash val="solid"/>
            <a:round/>
            <a:headEnd type="none" w="med" len="med"/>
            <a:tailEnd type="none" w="med" len="med"/>
          </a:ln>
          <a:effectLst/>
          <a:scene3d>
            <a:camera prst="orthographicFront"/>
            <a:lightRig rig="threePt" dir="t"/>
          </a:scene3d>
          <a:sp3d>
            <a:bevelT w="95250" h="101600"/>
          </a:sp3d>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tabLst/>
            </a:pPr>
            <a:r>
              <a:rPr kumimoji="0" lang="pt-PT" b="1" i="0" u="none" strike="noStrike" cap="none" normalizeH="0" baseline="0" dirty="0" err="1" smtClean="0">
                <a:ln>
                  <a:noFill/>
                </a:ln>
                <a:effectLst/>
                <a:latin typeface="Consolas" pitchFamily="49" charset="0"/>
              </a:rPr>
              <a:t>Operation</a:t>
            </a:r>
            <a:r>
              <a:rPr kumimoji="0" lang="pt-PT" i="0" u="none" strike="noStrike" cap="none" normalizeH="0" baseline="0" dirty="0" err="1" smtClean="0">
                <a:ln>
                  <a:noFill/>
                </a:ln>
                <a:effectLst/>
                <a:latin typeface="Consolas" pitchFamily="49" charset="0"/>
              </a:rPr>
              <a:t>Description</a:t>
            </a:r>
            <a:endParaRPr kumimoji="0" lang="pt-PT" i="0" u="none" strike="noStrike" cap="none" normalizeH="0" baseline="0" dirty="0" smtClean="0">
              <a:ln>
                <a:noFill/>
              </a:ln>
              <a:effectLst/>
              <a:latin typeface="Consolas" pitchFamily="49" charset="0"/>
            </a:endParaRPr>
          </a:p>
        </p:txBody>
      </p:sp>
      <p:sp>
        <p:nvSpPr>
          <p:cNvPr id="29" name="Rounded Rectangle 28"/>
          <p:cNvSpPr/>
          <p:nvPr/>
        </p:nvSpPr>
        <p:spPr bwMode="auto">
          <a:xfrm>
            <a:off x="6215074" y="6072206"/>
            <a:ext cx="2541388" cy="394636"/>
          </a:xfrm>
          <a:prstGeom prst="roundRect">
            <a:avLst/>
          </a:prstGeom>
          <a:solidFill>
            <a:schemeClr val="accent4">
              <a:lumMod val="75000"/>
            </a:schemeClr>
          </a:solidFill>
          <a:ln w="9525" cap="flat" cmpd="sng" algn="ctr">
            <a:noFill/>
            <a:prstDash val="solid"/>
            <a:round/>
            <a:headEnd type="none" w="med" len="med"/>
            <a:tailEnd type="none" w="med" len="med"/>
          </a:ln>
          <a:effectLst/>
          <a:scene3d>
            <a:camera prst="orthographicFront"/>
            <a:lightRig rig="threePt" dir="t"/>
          </a:scene3d>
          <a:sp3d>
            <a:bevelT w="95250" h="101600"/>
          </a:sp3d>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tabLst/>
            </a:pPr>
            <a:r>
              <a:rPr lang="pt-PT" b="1" dirty="0" err="1" smtClean="0">
                <a:latin typeface="Consolas" pitchFamily="49" charset="0"/>
              </a:rPr>
              <a:t>Message</a:t>
            </a:r>
            <a:r>
              <a:rPr lang="pt-PT" dirty="0" err="1" smtClean="0">
                <a:latin typeface="Consolas" pitchFamily="49" charset="0"/>
              </a:rPr>
              <a:t>Description</a:t>
            </a:r>
            <a:endParaRPr kumimoji="0" lang="pt-PT" i="0" u="none" strike="noStrike" cap="none" normalizeH="0" baseline="0" dirty="0" smtClean="0">
              <a:ln>
                <a:noFill/>
              </a:ln>
              <a:effectLst/>
              <a:latin typeface="Consolas" pitchFamily="49" charset="0"/>
            </a:endParaRPr>
          </a:p>
        </p:txBody>
      </p:sp>
      <p:cxnSp>
        <p:nvCxnSpPr>
          <p:cNvPr id="30" name="Shape 29"/>
          <p:cNvCxnSpPr>
            <a:endCxn id="90" idx="1"/>
          </p:cNvCxnSpPr>
          <p:nvPr/>
        </p:nvCxnSpPr>
        <p:spPr bwMode="auto">
          <a:xfrm rot="16200000" flipH="1">
            <a:off x="4342561" y="4539886"/>
            <a:ext cx="301405" cy="157474"/>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31" name="TextBox 30"/>
          <p:cNvSpPr txBox="1"/>
          <p:nvPr/>
        </p:nvSpPr>
        <p:spPr>
          <a:xfrm>
            <a:off x="4357686" y="4429132"/>
            <a:ext cx="311304" cy="369332"/>
          </a:xfrm>
          <a:prstGeom prst="rect">
            <a:avLst/>
          </a:prstGeom>
          <a:noFill/>
        </p:spPr>
        <p:txBody>
          <a:bodyPr wrap="none" rtlCol="0">
            <a:spAutoFit/>
          </a:bodyPr>
          <a:lstStyle/>
          <a:p>
            <a:r>
              <a:rPr lang="pt-PT" dirty="0" smtClean="0">
                <a:latin typeface="Consolas" pitchFamily="49" charset="0"/>
              </a:rPr>
              <a:t>*</a:t>
            </a:r>
            <a:endParaRPr lang="pt-PT" dirty="0">
              <a:latin typeface="Consolas" pitchFamily="49" charset="0"/>
            </a:endParaRPr>
          </a:p>
        </p:txBody>
      </p:sp>
      <p:sp>
        <p:nvSpPr>
          <p:cNvPr id="32" name="TextBox 31"/>
          <p:cNvSpPr txBox="1"/>
          <p:nvPr/>
        </p:nvSpPr>
        <p:spPr>
          <a:xfrm>
            <a:off x="4357686" y="4929198"/>
            <a:ext cx="311304" cy="369332"/>
          </a:xfrm>
          <a:prstGeom prst="rect">
            <a:avLst/>
          </a:prstGeom>
          <a:noFill/>
        </p:spPr>
        <p:txBody>
          <a:bodyPr wrap="none" rtlCol="0">
            <a:spAutoFit/>
          </a:bodyPr>
          <a:lstStyle/>
          <a:p>
            <a:r>
              <a:rPr lang="pt-PT" dirty="0" smtClean="0">
                <a:latin typeface="Consolas" pitchFamily="49" charset="0"/>
              </a:rPr>
              <a:t>*</a:t>
            </a:r>
            <a:endParaRPr lang="pt-PT" dirty="0">
              <a:latin typeface="Consolas" pitchFamily="49" charset="0"/>
            </a:endParaRPr>
          </a:p>
        </p:txBody>
      </p:sp>
      <p:sp>
        <p:nvSpPr>
          <p:cNvPr id="33" name="TextBox 32"/>
          <p:cNvSpPr txBox="1"/>
          <p:nvPr/>
        </p:nvSpPr>
        <p:spPr>
          <a:xfrm>
            <a:off x="5929322" y="5429264"/>
            <a:ext cx="311304" cy="369332"/>
          </a:xfrm>
          <a:prstGeom prst="rect">
            <a:avLst/>
          </a:prstGeom>
          <a:noFill/>
        </p:spPr>
        <p:txBody>
          <a:bodyPr wrap="none" rtlCol="0">
            <a:spAutoFit/>
          </a:bodyPr>
          <a:lstStyle/>
          <a:p>
            <a:r>
              <a:rPr lang="pt-PT" dirty="0" smtClean="0">
                <a:latin typeface="Consolas" pitchFamily="49" charset="0"/>
              </a:rPr>
              <a:t>*</a:t>
            </a:r>
            <a:endParaRPr lang="pt-PT" dirty="0">
              <a:latin typeface="Consolas" pitchFamily="49" charset="0"/>
            </a:endParaRPr>
          </a:p>
        </p:txBody>
      </p:sp>
      <p:sp>
        <p:nvSpPr>
          <p:cNvPr id="34" name="TextBox 33"/>
          <p:cNvSpPr txBox="1"/>
          <p:nvPr/>
        </p:nvSpPr>
        <p:spPr>
          <a:xfrm>
            <a:off x="5929322" y="5857892"/>
            <a:ext cx="311304" cy="369332"/>
          </a:xfrm>
          <a:prstGeom prst="rect">
            <a:avLst/>
          </a:prstGeom>
          <a:noFill/>
        </p:spPr>
        <p:txBody>
          <a:bodyPr wrap="none" rtlCol="0">
            <a:spAutoFit/>
          </a:bodyPr>
          <a:lstStyle/>
          <a:p>
            <a:r>
              <a:rPr lang="pt-PT" dirty="0" smtClean="0">
                <a:latin typeface="Consolas" pitchFamily="49" charset="0"/>
              </a:rPr>
              <a:t>*</a:t>
            </a:r>
            <a:endParaRPr lang="pt-PT" dirty="0">
              <a:latin typeface="Consolas" pitchFamily="49" charset="0"/>
            </a:endParaRPr>
          </a:p>
        </p:txBody>
      </p:sp>
      <p:cxnSp>
        <p:nvCxnSpPr>
          <p:cNvPr id="35" name="Shape 34"/>
          <p:cNvCxnSpPr>
            <a:endCxn id="26" idx="1"/>
          </p:cNvCxnSpPr>
          <p:nvPr/>
        </p:nvCxnSpPr>
        <p:spPr bwMode="auto">
          <a:xfrm rot="16200000" flipH="1">
            <a:off x="4092528" y="4789919"/>
            <a:ext cx="801471" cy="157474"/>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36" name="Shape 35"/>
          <p:cNvCxnSpPr>
            <a:stCxn id="26" idx="2"/>
            <a:endCxn id="126" idx="1"/>
          </p:cNvCxnSpPr>
          <p:nvPr/>
        </p:nvCxnSpPr>
        <p:spPr bwMode="auto">
          <a:xfrm rot="16200000" flipH="1">
            <a:off x="5934846" y="5489230"/>
            <a:ext cx="302748" cy="257707"/>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37" name="Shape 36"/>
          <p:cNvCxnSpPr>
            <a:stCxn id="26" idx="2"/>
            <a:endCxn id="29" idx="1"/>
          </p:cNvCxnSpPr>
          <p:nvPr/>
        </p:nvCxnSpPr>
        <p:spPr bwMode="auto">
          <a:xfrm rot="16200000" flipH="1">
            <a:off x="5684813" y="5739263"/>
            <a:ext cx="802814" cy="257707"/>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38" name="Rounded Rectangle 37"/>
          <p:cNvSpPr/>
          <p:nvPr/>
        </p:nvSpPr>
        <p:spPr bwMode="auto">
          <a:xfrm>
            <a:off x="8715404" y="6463364"/>
            <a:ext cx="297008" cy="394636"/>
          </a:xfrm>
          <a:prstGeom prst="roundRect">
            <a:avLst/>
          </a:prstGeom>
          <a:solidFill>
            <a:schemeClr val="accent4">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tabLst/>
            </a:pPr>
            <a:r>
              <a:rPr kumimoji="0" lang="pt-PT" i="0" u="none" strike="noStrike" cap="none" normalizeH="0" baseline="0" dirty="0" smtClean="0">
                <a:ln>
                  <a:noFill/>
                </a:ln>
                <a:solidFill>
                  <a:srgbClr val="000066"/>
                </a:solidFill>
                <a:effectLst/>
                <a:latin typeface="Consolas" pitchFamily="49" charset="0"/>
              </a:rPr>
              <a:t>…</a:t>
            </a:r>
          </a:p>
        </p:txBody>
      </p:sp>
      <p:cxnSp>
        <p:nvCxnSpPr>
          <p:cNvPr id="39" name="Elbow Connector 38"/>
          <p:cNvCxnSpPr>
            <a:stCxn id="29" idx="2"/>
            <a:endCxn id="38" idx="1"/>
          </p:cNvCxnSpPr>
          <p:nvPr/>
        </p:nvCxnSpPr>
        <p:spPr bwMode="auto">
          <a:xfrm rot="16200000" flipH="1">
            <a:off x="8003666" y="5948944"/>
            <a:ext cx="193840" cy="1229636"/>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90" name="Rounded Rectangle 89"/>
          <p:cNvSpPr/>
          <p:nvPr/>
        </p:nvSpPr>
        <p:spPr bwMode="auto">
          <a:xfrm>
            <a:off x="4572000" y="4572008"/>
            <a:ext cx="2786082" cy="394636"/>
          </a:xfrm>
          <a:prstGeom prst="roundRect">
            <a:avLst/>
          </a:prstGeom>
          <a:solidFill>
            <a:schemeClr val="accent6">
              <a:lumMod val="50000"/>
            </a:schemeClr>
          </a:solidFill>
          <a:ln w="9525" cap="flat" cmpd="sng" algn="ctr">
            <a:noFill/>
            <a:prstDash val="solid"/>
            <a:round/>
            <a:headEnd type="none" w="med" len="med"/>
            <a:tailEnd type="none" w="med" len="med"/>
          </a:ln>
          <a:effectLst/>
          <a:scene3d>
            <a:camera prst="orthographicFront"/>
            <a:lightRig rig="threePt" dir="t"/>
          </a:scene3d>
          <a:sp3d>
            <a:bevelT w="95250" h="101600"/>
          </a:sp3d>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tabLst/>
            </a:pPr>
            <a:r>
              <a:rPr kumimoji="0" lang="pt-PT" i="0" u="none" strike="noStrike" cap="none" normalizeH="0" baseline="0" dirty="0" err="1" smtClean="0">
                <a:ln>
                  <a:noFill/>
                </a:ln>
                <a:effectLst/>
                <a:latin typeface="Consolas" pitchFamily="49" charset="0"/>
              </a:rPr>
              <a:t>IContract</a:t>
            </a:r>
            <a:r>
              <a:rPr kumimoji="0" lang="pt-PT" b="1" i="0" u="none" strike="noStrike" cap="none" normalizeH="0" baseline="0" dirty="0" err="1" smtClean="0">
                <a:ln>
                  <a:noFill/>
                </a:ln>
                <a:effectLst/>
                <a:latin typeface="Consolas" pitchFamily="49" charset="0"/>
              </a:rPr>
              <a:t>Behavior</a:t>
            </a:r>
            <a:endParaRPr kumimoji="0" lang="pt-PT" b="1" i="0" u="none" strike="noStrike" cap="none" normalizeH="0" baseline="0" dirty="0" smtClean="0">
              <a:ln>
                <a:noFill/>
              </a:ln>
              <a:effectLst/>
              <a:latin typeface="Consolas" pitchFamily="49" charset="0"/>
            </a:endParaRPr>
          </a:p>
        </p:txBody>
      </p:sp>
      <p:sp>
        <p:nvSpPr>
          <p:cNvPr id="126" name="Rounded Rectangle 125"/>
          <p:cNvSpPr/>
          <p:nvPr/>
        </p:nvSpPr>
        <p:spPr bwMode="auto">
          <a:xfrm>
            <a:off x="6215074" y="5572140"/>
            <a:ext cx="2541389" cy="394636"/>
          </a:xfrm>
          <a:prstGeom prst="roundRect">
            <a:avLst/>
          </a:prstGeom>
          <a:solidFill>
            <a:schemeClr val="accent6">
              <a:lumMod val="50000"/>
            </a:schemeClr>
          </a:solidFill>
          <a:ln w="9525" cap="flat" cmpd="sng" algn="ctr">
            <a:noFill/>
            <a:prstDash val="solid"/>
            <a:round/>
            <a:headEnd type="none" w="med" len="med"/>
            <a:tailEnd type="none" w="med" len="med"/>
          </a:ln>
          <a:effectLst/>
          <a:scene3d>
            <a:camera prst="orthographicFront"/>
            <a:lightRig rig="threePt" dir="t"/>
          </a:scene3d>
          <a:sp3d>
            <a:bevelT w="95250" h="101600"/>
          </a:sp3d>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tabLst/>
            </a:pPr>
            <a:r>
              <a:rPr kumimoji="0" lang="pt-PT" i="0" u="none" strike="noStrike" cap="none" normalizeH="0" baseline="0" dirty="0" err="1" smtClean="0">
                <a:ln>
                  <a:noFill/>
                </a:ln>
                <a:effectLst/>
                <a:latin typeface="Consolas" pitchFamily="49" charset="0"/>
              </a:rPr>
              <a:t>IOperation</a:t>
            </a:r>
            <a:r>
              <a:rPr kumimoji="0" lang="pt-PT" b="1" i="0" u="none" strike="noStrike" cap="none" normalizeH="0" baseline="0" dirty="0" err="1" smtClean="0">
                <a:ln>
                  <a:noFill/>
                </a:ln>
                <a:effectLst/>
                <a:latin typeface="Consolas" pitchFamily="49" charset="0"/>
              </a:rPr>
              <a:t>Behavior</a:t>
            </a:r>
            <a:endParaRPr kumimoji="0" lang="pt-PT" b="1" i="0" u="none" strike="noStrike" cap="none" normalizeH="0" baseline="0" dirty="0" smtClean="0">
              <a:ln>
                <a:noFill/>
              </a:ln>
              <a:effectLst/>
              <a:latin typeface="Consolas" pitchFamily="49" charset="0"/>
            </a:endParaRPr>
          </a:p>
        </p:txBody>
      </p:sp>
      <p:sp>
        <p:nvSpPr>
          <p:cNvPr id="145" name="Rounded Rectangle 144"/>
          <p:cNvSpPr/>
          <p:nvPr/>
        </p:nvSpPr>
        <p:spPr bwMode="auto">
          <a:xfrm>
            <a:off x="214282" y="1000108"/>
            <a:ext cx="2499691" cy="385011"/>
          </a:xfrm>
          <a:prstGeom prst="roundRect">
            <a:avLst/>
          </a:prstGeom>
          <a:solidFill>
            <a:schemeClr val="accent4">
              <a:lumMod val="75000"/>
            </a:schemeClr>
          </a:solidFill>
          <a:ln w="9525" cap="flat" cmpd="sng" algn="ctr">
            <a:noFill/>
            <a:prstDash val="solid"/>
            <a:round/>
            <a:headEnd type="none" w="med" len="med"/>
            <a:tailEnd type="none" w="med" len="med"/>
          </a:ln>
          <a:effectLst/>
          <a:scene3d>
            <a:camera prst="orthographicFront"/>
            <a:lightRig rig="threePt" dir="t"/>
          </a:scene3d>
          <a:sp3d>
            <a:bevelT w="95250" h="101600"/>
          </a:sp3d>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tabLst/>
            </a:pPr>
            <a:r>
              <a:rPr kumimoji="0" lang="pt-PT" b="1" i="0" u="none" strike="noStrike" cap="none" normalizeH="0" baseline="0" dirty="0" err="1" smtClean="0">
                <a:ln>
                  <a:noFill/>
                </a:ln>
                <a:effectLst/>
                <a:latin typeface="Consolas" pitchFamily="49" charset="0"/>
              </a:rPr>
              <a:t>Service</a:t>
            </a:r>
            <a:r>
              <a:rPr kumimoji="0" lang="pt-PT" i="0" u="none" strike="noStrike" cap="none" normalizeH="0" baseline="0" dirty="0" err="1" smtClean="0">
                <a:ln>
                  <a:noFill/>
                </a:ln>
                <a:effectLst/>
                <a:latin typeface="Consolas" pitchFamily="49" charset="0"/>
              </a:rPr>
              <a:t>Description</a:t>
            </a:r>
            <a:endParaRPr kumimoji="0" lang="pt-PT" i="0" u="none" strike="noStrike" cap="none" normalizeH="0" baseline="0" dirty="0" smtClean="0">
              <a:ln>
                <a:noFill/>
              </a:ln>
              <a:effectLst/>
              <a:latin typeface="Consolas" pitchFamily="49" charset="0"/>
            </a:endParaRPr>
          </a:p>
        </p:txBody>
      </p:sp>
      <p:sp>
        <p:nvSpPr>
          <p:cNvPr id="146" name="Rounded Rectangle 145"/>
          <p:cNvSpPr/>
          <p:nvPr/>
        </p:nvSpPr>
        <p:spPr bwMode="auto">
          <a:xfrm>
            <a:off x="1714480" y="2000240"/>
            <a:ext cx="2275910" cy="394636"/>
          </a:xfrm>
          <a:prstGeom prst="roundRect">
            <a:avLst/>
          </a:prstGeom>
          <a:solidFill>
            <a:schemeClr val="accent4">
              <a:lumMod val="75000"/>
            </a:schemeClr>
          </a:solidFill>
          <a:ln w="9525" cap="flat" cmpd="sng" algn="ctr">
            <a:noFill/>
            <a:prstDash val="solid"/>
            <a:round/>
            <a:headEnd type="none" w="med" len="med"/>
            <a:tailEnd type="none" w="med" len="med"/>
          </a:ln>
          <a:effectLst/>
          <a:scene3d>
            <a:camera prst="orthographicFront"/>
            <a:lightRig rig="threePt" dir="t"/>
          </a:scene3d>
          <a:sp3d>
            <a:bevelT w="95250" h="101600"/>
          </a:sp3d>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tabLst/>
            </a:pPr>
            <a:r>
              <a:rPr kumimoji="0" lang="pt-PT" i="0" u="none" strike="noStrike" cap="none" normalizeH="0" baseline="0" dirty="0" err="1" smtClean="0">
                <a:ln>
                  <a:noFill/>
                </a:ln>
                <a:effectLst/>
                <a:latin typeface="Consolas" pitchFamily="49" charset="0"/>
              </a:rPr>
              <a:t>Service</a:t>
            </a:r>
            <a:r>
              <a:rPr kumimoji="0" lang="pt-PT" b="1" i="0" u="none" strike="noStrike" cap="none" normalizeH="0" baseline="0" dirty="0" err="1" smtClean="0">
                <a:ln>
                  <a:noFill/>
                </a:ln>
                <a:effectLst/>
                <a:latin typeface="Consolas" pitchFamily="49" charset="0"/>
              </a:rPr>
              <a:t>Endpoint</a:t>
            </a:r>
            <a:endParaRPr kumimoji="0" lang="pt-PT" b="1" i="0" u="none" strike="noStrike" cap="none" normalizeH="0" baseline="0" dirty="0" smtClean="0">
              <a:ln>
                <a:noFill/>
              </a:ln>
              <a:effectLst/>
              <a:latin typeface="Consolas" pitchFamily="49" charset="0"/>
            </a:endParaRPr>
          </a:p>
        </p:txBody>
      </p:sp>
      <p:sp>
        <p:nvSpPr>
          <p:cNvPr id="147" name="Rounded Rectangle 146"/>
          <p:cNvSpPr/>
          <p:nvPr/>
        </p:nvSpPr>
        <p:spPr bwMode="auto">
          <a:xfrm>
            <a:off x="1714480" y="1500174"/>
            <a:ext cx="2266286" cy="394636"/>
          </a:xfrm>
          <a:prstGeom prst="roundRect">
            <a:avLst/>
          </a:prstGeom>
          <a:solidFill>
            <a:schemeClr val="accent6">
              <a:lumMod val="50000"/>
            </a:schemeClr>
          </a:solidFill>
          <a:ln w="9525" cap="flat" cmpd="sng" algn="ctr">
            <a:noFill/>
            <a:prstDash val="solid"/>
            <a:round/>
            <a:headEnd type="none" w="med" len="med"/>
            <a:tailEnd type="none" w="med" len="med"/>
          </a:ln>
          <a:effectLst/>
          <a:scene3d>
            <a:camera prst="orthographicFront"/>
            <a:lightRig rig="threePt" dir="t"/>
          </a:scene3d>
          <a:sp3d>
            <a:bevelT w="95250" h="101600"/>
          </a:sp3d>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tabLst/>
            </a:pPr>
            <a:r>
              <a:rPr kumimoji="0" lang="pt-PT" i="0" u="none" strike="noStrike" cap="none" normalizeH="0" baseline="0" dirty="0" err="1" smtClean="0">
                <a:ln>
                  <a:noFill/>
                </a:ln>
                <a:effectLst/>
                <a:latin typeface="Consolas" pitchFamily="49" charset="0"/>
              </a:rPr>
              <a:t>IService</a:t>
            </a:r>
            <a:r>
              <a:rPr kumimoji="0" lang="pt-PT" b="1" i="0" u="none" strike="noStrike" cap="none" normalizeH="0" baseline="0" dirty="0" err="1" smtClean="0">
                <a:ln>
                  <a:noFill/>
                </a:ln>
                <a:effectLst/>
                <a:latin typeface="Consolas" pitchFamily="49" charset="0"/>
              </a:rPr>
              <a:t>Behavior</a:t>
            </a:r>
            <a:endParaRPr kumimoji="0" lang="pt-PT" b="1" i="0" u="none" strike="noStrike" cap="none" normalizeH="0" baseline="0" dirty="0" smtClean="0">
              <a:ln>
                <a:noFill/>
              </a:ln>
              <a:effectLst/>
              <a:latin typeface="Consolas" pitchFamily="49" charset="0"/>
            </a:endParaRPr>
          </a:p>
        </p:txBody>
      </p:sp>
      <p:sp>
        <p:nvSpPr>
          <p:cNvPr id="148" name="Rounded Rectangle 147"/>
          <p:cNvSpPr/>
          <p:nvPr/>
        </p:nvSpPr>
        <p:spPr bwMode="auto">
          <a:xfrm>
            <a:off x="3071802" y="3071810"/>
            <a:ext cx="2685448" cy="394636"/>
          </a:xfrm>
          <a:prstGeom prst="roundRect">
            <a:avLst/>
          </a:prstGeom>
          <a:solidFill>
            <a:schemeClr val="accent4">
              <a:lumMod val="75000"/>
            </a:schemeClr>
          </a:solidFill>
          <a:ln w="9525" cap="flat" cmpd="sng" algn="ctr">
            <a:noFill/>
            <a:prstDash val="solid"/>
            <a:round/>
            <a:headEnd type="none" w="med" len="med"/>
            <a:tailEnd type="none" w="med" len="med"/>
          </a:ln>
          <a:effectLst/>
          <a:scene3d>
            <a:camera prst="orthographicFront"/>
            <a:lightRig rig="threePt" dir="t"/>
          </a:scene3d>
          <a:sp3d>
            <a:bevelT w="95250" h="101600"/>
          </a:sp3d>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tabLst/>
            </a:pPr>
            <a:r>
              <a:rPr kumimoji="0" lang="pt-PT" i="0" u="none" strike="noStrike" cap="none" normalizeH="0" baseline="0" dirty="0" err="1" smtClean="0">
                <a:ln>
                  <a:noFill/>
                </a:ln>
                <a:effectLst/>
                <a:latin typeface="Consolas" pitchFamily="49" charset="0"/>
              </a:rPr>
              <a:t>Endpoint</a:t>
            </a:r>
            <a:r>
              <a:rPr kumimoji="0" lang="pt-PT" b="1" i="0" u="none" strike="noStrike" cap="none" normalizeH="0" baseline="0" dirty="0" err="1" smtClean="0">
                <a:ln>
                  <a:noFill/>
                </a:ln>
                <a:effectLst/>
                <a:latin typeface="Consolas" pitchFamily="49" charset="0"/>
              </a:rPr>
              <a:t>Address</a:t>
            </a:r>
            <a:endParaRPr kumimoji="0" lang="pt-PT" b="1" i="0" u="none" strike="noStrike" cap="none" normalizeH="0" baseline="0" dirty="0" smtClean="0">
              <a:ln>
                <a:noFill/>
              </a:ln>
              <a:effectLst/>
              <a:latin typeface="Consolas" pitchFamily="49" charset="0"/>
            </a:endParaRPr>
          </a:p>
        </p:txBody>
      </p:sp>
      <p:sp>
        <p:nvSpPr>
          <p:cNvPr id="149" name="Rounded Rectangle 148"/>
          <p:cNvSpPr/>
          <p:nvPr/>
        </p:nvSpPr>
        <p:spPr bwMode="auto">
          <a:xfrm>
            <a:off x="3071802" y="2570401"/>
            <a:ext cx="2685448" cy="394636"/>
          </a:xfrm>
          <a:prstGeom prst="roundRect">
            <a:avLst/>
          </a:prstGeom>
          <a:solidFill>
            <a:schemeClr val="accent6">
              <a:lumMod val="50000"/>
            </a:schemeClr>
          </a:solidFill>
          <a:ln w="9525" cap="flat" cmpd="sng" algn="ctr">
            <a:noFill/>
            <a:prstDash val="solid"/>
            <a:round/>
            <a:headEnd type="none" w="med" len="med"/>
            <a:tailEnd type="none" w="med" len="med"/>
          </a:ln>
          <a:effectLst/>
          <a:scene3d>
            <a:camera prst="orthographicFront"/>
            <a:lightRig rig="threePt" dir="t"/>
          </a:scene3d>
          <a:sp3d>
            <a:bevelT w="95250" h="101600"/>
          </a:sp3d>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tabLst/>
            </a:pPr>
            <a:r>
              <a:rPr kumimoji="0" lang="pt-PT" i="0" u="none" strike="noStrike" cap="none" normalizeH="0" baseline="0" dirty="0" err="1" smtClean="0">
                <a:ln>
                  <a:noFill/>
                </a:ln>
                <a:effectLst/>
                <a:latin typeface="Consolas" pitchFamily="49" charset="0"/>
              </a:rPr>
              <a:t>IEndpoint</a:t>
            </a:r>
            <a:r>
              <a:rPr kumimoji="0" lang="pt-PT" b="1" i="0" u="none" strike="noStrike" cap="none" normalizeH="0" baseline="0" dirty="0" err="1" smtClean="0">
                <a:ln>
                  <a:noFill/>
                </a:ln>
                <a:effectLst/>
                <a:latin typeface="Consolas" pitchFamily="49" charset="0"/>
              </a:rPr>
              <a:t>Behavior</a:t>
            </a:r>
            <a:endParaRPr kumimoji="0" lang="pt-PT" b="1" i="0" u="none" strike="noStrike" cap="none" normalizeH="0" baseline="0" dirty="0" smtClean="0">
              <a:ln>
                <a:noFill/>
              </a:ln>
              <a:effectLst/>
              <a:latin typeface="Consolas" pitchFamily="49" charset="0"/>
            </a:endParaRPr>
          </a:p>
        </p:txBody>
      </p:sp>
      <p:sp>
        <p:nvSpPr>
          <p:cNvPr id="150" name="Rounded Rectangle 149"/>
          <p:cNvSpPr/>
          <p:nvPr/>
        </p:nvSpPr>
        <p:spPr bwMode="auto">
          <a:xfrm>
            <a:off x="3071802" y="3571876"/>
            <a:ext cx="2685448" cy="394636"/>
          </a:xfrm>
          <a:prstGeom prst="roundRect">
            <a:avLst/>
          </a:prstGeom>
          <a:solidFill>
            <a:schemeClr val="accent4">
              <a:lumMod val="75000"/>
            </a:schemeClr>
          </a:solidFill>
          <a:ln w="9525" cap="flat" cmpd="sng" algn="ctr">
            <a:noFill/>
            <a:prstDash val="solid"/>
            <a:round/>
            <a:headEnd type="none" w="med" len="med"/>
            <a:tailEnd type="none" w="med" len="med"/>
          </a:ln>
          <a:effectLst/>
          <a:scene3d>
            <a:camera prst="orthographicFront"/>
            <a:lightRig rig="threePt" dir="t"/>
          </a:scene3d>
          <a:sp3d>
            <a:bevelT w="95250" h="101600"/>
          </a:sp3d>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tabLst/>
            </a:pPr>
            <a:r>
              <a:rPr kumimoji="0" lang="pt-PT" b="1" i="0" u="none" strike="noStrike" cap="none" normalizeH="0" baseline="0" dirty="0" err="1" smtClean="0">
                <a:ln>
                  <a:noFill/>
                </a:ln>
                <a:effectLst/>
                <a:latin typeface="Consolas" pitchFamily="49" charset="0"/>
              </a:rPr>
              <a:t>Binding</a:t>
            </a:r>
            <a:endParaRPr kumimoji="0" lang="pt-PT" b="1" i="0" u="none" strike="noStrike" cap="none" normalizeH="0" baseline="0" dirty="0" smtClean="0">
              <a:ln>
                <a:noFill/>
              </a:ln>
              <a:effectLst/>
              <a:latin typeface="Consolas" pitchFamily="49" charset="0"/>
            </a:endParaRPr>
          </a:p>
        </p:txBody>
      </p:sp>
      <p:sp>
        <p:nvSpPr>
          <p:cNvPr id="151" name="Rounded Rectangle 150"/>
          <p:cNvSpPr/>
          <p:nvPr/>
        </p:nvSpPr>
        <p:spPr bwMode="auto">
          <a:xfrm>
            <a:off x="3071802" y="4071942"/>
            <a:ext cx="2685448" cy="394636"/>
          </a:xfrm>
          <a:prstGeom prst="roundRect">
            <a:avLst/>
          </a:prstGeom>
          <a:solidFill>
            <a:schemeClr val="accent4">
              <a:lumMod val="75000"/>
            </a:schemeClr>
          </a:solidFill>
          <a:ln w="9525" cap="flat" cmpd="sng" algn="ctr">
            <a:noFill/>
            <a:prstDash val="solid"/>
            <a:round/>
            <a:headEnd type="none" w="med" len="med"/>
            <a:tailEnd type="none" w="med" len="med"/>
          </a:ln>
          <a:effectLst/>
          <a:scene3d>
            <a:camera prst="orthographicFront"/>
            <a:lightRig rig="threePt" dir="t"/>
          </a:scene3d>
          <a:sp3d>
            <a:bevelT w="95250" h="101600"/>
          </a:sp3d>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tabLst/>
            </a:pPr>
            <a:r>
              <a:rPr lang="pt-PT" b="1" dirty="0" err="1" smtClean="0">
                <a:latin typeface="Consolas" pitchFamily="49" charset="0"/>
              </a:rPr>
              <a:t>Contract</a:t>
            </a:r>
            <a:r>
              <a:rPr lang="pt-PT" dirty="0" err="1" smtClean="0">
                <a:latin typeface="Consolas" pitchFamily="49" charset="0"/>
              </a:rPr>
              <a:t>Description</a:t>
            </a:r>
            <a:endParaRPr kumimoji="0" lang="pt-PT" i="0" u="none" strike="noStrike" cap="none" normalizeH="0" baseline="0" dirty="0" smtClean="0">
              <a:ln>
                <a:noFill/>
              </a:ln>
              <a:effectLst/>
              <a:latin typeface="Consolas" pitchFamily="49" charset="0"/>
            </a:endParaRPr>
          </a:p>
        </p:txBody>
      </p:sp>
      <p:sp>
        <p:nvSpPr>
          <p:cNvPr id="56" name="TextBox 55"/>
          <p:cNvSpPr txBox="1"/>
          <p:nvPr/>
        </p:nvSpPr>
        <p:spPr>
          <a:xfrm>
            <a:off x="1428728" y="1357298"/>
            <a:ext cx="311304" cy="369332"/>
          </a:xfrm>
          <a:prstGeom prst="rect">
            <a:avLst/>
          </a:prstGeom>
          <a:noFill/>
        </p:spPr>
        <p:txBody>
          <a:bodyPr wrap="none" rtlCol="0">
            <a:spAutoFit/>
          </a:bodyPr>
          <a:lstStyle/>
          <a:p>
            <a:r>
              <a:rPr lang="pt-PT" dirty="0" smtClean="0">
                <a:latin typeface="Consolas" pitchFamily="49" charset="0"/>
              </a:rPr>
              <a:t>*</a:t>
            </a:r>
            <a:endParaRPr lang="pt-PT" dirty="0">
              <a:latin typeface="Consolas" pitchFamily="49" charset="0"/>
            </a:endParaRPr>
          </a:p>
        </p:txBody>
      </p:sp>
      <p:sp>
        <p:nvSpPr>
          <p:cNvPr id="57" name="TextBox 56"/>
          <p:cNvSpPr txBox="1"/>
          <p:nvPr/>
        </p:nvSpPr>
        <p:spPr>
          <a:xfrm>
            <a:off x="1428728" y="1857364"/>
            <a:ext cx="311304" cy="369332"/>
          </a:xfrm>
          <a:prstGeom prst="rect">
            <a:avLst/>
          </a:prstGeom>
          <a:noFill/>
        </p:spPr>
        <p:txBody>
          <a:bodyPr wrap="none" rtlCol="0">
            <a:spAutoFit/>
          </a:bodyPr>
          <a:lstStyle/>
          <a:p>
            <a:r>
              <a:rPr lang="pt-PT" dirty="0" smtClean="0">
                <a:latin typeface="Consolas" pitchFamily="49" charset="0"/>
              </a:rPr>
              <a:t>*</a:t>
            </a:r>
            <a:endParaRPr lang="pt-PT" dirty="0">
              <a:latin typeface="Consolas" pitchFamily="49" charset="0"/>
            </a:endParaRPr>
          </a:p>
        </p:txBody>
      </p:sp>
      <p:sp>
        <p:nvSpPr>
          <p:cNvPr id="40" name="TextBox 39"/>
          <p:cNvSpPr txBox="1"/>
          <p:nvPr/>
        </p:nvSpPr>
        <p:spPr>
          <a:xfrm>
            <a:off x="214282" y="6246871"/>
            <a:ext cx="287258" cy="461665"/>
          </a:xfrm>
          <a:prstGeom prst="rect">
            <a:avLst/>
          </a:prstGeom>
          <a:noFill/>
        </p:spPr>
        <p:txBody>
          <a:bodyPr wrap="none" rtlCol="0">
            <a:spAutoFit/>
          </a:bodyPr>
          <a:lstStyle/>
          <a:p>
            <a:r>
              <a:rPr lang="pt-PT" sz="2400" b="1" dirty="0" smtClean="0"/>
              <a:t>-</a:t>
            </a:r>
            <a:endParaRPr lang="pt-PT" b="1"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en-US" dirty="0" smtClean="0"/>
              <a:t>Service Description</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Bindings</a:t>
            </a:r>
            <a:endParaRPr lang="pt-PT" dirty="0"/>
          </a:p>
        </p:txBody>
      </p:sp>
      <p:sp>
        <p:nvSpPr>
          <p:cNvPr id="3" name="Content Placeholder 2"/>
          <p:cNvSpPr>
            <a:spLocks noGrp="1"/>
          </p:cNvSpPr>
          <p:nvPr>
            <p:ph idx="1"/>
          </p:nvPr>
        </p:nvSpPr>
        <p:spPr>
          <a:xfrm>
            <a:off x="381000" y="1412875"/>
            <a:ext cx="8382000" cy="1391150"/>
          </a:xfrm>
        </p:spPr>
        <p:txBody>
          <a:bodyPr/>
          <a:lstStyle/>
          <a:p>
            <a:r>
              <a:rPr lang="pt-PT" i="1" dirty="0" err="1" smtClean="0"/>
              <a:t>Binding</a:t>
            </a:r>
            <a:r>
              <a:rPr lang="pt-PT" dirty="0" smtClean="0"/>
              <a:t> descreve a pilha de canais</a:t>
            </a:r>
          </a:p>
          <a:p>
            <a:pPr lvl="1"/>
            <a:r>
              <a:rPr lang="pt-PT" dirty="0" smtClean="0"/>
              <a:t>Sequência de </a:t>
            </a:r>
            <a:r>
              <a:rPr lang="pt-PT" i="1" dirty="0" err="1" smtClean="0"/>
              <a:t>binding</a:t>
            </a:r>
            <a:r>
              <a:rPr lang="pt-PT" i="1" dirty="0" smtClean="0"/>
              <a:t> </a:t>
            </a:r>
            <a:r>
              <a:rPr lang="pt-PT" i="1" dirty="0" err="1" smtClean="0"/>
              <a:t>elements</a:t>
            </a:r>
            <a:endParaRPr lang="pt-PT" dirty="0" smtClean="0"/>
          </a:p>
          <a:p>
            <a:pPr lvl="1"/>
            <a:r>
              <a:rPr lang="pt-PT" dirty="0" smtClean="0"/>
              <a:t>Um ou mais </a:t>
            </a:r>
            <a:r>
              <a:rPr lang="pt-PT" i="1" dirty="0" err="1" smtClean="0"/>
              <a:t>binding</a:t>
            </a:r>
            <a:r>
              <a:rPr lang="pt-PT" i="1" dirty="0" smtClean="0"/>
              <a:t> ele. </a:t>
            </a:r>
            <a:r>
              <a:rPr lang="pt-PT" dirty="0" smtClean="0"/>
              <a:t>descrevem um canal</a:t>
            </a:r>
          </a:p>
        </p:txBody>
      </p:sp>
      <p:sp>
        <p:nvSpPr>
          <p:cNvPr id="4" name="Rectangle 3"/>
          <p:cNvSpPr/>
          <p:nvPr/>
        </p:nvSpPr>
        <p:spPr bwMode="auto">
          <a:xfrm>
            <a:off x="357158" y="4643446"/>
            <a:ext cx="2071702" cy="500066"/>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000" dirty="0" err="1" smtClean="0">
                <a:solidFill>
                  <a:srgbClr val="FFFFFF"/>
                </a:solidFill>
                <a:effectLst>
                  <a:outerShdw blurRad="38100" dist="38100" dir="2700000" algn="tl">
                    <a:srgbClr val="000000">
                      <a:alpha val="43137"/>
                    </a:srgbClr>
                  </a:outerShdw>
                </a:effectLst>
                <a:latin typeface="Consolas" pitchFamily="49" charset="0"/>
              </a:rPr>
              <a:t>WSHttpBinding</a:t>
            </a:r>
            <a:endParaRPr lang="pt-PT" sz="2000" dirty="0" smtClean="0">
              <a:solidFill>
                <a:srgbClr val="FFFFFF"/>
              </a:solidFill>
              <a:effectLst>
                <a:outerShdw blurRad="38100" dist="38100" dir="2700000" algn="tl">
                  <a:srgbClr val="000000">
                    <a:alpha val="43137"/>
                  </a:srgbClr>
                </a:outerShdw>
              </a:effectLst>
              <a:latin typeface="Consolas" pitchFamily="49" charset="0"/>
            </a:endParaRPr>
          </a:p>
        </p:txBody>
      </p:sp>
      <p:sp>
        <p:nvSpPr>
          <p:cNvPr id="7" name="Rectangle 6"/>
          <p:cNvSpPr/>
          <p:nvPr/>
        </p:nvSpPr>
        <p:spPr bwMode="auto">
          <a:xfrm>
            <a:off x="3643306" y="3643314"/>
            <a:ext cx="5000660" cy="500066"/>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000" b="1" dirty="0" err="1" smtClean="0">
                <a:solidFill>
                  <a:srgbClr val="FFFFFF"/>
                </a:solidFill>
                <a:effectLst>
                  <a:outerShdw blurRad="38100" dist="38100" dir="2700000" algn="tl">
                    <a:srgbClr val="000000">
                      <a:alpha val="43137"/>
                    </a:srgbClr>
                  </a:outerShdw>
                </a:effectLst>
                <a:latin typeface="Consolas" pitchFamily="49" charset="0"/>
              </a:rPr>
              <a:t>Transaction</a:t>
            </a:r>
            <a:r>
              <a:rPr lang="pt-PT" sz="2000" dirty="0" err="1" smtClean="0">
                <a:solidFill>
                  <a:srgbClr val="FFFFFF"/>
                </a:solidFill>
                <a:effectLst>
                  <a:outerShdw blurRad="38100" dist="38100" dir="2700000" algn="tl">
                    <a:srgbClr val="000000">
                      <a:alpha val="43137"/>
                    </a:srgbClr>
                  </a:outerShdw>
                </a:effectLst>
                <a:latin typeface="Consolas" pitchFamily="49" charset="0"/>
              </a:rPr>
              <a:t>FlowBindingElement</a:t>
            </a:r>
            <a:endParaRPr lang="pt-PT" sz="2000" dirty="0" smtClean="0">
              <a:solidFill>
                <a:srgbClr val="FFFFFF"/>
              </a:solidFill>
              <a:effectLst>
                <a:outerShdw blurRad="38100" dist="38100" dir="2700000" algn="tl">
                  <a:srgbClr val="000000">
                    <a:alpha val="43137"/>
                  </a:srgbClr>
                </a:outerShdw>
              </a:effectLst>
              <a:latin typeface="Consolas" pitchFamily="49" charset="0"/>
            </a:endParaRPr>
          </a:p>
        </p:txBody>
      </p:sp>
      <p:sp>
        <p:nvSpPr>
          <p:cNvPr id="8" name="Rectangle 7"/>
          <p:cNvSpPr/>
          <p:nvPr/>
        </p:nvSpPr>
        <p:spPr bwMode="auto">
          <a:xfrm>
            <a:off x="3643306" y="4429132"/>
            <a:ext cx="5000660" cy="500066"/>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000" dirty="0" err="1" smtClean="0">
                <a:solidFill>
                  <a:srgbClr val="FFFFFF"/>
                </a:solidFill>
                <a:effectLst>
                  <a:outerShdw blurRad="38100" dist="38100" dir="2700000" algn="tl">
                    <a:srgbClr val="000000">
                      <a:alpha val="43137"/>
                    </a:srgbClr>
                  </a:outerShdw>
                </a:effectLst>
                <a:latin typeface="Consolas" pitchFamily="49" charset="0"/>
              </a:rPr>
              <a:t>Symmetric</a:t>
            </a:r>
            <a:r>
              <a:rPr lang="pt-PT" sz="2000" b="1" dirty="0" err="1" smtClean="0">
                <a:solidFill>
                  <a:srgbClr val="FFFFFF"/>
                </a:solidFill>
                <a:effectLst>
                  <a:outerShdw blurRad="38100" dist="38100" dir="2700000" algn="tl">
                    <a:srgbClr val="000000">
                      <a:alpha val="43137"/>
                    </a:srgbClr>
                  </a:outerShdw>
                </a:effectLst>
                <a:latin typeface="Consolas" pitchFamily="49" charset="0"/>
              </a:rPr>
              <a:t>Security</a:t>
            </a:r>
            <a:r>
              <a:rPr lang="pt-PT" sz="2000" dirty="0" err="1" smtClean="0">
                <a:solidFill>
                  <a:srgbClr val="FFFFFF"/>
                </a:solidFill>
                <a:effectLst>
                  <a:outerShdw blurRad="38100" dist="38100" dir="2700000" algn="tl">
                    <a:srgbClr val="000000">
                      <a:alpha val="43137"/>
                    </a:srgbClr>
                  </a:outerShdw>
                </a:effectLst>
                <a:latin typeface="Consolas" pitchFamily="49" charset="0"/>
              </a:rPr>
              <a:t>BindingElement</a:t>
            </a:r>
            <a:endParaRPr lang="pt-PT" sz="2000" dirty="0" smtClean="0">
              <a:solidFill>
                <a:srgbClr val="FFFFFF"/>
              </a:solidFill>
              <a:effectLst>
                <a:outerShdw blurRad="38100" dist="38100" dir="2700000" algn="tl">
                  <a:srgbClr val="000000">
                    <a:alpha val="43137"/>
                  </a:srgbClr>
                </a:outerShdw>
              </a:effectLst>
              <a:latin typeface="Consolas" pitchFamily="49" charset="0"/>
            </a:endParaRPr>
          </a:p>
        </p:txBody>
      </p:sp>
      <p:sp>
        <p:nvSpPr>
          <p:cNvPr id="9" name="Rectangle 8"/>
          <p:cNvSpPr/>
          <p:nvPr/>
        </p:nvSpPr>
        <p:spPr bwMode="auto">
          <a:xfrm>
            <a:off x="3643306" y="5214950"/>
            <a:ext cx="5000660" cy="500066"/>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000" dirty="0" err="1" smtClean="0">
                <a:solidFill>
                  <a:srgbClr val="FFFFFF"/>
                </a:solidFill>
                <a:effectLst>
                  <a:outerShdw blurRad="38100" dist="38100" dir="2700000" algn="tl">
                    <a:srgbClr val="000000">
                      <a:alpha val="43137"/>
                    </a:srgbClr>
                  </a:outerShdw>
                </a:effectLst>
                <a:latin typeface="Consolas" pitchFamily="49" charset="0"/>
              </a:rPr>
              <a:t>TextMessage</a:t>
            </a:r>
            <a:r>
              <a:rPr lang="pt-PT" sz="2000" b="1" dirty="0" err="1" smtClean="0">
                <a:solidFill>
                  <a:srgbClr val="FFFFFF"/>
                </a:solidFill>
                <a:effectLst>
                  <a:outerShdw blurRad="38100" dist="38100" dir="2700000" algn="tl">
                    <a:srgbClr val="000000">
                      <a:alpha val="43137"/>
                    </a:srgbClr>
                  </a:outerShdw>
                </a:effectLst>
                <a:latin typeface="Consolas" pitchFamily="49" charset="0"/>
              </a:rPr>
              <a:t>Encoding</a:t>
            </a:r>
            <a:r>
              <a:rPr lang="pt-PT" sz="2000" dirty="0" err="1" smtClean="0">
                <a:solidFill>
                  <a:srgbClr val="FFFFFF"/>
                </a:solidFill>
                <a:effectLst>
                  <a:outerShdw blurRad="38100" dist="38100" dir="2700000" algn="tl">
                    <a:srgbClr val="000000">
                      <a:alpha val="43137"/>
                    </a:srgbClr>
                  </a:outerShdw>
                </a:effectLst>
                <a:latin typeface="Consolas" pitchFamily="49" charset="0"/>
              </a:rPr>
              <a:t>BindingElement</a:t>
            </a:r>
            <a:endParaRPr lang="pt-PT" sz="2000" dirty="0" smtClean="0">
              <a:solidFill>
                <a:srgbClr val="FFFFFF"/>
              </a:solidFill>
              <a:effectLst>
                <a:outerShdw blurRad="38100" dist="38100" dir="2700000" algn="tl">
                  <a:srgbClr val="000000">
                    <a:alpha val="43137"/>
                  </a:srgbClr>
                </a:outerShdw>
              </a:effectLst>
              <a:latin typeface="Consolas" pitchFamily="49" charset="0"/>
            </a:endParaRPr>
          </a:p>
        </p:txBody>
      </p:sp>
      <p:sp>
        <p:nvSpPr>
          <p:cNvPr id="10" name="Rectangle 9"/>
          <p:cNvSpPr/>
          <p:nvPr/>
        </p:nvSpPr>
        <p:spPr bwMode="auto">
          <a:xfrm>
            <a:off x="3643306" y="5786454"/>
            <a:ext cx="5000660" cy="500066"/>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000" dirty="0" err="1" smtClean="0">
                <a:solidFill>
                  <a:srgbClr val="FFFFFF"/>
                </a:solidFill>
                <a:effectLst>
                  <a:outerShdw blurRad="38100" dist="38100" dir="2700000" algn="tl">
                    <a:srgbClr val="000000">
                      <a:alpha val="43137"/>
                    </a:srgbClr>
                  </a:outerShdw>
                </a:effectLst>
                <a:latin typeface="Consolas" pitchFamily="49" charset="0"/>
              </a:rPr>
              <a:t>Http</a:t>
            </a:r>
            <a:r>
              <a:rPr lang="pt-PT" sz="2000" b="1" dirty="0" err="1" smtClean="0">
                <a:solidFill>
                  <a:srgbClr val="FFFFFF"/>
                </a:solidFill>
                <a:effectLst>
                  <a:outerShdw blurRad="38100" dist="38100" dir="2700000" algn="tl">
                    <a:srgbClr val="000000">
                      <a:alpha val="43137"/>
                    </a:srgbClr>
                  </a:outerShdw>
                </a:effectLst>
                <a:latin typeface="Consolas" pitchFamily="49" charset="0"/>
              </a:rPr>
              <a:t>Transport</a:t>
            </a:r>
            <a:r>
              <a:rPr lang="pt-PT" sz="2000" dirty="0" err="1" smtClean="0">
                <a:solidFill>
                  <a:srgbClr val="FFFFFF"/>
                </a:solidFill>
                <a:effectLst>
                  <a:outerShdw blurRad="38100" dist="38100" dir="2700000" algn="tl">
                    <a:srgbClr val="000000">
                      <a:alpha val="43137"/>
                    </a:srgbClr>
                  </a:outerShdw>
                </a:effectLst>
                <a:latin typeface="Consolas" pitchFamily="49" charset="0"/>
              </a:rPr>
              <a:t>BindingElement</a:t>
            </a:r>
            <a:endParaRPr lang="pt-PT" sz="2000" dirty="0" smtClean="0">
              <a:solidFill>
                <a:srgbClr val="FFFFFF"/>
              </a:solidFill>
              <a:effectLst>
                <a:outerShdw blurRad="38100" dist="38100" dir="2700000" algn="tl">
                  <a:srgbClr val="000000">
                    <a:alpha val="43137"/>
                  </a:srgbClr>
                </a:outerShdw>
              </a:effectLst>
              <a:latin typeface="Consolas" pitchFamily="49" charset="0"/>
            </a:endParaRPr>
          </a:p>
        </p:txBody>
      </p:sp>
      <p:cxnSp>
        <p:nvCxnSpPr>
          <p:cNvPr id="11" name="Shape 10"/>
          <p:cNvCxnSpPr>
            <a:stCxn id="4" idx="3"/>
            <a:endCxn id="7" idx="1"/>
          </p:cNvCxnSpPr>
          <p:nvPr/>
        </p:nvCxnSpPr>
        <p:spPr bwMode="auto">
          <a:xfrm flipV="1">
            <a:off x="2428860" y="3893347"/>
            <a:ext cx="1214446" cy="1000132"/>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14" name="Shape 13"/>
          <p:cNvCxnSpPr>
            <a:stCxn id="4" idx="3"/>
            <a:endCxn id="8" idx="1"/>
          </p:cNvCxnSpPr>
          <p:nvPr/>
        </p:nvCxnSpPr>
        <p:spPr bwMode="auto">
          <a:xfrm flipV="1">
            <a:off x="2428860" y="4679165"/>
            <a:ext cx="1214446" cy="214314"/>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17" name="Shape 16"/>
          <p:cNvCxnSpPr>
            <a:stCxn id="4" idx="3"/>
            <a:endCxn id="9" idx="1"/>
          </p:cNvCxnSpPr>
          <p:nvPr/>
        </p:nvCxnSpPr>
        <p:spPr bwMode="auto">
          <a:xfrm>
            <a:off x="2428860" y="4893479"/>
            <a:ext cx="1214446" cy="571504"/>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20" name="Shape 19"/>
          <p:cNvCxnSpPr>
            <a:stCxn id="4" idx="3"/>
            <a:endCxn id="10" idx="1"/>
          </p:cNvCxnSpPr>
          <p:nvPr/>
        </p:nvCxnSpPr>
        <p:spPr bwMode="auto">
          <a:xfrm>
            <a:off x="2428860" y="4893479"/>
            <a:ext cx="1214446" cy="1143008"/>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Bindings</a:t>
            </a:r>
            <a:endParaRPr lang="pt-PT" dirty="0"/>
          </a:p>
        </p:txBody>
      </p:sp>
      <p:sp>
        <p:nvSpPr>
          <p:cNvPr id="3" name="Content Placeholder 2"/>
          <p:cNvSpPr>
            <a:spLocks noGrp="1"/>
          </p:cNvSpPr>
          <p:nvPr>
            <p:ph idx="1"/>
          </p:nvPr>
        </p:nvSpPr>
        <p:spPr>
          <a:xfrm>
            <a:off x="381000" y="1412875"/>
            <a:ext cx="8382000" cy="3797963"/>
          </a:xfrm>
        </p:spPr>
        <p:txBody>
          <a:bodyPr/>
          <a:lstStyle/>
          <a:p>
            <a:r>
              <a:rPr lang="pt-PT" i="1" dirty="0" err="1" smtClean="0"/>
              <a:t>Bindings</a:t>
            </a:r>
            <a:r>
              <a:rPr lang="pt-PT" dirty="0" smtClean="0"/>
              <a:t> standard</a:t>
            </a:r>
            <a:r>
              <a:rPr lang="pt-PT" sz="2000" dirty="0" smtClean="0"/>
              <a:t> - </a:t>
            </a:r>
            <a:r>
              <a:rPr lang="pt-PT" dirty="0" smtClean="0"/>
              <a:t>descrições predefinidas</a:t>
            </a:r>
          </a:p>
          <a:p>
            <a:pPr lvl="1"/>
            <a:r>
              <a:rPr lang="pt-PT" b="1" dirty="0" err="1" smtClean="0"/>
              <a:t>WSHttpBinding</a:t>
            </a:r>
            <a:endParaRPr lang="pt-PT" b="1" dirty="0" smtClean="0"/>
          </a:p>
          <a:p>
            <a:pPr lvl="1"/>
            <a:r>
              <a:rPr lang="pt-PT" b="1" dirty="0" err="1" smtClean="0"/>
              <a:t>WebHttpBinding</a:t>
            </a:r>
            <a:endParaRPr lang="pt-PT" b="1" dirty="0" smtClean="0"/>
          </a:p>
          <a:p>
            <a:pPr lvl="1"/>
            <a:r>
              <a:rPr lang="pt-PT" b="1" dirty="0" err="1" smtClean="0"/>
              <a:t>RelayBinding</a:t>
            </a:r>
            <a:endParaRPr lang="pt-PT" b="1" dirty="0" smtClean="0"/>
          </a:p>
          <a:p>
            <a:pPr lvl="1"/>
            <a:r>
              <a:rPr lang="pt-PT" dirty="0" smtClean="0"/>
              <a:t>…</a:t>
            </a:r>
          </a:p>
          <a:p>
            <a:r>
              <a:rPr lang="pt-PT" dirty="0" smtClean="0"/>
              <a:t>Tipo </a:t>
            </a:r>
            <a:r>
              <a:rPr lang="pt-PT" b="1" dirty="0" err="1" smtClean="0"/>
              <a:t>CustomBinding</a:t>
            </a:r>
            <a:r>
              <a:rPr lang="pt-PT" dirty="0" smtClean="0"/>
              <a:t> – representa qualquer sequência de </a:t>
            </a:r>
            <a:r>
              <a:rPr lang="pt-PT" i="1" dirty="0" err="1" smtClean="0"/>
              <a:t>binding</a:t>
            </a:r>
            <a:r>
              <a:rPr lang="pt-PT" i="1" dirty="0" smtClean="0"/>
              <a:t> </a:t>
            </a:r>
            <a:r>
              <a:rPr lang="pt-PT" i="1" dirty="0" err="1" smtClean="0"/>
              <a:t>elements</a:t>
            </a:r>
            <a:r>
              <a:rPr lang="pt-PT" i="1" dirty="0" smtClean="0"/>
              <a:t> </a:t>
            </a:r>
            <a:endParaRPr lang="pt-PT" b="1" i="1" dirty="0" smtClean="0"/>
          </a:p>
          <a:p>
            <a:pPr lvl="1"/>
            <a:endParaRPr lang="pt-PT" dirty="0"/>
          </a:p>
        </p:txBody>
      </p:sp>
      <p:sp>
        <p:nvSpPr>
          <p:cNvPr id="4" name="TextBox 3"/>
          <p:cNvSpPr txBox="1"/>
          <p:nvPr/>
        </p:nvSpPr>
        <p:spPr>
          <a:xfrm>
            <a:off x="0" y="4857760"/>
            <a:ext cx="9175910" cy="1754326"/>
          </a:xfrm>
          <a:prstGeom prst="rect">
            <a:avLst/>
          </a:prstGeom>
          <a:noFill/>
        </p:spPr>
        <p:txBody>
          <a:bodyPr wrap="none" rtlCol="0">
            <a:spAutoFit/>
          </a:bodyPr>
          <a:lstStyle/>
          <a:p>
            <a:r>
              <a:rPr lang="pt-PT" dirty="0" err="1" smtClean="0">
                <a:latin typeface="Consolas" pitchFamily="49" charset="0"/>
              </a:rPr>
              <a:t>new</a:t>
            </a:r>
            <a:r>
              <a:rPr lang="pt-PT" dirty="0" smtClean="0">
                <a:latin typeface="Consolas" pitchFamily="49" charset="0"/>
              </a:rPr>
              <a:t> </a:t>
            </a:r>
            <a:r>
              <a:rPr lang="pt-PT" dirty="0" err="1" smtClean="0">
                <a:latin typeface="Consolas" pitchFamily="49" charset="0"/>
              </a:rPr>
              <a:t>CustomBinding(</a:t>
            </a:r>
            <a:endParaRPr lang="pt-PT" dirty="0" smtClean="0">
              <a:latin typeface="Consolas" pitchFamily="49" charset="0"/>
            </a:endParaRPr>
          </a:p>
          <a:p>
            <a:r>
              <a:rPr lang="pt-PT" dirty="0" smtClean="0">
                <a:latin typeface="Consolas" pitchFamily="49" charset="0"/>
              </a:rPr>
              <a:t>   SecurityBindingElement.CreateCertificateSignatureBindingElement(),</a:t>
            </a:r>
          </a:p>
          <a:p>
            <a:r>
              <a:rPr lang="pt-PT" dirty="0" smtClean="0">
                <a:latin typeface="Consolas" pitchFamily="49" charset="0"/>
              </a:rPr>
              <a:t>   </a:t>
            </a:r>
            <a:r>
              <a:rPr lang="pt-PT" dirty="0" err="1" smtClean="0">
                <a:latin typeface="Consolas" pitchFamily="49" charset="0"/>
              </a:rPr>
              <a:t>new</a:t>
            </a:r>
            <a:r>
              <a:rPr lang="pt-PT" dirty="0" smtClean="0">
                <a:latin typeface="Consolas" pitchFamily="49" charset="0"/>
              </a:rPr>
              <a:t> </a:t>
            </a:r>
            <a:r>
              <a:rPr lang="pt-PT" dirty="0" err="1" smtClean="0">
                <a:latin typeface="Consolas" pitchFamily="49" charset="0"/>
              </a:rPr>
              <a:t>OneWayBindingElement(</a:t>
            </a:r>
            <a:r>
              <a:rPr lang="pt-PT" dirty="0" smtClean="0">
                <a:latin typeface="Consolas" pitchFamily="49" charset="0"/>
              </a:rPr>
              <a:t>),</a:t>
            </a:r>
          </a:p>
          <a:p>
            <a:r>
              <a:rPr lang="pt-PT" dirty="0" smtClean="0">
                <a:latin typeface="Consolas" pitchFamily="49" charset="0"/>
              </a:rPr>
              <a:t>   </a:t>
            </a:r>
            <a:r>
              <a:rPr lang="pt-PT" dirty="0" err="1" smtClean="0">
                <a:latin typeface="Consolas" pitchFamily="49" charset="0"/>
              </a:rPr>
              <a:t>new</a:t>
            </a:r>
            <a:r>
              <a:rPr lang="pt-PT" dirty="0" smtClean="0">
                <a:latin typeface="Consolas" pitchFamily="49" charset="0"/>
              </a:rPr>
              <a:t> </a:t>
            </a:r>
            <a:r>
              <a:rPr lang="pt-PT" dirty="0" err="1" smtClean="0">
                <a:latin typeface="Consolas" pitchFamily="49" charset="0"/>
              </a:rPr>
              <a:t>TextMessageEncodingBindingElement(</a:t>
            </a:r>
            <a:r>
              <a:rPr lang="pt-PT" dirty="0" smtClean="0">
                <a:latin typeface="Consolas" pitchFamily="49" charset="0"/>
              </a:rPr>
              <a:t>),</a:t>
            </a:r>
          </a:p>
          <a:p>
            <a:r>
              <a:rPr lang="pt-PT" dirty="0" smtClean="0">
                <a:latin typeface="Consolas" pitchFamily="49" charset="0"/>
              </a:rPr>
              <a:t>   </a:t>
            </a:r>
            <a:r>
              <a:rPr lang="pt-PT" dirty="0" err="1" smtClean="0">
                <a:latin typeface="Consolas" pitchFamily="49" charset="0"/>
              </a:rPr>
              <a:t>new</a:t>
            </a:r>
            <a:r>
              <a:rPr lang="pt-PT" dirty="0" smtClean="0">
                <a:latin typeface="Consolas" pitchFamily="49" charset="0"/>
              </a:rPr>
              <a:t> </a:t>
            </a:r>
            <a:r>
              <a:rPr lang="pt-PT" dirty="0" err="1" smtClean="0">
                <a:latin typeface="Consolas" pitchFamily="49" charset="0"/>
              </a:rPr>
              <a:t>HttpTransportBindingElement(</a:t>
            </a:r>
            <a:r>
              <a:rPr lang="pt-PT" dirty="0" smtClean="0">
                <a:latin typeface="Consolas" pitchFamily="49" charset="0"/>
              </a:rPr>
              <a:t>)</a:t>
            </a:r>
          </a:p>
          <a:p>
            <a:r>
              <a:rPr lang="pt-PT" dirty="0" smtClean="0">
                <a:latin typeface="Consolas" pitchFamily="49" charset="0"/>
              </a:rPr>
              <a:t>);</a:t>
            </a:r>
            <a:endParaRPr lang="pt-PT" dirty="0">
              <a:latin typeface="Consolas" pitchFamily="49" charset="0"/>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en-US" dirty="0" smtClean="0"/>
              <a:t>Custom Bindings</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Arquitectura de execução</a:t>
            </a:r>
            <a:endParaRPr lang="pt-PT" dirty="0"/>
          </a:p>
        </p:txBody>
      </p:sp>
      <p:sp>
        <p:nvSpPr>
          <p:cNvPr id="7" name="Rectangle 6"/>
          <p:cNvSpPr/>
          <p:nvPr/>
        </p:nvSpPr>
        <p:spPr bwMode="auto">
          <a:xfrm>
            <a:off x="1928794" y="5286388"/>
            <a:ext cx="2286016" cy="642942"/>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err="1" smtClean="0">
                <a:solidFill>
                  <a:srgbClr val="FFFFFF"/>
                </a:solidFill>
                <a:effectLst>
                  <a:outerShdw blurRad="38100" dist="38100" dir="2700000" algn="tl">
                    <a:srgbClr val="000000">
                      <a:alpha val="43137"/>
                    </a:srgbClr>
                  </a:outerShdw>
                </a:effectLst>
                <a:latin typeface="Segoe" pitchFamily="34" charset="0"/>
              </a:rPr>
              <a:t>Encoder</a:t>
            </a:r>
            <a:endParaRPr lang="pt-PT"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bwMode="auto">
          <a:xfrm>
            <a:off x="6357950" y="5286388"/>
            <a:ext cx="2286016" cy="642942"/>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err="1" smtClean="0">
                <a:solidFill>
                  <a:srgbClr val="FFFFFF"/>
                </a:solidFill>
                <a:effectLst>
                  <a:outerShdw blurRad="38100" dist="38100" dir="2700000" algn="tl">
                    <a:srgbClr val="000000">
                      <a:alpha val="43137"/>
                    </a:srgbClr>
                  </a:outerShdw>
                </a:effectLst>
                <a:latin typeface="Segoe" pitchFamily="34" charset="0"/>
              </a:rPr>
              <a:t>Encoder</a:t>
            </a:r>
            <a:endParaRPr lang="pt-PT"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0" name="Rectangle 9"/>
          <p:cNvSpPr/>
          <p:nvPr/>
        </p:nvSpPr>
        <p:spPr bwMode="auto">
          <a:xfrm>
            <a:off x="1928794" y="4143380"/>
            <a:ext cx="2286016" cy="642942"/>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smtClean="0">
                <a:solidFill>
                  <a:srgbClr val="FFFFFF"/>
                </a:solidFill>
                <a:effectLst>
                  <a:outerShdw blurRad="38100" dist="38100" dir="2700000" algn="tl">
                    <a:srgbClr val="000000">
                      <a:alpha val="43137"/>
                    </a:srgbClr>
                  </a:outerShdw>
                </a:effectLst>
                <a:latin typeface="Segoe" pitchFamily="34" charset="0"/>
              </a:rPr>
              <a:t>Protocolo</a:t>
            </a:r>
          </a:p>
        </p:txBody>
      </p:sp>
      <p:sp>
        <p:nvSpPr>
          <p:cNvPr id="11" name="Rectangle 10"/>
          <p:cNvSpPr/>
          <p:nvPr/>
        </p:nvSpPr>
        <p:spPr bwMode="auto">
          <a:xfrm>
            <a:off x="6357950" y="4143380"/>
            <a:ext cx="2286016" cy="642942"/>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smtClean="0">
                <a:solidFill>
                  <a:srgbClr val="FFFFFF"/>
                </a:solidFill>
                <a:effectLst>
                  <a:outerShdw blurRad="38100" dist="38100" dir="2700000" algn="tl">
                    <a:srgbClr val="000000">
                      <a:alpha val="43137"/>
                    </a:srgbClr>
                  </a:outerShdw>
                </a:effectLst>
                <a:latin typeface="Segoe" pitchFamily="34" charset="0"/>
              </a:rPr>
              <a:t>Protocolo</a:t>
            </a:r>
          </a:p>
        </p:txBody>
      </p:sp>
      <p:sp>
        <p:nvSpPr>
          <p:cNvPr id="12" name="Rectangle 11"/>
          <p:cNvSpPr/>
          <p:nvPr/>
        </p:nvSpPr>
        <p:spPr bwMode="auto">
          <a:xfrm>
            <a:off x="1928794" y="3357562"/>
            <a:ext cx="2286016" cy="642942"/>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smtClean="0">
                <a:solidFill>
                  <a:srgbClr val="FFFFFF"/>
                </a:solidFill>
                <a:effectLst>
                  <a:outerShdw blurRad="38100" dist="38100" dir="2700000" algn="tl">
                    <a:srgbClr val="000000">
                      <a:alpha val="43137"/>
                    </a:srgbClr>
                  </a:outerShdw>
                </a:effectLst>
                <a:latin typeface="Segoe" pitchFamily="34" charset="0"/>
              </a:rPr>
              <a:t>Protocolo</a:t>
            </a:r>
          </a:p>
        </p:txBody>
      </p:sp>
      <p:sp>
        <p:nvSpPr>
          <p:cNvPr id="13" name="Rectangle 12"/>
          <p:cNvSpPr/>
          <p:nvPr/>
        </p:nvSpPr>
        <p:spPr bwMode="auto">
          <a:xfrm>
            <a:off x="6357950" y="3357562"/>
            <a:ext cx="2286016" cy="642942"/>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smtClean="0">
                <a:solidFill>
                  <a:srgbClr val="FFFFFF"/>
                </a:solidFill>
                <a:effectLst>
                  <a:outerShdw blurRad="38100" dist="38100" dir="2700000" algn="tl">
                    <a:srgbClr val="000000">
                      <a:alpha val="43137"/>
                    </a:srgbClr>
                  </a:outerShdw>
                </a:effectLst>
                <a:latin typeface="Segoe" pitchFamily="34" charset="0"/>
              </a:rPr>
              <a:t>Protocolo</a:t>
            </a:r>
          </a:p>
        </p:txBody>
      </p:sp>
      <p:sp>
        <p:nvSpPr>
          <p:cNvPr id="15" name="Snip Same Side Corner Rectangle 14"/>
          <p:cNvSpPr/>
          <p:nvPr/>
        </p:nvSpPr>
        <p:spPr bwMode="auto">
          <a:xfrm>
            <a:off x="1928794" y="2571744"/>
            <a:ext cx="2286016" cy="714380"/>
          </a:xfrm>
          <a:prstGeom prst="snip2SameRect">
            <a:avLst/>
          </a:prstGeom>
          <a:solidFill>
            <a:schemeClr val="accent5">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err="1" smtClean="0">
                <a:solidFill>
                  <a:srgbClr val="FFFFFF"/>
                </a:solidFill>
                <a:effectLst>
                  <a:outerShdw blurRad="38100" dist="38100" dir="2700000" algn="tl">
                    <a:srgbClr val="000000">
                      <a:alpha val="43137"/>
                    </a:srgbClr>
                  </a:outerShdw>
                </a:effectLst>
                <a:latin typeface="Segoe" pitchFamily="34" charset="0"/>
              </a:rPr>
              <a:t>Client</a:t>
            </a:r>
            <a:r>
              <a:rPr lang="pt-PT" sz="2300" dirty="0" smtClean="0">
                <a:solidFill>
                  <a:srgbClr val="FFFFFF"/>
                </a:solidFill>
                <a:effectLst>
                  <a:outerShdw blurRad="38100" dist="38100" dir="2700000" algn="tl">
                    <a:srgbClr val="000000">
                      <a:alpha val="43137"/>
                    </a:srgbClr>
                  </a:outerShdw>
                </a:effectLst>
                <a:latin typeface="Segoe" pitchFamily="34" charset="0"/>
              </a:rPr>
              <a:t> (Proxy)</a:t>
            </a:r>
          </a:p>
        </p:txBody>
      </p:sp>
      <p:sp>
        <p:nvSpPr>
          <p:cNvPr id="4" name="Rectangle 3"/>
          <p:cNvSpPr/>
          <p:nvPr/>
        </p:nvSpPr>
        <p:spPr bwMode="auto">
          <a:xfrm>
            <a:off x="1928794" y="5857892"/>
            <a:ext cx="2286016" cy="642942"/>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smtClean="0">
                <a:solidFill>
                  <a:srgbClr val="FFFFFF"/>
                </a:solidFill>
                <a:effectLst>
                  <a:outerShdw blurRad="38100" dist="38100" dir="2700000" algn="tl">
                    <a:srgbClr val="000000">
                      <a:alpha val="43137"/>
                    </a:srgbClr>
                  </a:outerShdw>
                </a:effectLst>
                <a:latin typeface="Segoe" pitchFamily="34" charset="0"/>
              </a:rPr>
              <a:t>Transporte</a:t>
            </a:r>
          </a:p>
        </p:txBody>
      </p:sp>
      <p:sp>
        <p:nvSpPr>
          <p:cNvPr id="6" name="Rectangle 5"/>
          <p:cNvSpPr/>
          <p:nvPr/>
        </p:nvSpPr>
        <p:spPr bwMode="auto">
          <a:xfrm>
            <a:off x="6357950" y="5857892"/>
            <a:ext cx="2286016" cy="642942"/>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smtClean="0">
                <a:solidFill>
                  <a:srgbClr val="FFFFFF"/>
                </a:solidFill>
                <a:effectLst>
                  <a:outerShdw blurRad="38100" dist="38100" dir="2700000" algn="tl">
                    <a:srgbClr val="000000">
                      <a:alpha val="43137"/>
                    </a:srgbClr>
                  </a:outerShdw>
                </a:effectLst>
                <a:latin typeface="Segoe" pitchFamily="34" charset="0"/>
              </a:rPr>
              <a:t>Transporte</a:t>
            </a:r>
          </a:p>
        </p:txBody>
      </p:sp>
      <p:sp>
        <p:nvSpPr>
          <p:cNvPr id="16" name="Snip Same Side Corner Rectangle 15"/>
          <p:cNvSpPr/>
          <p:nvPr/>
        </p:nvSpPr>
        <p:spPr bwMode="auto">
          <a:xfrm>
            <a:off x="6357950" y="2571744"/>
            <a:ext cx="2286016" cy="714380"/>
          </a:xfrm>
          <a:prstGeom prst="snip2SameRect">
            <a:avLst/>
          </a:prstGeom>
          <a:solidFill>
            <a:schemeClr val="accent5">
              <a:lumMod val="50000"/>
            </a:schemeClr>
          </a:solidFill>
          <a:ln cmpd="sng">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err="1" smtClean="0">
                <a:solidFill>
                  <a:srgbClr val="FFFFFF"/>
                </a:solidFill>
                <a:effectLst>
                  <a:outerShdw blurRad="38100" dist="38100" dir="2700000" algn="tl">
                    <a:srgbClr val="000000">
                      <a:alpha val="43137"/>
                    </a:srgbClr>
                  </a:outerShdw>
                </a:effectLst>
                <a:latin typeface="Segoe" pitchFamily="34" charset="0"/>
              </a:rPr>
              <a:t>Dispatcher</a:t>
            </a:r>
            <a:endParaRPr lang="pt-PT"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4" name="Oval 23"/>
          <p:cNvSpPr/>
          <p:nvPr/>
        </p:nvSpPr>
        <p:spPr bwMode="auto">
          <a:xfrm>
            <a:off x="2928926" y="2214554"/>
            <a:ext cx="285752" cy="285752"/>
          </a:xfrm>
          <a:prstGeom prst="ellipse">
            <a:avLst/>
          </a:prstGeom>
          <a:solidFill>
            <a:schemeClr val="accent6">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pt-PT"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26" name="Straight Connector 25"/>
          <p:cNvCxnSpPr>
            <a:stCxn id="24" idx="4"/>
            <a:endCxn id="15" idx="3"/>
          </p:cNvCxnSpPr>
          <p:nvPr/>
        </p:nvCxnSpPr>
        <p:spPr>
          <a:xfrm rot="5400000">
            <a:off x="3036083" y="2536025"/>
            <a:ext cx="71438" cy="158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bwMode="auto">
          <a:xfrm>
            <a:off x="6286512" y="1214422"/>
            <a:ext cx="2428892" cy="785818"/>
          </a:xfrm>
          <a:prstGeom prst="ellipse">
            <a:avLst/>
          </a:prstGeom>
          <a:solidFill>
            <a:schemeClr val="accent6">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000" dirty="0" err="1" smtClean="0">
                <a:solidFill>
                  <a:srgbClr val="FFFFFF"/>
                </a:solidFill>
                <a:effectLst>
                  <a:outerShdw blurRad="38100" dist="38100" dir="2700000" algn="tl">
                    <a:srgbClr val="000000">
                      <a:alpha val="43137"/>
                    </a:srgbClr>
                  </a:outerShdw>
                </a:effectLst>
                <a:latin typeface="Segoe" pitchFamily="34" charset="0"/>
              </a:rPr>
              <a:t>Service</a:t>
            </a:r>
            <a:r>
              <a:rPr lang="pt-PT" sz="2000" dirty="0" smtClean="0">
                <a:solidFill>
                  <a:srgbClr val="FFFFFF"/>
                </a:solidFill>
                <a:effectLst>
                  <a:outerShdw blurRad="38100" dist="38100" dir="2700000" algn="tl">
                    <a:srgbClr val="000000">
                      <a:alpha val="43137"/>
                    </a:srgbClr>
                  </a:outerShdw>
                </a:effectLst>
                <a:latin typeface="Segoe" pitchFamily="34" charset="0"/>
              </a:rPr>
              <a:t> </a:t>
            </a:r>
            <a:r>
              <a:rPr lang="pt-PT" sz="2000" dirty="0" err="1" smtClean="0">
                <a:solidFill>
                  <a:srgbClr val="FFFFFF"/>
                </a:solidFill>
                <a:effectLst>
                  <a:outerShdw blurRad="38100" dist="38100" dir="2700000" algn="tl">
                    <a:srgbClr val="000000">
                      <a:alpha val="43137"/>
                    </a:srgbClr>
                  </a:outerShdw>
                </a:effectLst>
                <a:latin typeface="Segoe" pitchFamily="34" charset="0"/>
              </a:rPr>
              <a:t>Type</a:t>
            </a:r>
            <a:endParaRPr lang="pt-PT" sz="20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33" name="Oval 32"/>
          <p:cNvSpPr/>
          <p:nvPr/>
        </p:nvSpPr>
        <p:spPr bwMode="auto">
          <a:xfrm rot="10800000">
            <a:off x="7358082" y="2071678"/>
            <a:ext cx="285752" cy="285752"/>
          </a:xfrm>
          <a:prstGeom prst="ellipse">
            <a:avLst/>
          </a:prstGeom>
          <a:solidFill>
            <a:schemeClr val="accent6">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pt-PT"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34" name="Straight Connector 33"/>
          <p:cNvCxnSpPr>
            <a:stCxn id="33" idx="4"/>
            <a:endCxn id="32" idx="4"/>
          </p:cNvCxnSpPr>
          <p:nvPr/>
        </p:nvCxnSpPr>
        <p:spPr>
          <a:xfrm rot="5400000" flipH="1" flipV="1">
            <a:off x="7465239" y="2035959"/>
            <a:ext cx="71438" cy="158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1714480" y="1214422"/>
            <a:ext cx="2786082" cy="785818"/>
          </a:xfrm>
          <a:prstGeom prst="ellipse">
            <a:avLst/>
          </a:prstGeom>
          <a:solidFill>
            <a:schemeClr val="accent6">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000" dirty="0" smtClean="0">
                <a:solidFill>
                  <a:srgbClr val="FFFFFF"/>
                </a:solidFill>
                <a:effectLst>
                  <a:outerShdw blurRad="38100" dist="38100" dir="2700000" algn="tl">
                    <a:srgbClr val="000000">
                      <a:alpha val="43137"/>
                    </a:srgbClr>
                  </a:outerShdw>
                </a:effectLst>
                <a:latin typeface="Segoe" pitchFamily="34" charset="0"/>
              </a:rPr>
              <a:t>Consumidores do Serviço</a:t>
            </a:r>
          </a:p>
        </p:txBody>
      </p:sp>
      <p:cxnSp>
        <p:nvCxnSpPr>
          <p:cNvPr id="39" name="Straight Connector 38"/>
          <p:cNvCxnSpPr/>
          <p:nvPr/>
        </p:nvCxnSpPr>
        <p:spPr>
          <a:xfrm>
            <a:off x="142844" y="3357562"/>
            <a:ext cx="8858312" cy="1588"/>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2844" y="2500306"/>
            <a:ext cx="1643074" cy="646331"/>
          </a:xfrm>
          <a:prstGeom prst="rect">
            <a:avLst/>
          </a:prstGeom>
          <a:noFill/>
        </p:spPr>
        <p:txBody>
          <a:bodyPr wrap="square" rtlCol="0">
            <a:spAutoFit/>
          </a:bodyPr>
          <a:lstStyle/>
          <a:p>
            <a:pPr algn="ctr"/>
            <a:r>
              <a:rPr lang="pt-PT" b="1" dirty="0" smtClean="0"/>
              <a:t>Service </a:t>
            </a:r>
            <a:r>
              <a:rPr lang="pt-PT" b="1" dirty="0" err="1" smtClean="0"/>
              <a:t>Model</a:t>
            </a:r>
            <a:r>
              <a:rPr lang="pt-PT" b="1" dirty="0" smtClean="0"/>
              <a:t> </a:t>
            </a:r>
            <a:r>
              <a:rPr lang="pt-PT" b="1" dirty="0" err="1" smtClean="0"/>
              <a:t>Layer</a:t>
            </a:r>
            <a:endParaRPr lang="pt-PT" b="1" dirty="0"/>
          </a:p>
        </p:txBody>
      </p:sp>
      <p:sp>
        <p:nvSpPr>
          <p:cNvPr id="42" name="TextBox 41"/>
          <p:cNvSpPr txBox="1"/>
          <p:nvPr/>
        </p:nvSpPr>
        <p:spPr>
          <a:xfrm>
            <a:off x="142844" y="3500438"/>
            <a:ext cx="1643074" cy="646331"/>
          </a:xfrm>
          <a:prstGeom prst="rect">
            <a:avLst/>
          </a:prstGeom>
          <a:noFill/>
        </p:spPr>
        <p:txBody>
          <a:bodyPr wrap="square" rtlCol="0">
            <a:spAutoFit/>
          </a:bodyPr>
          <a:lstStyle/>
          <a:p>
            <a:pPr algn="ctr"/>
            <a:r>
              <a:rPr lang="pt-PT" b="1" dirty="0" err="1" smtClean="0"/>
              <a:t>Channel</a:t>
            </a:r>
            <a:r>
              <a:rPr lang="pt-PT" b="1" dirty="0" smtClean="0"/>
              <a:t> </a:t>
            </a:r>
            <a:r>
              <a:rPr lang="pt-PT" b="1" dirty="0" err="1" smtClean="0"/>
              <a:t>Stack</a:t>
            </a:r>
            <a:r>
              <a:rPr lang="pt-PT" b="1" dirty="0" smtClean="0"/>
              <a:t> </a:t>
            </a:r>
            <a:r>
              <a:rPr lang="pt-PT" b="1" dirty="0" err="1" smtClean="0"/>
              <a:t>Layer</a:t>
            </a:r>
            <a:endParaRPr lang="pt-PT" b="1" dirty="0"/>
          </a:p>
        </p:txBody>
      </p:sp>
      <p:pic>
        <p:nvPicPr>
          <p:cNvPr id="59" name="Picture 10" descr="MSN icon envelope only"/>
          <p:cNvPicPr>
            <a:picLocks noChangeAspect="1" noChangeArrowheads="1"/>
          </p:cNvPicPr>
          <p:nvPr/>
        </p:nvPicPr>
        <p:blipFill>
          <a:blip r:embed="rId2"/>
          <a:srcRect/>
          <a:stretch>
            <a:fillRect/>
          </a:stretch>
        </p:blipFill>
        <p:spPr bwMode="auto">
          <a:xfrm>
            <a:off x="2643174" y="3786190"/>
            <a:ext cx="785812" cy="798512"/>
          </a:xfrm>
          <a:prstGeom prst="rect">
            <a:avLst/>
          </a:prstGeom>
          <a:noFill/>
          <a:ln w="9525">
            <a:noFill/>
            <a:miter lim="800000"/>
            <a:headEnd/>
            <a:tailEnd/>
          </a:ln>
        </p:spPr>
      </p:pic>
      <p:pic>
        <p:nvPicPr>
          <p:cNvPr id="60" name="Picture 10" descr="MSN icon envelope only"/>
          <p:cNvPicPr>
            <a:picLocks noChangeAspect="1" noChangeArrowheads="1"/>
          </p:cNvPicPr>
          <p:nvPr/>
        </p:nvPicPr>
        <p:blipFill>
          <a:blip r:embed="rId2"/>
          <a:srcRect/>
          <a:stretch>
            <a:fillRect/>
          </a:stretch>
        </p:blipFill>
        <p:spPr bwMode="auto">
          <a:xfrm>
            <a:off x="7072330" y="3786190"/>
            <a:ext cx="785812" cy="798512"/>
          </a:xfrm>
          <a:prstGeom prst="rect">
            <a:avLst/>
          </a:prstGeom>
          <a:noFill/>
          <a:ln w="9525">
            <a:noFill/>
            <a:miter lim="800000"/>
            <a:headEnd/>
            <a:tailEnd/>
          </a:ln>
        </p:spPr>
      </p:pic>
      <p:pic>
        <p:nvPicPr>
          <p:cNvPr id="61" name="Picture 10" descr="MSN icon envelope only"/>
          <p:cNvPicPr>
            <a:picLocks noChangeAspect="1" noChangeArrowheads="1"/>
          </p:cNvPicPr>
          <p:nvPr/>
        </p:nvPicPr>
        <p:blipFill>
          <a:blip r:embed="rId2"/>
          <a:srcRect/>
          <a:stretch>
            <a:fillRect/>
          </a:stretch>
        </p:blipFill>
        <p:spPr bwMode="auto">
          <a:xfrm>
            <a:off x="2643174" y="4786322"/>
            <a:ext cx="785812" cy="798512"/>
          </a:xfrm>
          <a:prstGeom prst="rect">
            <a:avLst/>
          </a:prstGeom>
          <a:noFill/>
          <a:ln w="9525">
            <a:noFill/>
            <a:miter lim="800000"/>
            <a:headEnd/>
            <a:tailEnd/>
          </a:ln>
        </p:spPr>
      </p:pic>
      <p:pic>
        <p:nvPicPr>
          <p:cNvPr id="62" name="Picture 10" descr="MSN icon envelope only"/>
          <p:cNvPicPr>
            <a:picLocks noChangeAspect="1" noChangeArrowheads="1"/>
          </p:cNvPicPr>
          <p:nvPr/>
        </p:nvPicPr>
        <p:blipFill>
          <a:blip r:embed="rId2"/>
          <a:srcRect/>
          <a:stretch>
            <a:fillRect/>
          </a:stretch>
        </p:blipFill>
        <p:spPr bwMode="auto">
          <a:xfrm>
            <a:off x="7072330" y="4786322"/>
            <a:ext cx="785812" cy="798512"/>
          </a:xfrm>
          <a:prstGeom prst="rect">
            <a:avLst/>
          </a:prstGeom>
          <a:noFill/>
          <a:ln w="9525">
            <a:noFill/>
            <a:miter lim="800000"/>
            <a:headEnd/>
            <a:tailEnd/>
          </a:ln>
        </p:spPr>
      </p:pic>
      <p:cxnSp>
        <p:nvCxnSpPr>
          <p:cNvPr id="64" name="Straight Connector 63"/>
          <p:cNvCxnSpPr>
            <a:stCxn id="4" idx="3"/>
            <a:endCxn id="6" idx="1"/>
          </p:cNvCxnSpPr>
          <p:nvPr/>
        </p:nvCxnSpPr>
        <p:spPr>
          <a:xfrm>
            <a:off x="4214810" y="6179363"/>
            <a:ext cx="214314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bwMode="auto">
          <a:xfrm>
            <a:off x="6072198" y="3214686"/>
            <a:ext cx="2786082" cy="3429024"/>
          </a:xfrm>
          <a:prstGeom prst="ellipse">
            <a:avLst/>
          </a:prstGeom>
          <a:noFill/>
          <a:ln w="50800">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pt-PT"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30" name="Oval 29"/>
          <p:cNvSpPr/>
          <p:nvPr/>
        </p:nvSpPr>
        <p:spPr bwMode="auto">
          <a:xfrm>
            <a:off x="6072198" y="2428868"/>
            <a:ext cx="2786082" cy="928694"/>
          </a:xfrm>
          <a:prstGeom prst="ellipse">
            <a:avLst/>
          </a:prstGeom>
          <a:noFill/>
          <a:ln w="50800">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pt-PT"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9" name="TextBox 28"/>
          <p:cNvSpPr txBox="1"/>
          <p:nvPr/>
        </p:nvSpPr>
        <p:spPr>
          <a:xfrm>
            <a:off x="214282" y="6246871"/>
            <a:ext cx="287258" cy="461665"/>
          </a:xfrm>
          <a:prstGeom prst="rect">
            <a:avLst/>
          </a:prstGeom>
          <a:noFill/>
        </p:spPr>
        <p:txBody>
          <a:bodyPr wrap="none" rtlCol="0">
            <a:spAutoFit/>
          </a:bodyPr>
          <a:lstStyle/>
          <a:p>
            <a:r>
              <a:rPr lang="pt-PT" sz="2400" b="1" dirty="0" smtClean="0"/>
              <a:t>-</a:t>
            </a:r>
            <a:endParaRPr lang="pt-PT"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2000"/>
                                        <p:tgtEl>
                                          <p:spTgt spid="28"/>
                                        </p:tgtEl>
                                      </p:cBhvr>
                                    </p:animEffect>
                                    <p:set>
                                      <p:cBhvr>
                                        <p:cTn id="11" dur="1" fill="hold">
                                          <p:stCondLst>
                                            <p:cond delay="1999"/>
                                          </p:stCondLst>
                                        </p:cTn>
                                        <p:tgtEl>
                                          <p:spTgt spid="2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Dispatcher</a:t>
            </a:r>
            <a:endParaRPr lang="pt-PT" dirty="0"/>
          </a:p>
        </p:txBody>
      </p:sp>
      <p:sp>
        <p:nvSpPr>
          <p:cNvPr id="3" name="Content Placeholder 2"/>
          <p:cNvSpPr>
            <a:spLocks noGrp="1"/>
          </p:cNvSpPr>
          <p:nvPr>
            <p:ph idx="1"/>
          </p:nvPr>
        </p:nvSpPr>
        <p:spPr>
          <a:xfrm>
            <a:off x="381000" y="1412875"/>
            <a:ext cx="8382000" cy="4949047"/>
          </a:xfrm>
        </p:spPr>
        <p:txBody>
          <a:bodyPr/>
          <a:lstStyle/>
          <a:p>
            <a:r>
              <a:rPr lang="pt-PT" dirty="0" smtClean="0"/>
              <a:t>Interface entre o </a:t>
            </a:r>
            <a:r>
              <a:rPr lang="pt-PT" i="1" dirty="0" smtClean="0"/>
              <a:t>mundo das mensagens </a:t>
            </a:r>
            <a:r>
              <a:rPr lang="pt-PT" dirty="0" smtClean="0"/>
              <a:t>e o </a:t>
            </a:r>
            <a:r>
              <a:rPr lang="pt-PT" i="1" dirty="0" smtClean="0"/>
              <a:t>mundo dos objectos</a:t>
            </a:r>
          </a:p>
          <a:p>
            <a:pPr lvl="1"/>
            <a:r>
              <a:rPr lang="pt-PT" sz="2400" dirty="0" smtClean="0"/>
              <a:t>Autorização</a:t>
            </a:r>
          </a:p>
          <a:p>
            <a:pPr lvl="1"/>
            <a:r>
              <a:rPr lang="pt-PT" sz="2400" dirty="0" smtClean="0"/>
              <a:t>Determinar o </a:t>
            </a:r>
            <a:r>
              <a:rPr lang="pt-PT" sz="2400" i="1" dirty="0" err="1" smtClean="0"/>
              <a:t>endpoint</a:t>
            </a:r>
            <a:r>
              <a:rPr lang="pt-PT" sz="2400" dirty="0" smtClean="0"/>
              <a:t> que processa a mensagem</a:t>
            </a:r>
          </a:p>
          <a:p>
            <a:pPr lvl="1"/>
            <a:r>
              <a:rPr lang="pt-PT" sz="2400" dirty="0" smtClean="0"/>
              <a:t>Obter a instância (+ contexto) do tipo de serviço</a:t>
            </a:r>
          </a:p>
          <a:p>
            <a:pPr lvl="1"/>
            <a:r>
              <a:rPr lang="pt-PT" sz="2400" dirty="0" smtClean="0"/>
              <a:t>Determinar o método a chamar</a:t>
            </a:r>
          </a:p>
          <a:p>
            <a:pPr lvl="1"/>
            <a:r>
              <a:rPr lang="pt-PT" sz="2400" dirty="0" smtClean="0"/>
              <a:t>Transformar a mensagem num conjunto de parâmetros</a:t>
            </a:r>
          </a:p>
          <a:p>
            <a:pPr lvl="1"/>
            <a:r>
              <a:rPr lang="pt-PT" sz="2400" dirty="0" smtClean="0"/>
              <a:t>Determinar a </a:t>
            </a:r>
            <a:r>
              <a:rPr lang="pt-PT" sz="2400" i="1" dirty="0" err="1" smtClean="0"/>
              <a:t>thread</a:t>
            </a:r>
            <a:r>
              <a:rPr lang="pt-PT" sz="2400" dirty="0" smtClean="0"/>
              <a:t> onde a chamada é realizada</a:t>
            </a:r>
          </a:p>
          <a:p>
            <a:pPr lvl="1"/>
            <a:r>
              <a:rPr lang="pt-PT" sz="2400" dirty="0" smtClean="0"/>
              <a:t>Sincronizar com outras chamadas</a:t>
            </a:r>
          </a:p>
          <a:p>
            <a:pPr lvl="1"/>
            <a:r>
              <a:rPr lang="pt-PT" sz="2400" dirty="0" smtClean="0"/>
              <a:t>Mudar a identidade da thread </a:t>
            </a:r>
            <a:r>
              <a:rPr lang="pt-PT" sz="2400" i="1" dirty="0" err="1" smtClean="0"/>
              <a:t>chamadora</a:t>
            </a:r>
            <a:r>
              <a:rPr lang="pt-PT" sz="2400" i="1" dirty="0" smtClean="0"/>
              <a:t> </a:t>
            </a:r>
          </a:p>
          <a:p>
            <a:pPr lvl="1"/>
            <a:r>
              <a:rPr lang="pt-PT" sz="2400" dirty="0" smtClean="0"/>
              <a:t>Chamar o método</a:t>
            </a:r>
          </a:p>
          <a:p>
            <a:pPr lvl="1"/>
            <a:r>
              <a:rPr lang="pt-PT" sz="2400" dirty="0" smtClean="0"/>
              <a:t>…</a:t>
            </a:r>
            <a:endParaRPr lang="pt-PT" sz="2400" dirty="0"/>
          </a:p>
        </p:txBody>
      </p:sp>
      <p:sp>
        <p:nvSpPr>
          <p:cNvPr id="4" name="TextBox 3"/>
          <p:cNvSpPr txBox="1"/>
          <p:nvPr/>
        </p:nvSpPr>
        <p:spPr>
          <a:xfrm>
            <a:off x="214282" y="6246871"/>
            <a:ext cx="287258" cy="461665"/>
          </a:xfrm>
          <a:prstGeom prst="rect">
            <a:avLst/>
          </a:prstGeom>
          <a:noFill/>
        </p:spPr>
        <p:txBody>
          <a:bodyPr wrap="none" rtlCol="0">
            <a:spAutoFit/>
          </a:bodyPr>
          <a:lstStyle/>
          <a:p>
            <a:r>
              <a:rPr lang="pt-PT" sz="2400" b="1" dirty="0" smtClean="0"/>
              <a:t>-</a:t>
            </a:r>
            <a:endParaRPr lang="pt-PT" b="1"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Dispatcher</a:t>
            </a:r>
            <a:endParaRPr lang="pt-PT" dirty="0"/>
          </a:p>
        </p:txBody>
      </p:sp>
      <p:sp>
        <p:nvSpPr>
          <p:cNvPr id="4" name="Snip Same Side Corner Rectangle 3"/>
          <p:cNvSpPr/>
          <p:nvPr/>
        </p:nvSpPr>
        <p:spPr bwMode="auto">
          <a:xfrm>
            <a:off x="5000628" y="5500702"/>
            <a:ext cx="3143272" cy="714380"/>
          </a:xfrm>
          <a:prstGeom prst="snip2SameRect">
            <a:avLst/>
          </a:prstGeom>
          <a:solidFill>
            <a:schemeClr val="accent5">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err="1" smtClean="0">
                <a:solidFill>
                  <a:srgbClr val="FFFFFF"/>
                </a:solidFill>
                <a:effectLst>
                  <a:outerShdw blurRad="38100" dist="38100" dir="2700000" algn="tl">
                    <a:srgbClr val="000000">
                      <a:alpha val="43137"/>
                    </a:srgbClr>
                  </a:outerShdw>
                </a:effectLst>
                <a:latin typeface="Consolas" pitchFamily="49" charset="0"/>
              </a:rPr>
              <a:t>ChannelDispatcher</a:t>
            </a:r>
            <a:endParaRPr lang="pt-PT" sz="2300" dirty="0" smtClean="0">
              <a:solidFill>
                <a:srgbClr val="FFFFFF"/>
              </a:solidFill>
              <a:effectLst>
                <a:outerShdw blurRad="38100" dist="38100" dir="2700000" algn="tl">
                  <a:srgbClr val="000000">
                    <a:alpha val="43137"/>
                  </a:srgbClr>
                </a:outerShdw>
              </a:effectLst>
              <a:latin typeface="Consolas" pitchFamily="49" charset="0"/>
            </a:endParaRPr>
          </a:p>
        </p:txBody>
      </p:sp>
      <p:sp>
        <p:nvSpPr>
          <p:cNvPr id="5" name="Rectangle 4"/>
          <p:cNvSpPr/>
          <p:nvPr/>
        </p:nvSpPr>
        <p:spPr bwMode="auto">
          <a:xfrm>
            <a:off x="5000628" y="6357958"/>
            <a:ext cx="3143272" cy="357190"/>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smtClean="0">
                <a:solidFill>
                  <a:srgbClr val="FFFFFF"/>
                </a:solidFill>
                <a:effectLst>
                  <a:outerShdw blurRad="38100" dist="38100" dir="2700000" algn="tl">
                    <a:srgbClr val="000000">
                      <a:alpha val="43137"/>
                    </a:srgbClr>
                  </a:outerShdw>
                </a:effectLst>
                <a:latin typeface="Segoe" pitchFamily="34" charset="0"/>
              </a:rPr>
              <a:t>Canal</a:t>
            </a:r>
          </a:p>
        </p:txBody>
      </p:sp>
      <p:sp>
        <p:nvSpPr>
          <p:cNvPr id="9" name="Line 12"/>
          <p:cNvSpPr>
            <a:spLocks noChangeShapeType="1"/>
          </p:cNvSpPr>
          <p:nvPr/>
        </p:nvSpPr>
        <p:spPr bwMode="auto">
          <a:xfrm>
            <a:off x="4714876" y="4929198"/>
            <a:ext cx="503238" cy="0"/>
          </a:xfrm>
          <a:prstGeom prst="line">
            <a:avLst/>
          </a:prstGeom>
          <a:noFill/>
          <a:ln w="38100">
            <a:solidFill>
              <a:schemeClr val="accent1"/>
            </a:solidFill>
            <a:round/>
            <a:headEnd type="none" w="sm" len="sm"/>
            <a:tailEnd type="oval" w="lg" len="lg"/>
          </a:ln>
          <a:effectLst/>
        </p:spPr>
        <p:txBody>
          <a:bodyPr tIns="91440" bIns="91440" anchor="ctr">
            <a:spAutoFit/>
          </a:bodyPr>
          <a:lstStyle/>
          <a:p>
            <a:endParaRPr lang="en-US">
              <a:solidFill>
                <a:schemeClr val="bg1"/>
              </a:solidFill>
            </a:endParaRPr>
          </a:p>
        </p:txBody>
      </p:sp>
      <p:sp>
        <p:nvSpPr>
          <p:cNvPr id="11" name="TextBox 10"/>
          <p:cNvSpPr txBox="1"/>
          <p:nvPr/>
        </p:nvSpPr>
        <p:spPr>
          <a:xfrm>
            <a:off x="5357818" y="4714884"/>
            <a:ext cx="3313728" cy="369332"/>
          </a:xfrm>
          <a:prstGeom prst="rect">
            <a:avLst/>
          </a:prstGeom>
          <a:noFill/>
        </p:spPr>
        <p:txBody>
          <a:bodyPr wrap="none" rtlCol="0">
            <a:spAutoFit/>
          </a:bodyPr>
          <a:lstStyle/>
          <a:p>
            <a:r>
              <a:rPr lang="pt-PT" b="1" dirty="0" err="1" smtClean="0"/>
              <a:t>AddressFilter</a:t>
            </a:r>
            <a:r>
              <a:rPr lang="pt-PT" dirty="0" smtClean="0"/>
              <a:t>, </a:t>
            </a:r>
            <a:r>
              <a:rPr lang="pt-PT" b="1" dirty="0" err="1" smtClean="0"/>
              <a:t>ContractFilter</a:t>
            </a:r>
            <a:endParaRPr lang="pt-PT" b="1" dirty="0"/>
          </a:p>
        </p:txBody>
      </p:sp>
      <p:sp>
        <p:nvSpPr>
          <p:cNvPr id="13" name="Line 12"/>
          <p:cNvSpPr>
            <a:spLocks noChangeShapeType="1"/>
          </p:cNvSpPr>
          <p:nvPr/>
        </p:nvSpPr>
        <p:spPr bwMode="auto">
          <a:xfrm>
            <a:off x="4714876" y="4357694"/>
            <a:ext cx="503238" cy="0"/>
          </a:xfrm>
          <a:prstGeom prst="line">
            <a:avLst/>
          </a:prstGeom>
          <a:noFill/>
          <a:ln w="38100">
            <a:solidFill>
              <a:schemeClr val="accent1"/>
            </a:solidFill>
            <a:round/>
            <a:headEnd type="none" w="sm" len="sm"/>
            <a:tailEnd type="oval" w="lg" len="lg"/>
          </a:ln>
          <a:effectLst/>
        </p:spPr>
        <p:txBody>
          <a:bodyPr tIns="91440" bIns="91440" anchor="ctr">
            <a:spAutoFit/>
          </a:bodyPr>
          <a:lstStyle/>
          <a:p>
            <a:endParaRPr lang="en-US">
              <a:solidFill>
                <a:schemeClr val="bg1"/>
              </a:solidFill>
            </a:endParaRPr>
          </a:p>
        </p:txBody>
      </p:sp>
      <p:sp>
        <p:nvSpPr>
          <p:cNvPr id="14" name="TextBox 13"/>
          <p:cNvSpPr txBox="1"/>
          <p:nvPr/>
        </p:nvSpPr>
        <p:spPr>
          <a:xfrm>
            <a:off x="5357818" y="4143380"/>
            <a:ext cx="2185214" cy="369332"/>
          </a:xfrm>
          <a:prstGeom prst="rect">
            <a:avLst/>
          </a:prstGeom>
          <a:noFill/>
        </p:spPr>
        <p:txBody>
          <a:bodyPr wrap="none" rtlCol="0">
            <a:spAutoFit/>
          </a:bodyPr>
          <a:lstStyle/>
          <a:p>
            <a:r>
              <a:rPr lang="pt-PT" dirty="0" err="1" smtClean="0"/>
              <a:t>MessageInspectors</a:t>
            </a:r>
            <a:endParaRPr lang="pt-PT" dirty="0"/>
          </a:p>
        </p:txBody>
      </p:sp>
      <p:sp>
        <p:nvSpPr>
          <p:cNvPr id="15" name="Line 12"/>
          <p:cNvSpPr>
            <a:spLocks noChangeShapeType="1"/>
          </p:cNvSpPr>
          <p:nvPr/>
        </p:nvSpPr>
        <p:spPr bwMode="auto">
          <a:xfrm>
            <a:off x="4714876" y="4000504"/>
            <a:ext cx="503238" cy="0"/>
          </a:xfrm>
          <a:prstGeom prst="line">
            <a:avLst/>
          </a:prstGeom>
          <a:noFill/>
          <a:ln w="38100">
            <a:solidFill>
              <a:schemeClr val="accent1"/>
            </a:solidFill>
            <a:round/>
            <a:headEnd type="none" w="sm" len="sm"/>
            <a:tailEnd type="oval" w="lg" len="lg"/>
          </a:ln>
          <a:effectLst/>
        </p:spPr>
        <p:txBody>
          <a:bodyPr tIns="91440" bIns="91440" anchor="ctr">
            <a:spAutoFit/>
          </a:bodyPr>
          <a:lstStyle/>
          <a:p>
            <a:endParaRPr lang="en-US">
              <a:solidFill>
                <a:schemeClr val="bg1"/>
              </a:solidFill>
            </a:endParaRPr>
          </a:p>
        </p:txBody>
      </p:sp>
      <p:sp>
        <p:nvSpPr>
          <p:cNvPr id="16" name="TextBox 15"/>
          <p:cNvSpPr txBox="1"/>
          <p:nvPr/>
        </p:nvSpPr>
        <p:spPr>
          <a:xfrm>
            <a:off x="5357818" y="3786190"/>
            <a:ext cx="2185214" cy="369332"/>
          </a:xfrm>
          <a:prstGeom prst="rect">
            <a:avLst/>
          </a:prstGeom>
          <a:noFill/>
        </p:spPr>
        <p:txBody>
          <a:bodyPr wrap="none" rtlCol="0">
            <a:spAutoFit/>
          </a:bodyPr>
          <a:lstStyle/>
          <a:p>
            <a:r>
              <a:rPr lang="pt-PT" b="1" dirty="0" err="1" smtClean="0"/>
              <a:t>OperationSelector</a:t>
            </a:r>
            <a:endParaRPr lang="pt-PT" b="1" dirty="0"/>
          </a:p>
        </p:txBody>
      </p:sp>
      <p:sp>
        <p:nvSpPr>
          <p:cNvPr id="19" name="Line 12"/>
          <p:cNvSpPr>
            <a:spLocks noChangeShapeType="1"/>
          </p:cNvSpPr>
          <p:nvPr/>
        </p:nvSpPr>
        <p:spPr bwMode="auto">
          <a:xfrm>
            <a:off x="4714876" y="3643314"/>
            <a:ext cx="503238" cy="0"/>
          </a:xfrm>
          <a:prstGeom prst="line">
            <a:avLst/>
          </a:prstGeom>
          <a:noFill/>
          <a:ln w="38100">
            <a:solidFill>
              <a:schemeClr val="accent1"/>
            </a:solidFill>
            <a:round/>
            <a:headEnd type="none" w="sm" len="sm"/>
            <a:tailEnd type="oval" w="lg" len="lg"/>
          </a:ln>
          <a:effectLst/>
        </p:spPr>
        <p:txBody>
          <a:bodyPr tIns="91440" bIns="91440" anchor="ctr">
            <a:spAutoFit/>
          </a:bodyPr>
          <a:lstStyle/>
          <a:p>
            <a:endParaRPr lang="en-US">
              <a:solidFill>
                <a:schemeClr val="bg1"/>
              </a:solidFill>
            </a:endParaRPr>
          </a:p>
        </p:txBody>
      </p:sp>
      <p:sp>
        <p:nvSpPr>
          <p:cNvPr id="20" name="TextBox 19"/>
          <p:cNvSpPr txBox="1"/>
          <p:nvPr/>
        </p:nvSpPr>
        <p:spPr>
          <a:xfrm>
            <a:off x="5357818" y="3429000"/>
            <a:ext cx="2056973" cy="369332"/>
          </a:xfrm>
          <a:prstGeom prst="rect">
            <a:avLst/>
          </a:prstGeom>
          <a:noFill/>
        </p:spPr>
        <p:txBody>
          <a:bodyPr wrap="none" rtlCol="0">
            <a:spAutoFit/>
          </a:bodyPr>
          <a:lstStyle/>
          <a:p>
            <a:r>
              <a:rPr lang="pt-PT" b="1" dirty="0" err="1" smtClean="0"/>
              <a:t>InstanceProvider</a:t>
            </a:r>
            <a:endParaRPr lang="pt-PT" b="1" dirty="0"/>
          </a:p>
        </p:txBody>
      </p:sp>
      <p:sp>
        <p:nvSpPr>
          <p:cNvPr id="21" name="Oval 20"/>
          <p:cNvSpPr/>
          <p:nvPr/>
        </p:nvSpPr>
        <p:spPr bwMode="auto">
          <a:xfrm>
            <a:off x="357158" y="928670"/>
            <a:ext cx="2714644" cy="785818"/>
          </a:xfrm>
          <a:prstGeom prst="ellipse">
            <a:avLst/>
          </a:prstGeom>
          <a:solidFill>
            <a:schemeClr val="accent6">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000" dirty="0" err="1" smtClean="0">
                <a:solidFill>
                  <a:srgbClr val="FFFFFF"/>
                </a:solidFill>
                <a:effectLst>
                  <a:outerShdw blurRad="38100" dist="38100" dir="2700000" algn="tl">
                    <a:srgbClr val="000000">
                      <a:alpha val="43137"/>
                    </a:srgbClr>
                  </a:outerShdw>
                </a:effectLst>
                <a:latin typeface="Segoe" pitchFamily="34" charset="0"/>
              </a:rPr>
              <a:t>object.Método</a:t>
            </a:r>
            <a:endParaRPr lang="pt-PT" sz="20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2" name="Line 12"/>
          <p:cNvSpPr>
            <a:spLocks noChangeShapeType="1"/>
          </p:cNvSpPr>
          <p:nvPr/>
        </p:nvSpPr>
        <p:spPr bwMode="auto">
          <a:xfrm>
            <a:off x="3143240" y="2571744"/>
            <a:ext cx="503238" cy="0"/>
          </a:xfrm>
          <a:prstGeom prst="line">
            <a:avLst/>
          </a:prstGeom>
          <a:noFill/>
          <a:ln w="38100">
            <a:solidFill>
              <a:schemeClr val="accent1"/>
            </a:solidFill>
            <a:round/>
            <a:headEnd type="none" w="sm" len="sm"/>
            <a:tailEnd type="oval" w="lg" len="lg"/>
          </a:ln>
          <a:effectLst/>
        </p:spPr>
        <p:txBody>
          <a:bodyPr tIns="91440" bIns="91440" anchor="ctr">
            <a:spAutoFit/>
          </a:bodyPr>
          <a:lstStyle/>
          <a:p>
            <a:endParaRPr lang="en-US">
              <a:solidFill>
                <a:schemeClr val="bg1"/>
              </a:solidFill>
            </a:endParaRPr>
          </a:p>
        </p:txBody>
      </p:sp>
      <p:sp>
        <p:nvSpPr>
          <p:cNvPr id="23" name="TextBox 22"/>
          <p:cNvSpPr txBox="1"/>
          <p:nvPr/>
        </p:nvSpPr>
        <p:spPr>
          <a:xfrm>
            <a:off x="3786182" y="2357430"/>
            <a:ext cx="1261884" cy="369332"/>
          </a:xfrm>
          <a:prstGeom prst="rect">
            <a:avLst/>
          </a:prstGeom>
          <a:noFill/>
        </p:spPr>
        <p:txBody>
          <a:bodyPr wrap="none" rtlCol="0">
            <a:spAutoFit/>
          </a:bodyPr>
          <a:lstStyle/>
          <a:p>
            <a:r>
              <a:rPr lang="pt-PT" b="1" dirty="0" err="1" smtClean="0"/>
              <a:t>Formatter</a:t>
            </a:r>
            <a:endParaRPr lang="pt-PT" b="1" dirty="0"/>
          </a:p>
        </p:txBody>
      </p:sp>
      <p:sp>
        <p:nvSpPr>
          <p:cNvPr id="24" name="Line 12"/>
          <p:cNvSpPr>
            <a:spLocks noChangeShapeType="1"/>
          </p:cNvSpPr>
          <p:nvPr/>
        </p:nvSpPr>
        <p:spPr bwMode="auto">
          <a:xfrm>
            <a:off x="3143240" y="2214554"/>
            <a:ext cx="503238" cy="0"/>
          </a:xfrm>
          <a:prstGeom prst="line">
            <a:avLst/>
          </a:prstGeom>
          <a:noFill/>
          <a:ln w="38100">
            <a:solidFill>
              <a:schemeClr val="accent1"/>
            </a:solidFill>
            <a:round/>
            <a:headEnd type="none" w="sm" len="sm"/>
            <a:tailEnd type="oval" w="lg" len="lg"/>
          </a:ln>
          <a:effectLst/>
        </p:spPr>
        <p:txBody>
          <a:bodyPr tIns="91440" bIns="91440" anchor="ctr">
            <a:spAutoFit/>
          </a:bodyPr>
          <a:lstStyle/>
          <a:p>
            <a:endParaRPr lang="en-US">
              <a:solidFill>
                <a:schemeClr val="bg1"/>
              </a:solidFill>
            </a:endParaRPr>
          </a:p>
        </p:txBody>
      </p:sp>
      <p:sp>
        <p:nvSpPr>
          <p:cNvPr id="25" name="TextBox 24"/>
          <p:cNvSpPr txBox="1"/>
          <p:nvPr/>
        </p:nvSpPr>
        <p:spPr>
          <a:xfrm>
            <a:off x="3786182" y="2000240"/>
            <a:ext cx="1005403" cy="369332"/>
          </a:xfrm>
          <a:prstGeom prst="rect">
            <a:avLst/>
          </a:prstGeom>
          <a:noFill/>
        </p:spPr>
        <p:txBody>
          <a:bodyPr wrap="none" rtlCol="0">
            <a:spAutoFit/>
          </a:bodyPr>
          <a:lstStyle/>
          <a:p>
            <a:r>
              <a:rPr lang="pt-PT" b="1" dirty="0" err="1" smtClean="0"/>
              <a:t>Invoker</a:t>
            </a:r>
            <a:endParaRPr lang="pt-PT" b="1" dirty="0"/>
          </a:p>
        </p:txBody>
      </p:sp>
      <p:sp>
        <p:nvSpPr>
          <p:cNvPr id="30" name="Line 12"/>
          <p:cNvSpPr>
            <a:spLocks noChangeShapeType="1"/>
          </p:cNvSpPr>
          <p:nvPr/>
        </p:nvSpPr>
        <p:spPr bwMode="auto">
          <a:xfrm>
            <a:off x="3143240" y="3000372"/>
            <a:ext cx="503238" cy="0"/>
          </a:xfrm>
          <a:prstGeom prst="line">
            <a:avLst/>
          </a:prstGeom>
          <a:noFill/>
          <a:ln w="38100">
            <a:solidFill>
              <a:schemeClr val="accent1"/>
            </a:solidFill>
            <a:round/>
            <a:headEnd type="none" w="sm" len="sm"/>
            <a:tailEnd type="oval" w="lg" len="lg"/>
          </a:ln>
          <a:effectLst/>
        </p:spPr>
        <p:txBody>
          <a:bodyPr tIns="91440" bIns="91440" anchor="ctr">
            <a:spAutoFit/>
          </a:bodyPr>
          <a:lstStyle/>
          <a:p>
            <a:endParaRPr lang="en-US">
              <a:solidFill>
                <a:schemeClr val="bg1"/>
              </a:solidFill>
            </a:endParaRPr>
          </a:p>
        </p:txBody>
      </p:sp>
      <p:sp>
        <p:nvSpPr>
          <p:cNvPr id="31" name="TextBox 30"/>
          <p:cNvSpPr txBox="1"/>
          <p:nvPr/>
        </p:nvSpPr>
        <p:spPr>
          <a:xfrm>
            <a:off x="3786182" y="2786058"/>
            <a:ext cx="2326278" cy="369332"/>
          </a:xfrm>
          <a:prstGeom prst="rect">
            <a:avLst/>
          </a:prstGeom>
          <a:noFill/>
        </p:spPr>
        <p:txBody>
          <a:bodyPr wrap="none" rtlCol="0">
            <a:spAutoFit/>
          </a:bodyPr>
          <a:lstStyle/>
          <a:p>
            <a:r>
              <a:rPr lang="pt-PT" dirty="0" err="1" smtClean="0"/>
              <a:t>ParameterInspectors</a:t>
            </a:r>
            <a:endParaRPr lang="pt-PT" dirty="0"/>
          </a:p>
        </p:txBody>
      </p:sp>
      <p:cxnSp>
        <p:nvCxnSpPr>
          <p:cNvPr id="34" name="Shape 33"/>
          <p:cNvCxnSpPr>
            <a:stCxn id="4" idx="3"/>
            <a:endCxn id="6" idx="1"/>
          </p:cNvCxnSpPr>
          <p:nvPr/>
        </p:nvCxnSpPr>
        <p:spPr bwMode="auto">
          <a:xfrm rot="16200000" flipV="1">
            <a:off x="4768455" y="3696892"/>
            <a:ext cx="285752" cy="3321867"/>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37" name="Shape 33"/>
          <p:cNvCxnSpPr>
            <a:stCxn id="7" idx="3"/>
            <a:endCxn id="12" idx="1"/>
          </p:cNvCxnSpPr>
          <p:nvPr/>
        </p:nvCxnSpPr>
        <p:spPr bwMode="auto">
          <a:xfrm rot="16200000" flipV="1">
            <a:off x="2339563" y="2518165"/>
            <a:ext cx="285752" cy="1535917"/>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40" name="Shape 33"/>
          <p:cNvCxnSpPr>
            <a:stCxn id="12" idx="3"/>
            <a:endCxn id="21" idx="4"/>
          </p:cNvCxnSpPr>
          <p:nvPr/>
        </p:nvCxnSpPr>
        <p:spPr bwMode="auto">
          <a:xfrm rot="5400000" flipH="1" flipV="1">
            <a:off x="1607323" y="1821645"/>
            <a:ext cx="214314"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44" name="Oval 43"/>
          <p:cNvSpPr/>
          <p:nvPr/>
        </p:nvSpPr>
        <p:spPr bwMode="auto">
          <a:xfrm>
            <a:off x="6643702" y="1571612"/>
            <a:ext cx="2286016" cy="857256"/>
          </a:xfrm>
          <a:prstGeom prst="ellipse">
            <a:avLst/>
          </a:prstGeom>
          <a:solidFill>
            <a:schemeClr val="accent6">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err="1" smtClean="0">
                <a:solidFill>
                  <a:srgbClr val="FFFFFF"/>
                </a:solidFill>
                <a:effectLst>
                  <a:outerShdw blurRad="38100" dist="38100" dir="2700000" algn="tl">
                    <a:srgbClr val="000000">
                      <a:alpha val="43137"/>
                    </a:srgbClr>
                  </a:outerShdw>
                </a:effectLst>
                <a:latin typeface="Segoe" pitchFamily="34" charset="0"/>
              </a:rPr>
              <a:t>Behaviors</a:t>
            </a:r>
            <a:endParaRPr lang="pt-PT"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5" name="Right Arrow 44"/>
          <p:cNvSpPr/>
          <p:nvPr/>
        </p:nvSpPr>
        <p:spPr bwMode="auto">
          <a:xfrm rot="9683546">
            <a:off x="5294263" y="2157809"/>
            <a:ext cx="1066094" cy="159564"/>
          </a:xfrm>
          <a:prstGeom prst="rightArrow">
            <a:avLst/>
          </a:prstGeom>
          <a:solidFill>
            <a:schemeClr val="accent6">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pt-PT"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6" name="Right Arrow 45"/>
          <p:cNvSpPr/>
          <p:nvPr/>
        </p:nvSpPr>
        <p:spPr bwMode="auto">
          <a:xfrm rot="6488483">
            <a:off x="7190593" y="2905192"/>
            <a:ext cx="861134" cy="206616"/>
          </a:xfrm>
          <a:prstGeom prst="rightArrow">
            <a:avLst/>
          </a:prstGeom>
          <a:solidFill>
            <a:schemeClr val="accent6">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pt-PT"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9" name="Rounded Rectangle 48"/>
          <p:cNvSpPr/>
          <p:nvPr/>
        </p:nvSpPr>
        <p:spPr bwMode="auto">
          <a:xfrm>
            <a:off x="357158" y="5929330"/>
            <a:ext cx="3214710" cy="714380"/>
          </a:xfrm>
          <a:prstGeom prst="roundRect">
            <a:avLst/>
          </a:prstGeom>
          <a:solidFill>
            <a:schemeClr val="accent5">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err="1" smtClean="0">
                <a:solidFill>
                  <a:srgbClr val="FFFFFF"/>
                </a:solidFill>
                <a:effectLst>
                  <a:outerShdw blurRad="38100" dist="38100" dir="2700000" algn="tl">
                    <a:srgbClr val="000000">
                      <a:alpha val="43137"/>
                    </a:srgbClr>
                  </a:outerShdw>
                </a:effectLst>
                <a:latin typeface="Consolas" pitchFamily="49" charset="0"/>
              </a:rPr>
              <a:t>ServiceHostBase</a:t>
            </a:r>
            <a:endParaRPr lang="pt-PT" sz="2300" dirty="0" smtClean="0">
              <a:solidFill>
                <a:srgbClr val="FFFFFF"/>
              </a:solidFill>
              <a:effectLst>
                <a:outerShdw blurRad="38100" dist="38100" dir="2700000" algn="tl">
                  <a:srgbClr val="000000">
                    <a:alpha val="43137"/>
                  </a:srgbClr>
                </a:outerShdw>
              </a:effectLst>
              <a:latin typeface="Consolas" pitchFamily="49" charset="0"/>
            </a:endParaRPr>
          </a:p>
        </p:txBody>
      </p:sp>
      <p:cxnSp>
        <p:nvCxnSpPr>
          <p:cNvPr id="60" name="Straight Arrow Connector 59"/>
          <p:cNvCxnSpPr>
            <a:stCxn id="49" idx="3"/>
            <a:endCxn id="4" idx="2"/>
          </p:cNvCxnSpPr>
          <p:nvPr/>
        </p:nvCxnSpPr>
        <p:spPr>
          <a:xfrm flipV="1">
            <a:off x="3571868" y="5857892"/>
            <a:ext cx="1428760" cy="42862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2" name="Picture 10" descr="MSN icon envelope only"/>
          <p:cNvPicPr>
            <a:picLocks noChangeAspect="1" noChangeArrowheads="1"/>
          </p:cNvPicPr>
          <p:nvPr/>
        </p:nvPicPr>
        <p:blipFill>
          <a:blip r:embed="rId2"/>
          <a:srcRect/>
          <a:stretch>
            <a:fillRect/>
          </a:stretch>
        </p:blipFill>
        <p:spPr bwMode="auto">
          <a:xfrm>
            <a:off x="6143636" y="6059488"/>
            <a:ext cx="785812" cy="798512"/>
          </a:xfrm>
          <a:prstGeom prst="rect">
            <a:avLst/>
          </a:prstGeom>
          <a:noFill/>
          <a:ln w="9525">
            <a:noFill/>
            <a:miter lim="800000"/>
            <a:headEnd/>
            <a:tailEnd/>
          </a:ln>
        </p:spPr>
      </p:pic>
      <p:sp>
        <p:nvSpPr>
          <p:cNvPr id="6" name="Snip Same Side Corner Rectangle 5"/>
          <p:cNvSpPr/>
          <p:nvPr/>
        </p:nvSpPr>
        <p:spPr bwMode="auto">
          <a:xfrm>
            <a:off x="1643042" y="4500570"/>
            <a:ext cx="3214710" cy="714380"/>
          </a:xfrm>
          <a:prstGeom prst="snip2SameRect">
            <a:avLst/>
          </a:prstGeom>
          <a:solidFill>
            <a:schemeClr val="accent5">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err="1" smtClean="0">
                <a:solidFill>
                  <a:srgbClr val="FFFFFF"/>
                </a:solidFill>
                <a:effectLst>
                  <a:outerShdw blurRad="38100" dist="38100" dir="2700000" algn="tl">
                    <a:srgbClr val="000000">
                      <a:alpha val="43137"/>
                    </a:srgbClr>
                  </a:outerShdw>
                </a:effectLst>
                <a:latin typeface="Consolas" pitchFamily="49" charset="0"/>
              </a:rPr>
              <a:t>EndpointDispatcher</a:t>
            </a:r>
            <a:endParaRPr lang="pt-PT" sz="2300" dirty="0" smtClean="0">
              <a:solidFill>
                <a:srgbClr val="FFFFFF"/>
              </a:solidFill>
              <a:effectLst>
                <a:outerShdw blurRad="38100" dist="38100" dir="2700000" algn="tl">
                  <a:srgbClr val="000000">
                    <a:alpha val="43137"/>
                  </a:srgbClr>
                </a:outerShdw>
              </a:effectLst>
              <a:latin typeface="Consolas" pitchFamily="49" charset="0"/>
            </a:endParaRPr>
          </a:p>
        </p:txBody>
      </p:sp>
      <p:sp>
        <p:nvSpPr>
          <p:cNvPr id="7" name="Snip Same Side Corner Rectangle 6"/>
          <p:cNvSpPr/>
          <p:nvPr/>
        </p:nvSpPr>
        <p:spPr bwMode="auto">
          <a:xfrm>
            <a:off x="1643042" y="3429000"/>
            <a:ext cx="3214710" cy="1071570"/>
          </a:xfrm>
          <a:prstGeom prst="snip2SameRect">
            <a:avLst/>
          </a:prstGeom>
          <a:solidFill>
            <a:schemeClr val="accent5">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err="1" smtClean="0">
                <a:solidFill>
                  <a:srgbClr val="FFFFFF"/>
                </a:solidFill>
                <a:effectLst>
                  <a:outerShdw blurRad="38100" dist="38100" dir="2700000" algn="tl">
                    <a:srgbClr val="000000">
                      <a:alpha val="43137"/>
                    </a:srgbClr>
                  </a:outerShdw>
                </a:effectLst>
                <a:latin typeface="Consolas" pitchFamily="49" charset="0"/>
              </a:rPr>
              <a:t>DispatchRuntime</a:t>
            </a:r>
            <a:endParaRPr lang="pt-PT" sz="2300" dirty="0" smtClean="0">
              <a:solidFill>
                <a:srgbClr val="FFFFFF"/>
              </a:solidFill>
              <a:effectLst>
                <a:outerShdw blurRad="38100" dist="38100" dir="2700000" algn="tl">
                  <a:srgbClr val="000000">
                    <a:alpha val="43137"/>
                  </a:srgbClr>
                </a:outerShdw>
              </a:effectLst>
              <a:latin typeface="Consolas" pitchFamily="49" charset="0"/>
            </a:endParaRPr>
          </a:p>
        </p:txBody>
      </p:sp>
      <p:sp>
        <p:nvSpPr>
          <p:cNvPr id="12" name="Snip Same Side Corner Rectangle 11"/>
          <p:cNvSpPr/>
          <p:nvPr/>
        </p:nvSpPr>
        <p:spPr bwMode="auto">
          <a:xfrm>
            <a:off x="142844" y="1928802"/>
            <a:ext cx="3143272" cy="1214446"/>
          </a:xfrm>
          <a:prstGeom prst="snip2SameRect">
            <a:avLst/>
          </a:prstGeom>
          <a:solidFill>
            <a:schemeClr val="accent5">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err="1" smtClean="0">
                <a:solidFill>
                  <a:srgbClr val="FFFFFF"/>
                </a:solidFill>
                <a:effectLst>
                  <a:outerShdw blurRad="38100" dist="38100" dir="2700000" algn="tl">
                    <a:srgbClr val="000000">
                      <a:alpha val="43137"/>
                    </a:srgbClr>
                  </a:outerShdw>
                </a:effectLst>
                <a:latin typeface="Consolas" pitchFamily="49" charset="0"/>
              </a:rPr>
              <a:t>DispatchOperation</a:t>
            </a:r>
            <a:endParaRPr lang="pt-PT" sz="2300" dirty="0" smtClean="0">
              <a:solidFill>
                <a:srgbClr val="FFFFFF"/>
              </a:solidFill>
              <a:effectLst>
                <a:outerShdw blurRad="38100" dist="38100" dir="2700000" algn="tl">
                  <a:srgbClr val="000000">
                    <a:alpha val="43137"/>
                  </a:srgbClr>
                </a:outerShdw>
              </a:effectLst>
              <a:latin typeface="Consolas" pitchFamily="49" charset="0"/>
            </a:endParaRPr>
          </a:p>
        </p:txBody>
      </p:sp>
      <p:sp>
        <p:nvSpPr>
          <p:cNvPr id="33" name="TextBox 32"/>
          <p:cNvSpPr txBox="1"/>
          <p:nvPr/>
        </p:nvSpPr>
        <p:spPr>
          <a:xfrm>
            <a:off x="82402" y="6246871"/>
            <a:ext cx="287258" cy="461665"/>
          </a:xfrm>
          <a:prstGeom prst="rect">
            <a:avLst/>
          </a:prstGeom>
          <a:noFill/>
        </p:spPr>
        <p:txBody>
          <a:bodyPr wrap="none" rtlCol="0">
            <a:spAutoFit/>
          </a:bodyPr>
          <a:lstStyle/>
          <a:p>
            <a:r>
              <a:rPr lang="pt-PT" sz="2400" b="1" dirty="0" smtClean="0"/>
              <a:t>-</a:t>
            </a:r>
            <a:endParaRPr lang="pt-PT" b="1"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Aplicação de </a:t>
            </a:r>
            <a:r>
              <a:rPr lang="pt-PT" i="1" dirty="0" err="1" smtClean="0"/>
              <a:t>behaviors</a:t>
            </a:r>
            <a:endParaRPr lang="pt-PT" i="1" dirty="0"/>
          </a:p>
        </p:txBody>
      </p:sp>
      <p:sp>
        <p:nvSpPr>
          <p:cNvPr id="4" name="Snip Same Side Corner Rectangle 3"/>
          <p:cNvSpPr/>
          <p:nvPr/>
        </p:nvSpPr>
        <p:spPr bwMode="auto">
          <a:xfrm>
            <a:off x="142844" y="5214950"/>
            <a:ext cx="2857520" cy="714380"/>
          </a:xfrm>
          <a:prstGeom prst="snip2SameRect">
            <a:avLst/>
          </a:prstGeom>
          <a:solidFill>
            <a:schemeClr val="accent5">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000" dirty="0" err="1" smtClean="0">
                <a:solidFill>
                  <a:srgbClr val="FFFFFF"/>
                </a:solidFill>
                <a:effectLst>
                  <a:outerShdw blurRad="38100" dist="38100" dir="2700000" algn="tl">
                    <a:srgbClr val="000000">
                      <a:alpha val="43137"/>
                    </a:srgbClr>
                  </a:outerShdw>
                </a:effectLst>
                <a:latin typeface="Consolas" pitchFamily="49" charset="0"/>
              </a:rPr>
              <a:t>ChannelDispatcher</a:t>
            </a:r>
            <a:endParaRPr lang="pt-PT" sz="2000" dirty="0" smtClean="0">
              <a:solidFill>
                <a:srgbClr val="FFFFFF"/>
              </a:solidFill>
              <a:effectLst>
                <a:outerShdw blurRad="38100" dist="38100" dir="2700000" algn="tl">
                  <a:srgbClr val="000000">
                    <a:alpha val="43137"/>
                  </a:srgbClr>
                </a:outerShdw>
              </a:effectLst>
              <a:latin typeface="Consolas" pitchFamily="49" charset="0"/>
            </a:endParaRPr>
          </a:p>
        </p:txBody>
      </p:sp>
      <p:sp>
        <p:nvSpPr>
          <p:cNvPr id="7" name="Snip Same Side Corner Rectangle 6"/>
          <p:cNvSpPr/>
          <p:nvPr/>
        </p:nvSpPr>
        <p:spPr bwMode="auto">
          <a:xfrm>
            <a:off x="142844" y="3357562"/>
            <a:ext cx="2857520" cy="785818"/>
          </a:xfrm>
          <a:prstGeom prst="snip2SameRect">
            <a:avLst/>
          </a:prstGeom>
          <a:solidFill>
            <a:schemeClr val="accent5">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000" dirty="0" err="1" smtClean="0">
                <a:solidFill>
                  <a:srgbClr val="FFFFFF"/>
                </a:solidFill>
                <a:effectLst>
                  <a:outerShdw blurRad="38100" dist="38100" dir="2700000" algn="tl">
                    <a:srgbClr val="000000">
                      <a:alpha val="43137"/>
                    </a:srgbClr>
                  </a:outerShdw>
                </a:effectLst>
                <a:latin typeface="Consolas" pitchFamily="49" charset="0"/>
              </a:rPr>
              <a:t>DispatchRuntime</a:t>
            </a:r>
            <a:endParaRPr lang="pt-PT" sz="2000" dirty="0" smtClean="0">
              <a:solidFill>
                <a:srgbClr val="FFFFFF"/>
              </a:solidFill>
              <a:effectLst>
                <a:outerShdw blurRad="38100" dist="38100" dir="2700000" algn="tl">
                  <a:srgbClr val="000000">
                    <a:alpha val="43137"/>
                  </a:srgbClr>
                </a:outerShdw>
              </a:effectLst>
              <a:latin typeface="Consolas" pitchFamily="49" charset="0"/>
            </a:endParaRPr>
          </a:p>
        </p:txBody>
      </p:sp>
      <p:sp>
        <p:nvSpPr>
          <p:cNvPr id="12" name="Snip Same Side Corner Rectangle 11"/>
          <p:cNvSpPr/>
          <p:nvPr/>
        </p:nvSpPr>
        <p:spPr bwMode="auto">
          <a:xfrm>
            <a:off x="142844" y="1928802"/>
            <a:ext cx="2857520" cy="857256"/>
          </a:xfrm>
          <a:prstGeom prst="snip2SameRect">
            <a:avLst/>
          </a:prstGeom>
          <a:solidFill>
            <a:schemeClr val="accent5">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000" dirty="0" err="1" smtClean="0">
                <a:solidFill>
                  <a:srgbClr val="FFFFFF"/>
                </a:solidFill>
                <a:effectLst>
                  <a:outerShdw blurRad="38100" dist="38100" dir="2700000" algn="tl">
                    <a:srgbClr val="000000">
                      <a:alpha val="43137"/>
                    </a:srgbClr>
                  </a:outerShdw>
                </a:effectLst>
                <a:latin typeface="Consolas" pitchFamily="49" charset="0"/>
              </a:rPr>
              <a:t>DispatchOperation</a:t>
            </a:r>
            <a:endParaRPr lang="pt-PT" sz="2000" dirty="0" smtClean="0">
              <a:solidFill>
                <a:srgbClr val="FFFFFF"/>
              </a:solidFill>
              <a:effectLst>
                <a:outerShdw blurRad="38100" dist="38100" dir="2700000" algn="tl">
                  <a:srgbClr val="000000">
                    <a:alpha val="43137"/>
                  </a:srgbClr>
                </a:outerShdw>
              </a:effectLst>
              <a:latin typeface="Consolas" pitchFamily="49" charset="0"/>
            </a:endParaRPr>
          </a:p>
        </p:txBody>
      </p:sp>
      <p:sp>
        <p:nvSpPr>
          <p:cNvPr id="21" name="Oval 20"/>
          <p:cNvSpPr/>
          <p:nvPr/>
        </p:nvSpPr>
        <p:spPr bwMode="auto">
          <a:xfrm>
            <a:off x="142844" y="928670"/>
            <a:ext cx="2857520" cy="785818"/>
          </a:xfrm>
          <a:prstGeom prst="ellipse">
            <a:avLst/>
          </a:prstGeom>
          <a:solidFill>
            <a:schemeClr val="accent6">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000" dirty="0" err="1" smtClean="0">
                <a:solidFill>
                  <a:srgbClr val="FFFFFF"/>
                </a:solidFill>
                <a:effectLst>
                  <a:outerShdw blurRad="38100" dist="38100" dir="2700000" algn="tl">
                    <a:srgbClr val="000000">
                      <a:alpha val="43137"/>
                    </a:srgbClr>
                  </a:outerShdw>
                </a:effectLst>
                <a:latin typeface="Segoe" pitchFamily="34" charset="0"/>
              </a:rPr>
              <a:t>object.Método</a:t>
            </a:r>
            <a:endParaRPr lang="pt-PT" sz="20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34" name="Shape 33"/>
          <p:cNvCxnSpPr>
            <a:stCxn id="4" idx="3"/>
            <a:endCxn id="6" idx="1"/>
          </p:cNvCxnSpPr>
          <p:nvPr/>
        </p:nvCxnSpPr>
        <p:spPr bwMode="auto">
          <a:xfrm rot="5400000" flipH="1" flipV="1">
            <a:off x="1393009" y="5036355"/>
            <a:ext cx="357190"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37" name="Shape 33"/>
          <p:cNvCxnSpPr>
            <a:stCxn id="7" idx="3"/>
            <a:endCxn id="12" idx="1"/>
          </p:cNvCxnSpPr>
          <p:nvPr/>
        </p:nvCxnSpPr>
        <p:spPr bwMode="auto">
          <a:xfrm rot="5400000" flipH="1" flipV="1">
            <a:off x="1285852" y="3071810"/>
            <a:ext cx="571504"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40" name="Shape 33"/>
          <p:cNvCxnSpPr>
            <a:stCxn id="12" idx="3"/>
            <a:endCxn id="21" idx="4"/>
          </p:cNvCxnSpPr>
          <p:nvPr/>
        </p:nvCxnSpPr>
        <p:spPr bwMode="auto">
          <a:xfrm rot="5400000" flipH="1" flipV="1">
            <a:off x="1464447" y="1821645"/>
            <a:ext cx="214314"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49" name="Rounded Rectangle 48"/>
          <p:cNvSpPr/>
          <p:nvPr/>
        </p:nvSpPr>
        <p:spPr bwMode="auto">
          <a:xfrm>
            <a:off x="142844" y="6000768"/>
            <a:ext cx="2857520" cy="714380"/>
          </a:xfrm>
          <a:prstGeom prst="roundRect">
            <a:avLst/>
          </a:prstGeom>
          <a:solidFill>
            <a:schemeClr val="accent5">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000" dirty="0" err="1" smtClean="0">
                <a:solidFill>
                  <a:srgbClr val="FFFFFF"/>
                </a:solidFill>
                <a:effectLst>
                  <a:outerShdw blurRad="38100" dist="38100" dir="2700000" algn="tl">
                    <a:srgbClr val="000000">
                      <a:alpha val="43137"/>
                    </a:srgbClr>
                  </a:outerShdw>
                </a:effectLst>
                <a:latin typeface="Consolas" pitchFamily="49" charset="0"/>
              </a:rPr>
              <a:t>ServiceHostBase</a:t>
            </a:r>
            <a:endParaRPr lang="pt-PT" sz="2000" dirty="0" smtClean="0">
              <a:solidFill>
                <a:srgbClr val="FFFFFF"/>
              </a:solidFill>
              <a:effectLst>
                <a:outerShdw blurRad="38100" dist="38100" dir="2700000" algn="tl">
                  <a:srgbClr val="000000">
                    <a:alpha val="43137"/>
                  </a:srgbClr>
                </a:outerShdw>
              </a:effectLst>
              <a:latin typeface="Consolas" pitchFamily="49" charset="0"/>
            </a:endParaRPr>
          </a:p>
        </p:txBody>
      </p:sp>
      <p:cxnSp>
        <p:nvCxnSpPr>
          <p:cNvPr id="60" name="Straight Arrow Connector 59"/>
          <p:cNvCxnSpPr>
            <a:stCxn id="49" idx="0"/>
            <a:endCxn id="4" idx="1"/>
          </p:cNvCxnSpPr>
          <p:nvPr/>
        </p:nvCxnSpPr>
        <p:spPr>
          <a:xfrm rot="5400000" flipH="1" flipV="1">
            <a:off x="1535885" y="5965049"/>
            <a:ext cx="7143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Snip Same Side Corner Rectangle 5"/>
          <p:cNvSpPr/>
          <p:nvPr/>
        </p:nvSpPr>
        <p:spPr bwMode="auto">
          <a:xfrm>
            <a:off x="142844" y="4143380"/>
            <a:ext cx="2857520" cy="714380"/>
          </a:xfrm>
          <a:prstGeom prst="snip2SameRect">
            <a:avLst/>
          </a:prstGeom>
          <a:solidFill>
            <a:schemeClr val="accent5">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000" dirty="0" err="1" smtClean="0">
                <a:solidFill>
                  <a:srgbClr val="FFFFFF"/>
                </a:solidFill>
                <a:effectLst>
                  <a:outerShdw blurRad="38100" dist="38100" dir="2700000" algn="tl">
                    <a:srgbClr val="000000">
                      <a:alpha val="43137"/>
                    </a:srgbClr>
                  </a:outerShdw>
                </a:effectLst>
                <a:latin typeface="Consolas" pitchFamily="49" charset="0"/>
              </a:rPr>
              <a:t>EndpointDispatcher</a:t>
            </a:r>
            <a:endParaRPr lang="pt-PT" sz="2000" dirty="0" smtClean="0">
              <a:solidFill>
                <a:srgbClr val="FFFFFF"/>
              </a:solidFill>
              <a:effectLst>
                <a:outerShdw blurRad="38100" dist="38100" dir="2700000" algn="tl">
                  <a:srgbClr val="000000">
                    <a:alpha val="43137"/>
                  </a:srgbClr>
                </a:outerShdw>
              </a:effectLst>
              <a:latin typeface="Consolas" pitchFamily="49" charset="0"/>
            </a:endParaRPr>
          </a:p>
        </p:txBody>
      </p:sp>
      <p:sp>
        <p:nvSpPr>
          <p:cNvPr id="148" name="Rounded Rectangle 147"/>
          <p:cNvSpPr/>
          <p:nvPr/>
        </p:nvSpPr>
        <p:spPr bwMode="auto">
          <a:xfrm>
            <a:off x="6215074" y="2143116"/>
            <a:ext cx="2928926" cy="394636"/>
          </a:xfrm>
          <a:prstGeom prst="roundRect">
            <a:avLst/>
          </a:prstGeom>
          <a:solidFill>
            <a:schemeClr val="accent4">
              <a:lumMod val="75000"/>
            </a:schemeClr>
          </a:solidFill>
          <a:ln w="9525" cap="flat" cmpd="sng" algn="ctr">
            <a:noFill/>
            <a:prstDash val="solid"/>
            <a:round/>
            <a:headEnd type="none" w="med" len="med"/>
            <a:tailEnd type="none" w="med" len="med"/>
          </a:ln>
          <a:effectLst/>
          <a:scene3d>
            <a:camera prst="orthographicFront"/>
            <a:lightRig rig="threePt" dir="t"/>
          </a:scene3d>
          <a:sp3d>
            <a:bevelT w="95250" h="101600"/>
          </a:sp3d>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tabLst/>
            </a:pPr>
            <a:r>
              <a:rPr kumimoji="0" lang="pt-PT" b="1" i="0" u="none" strike="noStrike" cap="none" normalizeH="0" baseline="0" dirty="0" err="1" smtClean="0">
                <a:ln>
                  <a:noFill/>
                </a:ln>
                <a:effectLst/>
                <a:latin typeface="Consolas" pitchFamily="49" charset="0"/>
              </a:rPr>
              <a:t>Operation</a:t>
            </a:r>
            <a:r>
              <a:rPr kumimoji="0" lang="pt-PT" i="0" u="none" strike="noStrike" cap="none" normalizeH="0" baseline="0" dirty="0" err="1" smtClean="0">
                <a:ln>
                  <a:noFill/>
                </a:ln>
                <a:effectLst/>
                <a:latin typeface="Consolas" pitchFamily="49" charset="0"/>
              </a:rPr>
              <a:t>Description</a:t>
            </a:r>
            <a:endParaRPr kumimoji="0" lang="pt-PT" i="0" u="none" strike="noStrike" cap="none" normalizeH="0" baseline="0" dirty="0" smtClean="0">
              <a:ln>
                <a:noFill/>
              </a:ln>
              <a:effectLst/>
              <a:latin typeface="Consolas" pitchFamily="49" charset="0"/>
            </a:endParaRPr>
          </a:p>
        </p:txBody>
      </p:sp>
      <p:sp>
        <p:nvSpPr>
          <p:cNvPr id="160" name="Rounded Rectangle 159"/>
          <p:cNvSpPr/>
          <p:nvPr/>
        </p:nvSpPr>
        <p:spPr bwMode="auto">
          <a:xfrm>
            <a:off x="3428992" y="3500438"/>
            <a:ext cx="2643206" cy="394636"/>
          </a:xfrm>
          <a:prstGeom prst="roundRect">
            <a:avLst/>
          </a:prstGeom>
          <a:solidFill>
            <a:schemeClr val="accent6">
              <a:lumMod val="50000"/>
            </a:schemeClr>
          </a:solidFill>
          <a:ln w="9525" cap="flat" cmpd="sng" algn="ctr">
            <a:noFill/>
            <a:prstDash val="solid"/>
            <a:round/>
            <a:headEnd type="none" w="med" len="med"/>
            <a:tailEnd type="none" w="med" len="med"/>
          </a:ln>
          <a:effectLst/>
          <a:scene3d>
            <a:camera prst="orthographicFront"/>
            <a:lightRig rig="threePt" dir="t"/>
          </a:scene3d>
          <a:sp3d>
            <a:bevelT w="95250" h="101600"/>
          </a:sp3d>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tabLst/>
            </a:pPr>
            <a:r>
              <a:rPr kumimoji="0" lang="pt-PT" i="0" u="none" strike="noStrike" cap="none" normalizeH="0" baseline="0" dirty="0" err="1" smtClean="0">
                <a:ln>
                  <a:noFill/>
                </a:ln>
                <a:effectLst/>
                <a:latin typeface="Consolas" pitchFamily="49" charset="0"/>
              </a:rPr>
              <a:t>IContract</a:t>
            </a:r>
            <a:r>
              <a:rPr kumimoji="0" lang="pt-PT" b="1" i="0" u="none" strike="noStrike" cap="none" normalizeH="0" baseline="0" dirty="0" err="1" smtClean="0">
                <a:ln>
                  <a:noFill/>
                </a:ln>
                <a:effectLst/>
                <a:latin typeface="Consolas" pitchFamily="49" charset="0"/>
              </a:rPr>
              <a:t>Behavior</a:t>
            </a:r>
            <a:endParaRPr kumimoji="0" lang="pt-PT" b="1" i="0" u="none" strike="noStrike" cap="none" normalizeH="0" baseline="0" dirty="0" smtClean="0">
              <a:ln>
                <a:noFill/>
              </a:ln>
              <a:effectLst/>
              <a:latin typeface="Consolas" pitchFamily="49" charset="0"/>
            </a:endParaRPr>
          </a:p>
        </p:txBody>
      </p:sp>
      <p:sp>
        <p:nvSpPr>
          <p:cNvPr id="161" name="Rounded Rectangle 160"/>
          <p:cNvSpPr/>
          <p:nvPr/>
        </p:nvSpPr>
        <p:spPr bwMode="auto">
          <a:xfrm>
            <a:off x="3500430" y="2143116"/>
            <a:ext cx="2541389" cy="394636"/>
          </a:xfrm>
          <a:prstGeom prst="roundRect">
            <a:avLst/>
          </a:prstGeom>
          <a:solidFill>
            <a:schemeClr val="accent6">
              <a:lumMod val="50000"/>
            </a:schemeClr>
          </a:solidFill>
          <a:ln w="9525" cap="flat" cmpd="sng" algn="ctr">
            <a:noFill/>
            <a:prstDash val="solid"/>
            <a:round/>
            <a:headEnd type="none" w="med" len="med"/>
            <a:tailEnd type="none" w="med" len="med"/>
          </a:ln>
          <a:effectLst/>
          <a:scene3d>
            <a:camera prst="orthographicFront"/>
            <a:lightRig rig="threePt" dir="t"/>
          </a:scene3d>
          <a:sp3d>
            <a:bevelT w="95250" h="101600"/>
          </a:sp3d>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tabLst/>
            </a:pPr>
            <a:r>
              <a:rPr kumimoji="0" lang="pt-PT" i="0" u="none" strike="noStrike" cap="none" normalizeH="0" baseline="0" dirty="0" err="1" smtClean="0">
                <a:ln>
                  <a:noFill/>
                </a:ln>
                <a:effectLst/>
                <a:latin typeface="Consolas" pitchFamily="49" charset="0"/>
              </a:rPr>
              <a:t>IOperation</a:t>
            </a:r>
            <a:r>
              <a:rPr kumimoji="0" lang="pt-PT" b="1" i="0" u="none" strike="noStrike" cap="none" normalizeH="0" baseline="0" dirty="0" err="1" smtClean="0">
                <a:ln>
                  <a:noFill/>
                </a:ln>
                <a:effectLst/>
                <a:latin typeface="Consolas" pitchFamily="49" charset="0"/>
              </a:rPr>
              <a:t>Behavior</a:t>
            </a:r>
            <a:endParaRPr kumimoji="0" lang="pt-PT" b="1" i="0" u="none" strike="noStrike" cap="none" normalizeH="0" baseline="0" dirty="0" smtClean="0">
              <a:ln>
                <a:noFill/>
              </a:ln>
              <a:effectLst/>
              <a:latin typeface="Consolas" pitchFamily="49" charset="0"/>
            </a:endParaRPr>
          </a:p>
        </p:txBody>
      </p:sp>
      <p:sp>
        <p:nvSpPr>
          <p:cNvPr id="162" name="Rounded Rectangle 161"/>
          <p:cNvSpPr/>
          <p:nvPr/>
        </p:nvSpPr>
        <p:spPr bwMode="auto">
          <a:xfrm>
            <a:off x="6429388" y="6215082"/>
            <a:ext cx="2499691" cy="385011"/>
          </a:xfrm>
          <a:prstGeom prst="roundRect">
            <a:avLst/>
          </a:prstGeom>
          <a:solidFill>
            <a:schemeClr val="accent4">
              <a:lumMod val="75000"/>
            </a:schemeClr>
          </a:solidFill>
          <a:ln w="9525" cap="flat" cmpd="sng" algn="ctr">
            <a:noFill/>
            <a:prstDash val="solid"/>
            <a:round/>
            <a:headEnd type="none" w="med" len="med"/>
            <a:tailEnd type="none" w="med" len="med"/>
          </a:ln>
          <a:effectLst/>
          <a:scene3d>
            <a:camera prst="orthographicFront"/>
            <a:lightRig rig="threePt" dir="t"/>
          </a:scene3d>
          <a:sp3d>
            <a:bevelT w="95250" h="101600"/>
          </a:sp3d>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tabLst/>
            </a:pPr>
            <a:r>
              <a:rPr kumimoji="0" lang="pt-PT" b="1" i="0" u="none" strike="noStrike" cap="none" normalizeH="0" baseline="0" dirty="0" err="1" smtClean="0">
                <a:ln>
                  <a:noFill/>
                </a:ln>
                <a:effectLst/>
                <a:latin typeface="Consolas" pitchFamily="49" charset="0"/>
              </a:rPr>
              <a:t>Service</a:t>
            </a:r>
            <a:r>
              <a:rPr kumimoji="0" lang="pt-PT" i="0" u="none" strike="noStrike" cap="none" normalizeH="0" baseline="0" dirty="0" err="1" smtClean="0">
                <a:ln>
                  <a:noFill/>
                </a:ln>
                <a:effectLst/>
                <a:latin typeface="Consolas" pitchFamily="49" charset="0"/>
              </a:rPr>
              <a:t>Description</a:t>
            </a:r>
            <a:endParaRPr kumimoji="0" lang="pt-PT" i="0" u="none" strike="noStrike" cap="none" normalizeH="0" baseline="0" dirty="0" smtClean="0">
              <a:ln>
                <a:noFill/>
              </a:ln>
              <a:effectLst/>
              <a:latin typeface="Consolas" pitchFamily="49" charset="0"/>
            </a:endParaRPr>
          </a:p>
        </p:txBody>
      </p:sp>
      <p:sp>
        <p:nvSpPr>
          <p:cNvPr id="163" name="Rounded Rectangle 162"/>
          <p:cNvSpPr/>
          <p:nvPr/>
        </p:nvSpPr>
        <p:spPr bwMode="auto">
          <a:xfrm>
            <a:off x="6357950" y="4357694"/>
            <a:ext cx="2643206" cy="394636"/>
          </a:xfrm>
          <a:prstGeom prst="roundRect">
            <a:avLst/>
          </a:prstGeom>
          <a:solidFill>
            <a:schemeClr val="accent4">
              <a:lumMod val="75000"/>
            </a:schemeClr>
          </a:solidFill>
          <a:ln w="9525" cap="flat" cmpd="sng" algn="ctr">
            <a:noFill/>
            <a:prstDash val="solid"/>
            <a:round/>
            <a:headEnd type="none" w="med" len="med"/>
            <a:tailEnd type="none" w="med" len="med"/>
          </a:ln>
          <a:effectLst/>
          <a:scene3d>
            <a:camera prst="orthographicFront"/>
            <a:lightRig rig="threePt" dir="t"/>
          </a:scene3d>
          <a:sp3d>
            <a:bevelT w="95250" h="101600"/>
          </a:sp3d>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tabLst/>
            </a:pPr>
            <a:r>
              <a:rPr kumimoji="0" lang="pt-PT" i="0" u="none" strike="noStrike" cap="none" normalizeH="0" baseline="0" dirty="0" err="1" smtClean="0">
                <a:ln>
                  <a:noFill/>
                </a:ln>
                <a:effectLst/>
                <a:latin typeface="Consolas" pitchFamily="49" charset="0"/>
              </a:rPr>
              <a:t>Service</a:t>
            </a:r>
            <a:r>
              <a:rPr kumimoji="0" lang="pt-PT" b="1" i="0" u="none" strike="noStrike" cap="none" normalizeH="0" baseline="0" dirty="0" err="1" smtClean="0">
                <a:ln>
                  <a:noFill/>
                </a:ln>
                <a:effectLst/>
                <a:latin typeface="Consolas" pitchFamily="49" charset="0"/>
              </a:rPr>
              <a:t>Endpoint</a:t>
            </a:r>
            <a:endParaRPr kumimoji="0" lang="pt-PT" b="1" i="0" u="none" strike="noStrike" cap="none" normalizeH="0" baseline="0" dirty="0" smtClean="0">
              <a:ln>
                <a:noFill/>
              </a:ln>
              <a:effectLst/>
              <a:latin typeface="Consolas" pitchFamily="49" charset="0"/>
            </a:endParaRPr>
          </a:p>
        </p:txBody>
      </p:sp>
      <p:sp>
        <p:nvSpPr>
          <p:cNvPr id="164" name="Rounded Rectangle 163"/>
          <p:cNvSpPr/>
          <p:nvPr/>
        </p:nvSpPr>
        <p:spPr bwMode="auto">
          <a:xfrm>
            <a:off x="3500430" y="6215082"/>
            <a:ext cx="2552038" cy="394636"/>
          </a:xfrm>
          <a:prstGeom prst="roundRect">
            <a:avLst/>
          </a:prstGeom>
          <a:solidFill>
            <a:schemeClr val="accent6">
              <a:lumMod val="50000"/>
            </a:schemeClr>
          </a:solidFill>
          <a:ln w="9525" cap="flat" cmpd="sng" algn="ctr">
            <a:noFill/>
            <a:prstDash val="solid"/>
            <a:round/>
            <a:headEnd type="none" w="med" len="med"/>
            <a:tailEnd type="none" w="med" len="med"/>
          </a:ln>
          <a:effectLst/>
          <a:scene3d>
            <a:camera prst="orthographicFront"/>
            <a:lightRig rig="threePt" dir="t"/>
          </a:scene3d>
          <a:sp3d>
            <a:bevelT w="95250" h="101600"/>
          </a:sp3d>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tabLst/>
            </a:pPr>
            <a:r>
              <a:rPr kumimoji="0" lang="pt-PT" i="0" u="none" strike="noStrike" cap="none" normalizeH="0" baseline="0" dirty="0" err="1" smtClean="0">
                <a:ln>
                  <a:noFill/>
                </a:ln>
                <a:effectLst/>
                <a:latin typeface="Consolas" pitchFamily="49" charset="0"/>
              </a:rPr>
              <a:t>IService</a:t>
            </a:r>
            <a:r>
              <a:rPr kumimoji="0" lang="pt-PT" b="1" i="0" u="none" strike="noStrike" cap="none" normalizeH="0" baseline="0" dirty="0" err="1" smtClean="0">
                <a:ln>
                  <a:noFill/>
                </a:ln>
                <a:effectLst/>
                <a:latin typeface="Consolas" pitchFamily="49" charset="0"/>
              </a:rPr>
              <a:t>Behavior</a:t>
            </a:r>
            <a:endParaRPr kumimoji="0" lang="pt-PT" b="1" i="0" u="none" strike="noStrike" cap="none" normalizeH="0" baseline="0" dirty="0" smtClean="0">
              <a:ln>
                <a:noFill/>
              </a:ln>
              <a:effectLst/>
              <a:latin typeface="Consolas" pitchFamily="49" charset="0"/>
            </a:endParaRPr>
          </a:p>
        </p:txBody>
      </p:sp>
      <p:sp>
        <p:nvSpPr>
          <p:cNvPr id="166" name="Rounded Rectangle 165"/>
          <p:cNvSpPr/>
          <p:nvPr/>
        </p:nvSpPr>
        <p:spPr bwMode="auto">
          <a:xfrm>
            <a:off x="3428992" y="4357694"/>
            <a:ext cx="2643206" cy="394636"/>
          </a:xfrm>
          <a:prstGeom prst="roundRect">
            <a:avLst/>
          </a:prstGeom>
          <a:solidFill>
            <a:schemeClr val="accent6">
              <a:lumMod val="50000"/>
            </a:schemeClr>
          </a:solidFill>
          <a:ln w="9525" cap="flat" cmpd="sng" algn="ctr">
            <a:noFill/>
            <a:prstDash val="solid"/>
            <a:round/>
            <a:headEnd type="none" w="med" len="med"/>
            <a:tailEnd type="none" w="med" len="med"/>
          </a:ln>
          <a:effectLst/>
          <a:scene3d>
            <a:camera prst="orthographicFront"/>
            <a:lightRig rig="threePt" dir="t"/>
          </a:scene3d>
          <a:sp3d>
            <a:bevelT w="95250" h="101600"/>
          </a:sp3d>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tabLst/>
            </a:pPr>
            <a:r>
              <a:rPr kumimoji="0" lang="pt-PT" i="0" u="none" strike="noStrike" cap="none" normalizeH="0" baseline="0" dirty="0" err="1" smtClean="0">
                <a:ln>
                  <a:noFill/>
                </a:ln>
                <a:effectLst/>
                <a:latin typeface="Consolas" pitchFamily="49" charset="0"/>
              </a:rPr>
              <a:t>IEndpoint</a:t>
            </a:r>
            <a:r>
              <a:rPr kumimoji="0" lang="pt-PT" b="1" i="0" u="none" strike="noStrike" cap="none" normalizeH="0" baseline="0" dirty="0" err="1" smtClean="0">
                <a:ln>
                  <a:noFill/>
                </a:ln>
                <a:effectLst/>
                <a:latin typeface="Consolas" pitchFamily="49" charset="0"/>
              </a:rPr>
              <a:t>Behavior</a:t>
            </a:r>
            <a:endParaRPr kumimoji="0" lang="pt-PT" b="1" i="0" u="none" strike="noStrike" cap="none" normalizeH="0" baseline="0" dirty="0" smtClean="0">
              <a:ln>
                <a:noFill/>
              </a:ln>
              <a:effectLst/>
              <a:latin typeface="Consolas" pitchFamily="49" charset="0"/>
            </a:endParaRPr>
          </a:p>
        </p:txBody>
      </p:sp>
      <p:sp>
        <p:nvSpPr>
          <p:cNvPr id="168" name="Rounded Rectangle 167"/>
          <p:cNvSpPr/>
          <p:nvPr/>
        </p:nvSpPr>
        <p:spPr bwMode="auto">
          <a:xfrm>
            <a:off x="6357950" y="3500438"/>
            <a:ext cx="2643206" cy="394636"/>
          </a:xfrm>
          <a:prstGeom prst="roundRect">
            <a:avLst/>
          </a:prstGeom>
          <a:solidFill>
            <a:schemeClr val="accent4">
              <a:lumMod val="75000"/>
            </a:schemeClr>
          </a:solidFill>
          <a:ln w="9525" cap="flat" cmpd="sng" algn="ctr">
            <a:noFill/>
            <a:prstDash val="solid"/>
            <a:round/>
            <a:headEnd type="none" w="med" len="med"/>
            <a:tailEnd type="none" w="med" len="med"/>
          </a:ln>
          <a:effectLst/>
          <a:scene3d>
            <a:camera prst="orthographicFront"/>
            <a:lightRig rig="threePt" dir="t"/>
          </a:scene3d>
          <a:sp3d>
            <a:bevelT w="95250" h="101600"/>
          </a:sp3d>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100000"/>
              </a:lnSpc>
              <a:spcBef>
                <a:spcPct val="20000"/>
              </a:spcBef>
              <a:spcAft>
                <a:spcPct val="0"/>
              </a:spcAft>
              <a:buClrTx/>
              <a:buSzTx/>
              <a:tabLst/>
            </a:pPr>
            <a:r>
              <a:rPr lang="pt-PT" b="1" dirty="0" err="1" smtClean="0">
                <a:latin typeface="Consolas" pitchFamily="49" charset="0"/>
              </a:rPr>
              <a:t>Contract</a:t>
            </a:r>
            <a:r>
              <a:rPr lang="pt-PT" dirty="0" err="1" smtClean="0">
                <a:latin typeface="Consolas" pitchFamily="49" charset="0"/>
              </a:rPr>
              <a:t>Description</a:t>
            </a:r>
            <a:endParaRPr kumimoji="0" lang="pt-PT" i="0" u="none" strike="noStrike" cap="none" normalizeH="0" baseline="0" dirty="0" smtClean="0">
              <a:ln>
                <a:noFill/>
              </a:ln>
              <a:effectLst/>
              <a:latin typeface="Consolas" pitchFamily="49" charset="0"/>
            </a:endParaRPr>
          </a:p>
        </p:txBody>
      </p:sp>
      <p:cxnSp>
        <p:nvCxnSpPr>
          <p:cNvPr id="218" name="Straight Arrow Connector 217"/>
          <p:cNvCxnSpPr>
            <a:stCxn id="148" idx="1"/>
            <a:endCxn id="161" idx="3"/>
          </p:cNvCxnSpPr>
          <p:nvPr/>
        </p:nvCxnSpPr>
        <p:spPr>
          <a:xfrm rot="10800000">
            <a:off x="6041820" y="2340434"/>
            <a:ext cx="17325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0" name="Straight Arrow Connector 219"/>
          <p:cNvCxnSpPr>
            <a:stCxn id="168" idx="1"/>
            <a:endCxn id="160" idx="3"/>
          </p:cNvCxnSpPr>
          <p:nvPr/>
        </p:nvCxnSpPr>
        <p:spPr>
          <a:xfrm rot="10800000">
            <a:off x="6072198" y="3697756"/>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162" idx="1"/>
            <a:endCxn id="164" idx="3"/>
          </p:cNvCxnSpPr>
          <p:nvPr/>
        </p:nvCxnSpPr>
        <p:spPr>
          <a:xfrm rot="10800000" flipV="1">
            <a:off x="6052468" y="6407588"/>
            <a:ext cx="376920" cy="48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a:stCxn id="162" idx="0"/>
            <a:endCxn id="163" idx="2"/>
          </p:cNvCxnSpPr>
          <p:nvPr/>
        </p:nvCxnSpPr>
        <p:spPr>
          <a:xfrm rot="5400000" flipH="1" flipV="1">
            <a:off x="6948017" y="5483547"/>
            <a:ext cx="1462752" cy="3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163" idx="0"/>
            <a:endCxn id="168" idx="2"/>
          </p:cNvCxnSpPr>
          <p:nvPr/>
        </p:nvCxnSpPr>
        <p:spPr>
          <a:xfrm rot="5400000" flipH="1" flipV="1">
            <a:off x="7448243" y="4126384"/>
            <a:ext cx="46262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a:stCxn id="168" idx="0"/>
            <a:endCxn id="148" idx="2"/>
          </p:cNvCxnSpPr>
          <p:nvPr/>
        </p:nvCxnSpPr>
        <p:spPr>
          <a:xfrm rot="16200000" flipV="1">
            <a:off x="7198202" y="3019087"/>
            <a:ext cx="962686" cy="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a:stCxn id="163" idx="1"/>
            <a:endCxn id="166" idx="3"/>
          </p:cNvCxnSpPr>
          <p:nvPr/>
        </p:nvCxnSpPr>
        <p:spPr>
          <a:xfrm rot="10800000">
            <a:off x="6072198" y="4555012"/>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3" name="Left Arrow 302"/>
          <p:cNvSpPr/>
          <p:nvPr/>
        </p:nvSpPr>
        <p:spPr bwMode="auto">
          <a:xfrm>
            <a:off x="2643174" y="2357430"/>
            <a:ext cx="1000132" cy="785818"/>
          </a:xfrm>
          <a:prstGeom prst="leftArrow">
            <a:avLst/>
          </a:prstGeom>
          <a:solidFill>
            <a:schemeClr val="accent6">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dirty="0" err="1" smtClean="0">
                <a:solidFill>
                  <a:srgbClr val="FFFFFF"/>
                </a:solidFill>
                <a:effectLst>
                  <a:outerShdw blurRad="38100" dist="38100" dir="2700000" algn="tl">
                    <a:srgbClr val="000000">
                      <a:alpha val="43137"/>
                    </a:srgbClr>
                  </a:outerShdw>
                </a:effectLst>
                <a:latin typeface="Segoe" pitchFamily="34" charset="0"/>
              </a:rPr>
              <a:t>Apply</a:t>
            </a:r>
            <a:endParaRPr lang="pt-PT"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304" name="Left Arrow 303"/>
          <p:cNvSpPr/>
          <p:nvPr/>
        </p:nvSpPr>
        <p:spPr bwMode="auto">
          <a:xfrm>
            <a:off x="2714612" y="3714752"/>
            <a:ext cx="1000132" cy="785818"/>
          </a:xfrm>
          <a:prstGeom prst="leftArrow">
            <a:avLst/>
          </a:prstGeom>
          <a:solidFill>
            <a:schemeClr val="accent6">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dirty="0" err="1" smtClean="0">
                <a:solidFill>
                  <a:srgbClr val="FFFFFF"/>
                </a:solidFill>
                <a:effectLst>
                  <a:outerShdw blurRad="38100" dist="38100" dir="2700000" algn="tl">
                    <a:srgbClr val="000000">
                      <a:alpha val="43137"/>
                    </a:srgbClr>
                  </a:outerShdw>
                </a:effectLst>
                <a:latin typeface="Segoe" pitchFamily="34" charset="0"/>
              </a:rPr>
              <a:t>Apply</a:t>
            </a:r>
            <a:endParaRPr lang="pt-PT"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305" name="Left Arrow 304"/>
          <p:cNvSpPr/>
          <p:nvPr/>
        </p:nvSpPr>
        <p:spPr bwMode="auto">
          <a:xfrm>
            <a:off x="2714612" y="5572140"/>
            <a:ext cx="1000132" cy="785818"/>
          </a:xfrm>
          <a:prstGeom prst="leftArrow">
            <a:avLst/>
          </a:prstGeom>
          <a:solidFill>
            <a:schemeClr val="accent6">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dirty="0" err="1" smtClean="0">
                <a:solidFill>
                  <a:srgbClr val="FFFFFF"/>
                </a:solidFill>
                <a:effectLst>
                  <a:outerShdw blurRad="38100" dist="38100" dir="2700000" algn="tl">
                    <a:srgbClr val="000000">
                      <a:alpha val="43137"/>
                    </a:srgbClr>
                  </a:outerShdw>
                </a:effectLst>
                <a:latin typeface="Segoe" pitchFamily="34" charset="0"/>
              </a:rPr>
              <a:t>Apply</a:t>
            </a:r>
            <a:endParaRPr lang="pt-PT" dirty="0" smtClean="0">
              <a:solidFill>
                <a:srgbClr val="FFFFFF"/>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Uso interno de </a:t>
            </a:r>
            <a:r>
              <a:rPr lang="pt-PT" dirty="0" err="1" smtClean="0"/>
              <a:t>behaviors</a:t>
            </a:r>
            <a:endParaRPr lang="pt-PT" dirty="0"/>
          </a:p>
        </p:txBody>
      </p:sp>
      <p:sp>
        <p:nvSpPr>
          <p:cNvPr id="3" name="Content Placeholder 2"/>
          <p:cNvSpPr>
            <a:spLocks noGrp="1"/>
          </p:cNvSpPr>
          <p:nvPr>
            <p:ph idx="1"/>
          </p:nvPr>
        </p:nvSpPr>
        <p:spPr>
          <a:xfrm>
            <a:off x="381000" y="1412875"/>
            <a:ext cx="8620156" cy="3779496"/>
          </a:xfrm>
        </p:spPr>
        <p:txBody>
          <a:bodyPr/>
          <a:lstStyle/>
          <a:p>
            <a:r>
              <a:rPr lang="pt-PT" sz="2800" dirty="0" smtClean="0"/>
              <a:t>Atributo </a:t>
            </a:r>
            <a:r>
              <a:rPr lang="pt-PT" sz="2800" b="1" dirty="0" err="1" smtClean="0"/>
              <a:t>WebGet</a:t>
            </a:r>
            <a:r>
              <a:rPr lang="pt-PT" sz="2800" dirty="0" smtClean="0"/>
              <a:t> – </a:t>
            </a:r>
            <a:r>
              <a:rPr lang="pt-PT" sz="2800" b="1" dirty="0" err="1" smtClean="0"/>
              <a:t>IOperationBehavior</a:t>
            </a:r>
            <a:endParaRPr lang="pt-PT" sz="2800" b="1" dirty="0" smtClean="0"/>
          </a:p>
          <a:p>
            <a:endParaRPr lang="pt-PT" sz="2800" b="1" dirty="0" smtClean="0"/>
          </a:p>
          <a:p>
            <a:r>
              <a:rPr lang="pt-PT" sz="2800" dirty="0" smtClean="0"/>
              <a:t>Propriedade </a:t>
            </a:r>
            <a:r>
              <a:rPr lang="pt-PT" sz="2800" b="1" dirty="0" err="1" smtClean="0"/>
              <a:t>ServiceHost.Credentials</a:t>
            </a:r>
            <a:endParaRPr lang="pt-PT" sz="2800" b="1" dirty="0" smtClean="0"/>
          </a:p>
          <a:p>
            <a:pPr lvl="1"/>
            <a:r>
              <a:rPr lang="pt-PT" sz="2000" dirty="0" smtClean="0"/>
              <a:t>“Atalho” para instância do </a:t>
            </a:r>
            <a:r>
              <a:rPr lang="pt-PT" sz="2000" i="1" dirty="0" err="1" smtClean="0"/>
              <a:t>behavior</a:t>
            </a:r>
            <a:r>
              <a:rPr lang="pt-PT" sz="2000" dirty="0" smtClean="0"/>
              <a:t> </a:t>
            </a:r>
            <a:r>
              <a:rPr lang="pt-PT" sz="2000" b="1" dirty="0" err="1" smtClean="0"/>
              <a:t>ServiceC</a:t>
            </a:r>
            <a:r>
              <a:rPr lang="pt-PT" sz="2000" b="1" i="1" dirty="0" err="1" smtClean="0"/>
              <a:t>r</a:t>
            </a:r>
            <a:r>
              <a:rPr lang="pt-PT" sz="2000" b="1" dirty="0" err="1" smtClean="0"/>
              <a:t>edentials</a:t>
            </a:r>
            <a:endParaRPr lang="pt-PT" sz="2000" b="1" dirty="0" smtClean="0"/>
          </a:p>
          <a:p>
            <a:pPr lvl="1"/>
            <a:endParaRPr lang="pt-PT" sz="2000" b="1" dirty="0" smtClean="0"/>
          </a:p>
          <a:p>
            <a:r>
              <a:rPr lang="pt-PT" sz="2400" dirty="0" smtClean="0"/>
              <a:t>Propriedade </a:t>
            </a:r>
            <a:r>
              <a:rPr lang="pt-PT" sz="2400" b="1" dirty="0" err="1" smtClean="0"/>
              <a:t>ServiceHost.Authorization</a:t>
            </a:r>
            <a:endParaRPr lang="pt-PT" sz="2400" b="1" dirty="0" smtClean="0"/>
          </a:p>
          <a:p>
            <a:pPr lvl="1"/>
            <a:r>
              <a:rPr lang="pt-PT" sz="2000" dirty="0" smtClean="0"/>
              <a:t>“Atalho” para instância do </a:t>
            </a:r>
            <a:r>
              <a:rPr lang="pt-PT" sz="2000" dirty="0" err="1" smtClean="0"/>
              <a:t>behavior</a:t>
            </a:r>
            <a:r>
              <a:rPr lang="pt-PT" sz="2000" dirty="0" smtClean="0"/>
              <a:t> </a:t>
            </a:r>
            <a:r>
              <a:rPr lang="pt-PT" sz="2000" b="1" dirty="0" err="1" smtClean="0"/>
              <a:t>ServiceAuthorizationBehavior</a:t>
            </a:r>
            <a:endParaRPr lang="pt-PT" sz="2000" b="1" dirty="0" smtClean="0"/>
          </a:p>
          <a:p>
            <a:pPr lvl="1"/>
            <a:endParaRPr lang="pt-PT" sz="2000" dirty="0" smtClean="0"/>
          </a:p>
          <a:p>
            <a:r>
              <a:rPr lang="pt-PT" sz="2400" dirty="0" smtClean="0"/>
              <a:t>…</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3" descr="white glow rectangle"/>
          <p:cNvPicPr>
            <a:picLocks noChangeAspect="1" noChangeArrowheads="1"/>
          </p:cNvPicPr>
          <p:nvPr/>
        </p:nvPicPr>
        <p:blipFill>
          <a:blip r:embed="rId3"/>
          <a:srcRect/>
          <a:stretch>
            <a:fillRect/>
          </a:stretch>
        </p:blipFill>
        <p:spPr bwMode="auto">
          <a:xfrm>
            <a:off x="-520382" y="584522"/>
            <a:ext cx="9366431" cy="6273478"/>
          </a:xfrm>
          <a:prstGeom prst="rect">
            <a:avLst/>
          </a:prstGeom>
          <a:noFill/>
          <a:ln w="9525">
            <a:noFill/>
            <a:miter lim="800000"/>
            <a:headEnd/>
            <a:tailEnd/>
          </a:ln>
          <a:scene3d>
            <a:camera prst="perspectiveContrastingLeftFacing">
              <a:rot lat="20988242" lon="1492584" rev="298416"/>
            </a:camera>
            <a:lightRig rig="threePt" dir="t"/>
          </a:scene3d>
          <a:sp3d/>
        </p:spPr>
      </p:pic>
      <p:sp>
        <p:nvSpPr>
          <p:cNvPr id="10" name="Rectangle 53"/>
          <p:cNvSpPr>
            <a:spLocks noGrp="1" noChangeArrowheads="1"/>
          </p:cNvSpPr>
          <p:nvPr>
            <p:ph type="title"/>
          </p:nvPr>
        </p:nvSpPr>
        <p:spPr/>
        <p:txBody>
          <a:bodyPr/>
          <a:lstStyle/>
          <a:p>
            <a:pPr eaLnBrk="1" hangingPunct="1">
              <a:defRPr/>
            </a:pPr>
            <a:r>
              <a:rPr lang="en-AU" dirty="0" err="1" smtClean="0"/>
              <a:t>Patrocinadores</a:t>
            </a:r>
            <a:endParaRPr lang="en-AU" dirty="0"/>
          </a:p>
        </p:txBody>
      </p:sp>
      <p:pic>
        <p:nvPicPr>
          <p:cNvPr id="1026" name="Picture 2" descr="C:\Users\v-safern\Desktop\Patrocinadores\logo_vantyx.jpg"/>
          <p:cNvPicPr>
            <a:picLocks noChangeAspect="1" noChangeArrowheads="1"/>
          </p:cNvPicPr>
          <p:nvPr/>
        </p:nvPicPr>
        <p:blipFill>
          <a:blip r:embed="rId4"/>
          <a:srcRect/>
          <a:stretch>
            <a:fillRect/>
          </a:stretch>
        </p:blipFill>
        <p:spPr bwMode="auto">
          <a:xfrm>
            <a:off x="7374654" y="4956800"/>
            <a:ext cx="1122074" cy="255369"/>
          </a:xfrm>
          <a:prstGeom prst="rect">
            <a:avLst/>
          </a:prstGeom>
          <a:noFill/>
        </p:spPr>
      </p:pic>
      <p:pic>
        <p:nvPicPr>
          <p:cNvPr id="1028" name="Picture 4" descr="C:\Users\v-safern\Desktop\Patrocinadores\logo_acer.jpg"/>
          <p:cNvPicPr>
            <a:picLocks noChangeAspect="1" noChangeArrowheads="1"/>
          </p:cNvPicPr>
          <p:nvPr/>
        </p:nvPicPr>
        <p:blipFill>
          <a:blip r:embed="rId5"/>
          <a:srcRect/>
          <a:stretch>
            <a:fillRect/>
          </a:stretch>
        </p:blipFill>
        <p:spPr bwMode="auto">
          <a:xfrm>
            <a:off x="912206" y="2470455"/>
            <a:ext cx="1563866" cy="355914"/>
          </a:xfrm>
          <a:prstGeom prst="rect">
            <a:avLst/>
          </a:prstGeom>
          <a:noFill/>
        </p:spPr>
      </p:pic>
      <p:pic>
        <p:nvPicPr>
          <p:cNvPr id="1029" name="Picture 5" descr="C:\Users\v-safern\Desktop\Patrocinadores\Logo_ActualTraining.jpg"/>
          <p:cNvPicPr>
            <a:picLocks noChangeAspect="1" noChangeArrowheads="1"/>
          </p:cNvPicPr>
          <p:nvPr/>
        </p:nvPicPr>
        <p:blipFill>
          <a:blip r:embed="rId6"/>
          <a:srcRect/>
          <a:stretch>
            <a:fillRect/>
          </a:stretch>
        </p:blipFill>
        <p:spPr bwMode="auto">
          <a:xfrm>
            <a:off x="1076592" y="3739793"/>
            <a:ext cx="1807887" cy="411450"/>
          </a:xfrm>
          <a:prstGeom prst="rect">
            <a:avLst/>
          </a:prstGeom>
          <a:noFill/>
        </p:spPr>
      </p:pic>
      <p:pic>
        <p:nvPicPr>
          <p:cNvPr id="1030" name="Picture 6" descr="C:\Users\v-safern\Desktop\Patrocinadores\logo_APC.jpg"/>
          <p:cNvPicPr>
            <a:picLocks noChangeAspect="1" noChangeArrowheads="1"/>
          </p:cNvPicPr>
          <p:nvPr/>
        </p:nvPicPr>
        <p:blipFill>
          <a:blip r:embed="rId7"/>
          <a:srcRect/>
          <a:stretch>
            <a:fillRect/>
          </a:stretch>
        </p:blipFill>
        <p:spPr bwMode="auto">
          <a:xfrm>
            <a:off x="3059506" y="3461002"/>
            <a:ext cx="793303" cy="317322"/>
          </a:xfrm>
          <a:prstGeom prst="rect">
            <a:avLst/>
          </a:prstGeom>
          <a:noFill/>
        </p:spPr>
      </p:pic>
      <p:pic>
        <p:nvPicPr>
          <p:cNvPr id="1031" name="Picture 7" descr="C:\Users\v-safern\Desktop\Patrocinadores\Logo_CMAISTI.jpg"/>
          <p:cNvPicPr>
            <a:picLocks noChangeAspect="1" noChangeArrowheads="1"/>
          </p:cNvPicPr>
          <p:nvPr/>
        </p:nvPicPr>
        <p:blipFill>
          <a:blip r:embed="rId8"/>
          <a:srcRect/>
          <a:stretch>
            <a:fillRect/>
          </a:stretch>
        </p:blipFill>
        <p:spPr bwMode="auto">
          <a:xfrm>
            <a:off x="4207108" y="3128161"/>
            <a:ext cx="1125181" cy="524057"/>
          </a:xfrm>
          <a:prstGeom prst="rect">
            <a:avLst/>
          </a:prstGeom>
          <a:noFill/>
        </p:spPr>
      </p:pic>
      <p:pic>
        <p:nvPicPr>
          <p:cNvPr id="1032" name="Picture 8" descr="C:\Users\v-safern\Desktop\Patrocinadores\logo_CPCis.jpg"/>
          <p:cNvPicPr>
            <a:picLocks noChangeAspect="1" noChangeArrowheads="1"/>
          </p:cNvPicPr>
          <p:nvPr/>
        </p:nvPicPr>
        <p:blipFill>
          <a:blip r:embed="rId9"/>
          <a:srcRect/>
          <a:stretch>
            <a:fillRect/>
          </a:stretch>
        </p:blipFill>
        <p:spPr bwMode="auto">
          <a:xfrm>
            <a:off x="5648592" y="2922515"/>
            <a:ext cx="1317287" cy="299796"/>
          </a:xfrm>
          <a:prstGeom prst="rect">
            <a:avLst/>
          </a:prstGeom>
          <a:noFill/>
        </p:spPr>
      </p:pic>
      <p:pic>
        <p:nvPicPr>
          <p:cNvPr id="1033" name="Picture 9" descr="C:\Users\v-safern\Desktop\Patrocinadores\logo_datinfor.jpg"/>
          <p:cNvPicPr>
            <a:picLocks noChangeAspect="1" noChangeArrowheads="1"/>
          </p:cNvPicPr>
          <p:nvPr/>
        </p:nvPicPr>
        <p:blipFill>
          <a:blip r:embed="rId10"/>
          <a:srcRect/>
          <a:stretch>
            <a:fillRect/>
          </a:stretch>
        </p:blipFill>
        <p:spPr bwMode="auto">
          <a:xfrm>
            <a:off x="2288944" y="2141679"/>
            <a:ext cx="1779622" cy="405017"/>
          </a:xfrm>
          <a:prstGeom prst="rect">
            <a:avLst/>
          </a:prstGeom>
          <a:noFill/>
        </p:spPr>
      </p:pic>
      <p:pic>
        <p:nvPicPr>
          <p:cNvPr id="1034" name="Picture 10" descr="C:\Users\v-safern\Desktop\Patrocinadores\logo_DUTEC.jpg"/>
          <p:cNvPicPr>
            <a:picLocks noChangeAspect="1" noChangeArrowheads="1"/>
          </p:cNvPicPr>
          <p:nvPr/>
        </p:nvPicPr>
        <p:blipFill>
          <a:blip r:embed="rId11"/>
          <a:srcRect/>
          <a:stretch>
            <a:fillRect/>
          </a:stretch>
        </p:blipFill>
        <p:spPr bwMode="auto">
          <a:xfrm>
            <a:off x="7241089" y="2537716"/>
            <a:ext cx="967962" cy="487319"/>
          </a:xfrm>
          <a:prstGeom prst="rect">
            <a:avLst/>
          </a:prstGeom>
          <a:noFill/>
        </p:spPr>
      </p:pic>
      <p:pic>
        <p:nvPicPr>
          <p:cNvPr id="1035" name="Picture 11" descr="C:\Users\v-safern\Desktop\Patrocinadores\logo_galileu.jpg"/>
          <p:cNvPicPr>
            <a:picLocks noChangeAspect="1" noChangeArrowheads="1"/>
          </p:cNvPicPr>
          <p:nvPr/>
        </p:nvPicPr>
        <p:blipFill>
          <a:blip r:embed="rId12"/>
          <a:srcRect/>
          <a:stretch>
            <a:fillRect/>
          </a:stretch>
        </p:blipFill>
        <p:spPr bwMode="auto">
          <a:xfrm>
            <a:off x="1148513" y="5784994"/>
            <a:ext cx="947415" cy="235220"/>
          </a:xfrm>
          <a:prstGeom prst="rect">
            <a:avLst/>
          </a:prstGeom>
          <a:noFill/>
        </p:spPr>
      </p:pic>
      <p:pic>
        <p:nvPicPr>
          <p:cNvPr id="1036" name="Picture 12" descr="C:\Users\v-safern\Desktop\Patrocinadores\logo_ILOG.jpg"/>
          <p:cNvPicPr>
            <a:picLocks noChangeAspect="1" noChangeArrowheads="1"/>
          </p:cNvPicPr>
          <p:nvPr/>
        </p:nvPicPr>
        <p:blipFill>
          <a:blip r:embed="rId13"/>
          <a:srcRect/>
          <a:stretch>
            <a:fillRect/>
          </a:stretch>
        </p:blipFill>
        <p:spPr bwMode="auto">
          <a:xfrm>
            <a:off x="2810733" y="5479228"/>
            <a:ext cx="754400" cy="364193"/>
          </a:xfrm>
          <a:prstGeom prst="rect">
            <a:avLst/>
          </a:prstGeom>
          <a:noFill/>
        </p:spPr>
      </p:pic>
      <p:pic>
        <p:nvPicPr>
          <p:cNvPr id="1037" name="Picture 13" descr="C:\Users\v-safern\Desktop\Patrocinadores\logo_link.jpg"/>
          <p:cNvPicPr>
            <a:picLocks noChangeAspect="1" noChangeArrowheads="1"/>
          </p:cNvPicPr>
          <p:nvPr/>
        </p:nvPicPr>
        <p:blipFill>
          <a:blip r:embed="rId14"/>
          <a:srcRect/>
          <a:stretch>
            <a:fillRect/>
          </a:stretch>
        </p:blipFill>
        <p:spPr bwMode="auto">
          <a:xfrm>
            <a:off x="1127963" y="4397754"/>
            <a:ext cx="670016" cy="457459"/>
          </a:xfrm>
          <a:prstGeom prst="rect">
            <a:avLst/>
          </a:prstGeom>
          <a:noFill/>
        </p:spPr>
      </p:pic>
      <p:pic>
        <p:nvPicPr>
          <p:cNvPr id="1038" name="Picture 14" descr="C:\Users\v-safern\Desktop\Patrocinadores\logo_novabase.jpg"/>
          <p:cNvPicPr>
            <a:picLocks noChangeAspect="1" noChangeArrowheads="1"/>
          </p:cNvPicPr>
          <p:nvPr/>
        </p:nvPicPr>
        <p:blipFill>
          <a:blip r:embed="rId15"/>
          <a:srcRect/>
          <a:stretch>
            <a:fillRect/>
          </a:stretch>
        </p:blipFill>
        <p:spPr bwMode="auto">
          <a:xfrm>
            <a:off x="2412234" y="4253129"/>
            <a:ext cx="1015445" cy="329145"/>
          </a:xfrm>
          <a:prstGeom prst="rect">
            <a:avLst/>
          </a:prstGeom>
          <a:noFill/>
        </p:spPr>
      </p:pic>
      <p:pic>
        <p:nvPicPr>
          <p:cNvPr id="1039" name="Picture 15" descr="C:\Users\v-safern\Desktop\Patrocinadores\logo_pararede.jpg"/>
          <p:cNvPicPr>
            <a:picLocks noChangeAspect="1" noChangeArrowheads="1"/>
          </p:cNvPicPr>
          <p:nvPr/>
        </p:nvPicPr>
        <p:blipFill>
          <a:blip r:embed="rId16"/>
          <a:srcRect/>
          <a:stretch>
            <a:fillRect/>
          </a:stretch>
        </p:blipFill>
        <p:spPr bwMode="auto">
          <a:xfrm>
            <a:off x="4056098" y="1765547"/>
            <a:ext cx="1745815" cy="361203"/>
          </a:xfrm>
          <a:prstGeom prst="rect">
            <a:avLst/>
          </a:prstGeom>
          <a:noFill/>
        </p:spPr>
      </p:pic>
      <p:pic>
        <p:nvPicPr>
          <p:cNvPr id="1040" name="Picture 16" descr="C:\Users\v-safern\Desktop\Patrocinadores\logo_PTSi.jpg"/>
          <p:cNvPicPr>
            <a:picLocks noChangeAspect="1" noChangeArrowheads="1"/>
          </p:cNvPicPr>
          <p:nvPr/>
        </p:nvPicPr>
        <p:blipFill>
          <a:blip r:embed="rId17"/>
          <a:srcRect/>
          <a:stretch>
            <a:fillRect/>
          </a:stretch>
        </p:blipFill>
        <p:spPr bwMode="auto">
          <a:xfrm>
            <a:off x="4384874" y="5267754"/>
            <a:ext cx="1224818" cy="456139"/>
          </a:xfrm>
          <a:prstGeom prst="rect">
            <a:avLst/>
          </a:prstGeom>
          <a:noFill/>
        </p:spPr>
      </p:pic>
      <p:pic>
        <p:nvPicPr>
          <p:cNvPr id="1041" name="Picture 17" descr="C:\Users\v-safern\Desktop\Patrocinadores\logo_rumos.jpg"/>
          <p:cNvPicPr>
            <a:picLocks noChangeAspect="1" noChangeArrowheads="1"/>
          </p:cNvPicPr>
          <p:nvPr/>
        </p:nvPicPr>
        <p:blipFill>
          <a:blip r:embed="rId18"/>
          <a:srcRect/>
          <a:stretch>
            <a:fillRect/>
          </a:stretch>
        </p:blipFill>
        <p:spPr bwMode="auto">
          <a:xfrm>
            <a:off x="3932809" y="3978989"/>
            <a:ext cx="1368656" cy="396439"/>
          </a:xfrm>
          <a:prstGeom prst="rect">
            <a:avLst/>
          </a:prstGeom>
          <a:noFill/>
        </p:spPr>
      </p:pic>
      <p:pic>
        <p:nvPicPr>
          <p:cNvPr id="1042" name="Picture 18" descr="C:\Users\v-safern\Desktop\Patrocinadores\Logo_TBA.jpg"/>
          <p:cNvPicPr>
            <a:picLocks noChangeAspect="1" noChangeArrowheads="1"/>
          </p:cNvPicPr>
          <p:nvPr/>
        </p:nvPicPr>
        <p:blipFill>
          <a:blip r:embed="rId19"/>
          <a:srcRect/>
          <a:stretch>
            <a:fillRect/>
          </a:stretch>
        </p:blipFill>
        <p:spPr bwMode="auto">
          <a:xfrm>
            <a:off x="5517223" y="3714374"/>
            <a:ext cx="1273996" cy="307516"/>
          </a:xfrm>
          <a:prstGeom prst="rect">
            <a:avLst/>
          </a:prstGeom>
          <a:noFill/>
        </p:spPr>
      </p:pic>
      <p:pic>
        <p:nvPicPr>
          <p:cNvPr id="1043" name="Picture 19" descr="C:\Users\v-safern\Desktop\Patrocinadores\logo_tecnidata.jpg"/>
          <p:cNvPicPr>
            <a:picLocks noChangeAspect="1" noChangeArrowheads="1"/>
          </p:cNvPicPr>
          <p:nvPr/>
        </p:nvPicPr>
        <p:blipFill>
          <a:blip r:embed="rId20"/>
          <a:srcRect/>
          <a:stretch>
            <a:fillRect/>
          </a:stretch>
        </p:blipFill>
        <p:spPr bwMode="auto">
          <a:xfrm>
            <a:off x="5977367" y="5081804"/>
            <a:ext cx="885772" cy="397070"/>
          </a:xfrm>
          <a:prstGeom prst="rect">
            <a:avLst/>
          </a:prstGeom>
          <a:noFill/>
        </p:spPr>
      </p:pic>
      <p:pic>
        <p:nvPicPr>
          <p:cNvPr id="1044" name="Picture 20" descr="C:\Users\v-safern\Desktop\Patrocinadores\logo_toshiba.jpg"/>
          <p:cNvPicPr>
            <a:picLocks noChangeAspect="1" noChangeArrowheads="1"/>
          </p:cNvPicPr>
          <p:nvPr/>
        </p:nvPicPr>
        <p:blipFill>
          <a:blip r:embed="rId21"/>
          <a:srcRect/>
          <a:stretch>
            <a:fillRect/>
          </a:stretch>
        </p:blipFill>
        <p:spPr bwMode="auto">
          <a:xfrm>
            <a:off x="7025334" y="3410644"/>
            <a:ext cx="1296736" cy="420321"/>
          </a:xfrm>
          <a:prstGeom prst="rect">
            <a:avLst/>
          </a:prstGeom>
          <a:noFill/>
        </p:spPr>
      </p:pic>
      <p:pic>
        <p:nvPicPr>
          <p:cNvPr id="1045" name="Picture 21" descr="C:\Users\v-safern\Desktop\Patrocinadores\Logo_TSUNAMI.jpg"/>
          <p:cNvPicPr>
            <a:picLocks noChangeAspect="1" noChangeArrowheads="1"/>
          </p:cNvPicPr>
          <p:nvPr/>
        </p:nvPicPr>
        <p:blipFill>
          <a:blip r:embed="rId22"/>
          <a:srcRect/>
          <a:stretch>
            <a:fillRect/>
          </a:stretch>
        </p:blipFill>
        <p:spPr bwMode="auto">
          <a:xfrm>
            <a:off x="5586949" y="1330023"/>
            <a:ext cx="1559576" cy="354938"/>
          </a:xfrm>
          <a:prstGeom prst="rect">
            <a:avLst/>
          </a:prstGeom>
          <a:noFill/>
        </p:spPr>
      </p:pic>
      <p:pic>
        <p:nvPicPr>
          <p:cNvPr id="1046" name="Picture 22" descr="C:\Users\v-safern\Desktop\Patrocinadores\Logo_Unisys.jpg"/>
          <p:cNvPicPr>
            <a:picLocks noChangeAspect="1" noChangeArrowheads="1"/>
          </p:cNvPicPr>
          <p:nvPr/>
        </p:nvPicPr>
        <p:blipFill>
          <a:blip r:embed="rId23"/>
          <a:srcRect/>
          <a:stretch>
            <a:fillRect/>
          </a:stretch>
        </p:blipFill>
        <p:spPr bwMode="auto">
          <a:xfrm>
            <a:off x="6596011" y="744394"/>
            <a:ext cx="1543318" cy="351238"/>
          </a:xfrm>
          <a:prstGeom prst="rect">
            <a:avLst/>
          </a:prstGeom>
          <a:noFill/>
        </p:spPr>
      </p:pic>
      <p:sp>
        <p:nvSpPr>
          <p:cNvPr id="25" name="Rectangle 24"/>
          <p:cNvSpPr/>
          <p:nvPr/>
        </p:nvSpPr>
        <p:spPr>
          <a:xfrm>
            <a:off x="949252" y="2073079"/>
            <a:ext cx="771365" cy="307777"/>
          </a:xfrm>
          <a:prstGeom prst="rect">
            <a:avLst/>
          </a:prstGeom>
        </p:spPr>
        <p:txBody>
          <a:bodyPr wrap="none">
            <a:spAutoFit/>
          </a:bodyPr>
          <a:lstStyle/>
          <a:p>
            <a:pPr eaLnBrk="1" hangingPunct="1">
              <a:defRPr/>
            </a:pPr>
            <a:r>
              <a:rPr lang="pt-PT" sz="1400" dirty="0" smtClean="0">
                <a:solidFill>
                  <a:schemeClr val="tx2"/>
                </a:solidFill>
                <a:effectLst>
                  <a:outerShdw blurRad="38100" dist="38100" dir="2700000" algn="tl">
                    <a:srgbClr val="000000">
                      <a:alpha val="43137"/>
                    </a:srgbClr>
                  </a:outerShdw>
                </a:effectLst>
              </a:rPr>
              <a:t>Platina</a:t>
            </a:r>
          </a:p>
        </p:txBody>
      </p:sp>
      <p:sp>
        <p:nvSpPr>
          <p:cNvPr id="26" name="Rectangle 25"/>
          <p:cNvSpPr/>
          <p:nvPr/>
        </p:nvSpPr>
        <p:spPr>
          <a:xfrm>
            <a:off x="1019458" y="3273443"/>
            <a:ext cx="612668" cy="307777"/>
          </a:xfrm>
          <a:prstGeom prst="rect">
            <a:avLst/>
          </a:prstGeom>
        </p:spPr>
        <p:txBody>
          <a:bodyPr wrap="none">
            <a:spAutoFit/>
          </a:bodyPr>
          <a:lstStyle/>
          <a:p>
            <a:pPr eaLnBrk="1" hangingPunct="1">
              <a:defRPr/>
            </a:pPr>
            <a:r>
              <a:rPr lang="pt-PT" sz="1400" dirty="0" smtClean="0">
                <a:solidFill>
                  <a:schemeClr val="tx2"/>
                </a:solidFill>
                <a:effectLst>
                  <a:outerShdw blurRad="38100" dist="38100" dir="2700000" algn="tl">
                    <a:srgbClr val="000000">
                      <a:alpha val="43137"/>
                    </a:srgbClr>
                  </a:outerShdw>
                </a:effectLst>
              </a:rPr>
              <a:t>Ouro</a:t>
            </a:r>
          </a:p>
        </p:txBody>
      </p:sp>
      <p:sp>
        <p:nvSpPr>
          <p:cNvPr id="27" name="Rectangle 26"/>
          <p:cNvSpPr/>
          <p:nvPr/>
        </p:nvSpPr>
        <p:spPr>
          <a:xfrm>
            <a:off x="1120487" y="5377932"/>
            <a:ext cx="633507" cy="307777"/>
          </a:xfrm>
          <a:prstGeom prst="rect">
            <a:avLst/>
          </a:prstGeom>
        </p:spPr>
        <p:txBody>
          <a:bodyPr wrap="none">
            <a:spAutoFit/>
          </a:bodyPr>
          <a:lstStyle/>
          <a:p>
            <a:pPr eaLnBrk="1" hangingPunct="1">
              <a:defRPr/>
            </a:pPr>
            <a:r>
              <a:rPr lang="pt-PT" sz="1400" dirty="0" smtClean="0">
                <a:solidFill>
                  <a:schemeClr val="tx2"/>
                </a:solidFill>
                <a:effectLst>
                  <a:outerShdw blurRad="38100" dist="38100" dir="2700000" algn="tl">
                    <a:srgbClr val="000000">
                      <a:alpha val="43137"/>
                    </a:srgbClr>
                  </a:outerShdw>
                </a:effectLst>
              </a:rPr>
              <a:t>Prata</a:t>
            </a:r>
          </a:p>
        </p:txBody>
      </p:sp>
    </p:spTree>
  </p:cSld>
  <p:clrMapOvr>
    <a:masterClrMapping/>
  </p:clrMapOvr>
  <p:transition advTm="9438">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i="1" dirty="0" err="1" smtClean="0"/>
              <a:t>Bindings</a:t>
            </a:r>
            <a:r>
              <a:rPr lang="pt-PT" dirty="0" smtClean="0"/>
              <a:t> e </a:t>
            </a:r>
            <a:r>
              <a:rPr lang="pt-PT" i="1" dirty="0" err="1" smtClean="0"/>
              <a:t>behaviors</a:t>
            </a:r>
            <a:endParaRPr lang="pt-PT" i="1" dirty="0"/>
          </a:p>
        </p:txBody>
      </p:sp>
      <p:sp>
        <p:nvSpPr>
          <p:cNvPr id="3" name="Content Placeholder 2"/>
          <p:cNvSpPr>
            <a:spLocks noGrp="1"/>
          </p:cNvSpPr>
          <p:nvPr>
            <p:ph idx="1"/>
          </p:nvPr>
        </p:nvSpPr>
        <p:spPr>
          <a:xfrm>
            <a:off x="381000" y="1412875"/>
            <a:ext cx="8382000" cy="4585871"/>
          </a:xfrm>
        </p:spPr>
        <p:txBody>
          <a:bodyPr/>
          <a:lstStyle/>
          <a:p>
            <a:r>
              <a:rPr lang="pt-PT" sz="2800" dirty="0" smtClean="0"/>
              <a:t>Exemplo – segurança</a:t>
            </a:r>
          </a:p>
          <a:p>
            <a:pPr lvl="1"/>
            <a:r>
              <a:rPr lang="pt-PT" sz="2400" dirty="0" smtClean="0"/>
              <a:t>Protecção e autenticação – </a:t>
            </a:r>
            <a:r>
              <a:rPr lang="pt-PT" sz="2400" i="1" dirty="0" err="1" smtClean="0"/>
              <a:t>channel</a:t>
            </a:r>
            <a:r>
              <a:rPr lang="pt-PT" sz="2400" i="1" dirty="0" smtClean="0"/>
              <a:t> </a:t>
            </a:r>
            <a:r>
              <a:rPr lang="pt-PT" sz="2400" i="1" dirty="0" err="1" smtClean="0"/>
              <a:t>stack</a:t>
            </a:r>
            <a:r>
              <a:rPr lang="pt-PT" sz="2400" i="1" dirty="0" smtClean="0"/>
              <a:t> </a:t>
            </a:r>
            <a:r>
              <a:rPr lang="pt-PT" sz="2400" i="1" dirty="0" err="1" smtClean="0"/>
              <a:t>layer</a:t>
            </a:r>
            <a:endParaRPr lang="pt-PT" sz="2400" i="1" dirty="0" smtClean="0"/>
          </a:p>
          <a:p>
            <a:pPr lvl="1"/>
            <a:r>
              <a:rPr lang="pt-PT" sz="2400" dirty="0" smtClean="0"/>
              <a:t>Autorização – </a:t>
            </a:r>
            <a:r>
              <a:rPr lang="pt-PT" sz="2400" i="1" dirty="0" err="1" smtClean="0"/>
              <a:t>service</a:t>
            </a:r>
            <a:r>
              <a:rPr lang="pt-PT" sz="2400" i="1" dirty="0" smtClean="0"/>
              <a:t> </a:t>
            </a:r>
            <a:r>
              <a:rPr lang="pt-PT" sz="2400" i="1" dirty="0" err="1" smtClean="0"/>
              <a:t>model</a:t>
            </a:r>
            <a:r>
              <a:rPr lang="pt-PT" sz="2400" i="1" dirty="0" smtClean="0"/>
              <a:t> </a:t>
            </a:r>
            <a:r>
              <a:rPr lang="pt-PT" sz="2400" i="1" dirty="0" err="1" smtClean="0"/>
              <a:t>layer</a:t>
            </a:r>
            <a:endParaRPr lang="pt-PT" sz="2400" i="1" dirty="0" smtClean="0"/>
          </a:p>
          <a:p>
            <a:r>
              <a:rPr lang="pt-PT" sz="2800" i="1" dirty="0" err="1" smtClean="0"/>
              <a:t>Binding</a:t>
            </a:r>
            <a:endParaRPr lang="pt-PT" sz="2800" i="1" dirty="0" smtClean="0"/>
          </a:p>
          <a:p>
            <a:pPr lvl="1"/>
            <a:r>
              <a:rPr lang="pt-PT" sz="2400" dirty="0" smtClean="0"/>
              <a:t>Tipo de segurança (transporte ou mensagem)</a:t>
            </a:r>
          </a:p>
          <a:p>
            <a:pPr lvl="1"/>
            <a:r>
              <a:rPr lang="pt-PT" sz="2400" dirty="0" smtClean="0"/>
              <a:t>Tipo de credencial</a:t>
            </a:r>
          </a:p>
          <a:p>
            <a:pPr lvl="1"/>
            <a:r>
              <a:rPr lang="pt-PT" sz="2400" dirty="0" smtClean="0"/>
              <a:t>Informação “pública” - presente no WSDL do serviço</a:t>
            </a:r>
          </a:p>
          <a:p>
            <a:r>
              <a:rPr lang="pt-PT" sz="2800" i="1" dirty="0" err="1" smtClean="0"/>
              <a:t>Behavior</a:t>
            </a:r>
            <a:endParaRPr lang="pt-PT" sz="2800" i="1" dirty="0" smtClean="0"/>
          </a:p>
          <a:p>
            <a:pPr lvl="1"/>
            <a:r>
              <a:rPr lang="pt-PT" sz="2400" dirty="0" smtClean="0"/>
              <a:t>Forma de verificação das credenciais</a:t>
            </a:r>
          </a:p>
          <a:p>
            <a:pPr lvl="1"/>
            <a:r>
              <a:rPr lang="pt-PT" sz="2400" dirty="0" smtClean="0"/>
              <a:t>Autorização</a:t>
            </a:r>
          </a:p>
          <a:p>
            <a:pPr lvl="1"/>
            <a:r>
              <a:rPr lang="pt-PT" sz="2400" dirty="0" smtClean="0"/>
              <a:t>Informação “privada”</a:t>
            </a:r>
            <a:endParaRPr lang="pt-PT" sz="2400"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IOperationBehavior</a:t>
            </a:r>
            <a:endParaRPr lang="pt-PT" dirty="0"/>
          </a:p>
        </p:txBody>
      </p:sp>
      <p:sp>
        <p:nvSpPr>
          <p:cNvPr id="3" name="Content Placeholder 2"/>
          <p:cNvSpPr>
            <a:spLocks noGrp="1"/>
          </p:cNvSpPr>
          <p:nvPr>
            <p:ph idx="1"/>
          </p:nvPr>
        </p:nvSpPr>
        <p:spPr>
          <a:xfrm>
            <a:off x="381000" y="1412875"/>
            <a:ext cx="8382000" cy="4339650"/>
          </a:xfrm>
        </p:spPr>
        <p:txBody>
          <a:bodyPr/>
          <a:lstStyle/>
          <a:p>
            <a:pPr>
              <a:buNone/>
            </a:pPr>
            <a:r>
              <a:rPr lang="pt-PT" sz="2000" dirty="0" smtClean="0"/>
              <a:t>interface </a:t>
            </a:r>
            <a:r>
              <a:rPr lang="pt-PT" sz="2000" b="1" dirty="0" err="1" smtClean="0"/>
              <a:t>IContractBehavior</a:t>
            </a:r>
            <a:r>
              <a:rPr lang="pt-PT" sz="2000" dirty="0" err="1" smtClean="0"/>
              <a:t>{</a:t>
            </a:r>
            <a:endParaRPr lang="pt-PT" sz="2000" dirty="0" smtClean="0"/>
          </a:p>
          <a:p>
            <a:pPr>
              <a:buNone/>
            </a:pPr>
            <a:r>
              <a:rPr lang="pt-PT" sz="2000" dirty="0" smtClean="0"/>
              <a:t>	</a:t>
            </a:r>
            <a:r>
              <a:rPr lang="pt-PT" sz="2000" dirty="0" err="1" smtClean="0"/>
              <a:t>void</a:t>
            </a:r>
            <a:r>
              <a:rPr lang="pt-PT" sz="2000" dirty="0" smtClean="0"/>
              <a:t> </a:t>
            </a:r>
            <a:r>
              <a:rPr lang="pt-PT" sz="2000" b="1" dirty="0" err="1" smtClean="0"/>
              <a:t>ApplyDispatchBehavior</a:t>
            </a:r>
            <a:r>
              <a:rPr lang="pt-PT" sz="2000" dirty="0" err="1" smtClean="0"/>
              <a:t>(</a:t>
            </a:r>
            <a:endParaRPr lang="pt-PT" sz="2000" dirty="0" smtClean="0"/>
          </a:p>
          <a:p>
            <a:pPr>
              <a:buNone/>
            </a:pPr>
            <a:r>
              <a:rPr lang="pt-PT" sz="2000" b="1" dirty="0" smtClean="0"/>
              <a:t>				</a:t>
            </a:r>
            <a:r>
              <a:rPr lang="pt-PT" sz="2000" b="1" dirty="0" err="1" smtClean="0"/>
              <a:t>OperationDescription</a:t>
            </a:r>
            <a:r>
              <a:rPr lang="pt-PT" sz="2000" dirty="0" smtClean="0"/>
              <a:t>, </a:t>
            </a:r>
          </a:p>
          <a:p>
            <a:pPr>
              <a:buNone/>
            </a:pPr>
            <a:r>
              <a:rPr lang="pt-PT" sz="2000" b="1" dirty="0" smtClean="0"/>
              <a:t>				</a:t>
            </a:r>
            <a:r>
              <a:rPr lang="pt-PT" sz="2000" b="1" dirty="0" err="1" smtClean="0"/>
              <a:t>DispatchOperation</a:t>
            </a:r>
            <a:r>
              <a:rPr lang="pt-PT" sz="2000" dirty="0" smtClean="0"/>
              <a:t>);</a:t>
            </a:r>
          </a:p>
          <a:p>
            <a:pPr>
              <a:buNone/>
            </a:pPr>
            <a:r>
              <a:rPr lang="pt-PT" sz="2000" dirty="0" smtClean="0"/>
              <a:t>	</a:t>
            </a:r>
            <a:r>
              <a:rPr lang="pt-PT" sz="2000" dirty="0" err="1" smtClean="0"/>
              <a:t>void</a:t>
            </a:r>
            <a:r>
              <a:rPr lang="pt-PT" sz="2000" dirty="0" smtClean="0"/>
              <a:t> </a:t>
            </a:r>
            <a:r>
              <a:rPr lang="pt-PT" sz="2000" b="1" dirty="0" err="1" smtClean="0"/>
              <a:t>ApplyClientBehavior</a:t>
            </a:r>
            <a:r>
              <a:rPr lang="pt-PT" sz="2000" dirty="0" err="1" smtClean="0"/>
              <a:t>(</a:t>
            </a:r>
            <a:endParaRPr lang="pt-PT" sz="2000" dirty="0" smtClean="0"/>
          </a:p>
          <a:p>
            <a:pPr>
              <a:buNone/>
            </a:pPr>
            <a:r>
              <a:rPr lang="pt-PT" sz="2000" b="1" dirty="0" smtClean="0"/>
              <a:t>				</a:t>
            </a:r>
            <a:r>
              <a:rPr lang="pt-PT" sz="2000" b="1" dirty="0" err="1" smtClean="0"/>
              <a:t>OperationDescription</a:t>
            </a:r>
            <a:r>
              <a:rPr lang="pt-PT" sz="2000" dirty="0" smtClean="0"/>
              <a:t>,</a:t>
            </a:r>
          </a:p>
          <a:p>
            <a:pPr>
              <a:buNone/>
            </a:pPr>
            <a:r>
              <a:rPr lang="pt-PT" sz="2000" b="1" dirty="0" smtClean="0"/>
              <a:t>				</a:t>
            </a:r>
            <a:r>
              <a:rPr lang="pt-PT" sz="2000" b="1" dirty="0" err="1" smtClean="0"/>
              <a:t>ClientRuntime</a:t>
            </a:r>
            <a:r>
              <a:rPr lang="pt-PT" sz="2000" dirty="0" smtClean="0"/>
              <a:t>);</a:t>
            </a:r>
          </a:p>
          <a:p>
            <a:pPr>
              <a:buNone/>
            </a:pPr>
            <a:r>
              <a:rPr lang="pt-PT" sz="2000" dirty="0" smtClean="0"/>
              <a:t> 	</a:t>
            </a:r>
            <a:r>
              <a:rPr lang="pt-PT" sz="2000" dirty="0" err="1" smtClean="0"/>
              <a:t>void</a:t>
            </a:r>
            <a:r>
              <a:rPr lang="pt-PT" sz="2000" dirty="0" smtClean="0"/>
              <a:t> </a:t>
            </a:r>
            <a:r>
              <a:rPr lang="pt-PT" sz="2000" b="1" dirty="0" err="1" smtClean="0"/>
              <a:t>AddBindingParameters</a:t>
            </a:r>
            <a:r>
              <a:rPr lang="pt-PT" sz="2000" dirty="0" err="1" smtClean="0"/>
              <a:t>(</a:t>
            </a:r>
            <a:endParaRPr lang="pt-PT" sz="2000" dirty="0" smtClean="0"/>
          </a:p>
          <a:p>
            <a:pPr>
              <a:buNone/>
            </a:pPr>
            <a:r>
              <a:rPr lang="pt-PT" sz="2000" b="1" dirty="0" smtClean="0"/>
              <a:t>				</a:t>
            </a:r>
            <a:r>
              <a:rPr lang="pt-PT" sz="2000" b="1" dirty="0" err="1" smtClean="0"/>
              <a:t>OperationDescription</a:t>
            </a:r>
            <a:r>
              <a:rPr lang="pt-PT" sz="2000" dirty="0" smtClean="0"/>
              <a:t>,</a:t>
            </a:r>
          </a:p>
          <a:p>
            <a:pPr>
              <a:buNone/>
            </a:pPr>
            <a:r>
              <a:rPr lang="pt-PT" sz="2000" dirty="0" smtClean="0"/>
              <a:t>				</a:t>
            </a:r>
            <a:r>
              <a:rPr lang="pt-PT" sz="2000" b="1" dirty="0" err="1" smtClean="0"/>
              <a:t>BindingParameterCollection</a:t>
            </a:r>
            <a:r>
              <a:rPr lang="pt-PT" sz="2000" dirty="0" smtClean="0"/>
              <a:t>);	</a:t>
            </a:r>
          </a:p>
          <a:p>
            <a:pPr>
              <a:buNone/>
            </a:pPr>
            <a:endParaRPr lang="pt-PT" sz="2000" dirty="0" smtClean="0"/>
          </a:p>
          <a:p>
            <a:pPr>
              <a:buNone/>
            </a:pPr>
            <a:r>
              <a:rPr lang="pt-PT" sz="2000" dirty="0" smtClean="0"/>
              <a:t>	</a:t>
            </a:r>
            <a:r>
              <a:rPr lang="pt-PT" sz="2000" dirty="0" err="1" smtClean="0"/>
              <a:t>void</a:t>
            </a:r>
            <a:r>
              <a:rPr lang="pt-PT" sz="2000" dirty="0" smtClean="0"/>
              <a:t> </a:t>
            </a:r>
            <a:r>
              <a:rPr lang="pt-PT" sz="2000" dirty="0" err="1" smtClean="0"/>
              <a:t>Validate(</a:t>
            </a:r>
            <a:r>
              <a:rPr lang="pt-PT" sz="2000" b="1" dirty="0" err="1" smtClean="0"/>
              <a:t>OperationDescription</a:t>
            </a:r>
            <a:r>
              <a:rPr lang="pt-PT" sz="2000" b="1" dirty="0" smtClean="0"/>
              <a:t>);</a:t>
            </a:r>
          </a:p>
          <a:p>
            <a:pPr>
              <a:buNone/>
            </a:pPr>
            <a:r>
              <a:rPr lang="pt-PT" sz="2000" dirty="0" smtClean="0"/>
              <a:t>} 	</a:t>
            </a:r>
            <a:endParaRPr lang="pt-PT" sz="2000"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en-US" dirty="0" smtClean="0"/>
              <a:t>Custom Behavior</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7" name="Rectangle 21"/>
          <p:cNvSpPr>
            <a:spLocks noGrp="1" noChangeArrowheads="1"/>
          </p:cNvSpPr>
          <p:nvPr>
            <p:ph type="title"/>
          </p:nvPr>
        </p:nvSpPr>
        <p:spPr/>
        <p:txBody>
          <a:bodyPr/>
          <a:lstStyle/>
          <a:p>
            <a:pPr eaLnBrk="1" hangingPunct="1">
              <a:defRPr/>
            </a:pPr>
            <a:r>
              <a:rPr lang="en-AU" dirty="0" err="1" smtClean="0"/>
              <a:t>Conclusões</a:t>
            </a:r>
            <a:endParaRPr lang="en-AU" sz="3600" dirty="0">
              <a:solidFill>
                <a:schemeClr val="accent1"/>
              </a:solidFill>
            </a:endParaRPr>
          </a:p>
        </p:txBody>
      </p:sp>
      <p:sp>
        <p:nvSpPr>
          <p:cNvPr id="4" name="Content Placeholder 3"/>
          <p:cNvSpPr>
            <a:spLocks noGrp="1"/>
          </p:cNvSpPr>
          <p:nvPr>
            <p:ph idx="1"/>
          </p:nvPr>
        </p:nvSpPr>
        <p:spPr>
          <a:xfrm>
            <a:off x="381000" y="1412875"/>
            <a:ext cx="8548718" cy="3801041"/>
          </a:xfrm>
        </p:spPr>
        <p:txBody>
          <a:bodyPr/>
          <a:lstStyle/>
          <a:p>
            <a:r>
              <a:rPr lang="pt-PT" sz="2600" dirty="0" err="1" smtClean="0"/>
              <a:t>ServiceDescription</a:t>
            </a:r>
            <a:r>
              <a:rPr lang="pt-PT" sz="2600" dirty="0" smtClean="0"/>
              <a:t>: descreve completamente o </a:t>
            </a:r>
            <a:r>
              <a:rPr lang="pt-PT" sz="2600" dirty="0" err="1" smtClean="0"/>
              <a:t>runtime</a:t>
            </a:r>
            <a:endParaRPr lang="pt-PT" sz="2600" dirty="0" smtClean="0"/>
          </a:p>
          <a:p>
            <a:r>
              <a:rPr lang="pt-PT" sz="2600" dirty="0" err="1" smtClean="0"/>
              <a:t>Runtime</a:t>
            </a:r>
            <a:r>
              <a:rPr lang="pt-PT" sz="2600" dirty="0" smtClean="0"/>
              <a:t>: </a:t>
            </a:r>
          </a:p>
          <a:p>
            <a:pPr lvl="1"/>
            <a:r>
              <a:rPr lang="pt-PT" sz="2600" dirty="0" err="1" smtClean="0"/>
              <a:t>Channel</a:t>
            </a:r>
            <a:r>
              <a:rPr lang="pt-PT" sz="2600" dirty="0" smtClean="0"/>
              <a:t> </a:t>
            </a:r>
            <a:r>
              <a:rPr lang="pt-PT" sz="2600" dirty="0" err="1" smtClean="0"/>
              <a:t>Stack</a:t>
            </a:r>
            <a:r>
              <a:rPr lang="pt-PT" sz="2600" dirty="0" smtClean="0"/>
              <a:t> – pilha de canais que processam mensagens SOAP</a:t>
            </a:r>
          </a:p>
          <a:p>
            <a:pPr lvl="1"/>
            <a:r>
              <a:rPr lang="pt-PT" sz="2600" dirty="0" err="1" smtClean="0"/>
              <a:t>Dispatcher</a:t>
            </a:r>
            <a:r>
              <a:rPr lang="pt-PT" sz="2600" dirty="0" smtClean="0"/>
              <a:t> – Interface entre mensagens e objectos</a:t>
            </a:r>
          </a:p>
          <a:p>
            <a:r>
              <a:rPr lang="pt-PT" sz="2600" dirty="0" smtClean="0"/>
              <a:t>Extensibilidade</a:t>
            </a:r>
          </a:p>
          <a:p>
            <a:pPr lvl="1"/>
            <a:r>
              <a:rPr lang="pt-PT" sz="2600" dirty="0" err="1" smtClean="0"/>
              <a:t>Channel</a:t>
            </a:r>
            <a:r>
              <a:rPr lang="pt-PT" sz="2600" dirty="0" smtClean="0"/>
              <a:t> </a:t>
            </a:r>
            <a:r>
              <a:rPr lang="pt-PT" sz="2600" dirty="0" err="1" smtClean="0"/>
              <a:t>Stack</a:t>
            </a:r>
            <a:r>
              <a:rPr lang="pt-PT" sz="2600" dirty="0" smtClean="0"/>
              <a:t> – </a:t>
            </a:r>
            <a:r>
              <a:rPr lang="pt-PT" sz="2600" dirty="0" err="1" smtClean="0"/>
              <a:t>custom</a:t>
            </a:r>
            <a:r>
              <a:rPr lang="pt-PT" sz="2600" dirty="0" smtClean="0"/>
              <a:t> </a:t>
            </a:r>
            <a:r>
              <a:rPr lang="pt-PT" sz="2600" dirty="0" err="1" smtClean="0"/>
              <a:t>binding</a:t>
            </a:r>
            <a:r>
              <a:rPr lang="pt-PT" sz="2600" dirty="0" smtClean="0"/>
              <a:t> </a:t>
            </a:r>
            <a:r>
              <a:rPr lang="pt-PT" sz="2600" dirty="0" err="1" smtClean="0"/>
              <a:t>elements</a:t>
            </a:r>
            <a:endParaRPr lang="pt-PT" sz="2600" dirty="0" smtClean="0"/>
          </a:p>
          <a:p>
            <a:pPr lvl="1"/>
            <a:r>
              <a:rPr lang="pt-PT" sz="2600" dirty="0" err="1" smtClean="0"/>
              <a:t>Dispatcher</a:t>
            </a:r>
            <a:r>
              <a:rPr lang="pt-PT" sz="2600" dirty="0" smtClean="0"/>
              <a:t> – </a:t>
            </a:r>
            <a:r>
              <a:rPr lang="pt-PT" sz="2600" dirty="0" err="1" smtClean="0"/>
              <a:t>custom</a:t>
            </a:r>
            <a:r>
              <a:rPr lang="pt-PT" sz="2600" dirty="0" smtClean="0"/>
              <a:t> </a:t>
            </a:r>
            <a:r>
              <a:rPr lang="pt-PT" sz="2600" dirty="0" err="1" smtClean="0"/>
              <a:t>behaviors</a:t>
            </a:r>
            <a:endParaRPr lang="pt-PT" sz="2600" dirty="0" smtClean="0"/>
          </a:p>
          <a:p>
            <a:endParaRPr lang="pt-PT" sz="2600" dirty="0" smtClean="0"/>
          </a:p>
        </p:txBody>
      </p:sp>
      <p:sp>
        <p:nvSpPr>
          <p:cNvPr id="5" name="TextBox 4"/>
          <p:cNvSpPr txBox="1"/>
          <p:nvPr/>
        </p:nvSpPr>
        <p:spPr>
          <a:xfrm>
            <a:off x="214282" y="6246871"/>
            <a:ext cx="287258" cy="461665"/>
          </a:xfrm>
          <a:prstGeom prst="rect">
            <a:avLst/>
          </a:prstGeom>
          <a:noFill/>
        </p:spPr>
        <p:txBody>
          <a:bodyPr wrap="none" rtlCol="0">
            <a:spAutoFit/>
          </a:bodyPr>
          <a:lstStyle/>
          <a:p>
            <a:r>
              <a:rPr lang="pt-PT" sz="2400" b="1" dirty="0" smtClean="0"/>
              <a:t>-</a:t>
            </a:r>
            <a:endParaRPr lang="pt-PT" b="1" dirty="0"/>
          </a:p>
        </p:txBody>
      </p:sp>
    </p:spTree>
  </p:cSld>
  <p:clrMapOvr>
    <a:masterClrMapping/>
  </p:clrMapOvr>
  <p:transition advTm="1525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20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20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2000"/>
                                        <p:tgtEl>
                                          <p:spTgt spid="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2000"/>
                                        <p:tgtEl>
                                          <p:spTgt spid="4">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2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7" name="Rectangle 21"/>
          <p:cNvSpPr>
            <a:spLocks noGrp="1" noChangeArrowheads="1"/>
          </p:cNvSpPr>
          <p:nvPr>
            <p:ph type="title"/>
          </p:nvPr>
        </p:nvSpPr>
        <p:spPr/>
        <p:txBody>
          <a:bodyPr/>
          <a:lstStyle/>
          <a:p>
            <a:pPr eaLnBrk="1" hangingPunct="1">
              <a:defRPr/>
            </a:pPr>
            <a:r>
              <a:rPr lang="en-AU" dirty="0" err="1" smtClean="0"/>
              <a:t>Recursos</a:t>
            </a:r>
            <a:endParaRPr lang="en-AU" sz="3600" dirty="0">
              <a:solidFill>
                <a:schemeClr val="accent1"/>
              </a:solidFill>
            </a:endParaRPr>
          </a:p>
        </p:txBody>
      </p:sp>
      <p:sp>
        <p:nvSpPr>
          <p:cNvPr id="4" name="Content Placeholder 3"/>
          <p:cNvSpPr>
            <a:spLocks noGrp="1"/>
          </p:cNvSpPr>
          <p:nvPr>
            <p:ph idx="1"/>
          </p:nvPr>
        </p:nvSpPr>
        <p:spPr>
          <a:xfrm>
            <a:off x="381000" y="1412875"/>
            <a:ext cx="8382000" cy="4031873"/>
          </a:xfrm>
        </p:spPr>
        <p:txBody>
          <a:bodyPr/>
          <a:lstStyle/>
          <a:p>
            <a:r>
              <a:rPr lang="pt-PT" dirty="0" err="1" smtClean="0"/>
              <a:t>Inside</a:t>
            </a:r>
            <a:r>
              <a:rPr lang="pt-PT" dirty="0" smtClean="0"/>
              <a:t> Windows </a:t>
            </a:r>
            <a:r>
              <a:rPr lang="pt-PT" dirty="0" err="1" smtClean="0"/>
              <a:t>Communication</a:t>
            </a:r>
            <a:r>
              <a:rPr lang="pt-PT" dirty="0" smtClean="0"/>
              <a:t> </a:t>
            </a:r>
            <a:r>
              <a:rPr lang="pt-PT" dirty="0" err="1" smtClean="0"/>
              <a:t>Foundation</a:t>
            </a:r>
            <a:endParaRPr lang="pt-PT" dirty="0" smtClean="0"/>
          </a:p>
          <a:p>
            <a:pPr lvl="1"/>
            <a:r>
              <a:rPr lang="pt-PT" dirty="0" smtClean="0"/>
              <a:t>MS </a:t>
            </a:r>
            <a:r>
              <a:rPr lang="pt-PT" dirty="0" err="1" smtClean="0"/>
              <a:t>Press</a:t>
            </a:r>
            <a:r>
              <a:rPr lang="pt-PT" dirty="0" smtClean="0"/>
              <a:t>, </a:t>
            </a:r>
            <a:r>
              <a:rPr lang="pt-PT" dirty="0" err="1" smtClean="0"/>
              <a:t>Justin</a:t>
            </a:r>
            <a:r>
              <a:rPr lang="pt-PT" dirty="0" smtClean="0"/>
              <a:t> </a:t>
            </a:r>
            <a:r>
              <a:rPr lang="pt-PT" dirty="0" err="1" smtClean="0"/>
              <a:t>Smith</a:t>
            </a:r>
            <a:endParaRPr lang="pt-PT" dirty="0" smtClean="0"/>
          </a:p>
          <a:p>
            <a:pPr lvl="1"/>
            <a:endParaRPr lang="pt-PT" dirty="0" smtClean="0"/>
          </a:p>
          <a:p>
            <a:r>
              <a:rPr lang="pt-PT" dirty="0" err="1" smtClean="0"/>
              <a:t>Nicholas</a:t>
            </a:r>
            <a:r>
              <a:rPr lang="pt-PT" dirty="0" smtClean="0"/>
              <a:t> </a:t>
            </a:r>
            <a:r>
              <a:rPr lang="pt-PT" dirty="0" err="1" smtClean="0"/>
              <a:t>Allen’s</a:t>
            </a:r>
            <a:r>
              <a:rPr lang="pt-PT" dirty="0" smtClean="0"/>
              <a:t> </a:t>
            </a:r>
            <a:r>
              <a:rPr lang="pt-PT" dirty="0" err="1" smtClean="0"/>
              <a:t>Indigo</a:t>
            </a:r>
            <a:r>
              <a:rPr lang="pt-PT" dirty="0" smtClean="0"/>
              <a:t> </a:t>
            </a:r>
            <a:r>
              <a:rPr lang="pt-PT" dirty="0" err="1" smtClean="0"/>
              <a:t>Blog</a:t>
            </a:r>
            <a:endParaRPr lang="pt-PT" dirty="0" smtClean="0"/>
          </a:p>
          <a:p>
            <a:pPr lvl="1"/>
            <a:endParaRPr lang="pt-PT" dirty="0" smtClean="0"/>
          </a:p>
          <a:p>
            <a:r>
              <a:rPr lang="pt-PT" dirty="0" err="1" smtClean="0">
                <a:hlinkClick r:id="rId3"/>
              </a:rPr>
              <a:t>antonio.cruz@co.sapo.pt</a:t>
            </a:r>
            <a:endParaRPr lang="pt-PT" dirty="0" smtClean="0"/>
          </a:p>
          <a:p>
            <a:r>
              <a:rPr lang="pt-PT" dirty="0" err="1" smtClean="0">
                <a:hlinkClick r:id="rId4"/>
              </a:rPr>
              <a:t>pedrofelix@cc.isel.ipl.pt</a:t>
            </a:r>
            <a:endParaRPr lang="pt-PT" dirty="0" smtClean="0"/>
          </a:p>
          <a:p>
            <a:endParaRPr lang="pt-PT" dirty="0"/>
          </a:p>
        </p:txBody>
      </p:sp>
    </p:spTree>
  </p:cSld>
  <p:clrMapOvr>
    <a:masterClrMapping/>
  </p:clrMapOvr>
  <p:transition advTm="10641">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Q&amp;A</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7" name="Rectangle 21"/>
          <p:cNvSpPr>
            <a:spLocks noGrp="1" noChangeArrowheads="1"/>
          </p:cNvSpPr>
          <p:nvPr>
            <p:ph type="title"/>
          </p:nvPr>
        </p:nvSpPr>
        <p:spPr>
          <a:xfrm>
            <a:off x="381000" y="230188"/>
            <a:ext cx="8382000" cy="1163395"/>
          </a:xfrm>
        </p:spPr>
        <p:txBody>
          <a:bodyPr/>
          <a:lstStyle/>
          <a:p>
            <a:pPr eaLnBrk="1" hangingPunct="1">
              <a:defRPr/>
            </a:pPr>
            <a:r>
              <a:rPr lang="pt-PT" dirty="0" smtClean="0"/>
              <a:t>Questionário de Avaliação</a:t>
            </a:r>
            <a:r>
              <a:rPr lang="en-US" sz="3600" dirty="0" smtClean="0"/>
              <a:t> </a:t>
            </a:r>
            <a:r>
              <a:rPr lang="en-US" sz="3600" dirty="0" smtClean="0">
                <a:solidFill>
                  <a:schemeClr val="accent1"/>
                </a:solidFill>
              </a:rPr>
              <a:t/>
            </a:r>
            <a:br>
              <a:rPr lang="en-US" sz="3600" dirty="0" smtClean="0">
                <a:solidFill>
                  <a:schemeClr val="accent1"/>
                </a:solidFill>
              </a:rPr>
            </a:br>
            <a:r>
              <a:rPr sz="3600" i="1"/>
              <a:t>Passatempo!</a:t>
            </a:r>
            <a:endParaRPr lang="en-AU" sz="3600" i="1" dirty="0"/>
          </a:p>
        </p:txBody>
      </p:sp>
      <p:sp>
        <p:nvSpPr>
          <p:cNvPr id="9238" name="Rectangle 22"/>
          <p:cNvSpPr>
            <a:spLocks noGrp="1" noChangeArrowheads="1"/>
          </p:cNvSpPr>
          <p:nvPr>
            <p:ph idx="1"/>
          </p:nvPr>
        </p:nvSpPr>
        <p:spPr>
          <a:xfrm>
            <a:off x="357158" y="1715054"/>
            <a:ext cx="6286544" cy="5106013"/>
          </a:xfrm>
        </p:spPr>
        <p:txBody>
          <a:bodyPr/>
          <a:lstStyle/>
          <a:p>
            <a:pPr eaLnBrk="1" hangingPunct="1">
              <a:defRPr/>
            </a:pPr>
            <a:r>
              <a:rPr lang="pt-PT" dirty="0" smtClean="0"/>
              <a:t>Complete o questionário de avaliação e devolva-o no balcão da recepção…</a:t>
            </a:r>
          </a:p>
          <a:p>
            <a:pPr lvl="1">
              <a:lnSpc>
                <a:spcPct val="100000"/>
              </a:lnSpc>
              <a:spcBef>
                <a:spcPts val="1800"/>
              </a:spcBef>
              <a:defRPr/>
            </a:pPr>
            <a:r>
              <a:rPr lang="pt-PT" sz="2000" dirty="0" smtClean="0"/>
              <a:t>…e habilite-se a ganhar 1 percurso de certificação </a:t>
            </a:r>
            <a:r>
              <a:rPr lang="pt-PT" sz="2000" b="1" dirty="0" smtClean="0"/>
              <a:t>por dia! Oferecido por:</a:t>
            </a:r>
          </a:p>
          <a:p>
            <a:pPr lvl="1">
              <a:lnSpc>
                <a:spcPct val="100000"/>
              </a:lnSpc>
              <a:spcBef>
                <a:spcPts val="1800"/>
              </a:spcBef>
              <a:defRPr/>
            </a:pPr>
            <a:r>
              <a:rPr lang="pt-PT" sz="2000" dirty="0" smtClean="0"/>
              <a:t>…e habilite-se a ganhar 1 percurso de certificação MCTS </a:t>
            </a:r>
            <a:r>
              <a:rPr lang="pt-PT" sz="2000" b="1" dirty="0" smtClean="0"/>
              <a:t>por dia! Oferecido por:</a:t>
            </a:r>
          </a:p>
          <a:p>
            <a:pPr lvl="1">
              <a:lnSpc>
                <a:spcPct val="100000"/>
              </a:lnSpc>
              <a:spcBef>
                <a:spcPts val="1800"/>
              </a:spcBef>
              <a:defRPr/>
            </a:pPr>
            <a:r>
              <a:rPr lang="pt-PT" sz="2000" dirty="0" smtClean="0"/>
              <a:t>…e habilite-se a ganhar 1 curso e exame </a:t>
            </a:r>
            <a:r>
              <a:rPr lang="pt-PT" sz="2000" b="1" dirty="0" smtClean="0"/>
              <a:t>por dia! Oferecido por:</a:t>
            </a:r>
          </a:p>
          <a:p>
            <a:pPr lvl="1">
              <a:spcBef>
                <a:spcPts val="1800"/>
              </a:spcBef>
              <a:defRPr/>
            </a:pPr>
            <a:endParaRPr lang="pt-PT" b="1" dirty="0" smtClean="0"/>
          </a:p>
          <a:p>
            <a:pPr lvl="1">
              <a:spcBef>
                <a:spcPts val="1800"/>
              </a:spcBef>
              <a:defRPr/>
            </a:pPr>
            <a:endParaRPr lang="pt-PT" b="1" dirty="0" smtClean="0"/>
          </a:p>
        </p:txBody>
      </p:sp>
      <p:sp>
        <p:nvSpPr>
          <p:cNvPr id="6" name="Rectangle 2"/>
          <p:cNvSpPr txBox="1">
            <a:spLocks noChangeArrowheads="1"/>
          </p:cNvSpPr>
          <p:nvPr/>
        </p:nvSpPr>
        <p:spPr bwMode="auto">
          <a:xfrm>
            <a:off x="142844" y="6143644"/>
            <a:ext cx="5500726" cy="7143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defTabSz="914400" fontAlgn="base">
              <a:spcBef>
                <a:spcPct val="0"/>
              </a:spcBef>
              <a:spcAft>
                <a:spcPct val="0"/>
              </a:spcAft>
              <a:defRPr/>
            </a:pPr>
            <a:r>
              <a:rPr lang="fr-FR" sz="2800" i="1"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rPr>
              <a:t>Session Code   </a:t>
            </a:r>
            <a:r>
              <a:rPr lang="fr-FR"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rPr>
              <a:t>Session Name</a:t>
            </a:r>
            <a:endParaRPr kumimoji="0" lang="en-US" sz="2000" b="0" i="0" u="none" strike="noStrike" kern="0" cap="none" spc="0" normalizeH="0" baseline="0" noProof="0" dirty="0" smtClean="0">
              <a:ln>
                <a:noFill/>
              </a:ln>
              <a:solidFill>
                <a:schemeClr val="accent3">
                  <a:lumMod val="60000"/>
                  <a:lumOff val="40000"/>
                </a:schemeClr>
              </a:solidFill>
              <a:effectLst/>
              <a:uLnTx/>
              <a:uFillTx/>
              <a:latin typeface="+mn-lt"/>
              <a:ea typeface="+mj-ea"/>
              <a:cs typeface="+mj-cs"/>
            </a:endParaRPr>
          </a:p>
        </p:txBody>
      </p:sp>
      <p:pic>
        <p:nvPicPr>
          <p:cNvPr id="5" name="Picture 4" descr="logo_rumos.jpg"/>
          <p:cNvPicPr>
            <a:picLocks noChangeAspect="1"/>
          </p:cNvPicPr>
          <p:nvPr/>
        </p:nvPicPr>
        <p:blipFill>
          <a:blip r:embed="rId3"/>
          <a:stretch>
            <a:fillRect/>
          </a:stretch>
        </p:blipFill>
        <p:spPr>
          <a:xfrm>
            <a:off x="6643702" y="3214686"/>
            <a:ext cx="2219681" cy="642942"/>
          </a:xfrm>
          <a:prstGeom prst="rect">
            <a:avLst/>
          </a:prstGeom>
          <a:ln>
            <a:noFill/>
          </a:ln>
          <a:effectLst>
            <a:outerShdw blurRad="292100" dist="139700" dir="2700000" algn="tl" rotWithShape="0">
              <a:srgbClr val="333333">
                <a:alpha val="65000"/>
              </a:srgbClr>
            </a:outerShdw>
          </a:effectLst>
        </p:spPr>
      </p:pic>
      <p:pic>
        <p:nvPicPr>
          <p:cNvPr id="1026" name="Picture 2" descr="C:\Users\prosa\Desktop\logo_Galileu.jpg"/>
          <p:cNvPicPr>
            <a:picLocks noChangeAspect="1" noChangeArrowheads="1"/>
          </p:cNvPicPr>
          <p:nvPr/>
        </p:nvPicPr>
        <p:blipFill>
          <a:blip r:embed="rId4"/>
          <a:srcRect/>
          <a:stretch>
            <a:fillRect/>
          </a:stretch>
        </p:blipFill>
        <p:spPr bwMode="auto">
          <a:xfrm>
            <a:off x="6643702" y="4143380"/>
            <a:ext cx="2214578" cy="549827"/>
          </a:xfrm>
          <a:prstGeom prst="rect">
            <a:avLst/>
          </a:prstGeom>
          <a:noFill/>
        </p:spPr>
      </p:pic>
      <p:pic>
        <p:nvPicPr>
          <p:cNvPr id="1027" name="Picture 3" descr="C:\Users\prosa\Desktop\logo_ActualTraining.jpg"/>
          <p:cNvPicPr>
            <a:picLocks noChangeAspect="1" noChangeArrowheads="1"/>
          </p:cNvPicPr>
          <p:nvPr/>
        </p:nvPicPr>
        <p:blipFill>
          <a:blip r:embed="rId5"/>
          <a:srcRect/>
          <a:stretch>
            <a:fillRect/>
          </a:stretch>
        </p:blipFill>
        <p:spPr bwMode="auto">
          <a:xfrm>
            <a:off x="6643702" y="5072074"/>
            <a:ext cx="2197260" cy="500066"/>
          </a:xfrm>
          <a:prstGeom prst="rect">
            <a:avLst/>
          </a:prstGeom>
          <a:noFill/>
        </p:spPr>
      </p:pic>
    </p:spTree>
  </p:cSld>
  <p:clrMapOvr>
    <a:masterClrMapping/>
  </p:clrMapOvr>
  <p:transition advTm="5531">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7" name="Rectangle 21"/>
          <p:cNvSpPr>
            <a:spLocks noGrp="1" noChangeArrowheads="1"/>
          </p:cNvSpPr>
          <p:nvPr>
            <p:ph type="title"/>
          </p:nvPr>
        </p:nvSpPr>
        <p:spPr>
          <a:xfrm>
            <a:off x="381000" y="230188"/>
            <a:ext cx="8382000" cy="1163395"/>
          </a:xfrm>
        </p:spPr>
        <p:txBody>
          <a:bodyPr/>
          <a:lstStyle/>
          <a:p>
            <a:pPr eaLnBrk="1" hangingPunct="1">
              <a:defRPr/>
            </a:pPr>
            <a:r>
              <a:rPr lang="en-US" dirty="0" err="1" smtClean="0"/>
              <a:t>Outros</a:t>
            </a:r>
            <a:r>
              <a:rPr lang="en-US" dirty="0" smtClean="0"/>
              <a:t> </a:t>
            </a:r>
            <a:r>
              <a:rPr lang="en-US" dirty="0" err="1" smtClean="0"/>
              <a:t>Recursos</a:t>
            </a:r>
            <a:r>
              <a:rPr lang="en-US" sz="3600" dirty="0" smtClean="0">
                <a:solidFill>
                  <a:schemeClr val="accent1"/>
                </a:solidFill>
              </a:rPr>
              <a:t/>
            </a:r>
            <a:br>
              <a:rPr lang="en-US" sz="3600" dirty="0" smtClean="0">
                <a:solidFill>
                  <a:schemeClr val="accent1"/>
                </a:solidFill>
              </a:rPr>
            </a:br>
            <a:r>
              <a:rPr sz="3600" i="1"/>
              <a:t>Para </a:t>
            </a:r>
            <a:r>
              <a:rPr sz="3600" i="1" err="1"/>
              <a:t>Profissionais</a:t>
            </a:r>
            <a:r>
              <a:rPr sz="3600" i="1"/>
              <a:t> de TI</a:t>
            </a:r>
            <a:endParaRPr lang="en-AU" sz="4400" i="1" dirty="0"/>
          </a:p>
        </p:txBody>
      </p:sp>
      <p:grpSp>
        <p:nvGrpSpPr>
          <p:cNvPr id="11" name="Group 10"/>
          <p:cNvGrpSpPr/>
          <p:nvPr/>
        </p:nvGrpSpPr>
        <p:grpSpPr>
          <a:xfrm>
            <a:off x="-2479" y="1657716"/>
            <a:ext cx="9789453" cy="1958104"/>
            <a:chOff x="-71470" y="1788348"/>
            <a:chExt cx="9789453" cy="1958104"/>
          </a:xfrm>
        </p:grpSpPr>
        <p:pic>
          <p:nvPicPr>
            <p:cNvPr id="12" name="Picture 2" descr="Subscrição do Microsoft TechNet Plus"/>
            <p:cNvPicPr>
              <a:picLocks noChangeAspect="1" noChangeArrowheads="1"/>
            </p:cNvPicPr>
            <p:nvPr/>
          </p:nvPicPr>
          <p:blipFill>
            <a:blip r:embed="rId3"/>
            <a:srcRect/>
            <a:stretch>
              <a:fillRect/>
            </a:stretch>
          </p:blipFill>
          <p:spPr bwMode="auto">
            <a:xfrm>
              <a:off x="-71470" y="2154259"/>
              <a:ext cx="9789453" cy="1592193"/>
            </a:xfrm>
            <a:prstGeom prst="rect">
              <a:avLst/>
            </a:prstGeom>
            <a:noFill/>
          </p:spPr>
        </p:pic>
        <p:sp>
          <p:nvSpPr>
            <p:cNvPr id="13" name="Rectangle 12"/>
            <p:cNvSpPr/>
            <p:nvPr/>
          </p:nvSpPr>
          <p:spPr>
            <a:xfrm rot="21124185">
              <a:off x="3743636" y="1788348"/>
              <a:ext cx="5215013" cy="1569660"/>
            </a:xfrm>
            <a:prstGeom prst="rect">
              <a:avLst/>
            </a:prstGeom>
            <a:gradFill rotWithShape="1">
              <a:gsLst>
                <a:gs pos="0">
                  <a:srgbClr val="8AB51E">
                    <a:shade val="51000"/>
                    <a:satMod val="130000"/>
                  </a:srgbClr>
                </a:gs>
                <a:gs pos="80000">
                  <a:srgbClr val="8AB51E">
                    <a:shade val="93000"/>
                    <a:satMod val="130000"/>
                  </a:srgbClr>
                </a:gs>
                <a:gs pos="100000">
                  <a:srgbClr val="8AB51E">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t-PT" sz="2400" b="0" i="0" u="none" strike="noStrike" kern="0" cap="none" spc="0" normalizeH="0" baseline="0" noProof="0" dirty="0" smtClean="0">
                  <a:ln>
                    <a:noFill/>
                  </a:ln>
                  <a:solidFill>
                    <a:srgbClr val="FFFFFF"/>
                  </a:solidFill>
                  <a:effectLst/>
                  <a:uLnTx/>
                  <a:uFillTx/>
                  <a:latin typeface="Arial"/>
                  <a:ea typeface="+mn-ea"/>
                  <a:cs typeface="+mn-cs"/>
                </a:rPr>
                <a:t>Beneficie de 40% de desconto.</a:t>
              </a:r>
            </a:p>
            <a:p>
              <a:pPr marL="0" marR="0" lvl="0" indent="0" defTabSz="914400" eaLnBrk="1" fontAlgn="auto" latinLnBrk="0" hangingPunct="1">
                <a:lnSpc>
                  <a:spcPct val="100000"/>
                </a:lnSpc>
                <a:spcBef>
                  <a:spcPts val="0"/>
                </a:spcBef>
                <a:spcAft>
                  <a:spcPts val="0"/>
                </a:spcAft>
                <a:buClrTx/>
                <a:buSzTx/>
                <a:buFontTx/>
                <a:buNone/>
                <a:tabLst/>
                <a:defRPr/>
              </a:pPr>
              <a:r>
                <a:rPr kumimoji="0" lang="pt-PT" sz="2400" b="0" i="0" u="none" strike="noStrike" kern="0" cap="none" spc="0" normalizeH="0" baseline="0" noProof="0" dirty="0" smtClean="0">
                  <a:ln>
                    <a:noFill/>
                  </a:ln>
                  <a:solidFill>
                    <a:srgbClr val="FFFFFF"/>
                  </a:solidFill>
                  <a:effectLst/>
                  <a:uLnTx/>
                  <a:uFillTx/>
                  <a:latin typeface="Arial"/>
                  <a:ea typeface="+mn-ea"/>
                  <a:cs typeface="+mn-cs"/>
                </a:rPr>
                <a:t>Faça a sua Subscrição em </a:t>
              </a:r>
              <a:r>
                <a:rPr kumimoji="0" lang="pt-PT" sz="2400" b="0" i="1" u="none" strike="noStrike" kern="0" cap="none" spc="0" normalizeH="0" baseline="0" noProof="0" dirty="0" smtClean="0">
                  <a:ln>
                    <a:noFill/>
                  </a:ln>
                  <a:solidFill>
                    <a:srgbClr val="006699"/>
                  </a:solidFill>
                  <a:effectLst/>
                  <a:uLnTx/>
                  <a:uFillTx/>
                  <a:latin typeface="Arial"/>
                  <a:ea typeface="+mn-ea"/>
                  <a:cs typeface="+mn-cs"/>
                </a:rPr>
                <a:t>www.gettechnetplus.com</a:t>
              </a:r>
              <a:r>
                <a:rPr kumimoji="0" lang="pt-PT" sz="2400" b="0" i="1" u="none" strike="noStrike" kern="0" cap="none" spc="0" normalizeH="0" baseline="0" noProof="0" dirty="0" smtClean="0">
                  <a:ln>
                    <a:noFill/>
                  </a:ln>
                  <a:solidFill>
                    <a:srgbClr val="1B536F">
                      <a:lumMod val="50000"/>
                    </a:srgbClr>
                  </a:solidFill>
                  <a:effectLst/>
                  <a:uLnTx/>
                  <a:uFillTx/>
                  <a:latin typeface="Arial"/>
                  <a:ea typeface="+mn-ea"/>
                  <a:cs typeface="+mn-cs"/>
                </a:rPr>
                <a:t> </a:t>
              </a:r>
              <a:r>
                <a:rPr kumimoji="0" lang="pt-PT" sz="2400" b="0" i="0" u="none" strike="noStrike" kern="0" cap="none" spc="0" normalizeH="0" baseline="0" noProof="0" dirty="0" smtClean="0">
                  <a:ln>
                    <a:noFill/>
                  </a:ln>
                  <a:solidFill>
                    <a:srgbClr val="FFFFFF"/>
                  </a:solidFill>
                  <a:effectLst/>
                  <a:uLnTx/>
                  <a:uFillTx/>
                  <a:latin typeface="Arial"/>
                  <a:ea typeface="+mn-ea"/>
                  <a:cs typeface="+mn-cs"/>
                </a:rPr>
                <a:t>e utilize o </a:t>
              </a:r>
              <a:r>
                <a:rPr kumimoji="0" lang="pt-PT" sz="2400" b="0" i="1" u="none" strike="noStrike" kern="0" cap="none" spc="0" normalizeH="0" baseline="0" noProof="0" dirty="0" smtClean="0">
                  <a:ln>
                    <a:noFill/>
                  </a:ln>
                  <a:solidFill>
                    <a:srgbClr val="006699"/>
                  </a:solidFill>
                  <a:effectLst/>
                  <a:uLnTx/>
                  <a:uFillTx/>
                  <a:latin typeface="Arial"/>
                  <a:ea typeface="+mn-ea"/>
                  <a:cs typeface="+mn-cs"/>
                </a:rPr>
                <a:t>promocode TLNW08</a:t>
              </a:r>
              <a:endParaRPr kumimoji="0" lang="pt-PT" sz="2400" b="0" i="0" u="none" strike="noStrike" kern="0" cap="none" spc="0" normalizeH="0" baseline="0" noProof="0" dirty="0" smtClean="0">
                <a:ln>
                  <a:noFill/>
                </a:ln>
                <a:solidFill>
                  <a:srgbClr val="006699"/>
                </a:solidFill>
                <a:effectLst/>
                <a:uLnTx/>
                <a:uFillTx/>
                <a:latin typeface="Arial"/>
                <a:ea typeface="+mn-ea"/>
                <a:cs typeface="+mn-cs"/>
              </a:endParaRPr>
            </a:p>
          </p:txBody>
        </p:sp>
      </p:grpSp>
      <p:sp>
        <p:nvSpPr>
          <p:cNvPr id="14" name="Rectangle 22"/>
          <p:cNvSpPr txBox="1">
            <a:spLocks noChangeArrowheads="1"/>
          </p:cNvSpPr>
          <p:nvPr/>
        </p:nvSpPr>
        <p:spPr>
          <a:xfrm>
            <a:off x="631381" y="3905797"/>
            <a:ext cx="7950748" cy="2562240"/>
          </a:xfrm>
          <a:prstGeom prst="rect">
            <a:avLst/>
          </a:prstGeom>
        </p:spPr>
        <p:txBody>
          <a:bodyPr vert="horz"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Blip>
                <a:blip r:embed="rId4"/>
              </a:buBlip>
              <a:tabLst/>
              <a:defRPr/>
            </a:pPr>
            <a:r>
              <a:rPr kumimoji="0" lang="pt-PT" sz="2000" b="0" i="0" u="none" strike="noStrike" kern="1200" cap="none" spc="0" normalizeH="0" baseline="0" noProof="0" dirty="0" smtClean="0">
                <a:ln>
                  <a:noFill/>
                </a:ln>
                <a:solidFill>
                  <a:schemeClr val="tx1"/>
                </a:solidFill>
                <a:effectLst/>
                <a:uLnTx/>
                <a:uFillTx/>
                <a:latin typeface="+mn-lt"/>
                <a:ea typeface="+mn-ea"/>
                <a:cs typeface="+mn-cs"/>
              </a:rPr>
              <a:t>Software em versão completa para avaliação</a:t>
            </a:r>
          </a:p>
          <a:p>
            <a:pPr marL="396875" marR="0" lvl="0" indent="-396875" algn="l" defTabSz="914363" rtl="0" eaLnBrk="1" fontAlgn="auto" latinLnBrk="0" hangingPunct="1">
              <a:lnSpc>
                <a:spcPct val="90000"/>
              </a:lnSpc>
              <a:spcBef>
                <a:spcPct val="20000"/>
              </a:spcBef>
              <a:spcAft>
                <a:spcPts val="0"/>
              </a:spcAft>
              <a:buClrTx/>
              <a:buSzTx/>
              <a:buFontTx/>
              <a:buBlip>
                <a:blip r:embed="rId4"/>
              </a:buBlip>
              <a:tabLst/>
              <a:defRPr/>
            </a:pPr>
            <a:r>
              <a:rPr kumimoji="0" lang="pt-PT" sz="2000" b="0" i="0" u="none" strike="noStrike" kern="1200" cap="none" spc="0" normalizeH="0" baseline="0" noProof="0" dirty="0" smtClean="0">
                <a:ln>
                  <a:noFill/>
                </a:ln>
                <a:solidFill>
                  <a:schemeClr val="tx1"/>
                </a:solidFill>
                <a:effectLst/>
                <a:uLnTx/>
                <a:uFillTx/>
                <a:latin typeface="+mn-lt"/>
                <a:ea typeface="+mn-ea"/>
                <a:cs typeface="+mn-cs"/>
              </a:rPr>
              <a:t>2 incidentes de suporte gratuito profissional</a:t>
            </a:r>
          </a:p>
          <a:p>
            <a:pPr marL="396875" marR="0" lvl="0" indent="-396875" algn="l" defTabSz="914363" rtl="0" eaLnBrk="1" fontAlgn="auto" latinLnBrk="0" hangingPunct="1">
              <a:lnSpc>
                <a:spcPct val="90000"/>
              </a:lnSpc>
              <a:spcBef>
                <a:spcPct val="20000"/>
              </a:spcBef>
              <a:spcAft>
                <a:spcPts val="0"/>
              </a:spcAft>
              <a:buClrTx/>
              <a:buSzTx/>
              <a:buFontTx/>
              <a:buBlip>
                <a:blip r:embed="rId4"/>
              </a:buBlip>
              <a:tabLst/>
              <a:defRPr/>
            </a:pPr>
            <a:r>
              <a:rPr kumimoji="0" lang="pt-PT" sz="2000" b="0" i="0" u="none" strike="noStrike" kern="1200" cap="none" spc="0" normalizeH="0" baseline="0" noProof="0" dirty="0" smtClean="0">
                <a:ln>
                  <a:noFill/>
                </a:ln>
                <a:solidFill>
                  <a:schemeClr val="tx1"/>
                </a:solidFill>
                <a:effectLst/>
                <a:uLnTx/>
                <a:uFillTx/>
                <a:latin typeface="+mn-lt"/>
                <a:ea typeface="+mn-ea"/>
                <a:cs typeface="+mn-cs"/>
              </a:rPr>
              <a:t>Acesso antecipado às versões beta</a:t>
            </a:r>
          </a:p>
          <a:p>
            <a:pPr marL="396875" marR="0" lvl="0" indent="-396875" algn="l" defTabSz="914363" rtl="0" eaLnBrk="1" fontAlgn="auto" latinLnBrk="0" hangingPunct="1">
              <a:lnSpc>
                <a:spcPct val="90000"/>
              </a:lnSpc>
              <a:spcBef>
                <a:spcPct val="20000"/>
              </a:spcBef>
              <a:spcAft>
                <a:spcPts val="0"/>
              </a:spcAft>
              <a:buClrTx/>
              <a:buSzTx/>
              <a:buFontTx/>
              <a:buBlip>
                <a:blip r:embed="rId4"/>
              </a:buBlip>
              <a:tabLst/>
              <a:defRPr/>
            </a:pPr>
            <a:r>
              <a:rPr kumimoji="0" lang="pt-PT" sz="2000" b="0" i="0" u="none" strike="noStrike" kern="1200" cap="none" spc="0" normalizeH="0" baseline="0" noProof="0" dirty="0" smtClean="0">
                <a:ln>
                  <a:noFill/>
                </a:ln>
                <a:solidFill>
                  <a:schemeClr val="tx1"/>
                </a:solidFill>
                <a:effectLst/>
                <a:uLnTx/>
                <a:uFillTx/>
                <a:latin typeface="+mn-lt"/>
                <a:ea typeface="+mn-ea"/>
                <a:cs typeface="+mn-cs"/>
              </a:rPr>
              <a:t>software exclusivo: </a:t>
            </a:r>
            <a:r>
              <a:rPr kumimoji="0" lang="pt-PT" sz="2000" b="0" i="0" u="none" strike="noStrike" kern="1200" cap="none" spc="0" normalizeH="0" baseline="0" noProof="0" dirty="0" err="1" smtClean="0">
                <a:ln>
                  <a:noFill/>
                </a:ln>
                <a:solidFill>
                  <a:schemeClr val="tx1"/>
                </a:solidFill>
                <a:effectLst/>
                <a:uLnTx/>
                <a:uFillTx/>
                <a:latin typeface="+mn-lt"/>
                <a:ea typeface="+mn-ea"/>
                <a:cs typeface="+mn-cs"/>
              </a:rPr>
              <a:t>Capacity</a:t>
            </a:r>
            <a:r>
              <a:rPr kumimoji="0" lang="pt-PT" sz="2000" b="0" i="0" u="none" strike="noStrike" kern="1200" cap="none" spc="0" normalizeH="0" baseline="0" noProof="0" dirty="0" smtClean="0">
                <a:ln>
                  <a:noFill/>
                </a:ln>
                <a:solidFill>
                  <a:schemeClr val="tx1"/>
                </a:solidFill>
                <a:effectLst/>
                <a:uLnTx/>
                <a:uFillTx/>
                <a:latin typeface="+mn-lt"/>
                <a:ea typeface="+mn-ea"/>
                <a:cs typeface="+mn-cs"/>
              </a:rPr>
              <a:t> </a:t>
            </a:r>
            <a:r>
              <a:rPr kumimoji="0" lang="pt-PT" sz="2000" b="0" i="0" u="none" strike="noStrike" kern="1200" cap="none" spc="0" normalizeH="0" baseline="0" noProof="0" dirty="0" err="1" smtClean="0">
                <a:ln>
                  <a:noFill/>
                </a:ln>
                <a:solidFill>
                  <a:schemeClr val="tx1"/>
                </a:solidFill>
                <a:effectLst/>
                <a:uLnTx/>
                <a:uFillTx/>
                <a:latin typeface="+mn-lt"/>
                <a:ea typeface="+mn-ea"/>
                <a:cs typeface="+mn-cs"/>
              </a:rPr>
              <a:t>Planner</a:t>
            </a:r>
            <a:endParaRPr kumimoji="0" lang="pt-PT" sz="20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Blip>
                <a:blip r:embed="rId4"/>
              </a:buBlip>
              <a:tabLst/>
              <a:defRPr/>
            </a:pPr>
            <a:r>
              <a:rPr kumimoji="0" lang="pt-PT" sz="2000" b="0" i="0" u="none" strike="noStrike" kern="1200" cap="none" spc="0" normalizeH="0" baseline="0" noProof="0" dirty="0" smtClean="0">
                <a:ln>
                  <a:noFill/>
                </a:ln>
                <a:solidFill>
                  <a:schemeClr val="tx1"/>
                </a:solidFill>
                <a:effectLst/>
                <a:uLnTx/>
                <a:uFillTx/>
                <a:latin typeface="+mn-lt"/>
                <a:ea typeface="+mn-ea"/>
                <a:cs typeface="+mn-cs"/>
              </a:rPr>
              <a:t>actualizações de segurança e </a:t>
            </a:r>
            <a:r>
              <a:rPr kumimoji="0" lang="pt-PT" sz="2000" b="0" i="0" u="none" strike="noStrike" kern="1200" cap="none" spc="0" normalizeH="0" baseline="0" noProof="0" dirty="0" err="1" smtClean="0">
                <a:ln>
                  <a:noFill/>
                </a:ln>
                <a:solidFill>
                  <a:schemeClr val="tx1"/>
                </a:solidFill>
                <a:effectLst/>
                <a:uLnTx/>
                <a:uFillTx/>
                <a:latin typeface="+mn-lt"/>
                <a:ea typeface="+mn-ea"/>
                <a:cs typeface="+mn-cs"/>
              </a:rPr>
              <a:t>service</a:t>
            </a:r>
            <a:r>
              <a:rPr kumimoji="0" lang="pt-PT" sz="2000" b="0" i="0" u="none" strike="noStrike" kern="1200" cap="none" spc="0" normalizeH="0" baseline="0" noProof="0" dirty="0" smtClean="0">
                <a:ln>
                  <a:noFill/>
                </a:ln>
                <a:solidFill>
                  <a:schemeClr val="tx1"/>
                </a:solidFill>
                <a:effectLst/>
                <a:uLnTx/>
                <a:uFillTx/>
                <a:latin typeface="+mn-lt"/>
                <a:ea typeface="+mn-ea"/>
                <a:cs typeface="+mn-cs"/>
              </a:rPr>
              <a:t> </a:t>
            </a:r>
            <a:r>
              <a:rPr kumimoji="0" lang="pt-PT" sz="2000" b="0" i="0" u="none" strike="noStrike" kern="1200" cap="none" spc="0" normalizeH="0" baseline="0" noProof="0" dirty="0" err="1" smtClean="0">
                <a:ln>
                  <a:noFill/>
                </a:ln>
                <a:solidFill>
                  <a:schemeClr val="tx1"/>
                </a:solidFill>
                <a:effectLst/>
                <a:uLnTx/>
                <a:uFillTx/>
                <a:latin typeface="+mn-lt"/>
                <a:ea typeface="+mn-ea"/>
                <a:cs typeface="+mn-cs"/>
              </a:rPr>
              <a:t>packs</a:t>
            </a:r>
            <a:endParaRPr kumimoji="0" lang="pt-PT" sz="20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Blip>
                <a:blip r:embed="rId4"/>
              </a:buBlip>
              <a:tabLst/>
              <a:defRPr/>
            </a:pPr>
            <a:r>
              <a:rPr kumimoji="0" lang="pt-PT" sz="2000" b="0" i="0" u="none" strike="noStrike" kern="1200" cap="none" spc="0" normalizeH="0" baseline="0" noProof="0" dirty="0" smtClean="0">
                <a:ln>
                  <a:noFill/>
                </a:ln>
                <a:solidFill>
                  <a:schemeClr val="tx1"/>
                </a:solidFill>
                <a:effectLst/>
                <a:uLnTx/>
                <a:uFillTx/>
                <a:latin typeface="+mn-lt"/>
                <a:ea typeface="+mn-ea"/>
                <a:cs typeface="+mn-cs"/>
              </a:rPr>
              <a:t>formação gratuita ….e muito mais.</a:t>
            </a:r>
          </a:p>
          <a:p>
            <a:pPr marL="396875" marR="0" lvl="0" indent="-396875" algn="l" defTabSz="914363" rtl="0" eaLnBrk="1" fontAlgn="auto" latinLnBrk="0" hangingPunct="1">
              <a:lnSpc>
                <a:spcPct val="90000"/>
              </a:lnSpc>
              <a:spcBef>
                <a:spcPct val="20000"/>
              </a:spcBef>
              <a:spcAft>
                <a:spcPts val="0"/>
              </a:spcAft>
              <a:buClrTx/>
              <a:buSzTx/>
              <a:buFontTx/>
              <a:buBlip>
                <a:blip r:embed="rId4"/>
              </a:buBlip>
              <a:tabLst/>
              <a:defRPr/>
            </a:pPr>
            <a:endParaRPr kumimoji="0" lang="pt-PT" sz="11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r" defTabSz="914363" rtl="0" eaLnBrk="1" fontAlgn="auto" latinLnBrk="0" hangingPunct="1">
              <a:lnSpc>
                <a:spcPct val="90000"/>
              </a:lnSpc>
              <a:spcBef>
                <a:spcPct val="20000"/>
              </a:spcBef>
              <a:spcAft>
                <a:spcPts val="0"/>
              </a:spcAft>
              <a:buClrTx/>
              <a:buSzTx/>
              <a:buFont typeface="Wingdings 2" pitchFamily="18" charset="2"/>
              <a:buNone/>
              <a:tabLst/>
              <a:defRPr/>
            </a:pPr>
            <a:r>
              <a:rPr lang="en-AU" sz="2400" u="sng" kern="0" dirty="0" smtClean="0">
                <a:solidFill>
                  <a:srgbClr val="FFC000"/>
                </a:solidFill>
                <a:effectLst>
                  <a:outerShdw blurRad="38100" dist="38100" dir="2700000" algn="tl">
                    <a:srgbClr val="000000"/>
                  </a:outerShdw>
                </a:effectLst>
                <a:latin typeface="Arial"/>
              </a:rPr>
              <a:t>www.microsoft.com/portugal/technet/subscricoes</a:t>
            </a:r>
            <a:r>
              <a:rPr kumimoji="0" lang="en-AU" sz="2400" b="0" i="0" u="none" strike="noStrike" kern="1200" cap="none" spc="0" normalizeH="0" baseline="0" noProof="0" dirty="0" smtClean="0">
                <a:ln>
                  <a:noFill/>
                </a:ln>
                <a:solidFill>
                  <a:srgbClr val="FFC000"/>
                </a:solidFill>
                <a:effectLst/>
                <a:uLnTx/>
                <a:uFillTx/>
                <a:latin typeface="+mn-lt"/>
                <a:ea typeface="+mn-ea"/>
                <a:cs typeface="+mn-cs"/>
              </a:rPr>
              <a:t> </a:t>
            </a:r>
          </a:p>
        </p:txBody>
      </p:sp>
    </p:spTree>
  </p:cSld>
  <p:clrMapOvr>
    <a:masterClrMapping/>
  </p:clrMapOvr>
  <p:transition advTm="2360">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7" name="Rectangle 21"/>
          <p:cNvSpPr>
            <a:spLocks noGrp="1" noChangeArrowheads="1"/>
          </p:cNvSpPr>
          <p:nvPr>
            <p:ph type="title"/>
          </p:nvPr>
        </p:nvSpPr>
        <p:spPr>
          <a:xfrm>
            <a:off x="381000" y="230188"/>
            <a:ext cx="8382000" cy="1163395"/>
          </a:xfrm>
        </p:spPr>
        <p:txBody>
          <a:bodyPr/>
          <a:lstStyle/>
          <a:p>
            <a:pPr eaLnBrk="1" hangingPunct="1">
              <a:defRPr/>
            </a:pPr>
            <a:r>
              <a:rPr lang="en-US" dirty="0" err="1" smtClean="0"/>
              <a:t>Outros</a:t>
            </a:r>
            <a:r>
              <a:rPr lang="en-US" dirty="0" smtClean="0"/>
              <a:t> </a:t>
            </a:r>
            <a:r>
              <a:rPr lang="en-US" dirty="0" err="1" smtClean="0"/>
              <a:t>Recursos</a:t>
            </a:r>
            <a:r>
              <a:rPr lang="en-US" sz="3600" dirty="0" smtClean="0">
                <a:solidFill>
                  <a:schemeClr val="accent1"/>
                </a:solidFill>
              </a:rPr>
              <a:t/>
            </a:r>
            <a:br>
              <a:rPr lang="en-US" sz="3600" dirty="0" smtClean="0">
                <a:solidFill>
                  <a:schemeClr val="accent1"/>
                </a:solidFill>
              </a:rPr>
            </a:br>
            <a:r>
              <a:rPr sz="3600" i="1"/>
              <a:t>Para </a:t>
            </a:r>
            <a:r>
              <a:rPr sz="3600" i="1" err="1"/>
              <a:t>Programadores</a:t>
            </a:r>
            <a:endParaRPr lang="en-AU" sz="3600" i="1" dirty="0"/>
          </a:p>
        </p:txBody>
      </p:sp>
      <p:sp>
        <p:nvSpPr>
          <p:cNvPr id="6" name="Rectangle 22"/>
          <p:cNvSpPr txBox="1">
            <a:spLocks noChangeArrowheads="1"/>
          </p:cNvSpPr>
          <p:nvPr/>
        </p:nvSpPr>
        <p:spPr>
          <a:xfrm>
            <a:off x="631381" y="4088035"/>
            <a:ext cx="7950748" cy="2460674"/>
          </a:xfrm>
          <a:prstGeom prst="rect">
            <a:avLst/>
          </a:prstGeom>
        </p:spPr>
        <p:txBody>
          <a:bodyPr vert="horz"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r>
              <a:rPr kumimoji="0" lang="pt-PT" sz="2000" b="0" i="0" u="none" strike="noStrike" kern="1200" cap="none" spc="0" normalizeH="0" baseline="0" noProof="0" dirty="0" smtClean="0">
                <a:ln>
                  <a:noFill/>
                </a:ln>
                <a:solidFill>
                  <a:schemeClr val="tx1"/>
                </a:solidFill>
                <a:effectLst/>
                <a:uLnTx/>
                <a:uFillTx/>
                <a:latin typeface="+mn-lt"/>
                <a:ea typeface="+mn-ea"/>
                <a:cs typeface="+mn-cs"/>
              </a:rPr>
              <a:t>Software em versão completa para avaliação</a:t>
            </a: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r>
              <a:rPr kumimoji="0" lang="pt-PT" sz="2000" b="0" i="0" u="none" strike="noStrike" kern="1200" cap="none" spc="0" normalizeH="0" baseline="0" noProof="0" dirty="0" smtClean="0">
                <a:ln>
                  <a:noFill/>
                </a:ln>
                <a:solidFill>
                  <a:schemeClr val="tx1"/>
                </a:solidFill>
                <a:effectLst/>
                <a:uLnTx/>
                <a:uFillTx/>
                <a:latin typeface="+mn-lt"/>
                <a:ea typeface="+mn-ea"/>
                <a:cs typeface="+mn-cs"/>
              </a:rPr>
              <a:t>Suporte técnico 24x7 para incidentes</a:t>
            </a: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r>
              <a:rPr kumimoji="0" lang="pt-PT" sz="2000" b="0" i="0" u="none" strike="noStrike" kern="1200" cap="none" spc="0" normalizeH="0" baseline="0" noProof="0" dirty="0" smtClean="0">
                <a:ln>
                  <a:noFill/>
                </a:ln>
                <a:solidFill>
                  <a:schemeClr val="tx1"/>
                </a:solidFill>
                <a:effectLst/>
                <a:uLnTx/>
                <a:uFillTx/>
                <a:latin typeface="+mn-lt"/>
                <a:ea typeface="+mn-ea"/>
                <a:cs typeface="+mn-cs"/>
              </a:rPr>
              <a:t>Acesso antecipado às versões beta</a:t>
            </a: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r>
              <a:rPr kumimoji="0" lang="pt-PT" sz="2000" b="0" i="0" u="none" strike="noStrike" kern="1200" cap="none" spc="0" normalizeH="0" baseline="0" noProof="0" dirty="0" smtClean="0">
                <a:ln>
                  <a:noFill/>
                </a:ln>
                <a:solidFill>
                  <a:schemeClr val="tx1"/>
                </a:solidFill>
                <a:effectLst/>
                <a:uLnTx/>
                <a:uFillTx/>
                <a:latin typeface="+mn-lt"/>
                <a:ea typeface="+mn-ea"/>
                <a:cs typeface="+mn-cs"/>
              </a:rPr>
              <a:t>Microsoft Office</a:t>
            </a: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r>
              <a:rPr kumimoji="0" lang="pt-PT" sz="2000" b="0" i="0" u="none" strike="noStrike" kern="1200" cap="none" spc="0" normalizeH="0" baseline="0" noProof="0" dirty="0" smtClean="0">
                <a:ln>
                  <a:noFill/>
                </a:ln>
                <a:solidFill>
                  <a:schemeClr val="tx1"/>
                </a:solidFill>
                <a:effectLst/>
                <a:uLnTx/>
                <a:uFillTx/>
                <a:latin typeface="+mn-lt"/>
                <a:ea typeface="+mn-ea"/>
                <a:cs typeface="+mn-cs"/>
              </a:rPr>
              <a:t>Software </a:t>
            </a:r>
            <a:r>
              <a:rPr kumimoji="0" lang="pt-PT" sz="2000" b="0" i="0" u="none" strike="noStrike" kern="1200" cap="none" spc="0" normalizeH="0" baseline="0" noProof="0" dirty="0" err="1" smtClean="0">
                <a:ln>
                  <a:noFill/>
                </a:ln>
                <a:solidFill>
                  <a:schemeClr val="tx1"/>
                </a:solidFill>
                <a:effectLst/>
                <a:uLnTx/>
                <a:uFillTx/>
                <a:latin typeface="+mn-lt"/>
                <a:ea typeface="+mn-ea"/>
                <a:cs typeface="+mn-cs"/>
              </a:rPr>
              <a:t>Assurance</a:t>
            </a:r>
            <a:endParaRPr kumimoji="0" lang="pt-PT" sz="20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r>
              <a:rPr kumimoji="0" lang="pt-PT" sz="2000" b="0" i="0" u="none" strike="noStrike" kern="1200" cap="none" spc="0" normalizeH="0" baseline="0" noProof="0" dirty="0" smtClean="0">
                <a:ln>
                  <a:noFill/>
                </a:ln>
                <a:solidFill>
                  <a:schemeClr val="tx1"/>
                </a:solidFill>
                <a:effectLst/>
                <a:uLnTx/>
                <a:uFillTx/>
                <a:latin typeface="+mn-lt"/>
                <a:ea typeface="+mn-ea"/>
                <a:cs typeface="+mn-cs"/>
              </a:rPr>
              <a:t>formação gratuita ….e muito mais.</a:t>
            </a:r>
          </a:p>
          <a:p>
            <a:pPr marL="396875" marR="0" lvl="0" indent="-396875" algn="l" defTabSz="914363" rtl="0" eaLnBrk="1" fontAlgn="auto" latinLnBrk="0" hangingPunct="1">
              <a:lnSpc>
                <a:spcPct val="90000"/>
              </a:lnSpc>
              <a:spcBef>
                <a:spcPct val="20000"/>
              </a:spcBef>
              <a:spcAft>
                <a:spcPts val="0"/>
              </a:spcAft>
              <a:buClrTx/>
              <a:buSzTx/>
              <a:buFontTx/>
              <a:buBlip>
                <a:blip r:embed="rId3"/>
              </a:buBlip>
              <a:tabLst/>
              <a:defRPr/>
            </a:pPr>
            <a:endParaRPr kumimoji="0" lang="pt-PT" sz="5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r" defTabSz="914363" rtl="0" eaLnBrk="1" fontAlgn="auto" latinLnBrk="0" hangingPunct="1">
              <a:lnSpc>
                <a:spcPct val="90000"/>
              </a:lnSpc>
              <a:spcBef>
                <a:spcPct val="20000"/>
              </a:spcBef>
              <a:spcAft>
                <a:spcPts val="0"/>
              </a:spcAft>
              <a:buClrTx/>
              <a:buSzTx/>
              <a:buFont typeface="Wingdings 2" pitchFamily="18" charset="2"/>
              <a:buNone/>
              <a:tabLst/>
              <a:defRPr/>
            </a:pPr>
            <a:r>
              <a:rPr lang="en-AU" sz="2400" u="sng" kern="0" dirty="0" smtClean="0">
                <a:solidFill>
                  <a:srgbClr val="FFC000"/>
                </a:solidFill>
                <a:effectLst>
                  <a:outerShdw blurRad="38100" dist="38100" dir="2700000" algn="tl">
                    <a:srgbClr val="000000"/>
                  </a:outerShdw>
                </a:effectLst>
                <a:latin typeface="Arial"/>
              </a:rPr>
              <a:t>www.microsoft.com/portugal/msdn/subscricoes </a:t>
            </a:r>
          </a:p>
        </p:txBody>
      </p:sp>
      <p:pic>
        <p:nvPicPr>
          <p:cNvPr id="7" name="Picture 2" descr="http://www.microsoft.com/library/media/2070/portugal/msdn/media/Banner_comparesubs.gif">
            <a:hlinkClick r:id="rId4"/>
          </p:cNvPr>
          <p:cNvPicPr>
            <a:picLocks noChangeAspect="1" noChangeArrowheads="1" noCrop="1"/>
          </p:cNvPicPr>
          <p:nvPr/>
        </p:nvPicPr>
        <p:blipFill>
          <a:blip r:embed="rId5"/>
          <a:srcRect/>
          <a:stretch>
            <a:fillRect/>
          </a:stretch>
        </p:blipFill>
        <p:spPr bwMode="auto">
          <a:xfrm>
            <a:off x="0" y="1756978"/>
            <a:ext cx="9144000" cy="2100650"/>
          </a:xfrm>
          <a:prstGeom prst="rect">
            <a:avLst/>
          </a:prstGeom>
          <a:noFill/>
        </p:spPr>
      </p:pic>
    </p:spTree>
  </p:cSld>
  <p:clrMapOvr>
    <a:masterClrMapping/>
  </p:clrMapOvr>
  <p:transition advTm="2360">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7" name="Rectangle 21"/>
          <p:cNvSpPr>
            <a:spLocks noGrp="1" noChangeArrowheads="1"/>
          </p:cNvSpPr>
          <p:nvPr>
            <p:ph type="title"/>
          </p:nvPr>
        </p:nvSpPr>
        <p:spPr>
          <a:xfrm>
            <a:off x="381000" y="230188"/>
            <a:ext cx="8382000" cy="1163395"/>
          </a:xfrm>
        </p:spPr>
        <p:txBody>
          <a:bodyPr/>
          <a:lstStyle/>
          <a:p>
            <a:pPr eaLnBrk="1" hangingPunct="1">
              <a:defRPr/>
            </a:pPr>
            <a:r>
              <a:rPr lang="en-US" dirty="0" err="1" smtClean="0"/>
              <a:t>Outros</a:t>
            </a:r>
            <a:r>
              <a:rPr lang="en-US" dirty="0" smtClean="0"/>
              <a:t> </a:t>
            </a:r>
            <a:r>
              <a:rPr lang="en-US" dirty="0" err="1" smtClean="0"/>
              <a:t>Recursos</a:t>
            </a:r>
            <a:r>
              <a:rPr lang="en-US" sz="3600" dirty="0" smtClean="0">
                <a:solidFill>
                  <a:schemeClr val="accent1"/>
                </a:solidFill>
              </a:rPr>
              <a:t/>
            </a:r>
            <a:br>
              <a:rPr lang="en-US" sz="3600" dirty="0" smtClean="0">
                <a:solidFill>
                  <a:schemeClr val="accent1"/>
                </a:solidFill>
              </a:rPr>
            </a:br>
            <a:r>
              <a:rPr sz="3600" i="1" err="1"/>
              <a:t>Certificações</a:t>
            </a:r>
            <a:endParaRPr lang="en-AU" sz="3600" i="1" dirty="0"/>
          </a:p>
        </p:txBody>
      </p:sp>
      <p:sp>
        <p:nvSpPr>
          <p:cNvPr id="10" name="Rectangle 22"/>
          <p:cNvSpPr txBox="1">
            <a:spLocks noChangeArrowheads="1"/>
          </p:cNvSpPr>
          <p:nvPr/>
        </p:nvSpPr>
        <p:spPr bwMode="auto">
          <a:xfrm>
            <a:off x="515008" y="6197733"/>
            <a:ext cx="4851649" cy="424732"/>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p>
            <a:pPr marL="461963" marR="0" lvl="0" indent="-461963" algn="l" defTabSz="914400" rtl="0" eaLnBrk="1" fontAlgn="base" latinLnBrk="0" hangingPunct="1">
              <a:lnSpc>
                <a:spcPct val="90000"/>
              </a:lnSpc>
              <a:spcBef>
                <a:spcPct val="30000"/>
              </a:spcBef>
              <a:spcAft>
                <a:spcPct val="0"/>
              </a:spcAft>
              <a:buClr>
                <a:srgbClr val="F8C946"/>
              </a:buClr>
              <a:buSzTx/>
              <a:buFont typeface="Wingdings 2" pitchFamily="18" charset="2"/>
              <a:buNone/>
              <a:tabLst/>
              <a:defRPr/>
            </a:pPr>
            <a:r>
              <a:rPr kumimoji="0" lang="en-AU" sz="2400" b="0" i="0" u="sng" strike="noStrike" kern="0" cap="none" spc="0" normalizeH="0" baseline="0" noProof="0" dirty="0" smtClean="0">
                <a:ln>
                  <a:noFill/>
                </a:ln>
                <a:solidFill>
                  <a:srgbClr val="FFC000"/>
                </a:solidFill>
                <a:effectLst>
                  <a:outerShdw blurRad="38100" dist="38100" dir="2700000" algn="tl">
                    <a:srgbClr val="000000"/>
                  </a:outerShdw>
                </a:effectLst>
                <a:uLnTx/>
                <a:uFillTx/>
                <a:latin typeface="Arial"/>
                <a:ea typeface="+mn-ea"/>
                <a:cs typeface="+mn-cs"/>
              </a:rPr>
              <a:t>www.microsoft.com/learning</a:t>
            </a:r>
            <a:endParaRPr kumimoji="0" lang="en-AU" sz="2400" b="0" i="0" u="none" strike="noStrike" kern="0" cap="none" spc="0" normalizeH="0" baseline="0" noProof="0" dirty="0" smtClean="0">
              <a:ln>
                <a:noFill/>
              </a:ln>
              <a:solidFill>
                <a:srgbClr val="FFC000"/>
              </a:solidFill>
              <a:effectLst>
                <a:outerShdw blurRad="38100" dist="38100" dir="2700000" algn="tl">
                  <a:srgbClr val="000000"/>
                </a:outerShdw>
              </a:effectLst>
              <a:uLnTx/>
              <a:uFillTx/>
              <a:latin typeface="Arial"/>
              <a:ea typeface="+mn-ea"/>
              <a:cs typeface="+mn-cs"/>
            </a:endParaRPr>
          </a:p>
        </p:txBody>
      </p:sp>
      <p:pic>
        <p:nvPicPr>
          <p:cNvPr id="11" name="Picture 2"/>
          <p:cNvPicPr>
            <a:picLocks noChangeAspect="1" noChangeArrowheads="1"/>
          </p:cNvPicPr>
          <p:nvPr/>
        </p:nvPicPr>
        <p:blipFill>
          <a:blip r:embed="rId3"/>
          <a:srcRect/>
          <a:stretch>
            <a:fillRect/>
          </a:stretch>
        </p:blipFill>
        <p:spPr bwMode="auto">
          <a:xfrm>
            <a:off x="0" y="1924531"/>
            <a:ext cx="7477125" cy="2714625"/>
          </a:xfrm>
          <a:prstGeom prst="rect">
            <a:avLst/>
          </a:prstGeom>
          <a:noFill/>
          <a:ln w="9525">
            <a:noFill/>
            <a:miter lim="800000"/>
            <a:headEnd/>
            <a:tailEnd/>
          </a:ln>
          <a:effectLst/>
        </p:spPr>
      </p:pic>
      <p:sp>
        <p:nvSpPr>
          <p:cNvPr id="12" name="Rectangle 11"/>
          <p:cNvSpPr/>
          <p:nvPr/>
        </p:nvSpPr>
        <p:spPr>
          <a:xfrm rot="21124185">
            <a:off x="2500911" y="4069340"/>
            <a:ext cx="6073071" cy="1384995"/>
          </a:xfrm>
          <a:prstGeom prst="rect">
            <a:avLst/>
          </a:prstGeom>
          <a:gradFill rotWithShape="1">
            <a:gsLst>
              <a:gs pos="0">
                <a:srgbClr val="8AB51E">
                  <a:shade val="51000"/>
                  <a:satMod val="130000"/>
                </a:srgbClr>
              </a:gs>
              <a:gs pos="80000">
                <a:srgbClr val="8AB51E">
                  <a:shade val="93000"/>
                  <a:satMod val="130000"/>
                </a:srgbClr>
              </a:gs>
              <a:gs pos="100000">
                <a:srgbClr val="8AB51E">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t-PT" sz="2800" b="0" i="0" u="none" strike="noStrike" kern="0" cap="none" spc="0" normalizeH="0" baseline="0" noProof="0" dirty="0" smtClean="0">
                <a:ln>
                  <a:noFill/>
                </a:ln>
                <a:solidFill>
                  <a:srgbClr val="006699"/>
                </a:solidFill>
                <a:effectLst/>
                <a:uLnTx/>
                <a:uFillTx/>
                <a:latin typeface="Arial"/>
                <a:ea typeface="+mn-ea"/>
                <a:cs typeface="+mn-cs"/>
              </a:rPr>
              <a:t>Até 30 Junho 08</a:t>
            </a:r>
            <a:r>
              <a:rPr kumimoji="0" lang="pt-PT" sz="2800" b="0" i="0" u="none" strike="noStrike" kern="0" cap="none" spc="0" normalizeH="0" baseline="0" noProof="0" dirty="0" smtClean="0">
                <a:ln>
                  <a:noFill/>
                </a:ln>
                <a:solidFill>
                  <a:srgbClr val="FFFFFF"/>
                </a:solidFill>
                <a:effectLst/>
                <a:uLnTx/>
                <a:uFillTx/>
                <a:latin typeface="Arial"/>
                <a:ea typeface="+mn-ea"/>
                <a:cs typeface="+mn-cs"/>
              </a:rPr>
              <a:t>, beneficie de uma segunda tentativa para fazer o seu exame de certificação!</a:t>
            </a:r>
            <a:endParaRPr kumimoji="0" lang="pt-PT" sz="2800" b="0" i="0" u="none" strike="noStrike" kern="0" cap="none" spc="0" normalizeH="0" baseline="0" noProof="0" dirty="0" smtClean="0">
              <a:ln>
                <a:noFill/>
              </a:ln>
              <a:solidFill>
                <a:srgbClr val="006699"/>
              </a:solidFill>
              <a:effectLst/>
              <a:uLnTx/>
              <a:uFillTx/>
              <a:latin typeface="Arial"/>
              <a:ea typeface="+mn-ea"/>
              <a:cs typeface="+mn-cs"/>
            </a:endParaRPr>
          </a:p>
        </p:txBody>
      </p:sp>
    </p:spTree>
  </p:cSld>
  <p:clrMapOvr>
    <a:masterClrMapping/>
  </p:clrMapOvr>
  <p:transition advTm="236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7" name="Rectangle 21"/>
          <p:cNvSpPr>
            <a:spLocks noGrp="1" noChangeArrowheads="1"/>
          </p:cNvSpPr>
          <p:nvPr>
            <p:ph type="title"/>
          </p:nvPr>
        </p:nvSpPr>
        <p:spPr/>
        <p:txBody>
          <a:bodyPr/>
          <a:lstStyle/>
          <a:p>
            <a:pPr eaLnBrk="1" hangingPunct="1">
              <a:defRPr/>
            </a:pPr>
            <a:r>
              <a:rPr lang="en-AU" dirty="0" smtClean="0"/>
              <a:t>Agenda</a:t>
            </a:r>
            <a:endParaRPr lang="en-AU" sz="3600" dirty="0">
              <a:solidFill>
                <a:schemeClr val="accent1"/>
              </a:solidFill>
            </a:endParaRPr>
          </a:p>
        </p:txBody>
      </p:sp>
      <p:sp>
        <p:nvSpPr>
          <p:cNvPr id="4" name="Content Placeholder 3"/>
          <p:cNvSpPr>
            <a:spLocks noGrp="1"/>
          </p:cNvSpPr>
          <p:nvPr>
            <p:ph idx="1"/>
          </p:nvPr>
        </p:nvSpPr>
        <p:spPr>
          <a:xfrm>
            <a:off x="381000" y="1412875"/>
            <a:ext cx="8382000" cy="5656933"/>
          </a:xfrm>
        </p:spPr>
        <p:txBody>
          <a:bodyPr/>
          <a:lstStyle/>
          <a:p>
            <a:r>
              <a:rPr lang="pt-PT" dirty="0" smtClean="0"/>
              <a:t>O que é o WCF</a:t>
            </a:r>
          </a:p>
          <a:p>
            <a:r>
              <a:rPr lang="pt-PT" dirty="0" smtClean="0"/>
              <a:t>Arquitectura de execução</a:t>
            </a:r>
          </a:p>
          <a:p>
            <a:r>
              <a:rPr lang="pt-PT" dirty="0" err="1" smtClean="0"/>
              <a:t>ServiceDescription</a:t>
            </a:r>
            <a:endParaRPr lang="pt-PT" dirty="0" smtClean="0"/>
          </a:p>
          <a:p>
            <a:pPr lvl="1"/>
            <a:r>
              <a:rPr lang="pt-PT" dirty="0" smtClean="0"/>
              <a:t>Demo</a:t>
            </a:r>
          </a:p>
          <a:p>
            <a:r>
              <a:rPr lang="pt-PT" dirty="0" err="1" smtClean="0"/>
              <a:t>Bindings</a:t>
            </a:r>
            <a:r>
              <a:rPr lang="pt-PT" dirty="0" smtClean="0"/>
              <a:t> e </a:t>
            </a:r>
            <a:r>
              <a:rPr lang="pt-PT" dirty="0" err="1" smtClean="0"/>
              <a:t>Channel</a:t>
            </a:r>
            <a:r>
              <a:rPr lang="pt-PT" dirty="0" smtClean="0"/>
              <a:t> </a:t>
            </a:r>
            <a:r>
              <a:rPr lang="pt-PT" dirty="0" err="1" smtClean="0"/>
              <a:t>Stack</a:t>
            </a:r>
            <a:endParaRPr lang="pt-PT" dirty="0" smtClean="0"/>
          </a:p>
          <a:p>
            <a:pPr lvl="1"/>
            <a:r>
              <a:rPr lang="pt-PT" dirty="0" smtClean="0"/>
              <a:t>Demo</a:t>
            </a:r>
          </a:p>
          <a:p>
            <a:r>
              <a:rPr lang="pt-PT" dirty="0" err="1" smtClean="0"/>
              <a:t>Dispatching</a:t>
            </a:r>
            <a:endParaRPr lang="pt-PT" dirty="0" smtClean="0"/>
          </a:p>
          <a:p>
            <a:r>
              <a:rPr lang="pt-PT" dirty="0" err="1" smtClean="0"/>
              <a:t>Behaviors</a:t>
            </a:r>
            <a:endParaRPr lang="pt-PT" dirty="0" smtClean="0"/>
          </a:p>
          <a:p>
            <a:pPr lvl="1"/>
            <a:r>
              <a:rPr lang="pt-PT" dirty="0" smtClean="0"/>
              <a:t>Demo</a:t>
            </a:r>
          </a:p>
          <a:p>
            <a:r>
              <a:rPr lang="pt-PT" dirty="0" smtClean="0"/>
              <a:t>Conclusões</a:t>
            </a:r>
          </a:p>
          <a:p>
            <a:endParaRPr lang="pt-PT" dirty="0"/>
          </a:p>
        </p:txBody>
      </p:sp>
      <p:sp>
        <p:nvSpPr>
          <p:cNvPr id="5" name="TextBox 4"/>
          <p:cNvSpPr txBox="1"/>
          <p:nvPr/>
        </p:nvSpPr>
        <p:spPr>
          <a:xfrm>
            <a:off x="214282" y="6246871"/>
            <a:ext cx="287258" cy="461665"/>
          </a:xfrm>
          <a:prstGeom prst="rect">
            <a:avLst/>
          </a:prstGeom>
          <a:noFill/>
        </p:spPr>
        <p:txBody>
          <a:bodyPr wrap="none" rtlCol="0">
            <a:spAutoFit/>
          </a:bodyPr>
          <a:lstStyle/>
          <a:p>
            <a:r>
              <a:rPr lang="pt-PT" sz="2400" b="1" dirty="0" smtClean="0"/>
              <a:t>-</a:t>
            </a:r>
            <a:endParaRPr lang="pt-PT" b="1" dirty="0"/>
          </a:p>
        </p:txBody>
      </p:sp>
    </p:spTree>
  </p:cSld>
  <p:clrMapOvr>
    <a:masterClrMapping/>
  </p:clrMapOvr>
  <p:transition advTm="15250">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TextBox 326658"/>
          <p:cNvSpPr txBox="1">
            <a:spLocks noChangeArrowheads="1"/>
          </p:cNvSpPr>
          <p:nvPr/>
        </p:nvSpPr>
        <p:spPr bwMode="auto">
          <a:xfrm>
            <a:off x="2173288" y="3671888"/>
            <a:ext cx="6970712" cy="553998"/>
          </a:xfrm>
          <a:prstGeom prst="rect">
            <a:avLst/>
          </a:prstGeom>
          <a:noFill/>
          <a:ln w="9525">
            <a:noFill/>
            <a:miter lim="800000"/>
            <a:headEnd/>
            <a:tailEnd/>
          </a:ln>
        </p:spPr>
        <p:txBody>
          <a:bodyPr wrap="square">
            <a:spAutoFit/>
          </a:bodyPr>
          <a:lstStyle/>
          <a:p>
            <a:pPr eaLnBrk="0" hangingPunct="0">
              <a:spcAft>
                <a:spcPts val="1200"/>
              </a:spcAft>
              <a:tabLst>
                <a:tab pos="174625" algn="l"/>
              </a:tabLst>
              <a:defRPr/>
            </a:pPr>
            <a:r>
              <a:rPr lang="en-US" sz="1000" b="1" dirty="0" smtClean="0">
                <a:latin typeface="+mj-lt"/>
                <a:cs typeface="Arial" charset="0"/>
              </a:rPr>
              <a:t>©	2008 </a:t>
            </a:r>
            <a:r>
              <a:rPr lang="en-US" sz="1000" b="1" dirty="0">
                <a:latin typeface="+mj-lt"/>
                <a:cs typeface="Arial" charset="0"/>
              </a:rPr>
              <a:t>Microsoft Corporation. </a:t>
            </a:r>
            <a:r>
              <a:rPr lang="en-US" sz="1000" b="1" dirty="0" err="1" smtClean="0">
                <a:latin typeface="+mj-lt"/>
                <a:cs typeface="Arial" charset="0"/>
              </a:rPr>
              <a:t>Todos</a:t>
            </a:r>
            <a:r>
              <a:rPr lang="en-US" sz="1000" b="1" dirty="0" smtClean="0">
                <a:latin typeface="+mj-lt"/>
                <a:cs typeface="Arial" charset="0"/>
              </a:rPr>
              <a:t> </a:t>
            </a:r>
            <a:r>
              <a:rPr lang="en-US" sz="1000" b="1" dirty="0" err="1" smtClean="0">
                <a:latin typeface="+mj-lt"/>
                <a:cs typeface="Arial" charset="0"/>
              </a:rPr>
              <a:t>os</a:t>
            </a:r>
            <a:r>
              <a:rPr lang="en-US" sz="1000" b="1" dirty="0" smtClean="0">
                <a:latin typeface="+mj-lt"/>
                <a:cs typeface="Arial" charset="0"/>
              </a:rPr>
              <a:t> </a:t>
            </a:r>
            <a:r>
              <a:rPr lang="en-US" sz="1000" b="1" dirty="0" err="1" smtClean="0">
                <a:latin typeface="+mj-lt"/>
                <a:cs typeface="Arial" charset="0"/>
              </a:rPr>
              <a:t>direitos</a:t>
            </a:r>
            <a:r>
              <a:rPr lang="en-US" sz="1000" b="1" dirty="0" smtClean="0">
                <a:latin typeface="+mj-lt"/>
                <a:cs typeface="Arial" charset="0"/>
              </a:rPr>
              <a:t> </a:t>
            </a:r>
            <a:r>
              <a:rPr lang="en-US" sz="1000" b="1" dirty="0" err="1" smtClean="0">
                <a:latin typeface="+mj-lt"/>
                <a:cs typeface="Arial" charset="0"/>
              </a:rPr>
              <a:t>reservados</a:t>
            </a:r>
            <a:r>
              <a:rPr lang="en-US" sz="1000" b="1" dirty="0" smtClean="0">
                <a:latin typeface="+mj-lt"/>
                <a:cs typeface="Arial" charset="0"/>
              </a:rPr>
              <a:t>.</a:t>
            </a:r>
            <a:r>
              <a:rPr lang="en-US" sz="1000" b="1" dirty="0">
                <a:latin typeface="+mj-lt"/>
                <a:cs typeface="Arial" charset="0"/>
              </a:rPr>
              <a:t/>
            </a:r>
            <a:br>
              <a:rPr lang="en-US" sz="1000" b="1" dirty="0">
                <a:latin typeface="+mj-lt"/>
                <a:cs typeface="Arial" charset="0"/>
              </a:rPr>
            </a:br>
            <a:r>
              <a:rPr lang="en-US" sz="1000" b="1" dirty="0" smtClean="0">
                <a:latin typeface="+mj-lt"/>
                <a:cs typeface="Arial" charset="0"/>
              </a:rPr>
              <a:t>	</a:t>
            </a:r>
            <a:r>
              <a:rPr lang="en-US" sz="1000" b="1" dirty="0" err="1" smtClean="0">
                <a:latin typeface="+mj-lt"/>
                <a:cs typeface="Arial" charset="0"/>
              </a:rPr>
              <a:t>Esta</a:t>
            </a:r>
            <a:r>
              <a:rPr lang="en-US" sz="1000" b="1" dirty="0" smtClean="0">
                <a:latin typeface="+mj-lt"/>
                <a:cs typeface="Arial" charset="0"/>
              </a:rPr>
              <a:t> </a:t>
            </a:r>
            <a:r>
              <a:rPr lang="en-US" sz="1000" b="1" dirty="0" err="1" smtClean="0">
                <a:latin typeface="+mj-lt"/>
                <a:cs typeface="Arial" charset="0"/>
              </a:rPr>
              <a:t>apresentação</a:t>
            </a:r>
            <a:r>
              <a:rPr lang="en-US" sz="1000" b="1" dirty="0" smtClean="0">
                <a:latin typeface="+mj-lt"/>
                <a:cs typeface="Arial" charset="0"/>
              </a:rPr>
              <a:t> </a:t>
            </a:r>
            <a:r>
              <a:rPr lang="en-US" sz="1000" b="1" dirty="0" err="1" smtClean="0">
                <a:latin typeface="+mj-lt"/>
                <a:cs typeface="Arial" charset="0"/>
              </a:rPr>
              <a:t>destina</a:t>
            </a:r>
            <a:r>
              <a:rPr lang="en-US" sz="1000" b="1" dirty="0" smtClean="0">
                <a:latin typeface="+mj-lt"/>
                <a:cs typeface="Arial" charset="0"/>
              </a:rPr>
              <a:t>-se </a:t>
            </a:r>
            <a:r>
              <a:rPr lang="en-US" sz="1000" b="1" dirty="0" err="1" smtClean="0">
                <a:latin typeface="+mj-lt"/>
                <a:cs typeface="Arial" charset="0"/>
              </a:rPr>
              <a:t>apenas</a:t>
            </a:r>
            <a:r>
              <a:rPr lang="en-US" sz="1000" b="1" dirty="0" smtClean="0">
                <a:latin typeface="+mj-lt"/>
                <a:cs typeface="Arial" charset="0"/>
              </a:rPr>
              <a:t> a fins </a:t>
            </a:r>
            <a:r>
              <a:rPr lang="en-US" sz="1000" b="1" dirty="0" err="1" smtClean="0">
                <a:latin typeface="+mj-lt"/>
                <a:cs typeface="Arial" charset="0"/>
              </a:rPr>
              <a:t>informativos</a:t>
            </a:r>
            <a:r>
              <a:rPr lang="en-US" sz="1000" b="1" dirty="0" smtClean="0">
                <a:latin typeface="+mj-lt"/>
                <a:cs typeface="Arial" charset="0"/>
              </a:rPr>
              <a:t>.</a:t>
            </a:r>
            <a:r>
              <a:rPr lang="en-US" sz="1000" b="1" dirty="0">
                <a:latin typeface="+mj-lt"/>
                <a:cs typeface="Arial" charset="0"/>
              </a:rPr>
              <a:t/>
            </a:r>
            <a:br>
              <a:rPr lang="en-US" sz="1000" b="1" dirty="0">
                <a:latin typeface="+mj-lt"/>
                <a:cs typeface="Arial" charset="0"/>
              </a:rPr>
            </a:br>
            <a:r>
              <a:rPr lang="en-US" sz="1000" b="1" dirty="0" smtClean="0">
                <a:latin typeface="+mj-lt"/>
                <a:cs typeface="Arial" charset="0"/>
              </a:rPr>
              <a:t>	A MICROSOFT NÃO FAZ GARANTIAS, EXPRESSAS OU IMPLÍCITAS NESTA APRESENTAÇÃO.</a:t>
            </a:r>
            <a:endParaRPr lang="en-US" sz="1000" b="1" dirty="0">
              <a:latin typeface="+mj-lt"/>
              <a:cs typeface="Arial" charset="0"/>
            </a:endParaRPr>
          </a:p>
        </p:txBody>
      </p:sp>
      <p:pic>
        <p:nvPicPr>
          <p:cNvPr id="54275" name="Picture 4" descr="logo_ms_big.png"/>
          <p:cNvPicPr>
            <a:picLocks noChangeAspect="1"/>
          </p:cNvPicPr>
          <p:nvPr/>
        </p:nvPicPr>
        <p:blipFill>
          <a:blip r:embed="rId3">
            <a:lum bright="100000"/>
          </a:blip>
          <a:srcRect/>
          <a:stretch>
            <a:fillRect/>
          </a:stretch>
        </p:blipFill>
        <p:spPr bwMode="auto">
          <a:xfrm>
            <a:off x="2274888" y="2755900"/>
            <a:ext cx="4937125" cy="8223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O que é o WCF</a:t>
            </a:r>
            <a:endParaRPr lang="pt-PT" dirty="0"/>
          </a:p>
        </p:txBody>
      </p:sp>
      <p:sp>
        <p:nvSpPr>
          <p:cNvPr id="3" name="Content Placeholder 2"/>
          <p:cNvSpPr>
            <a:spLocks noGrp="1"/>
          </p:cNvSpPr>
          <p:nvPr>
            <p:ph idx="1"/>
          </p:nvPr>
        </p:nvSpPr>
        <p:spPr>
          <a:xfrm>
            <a:off x="381000" y="1412875"/>
            <a:ext cx="8477280" cy="4407360"/>
          </a:xfrm>
        </p:spPr>
        <p:txBody>
          <a:bodyPr/>
          <a:lstStyle/>
          <a:p>
            <a:r>
              <a:rPr lang="pt-PT" dirty="0" smtClean="0"/>
              <a:t>Modelo de programação </a:t>
            </a:r>
            <a:r>
              <a:rPr lang="pt-PT" i="1" dirty="0" smtClean="0"/>
              <a:t>unificado</a:t>
            </a:r>
            <a:r>
              <a:rPr lang="pt-PT" dirty="0" smtClean="0"/>
              <a:t> e </a:t>
            </a:r>
            <a:r>
              <a:rPr lang="pt-PT" i="1" dirty="0" smtClean="0"/>
              <a:t>extensível</a:t>
            </a:r>
          </a:p>
          <a:p>
            <a:r>
              <a:rPr lang="pt-PT" dirty="0" smtClean="0"/>
              <a:t>Orientação aos serviços</a:t>
            </a:r>
          </a:p>
          <a:p>
            <a:r>
              <a:rPr lang="pt-PT" dirty="0" smtClean="0"/>
              <a:t>Unificação</a:t>
            </a:r>
          </a:p>
          <a:p>
            <a:pPr lvl="1"/>
            <a:r>
              <a:rPr lang="pt-PT" dirty="0" smtClean="0"/>
              <a:t>Diferentes tecnologias: ASMX, MSMQ, …</a:t>
            </a:r>
          </a:p>
          <a:p>
            <a:pPr lvl="1"/>
            <a:r>
              <a:rPr lang="pt-PT" dirty="0" smtClean="0"/>
              <a:t>Diferentes escalas: IPC, </a:t>
            </a:r>
            <a:r>
              <a:rPr lang="pt-PT" i="1" dirty="0" smtClean="0"/>
              <a:t>intranet</a:t>
            </a:r>
            <a:r>
              <a:rPr lang="pt-PT" dirty="0" smtClean="0"/>
              <a:t>, </a:t>
            </a:r>
            <a:r>
              <a:rPr lang="pt-PT" i="1" dirty="0" smtClean="0"/>
              <a:t>internet</a:t>
            </a:r>
            <a:r>
              <a:rPr lang="pt-PT" dirty="0" smtClean="0"/>
              <a:t> </a:t>
            </a:r>
          </a:p>
          <a:p>
            <a:r>
              <a:rPr lang="pt-PT" dirty="0" smtClean="0"/>
              <a:t>Extensibilidade</a:t>
            </a:r>
          </a:p>
          <a:p>
            <a:pPr lvl="1"/>
            <a:r>
              <a:rPr lang="pt-PT" dirty="0" smtClean="0"/>
              <a:t>Adição de outras tecnologias</a:t>
            </a:r>
          </a:p>
          <a:p>
            <a:pPr lvl="1"/>
            <a:r>
              <a:rPr lang="pt-PT" dirty="0" smtClean="0"/>
              <a:t>Adição de outros paradigmas</a:t>
            </a:r>
          </a:p>
        </p:txBody>
      </p:sp>
      <p:sp>
        <p:nvSpPr>
          <p:cNvPr id="4" name="TextBox 3"/>
          <p:cNvSpPr txBox="1"/>
          <p:nvPr/>
        </p:nvSpPr>
        <p:spPr>
          <a:xfrm>
            <a:off x="214282" y="6246871"/>
            <a:ext cx="287258" cy="461665"/>
          </a:xfrm>
          <a:prstGeom prst="rect">
            <a:avLst/>
          </a:prstGeom>
          <a:noFill/>
        </p:spPr>
        <p:txBody>
          <a:bodyPr wrap="none" rtlCol="0">
            <a:spAutoFit/>
          </a:bodyPr>
          <a:lstStyle/>
          <a:p>
            <a:r>
              <a:rPr lang="pt-PT" sz="2400" b="1" dirty="0" smtClean="0"/>
              <a:t>-</a:t>
            </a:r>
            <a:endParaRPr lang="pt-PT" b="1"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O que é o WCF: evolução</a:t>
            </a:r>
            <a:endParaRPr lang="pt-PT" dirty="0"/>
          </a:p>
        </p:txBody>
      </p:sp>
      <p:sp>
        <p:nvSpPr>
          <p:cNvPr id="3" name="Content Placeholder 2"/>
          <p:cNvSpPr>
            <a:spLocks noGrp="1"/>
          </p:cNvSpPr>
          <p:nvPr>
            <p:ph idx="1"/>
          </p:nvPr>
        </p:nvSpPr>
        <p:spPr>
          <a:xfrm>
            <a:off x="381000" y="1412875"/>
            <a:ext cx="8382000" cy="4844403"/>
          </a:xfrm>
        </p:spPr>
        <p:txBody>
          <a:bodyPr/>
          <a:lstStyle/>
          <a:p>
            <a:r>
              <a:rPr lang="pt-PT" dirty="0" smtClean="0"/>
              <a:t>.NET 3.0</a:t>
            </a:r>
          </a:p>
          <a:p>
            <a:pPr lvl="1"/>
            <a:r>
              <a:rPr lang="pt-PT" dirty="0" smtClean="0"/>
              <a:t>Infra-estrutura base</a:t>
            </a:r>
          </a:p>
          <a:p>
            <a:pPr lvl="1"/>
            <a:r>
              <a:rPr lang="pt-PT" dirty="0" smtClean="0"/>
              <a:t>Ênfase no suporte às normas WS-*</a:t>
            </a:r>
          </a:p>
          <a:p>
            <a:r>
              <a:rPr lang="pt-PT" dirty="0" smtClean="0"/>
              <a:t>.NET 3.5</a:t>
            </a:r>
          </a:p>
          <a:p>
            <a:pPr lvl="1"/>
            <a:r>
              <a:rPr lang="pt-PT" i="1" dirty="0" err="1" smtClean="0"/>
              <a:t>Web</a:t>
            </a:r>
            <a:r>
              <a:rPr lang="pt-PT" i="1" dirty="0" smtClean="0"/>
              <a:t> </a:t>
            </a:r>
            <a:r>
              <a:rPr lang="pt-PT" i="1" dirty="0" err="1" smtClean="0"/>
              <a:t>Programming</a:t>
            </a:r>
            <a:r>
              <a:rPr lang="pt-PT" i="1" dirty="0" smtClean="0"/>
              <a:t> </a:t>
            </a:r>
            <a:r>
              <a:rPr lang="pt-PT" i="1" dirty="0" err="1" smtClean="0"/>
              <a:t>Model</a:t>
            </a:r>
            <a:endParaRPr lang="pt-PT" i="1" dirty="0" smtClean="0"/>
          </a:p>
          <a:p>
            <a:pPr lvl="1"/>
            <a:r>
              <a:rPr lang="pt-PT" i="1" dirty="0" err="1" smtClean="0"/>
              <a:t>Syndication</a:t>
            </a:r>
            <a:endParaRPr lang="pt-PT" i="1" dirty="0" smtClean="0"/>
          </a:p>
          <a:p>
            <a:pPr lvl="1"/>
            <a:r>
              <a:rPr lang="pt-PT" i="1" dirty="0" err="1" smtClean="0"/>
              <a:t>Durable</a:t>
            </a:r>
            <a:r>
              <a:rPr lang="pt-PT" i="1" dirty="0" smtClean="0"/>
              <a:t> </a:t>
            </a:r>
            <a:r>
              <a:rPr lang="pt-PT" i="1" dirty="0" err="1" smtClean="0"/>
              <a:t>Services</a:t>
            </a:r>
            <a:endParaRPr lang="pt-PT" i="1" dirty="0" smtClean="0"/>
          </a:p>
          <a:p>
            <a:pPr lvl="1"/>
            <a:endParaRPr lang="pt-PT" dirty="0" smtClean="0"/>
          </a:p>
          <a:p>
            <a:r>
              <a:rPr lang="pt-PT" dirty="0" smtClean="0"/>
              <a:t>BizTalk </a:t>
            </a:r>
            <a:r>
              <a:rPr lang="pt-PT" dirty="0" err="1" smtClean="0"/>
              <a:t>Services</a:t>
            </a:r>
            <a:r>
              <a:rPr lang="pt-PT" dirty="0" smtClean="0"/>
              <a:t> SDK</a:t>
            </a:r>
          </a:p>
          <a:p>
            <a:pPr lvl="1"/>
            <a:r>
              <a:rPr lang="pt-PT" dirty="0" smtClean="0"/>
              <a:t>Acesso aos BizTalk </a:t>
            </a:r>
            <a:r>
              <a:rPr lang="pt-PT" dirty="0" err="1" smtClean="0"/>
              <a:t>Services</a:t>
            </a:r>
            <a:endParaRPr lang="pt-PT" dirty="0"/>
          </a:p>
        </p:txBody>
      </p:sp>
      <p:sp>
        <p:nvSpPr>
          <p:cNvPr id="4" name="TextBox 3"/>
          <p:cNvSpPr txBox="1"/>
          <p:nvPr/>
        </p:nvSpPr>
        <p:spPr>
          <a:xfrm>
            <a:off x="214282" y="6246871"/>
            <a:ext cx="287258" cy="461665"/>
          </a:xfrm>
          <a:prstGeom prst="rect">
            <a:avLst/>
          </a:prstGeom>
          <a:noFill/>
        </p:spPr>
        <p:txBody>
          <a:bodyPr wrap="none" rtlCol="0">
            <a:spAutoFit/>
          </a:bodyPr>
          <a:lstStyle/>
          <a:p>
            <a:r>
              <a:rPr lang="pt-PT" sz="2400" b="1" dirty="0" smtClean="0"/>
              <a:t>-</a:t>
            </a:r>
            <a:endParaRPr lang="pt-PT" b="1"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Arquitectura de execução</a:t>
            </a:r>
            <a:endParaRPr lang="pt-PT" dirty="0"/>
          </a:p>
        </p:txBody>
      </p:sp>
      <p:sp>
        <p:nvSpPr>
          <p:cNvPr id="7" name="Rectangle 6"/>
          <p:cNvSpPr/>
          <p:nvPr/>
        </p:nvSpPr>
        <p:spPr bwMode="auto">
          <a:xfrm>
            <a:off x="1928794" y="5286388"/>
            <a:ext cx="2286016" cy="642942"/>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err="1" smtClean="0">
                <a:solidFill>
                  <a:srgbClr val="FFFFFF"/>
                </a:solidFill>
                <a:effectLst>
                  <a:outerShdw blurRad="38100" dist="38100" dir="2700000" algn="tl">
                    <a:srgbClr val="000000">
                      <a:alpha val="43137"/>
                    </a:srgbClr>
                  </a:outerShdw>
                </a:effectLst>
                <a:latin typeface="Segoe" pitchFamily="34" charset="0"/>
              </a:rPr>
              <a:t>Encoder</a:t>
            </a:r>
            <a:endParaRPr lang="pt-PT"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bwMode="auto">
          <a:xfrm>
            <a:off x="6357950" y="5286388"/>
            <a:ext cx="2286016" cy="642942"/>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err="1" smtClean="0">
                <a:solidFill>
                  <a:srgbClr val="FFFFFF"/>
                </a:solidFill>
                <a:effectLst>
                  <a:outerShdw blurRad="38100" dist="38100" dir="2700000" algn="tl">
                    <a:srgbClr val="000000">
                      <a:alpha val="43137"/>
                    </a:srgbClr>
                  </a:outerShdw>
                </a:effectLst>
                <a:latin typeface="Segoe" pitchFamily="34" charset="0"/>
              </a:rPr>
              <a:t>Encoder</a:t>
            </a:r>
            <a:endParaRPr lang="pt-PT"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0" name="Rectangle 9"/>
          <p:cNvSpPr/>
          <p:nvPr/>
        </p:nvSpPr>
        <p:spPr bwMode="auto">
          <a:xfrm>
            <a:off x="1928794" y="4143380"/>
            <a:ext cx="2286016" cy="642942"/>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smtClean="0">
                <a:solidFill>
                  <a:srgbClr val="FFFFFF"/>
                </a:solidFill>
                <a:effectLst>
                  <a:outerShdw blurRad="38100" dist="38100" dir="2700000" algn="tl">
                    <a:srgbClr val="000000">
                      <a:alpha val="43137"/>
                    </a:srgbClr>
                  </a:outerShdw>
                </a:effectLst>
                <a:latin typeface="Segoe" pitchFamily="34" charset="0"/>
              </a:rPr>
              <a:t>Protocolo</a:t>
            </a:r>
          </a:p>
        </p:txBody>
      </p:sp>
      <p:sp>
        <p:nvSpPr>
          <p:cNvPr id="11" name="Rectangle 10"/>
          <p:cNvSpPr/>
          <p:nvPr/>
        </p:nvSpPr>
        <p:spPr bwMode="auto">
          <a:xfrm>
            <a:off x="6357950" y="4143380"/>
            <a:ext cx="2286016" cy="642942"/>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smtClean="0">
                <a:solidFill>
                  <a:srgbClr val="FFFFFF"/>
                </a:solidFill>
                <a:effectLst>
                  <a:outerShdw blurRad="38100" dist="38100" dir="2700000" algn="tl">
                    <a:srgbClr val="000000">
                      <a:alpha val="43137"/>
                    </a:srgbClr>
                  </a:outerShdw>
                </a:effectLst>
                <a:latin typeface="Segoe" pitchFamily="34" charset="0"/>
              </a:rPr>
              <a:t>Protocolo</a:t>
            </a:r>
          </a:p>
        </p:txBody>
      </p:sp>
      <p:sp>
        <p:nvSpPr>
          <p:cNvPr id="12" name="Rectangle 11"/>
          <p:cNvSpPr/>
          <p:nvPr/>
        </p:nvSpPr>
        <p:spPr bwMode="auto">
          <a:xfrm>
            <a:off x="1928794" y="3357562"/>
            <a:ext cx="2286016" cy="642942"/>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smtClean="0">
                <a:solidFill>
                  <a:srgbClr val="FFFFFF"/>
                </a:solidFill>
                <a:effectLst>
                  <a:outerShdw blurRad="38100" dist="38100" dir="2700000" algn="tl">
                    <a:srgbClr val="000000">
                      <a:alpha val="43137"/>
                    </a:srgbClr>
                  </a:outerShdw>
                </a:effectLst>
                <a:latin typeface="Segoe" pitchFamily="34" charset="0"/>
              </a:rPr>
              <a:t>Protocolo</a:t>
            </a:r>
          </a:p>
        </p:txBody>
      </p:sp>
      <p:sp>
        <p:nvSpPr>
          <p:cNvPr id="13" name="Rectangle 12"/>
          <p:cNvSpPr/>
          <p:nvPr/>
        </p:nvSpPr>
        <p:spPr bwMode="auto">
          <a:xfrm>
            <a:off x="6357950" y="3357562"/>
            <a:ext cx="2286016" cy="642942"/>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smtClean="0">
                <a:solidFill>
                  <a:srgbClr val="FFFFFF"/>
                </a:solidFill>
                <a:effectLst>
                  <a:outerShdw blurRad="38100" dist="38100" dir="2700000" algn="tl">
                    <a:srgbClr val="000000">
                      <a:alpha val="43137"/>
                    </a:srgbClr>
                  </a:outerShdw>
                </a:effectLst>
                <a:latin typeface="Segoe" pitchFamily="34" charset="0"/>
              </a:rPr>
              <a:t>Protocolo</a:t>
            </a:r>
          </a:p>
        </p:txBody>
      </p:sp>
      <p:sp>
        <p:nvSpPr>
          <p:cNvPr id="15" name="Snip Same Side Corner Rectangle 14"/>
          <p:cNvSpPr/>
          <p:nvPr/>
        </p:nvSpPr>
        <p:spPr bwMode="auto">
          <a:xfrm>
            <a:off x="1928794" y="2571744"/>
            <a:ext cx="2286016" cy="714380"/>
          </a:xfrm>
          <a:prstGeom prst="snip2SameRect">
            <a:avLst/>
          </a:prstGeom>
          <a:solidFill>
            <a:schemeClr val="accent5">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err="1" smtClean="0">
                <a:solidFill>
                  <a:srgbClr val="FFFFFF"/>
                </a:solidFill>
                <a:effectLst>
                  <a:outerShdw blurRad="38100" dist="38100" dir="2700000" algn="tl">
                    <a:srgbClr val="000000">
                      <a:alpha val="43137"/>
                    </a:srgbClr>
                  </a:outerShdw>
                </a:effectLst>
                <a:latin typeface="Segoe" pitchFamily="34" charset="0"/>
              </a:rPr>
              <a:t>Client</a:t>
            </a:r>
            <a:r>
              <a:rPr lang="pt-PT" sz="2300" dirty="0" smtClean="0">
                <a:solidFill>
                  <a:srgbClr val="FFFFFF"/>
                </a:solidFill>
                <a:effectLst>
                  <a:outerShdw blurRad="38100" dist="38100" dir="2700000" algn="tl">
                    <a:srgbClr val="000000">
                      <a:alpha val="43137"/>
                    </a:srgbClr>
                  </a:outerShdw>
                </a:effectLst>
                <a:latin typeface="Segoe" pitchFamily="34" charset="0"/>
              </a:rPr>
              <a:t> (Proxy)</a:t>
            </a:r>
          </a:p>
        </p:txBody>
      </p:sp>
      <p:sp>
        <p:nvSpPr>
          <p:cNvPr id="4" name="Rectangle 3"/>
          <p:cNvSpPr/>
          <p:nvPr/>
        </p:nvSpPr>
        <p:spPr bwMode="auto">
          <a:xfrm>
            <a:off x="1928794" y="5857892"/>
            <a:ext cx="2286016" cy="642942"/>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smtClean="0">
                <a:solidFill>
                  <a:srgbClr val="FFFFFF"/>
                </a:solidFill>
                <a:effectLst>
                  <a:outerShdw blurRad="38100" dist="38100" dir="2700000" algn="tl">
                    <a:srgbClr val="000000">
                      <a:alpha val="43137"/>
                    </a:srgbClr>
                  </a:outerShdw>
                </a:effectLst>
                <a:latin typeface="Segoe" pitchFamily="34" charset="0"/>
              </a:rPr>
              <a:t>Transporte</a:t>
            </a:r>
          </a:p>
        </p:txBody>
      </p:sp>
      <p:sp>
        <p:nvSpPr>
          <p:cNvPr id="6" name="Rectangle 5"/>
          <p:cNvSpPr/>
          <p:nvPr/>
        </p:nvSpPr>
        <p:spPr bwMode="auto">
          <a:xfrm>
            <a:off x="6357950" y="5857892"/>
            <a:ext cx="2286016" cy="642942"/>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smtClean="0">
                <a:solidFill>
                  <a:srgbClr val="FFFFFF"/>
                </a:solidFill>
                <a:effectLst>
                  <a:outerShdw blurRad="38100" dist="38100" dir="2700000" algn="tl">
                    <a:srgbClr val="000000">
                      <a:alpha val="43137"/>
                    </a:srgbClr>
                  </a:outerShdw>
                </a:effectLst>
                <a:latin typeface="Segoe" pitchFamily="34" charset="0"/>
              </a:rPr>
              <a:t>Transporte</a:t>
            </a:r>
          </a:p>
        </p:txBody>
      </p:sp>
      <p:sp>
        <p:nvSpPr>
          <p:cNvPr id="16" name="Snip Same Side Corner Rectangle 15"/>
          <p:cNvSpPr/>
          <p:nvPr/>
        </p:nvSpPr>
        <p:spPr bwMode="auto">
          <a:xfrm>
            <a:off x="6357950" y="2571744"/>
            <a:ext cx="2286016" cy="714380"/>
          </a:xfrm>
          <a:prstGeom prst="snip2SameRect">
            <a:avLst/>
          </a:prstGeom>
          <a:solidFill>
            <a:schemeClr val="accent5">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err="1" smtClean="0">
                <a:solidFill>
                  <a:srgbClr val="FFFFFF"/>
                </a:solidFill>
                <a:effectLst>
                  <a:outerShdw blurRad="38100" dist="38100" dir="2700000" algn="tl">
                    <a:srgbClr val="000000">
                      <a:alpha val="43137"/>
                    </a:srgbClr>
                  </a:outerShdw>
                </a:effectLst>
                <a:latin typeface="Segoe" pitchFamily="34" charset="0"/>
              </a:rPr>
              <a:t>Dispatcher</a:t>
            </a:r>
            <a:endParaRPr lang="pt-PT"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4" name="Oval 23"/>
          <p:cNvSpPr/>
          <p:nvPr/>
        </p:nvSpPr>
        <p:spPr bwMode="auto">
          <a:xfrm>
            <a:off x="2928926" y="2214554"/>
            <a:ext cx="285752" cy="285752"/>
          </a:xfrm>
          <a:prstGeom prst="ellipse">
            <a:avLst/>
          </a:prstGeom>
          <a:solidFill>
            <a:schemeClr val="accent6">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pt-PT"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26" name="Straight Connector 25"/>
          <p:cNvCxnSpPr>
            <a:stCxn id="24" idx="4"/>
            <a:endCxn id="15" idx="3"/>
          </p:cNvCxnSpPr>
          <p:nvPr/>
        </p:nvCxnSpPr>
        <p:spPr>
          <a:xfrm rot="5400000">
            <a:off x="3036083" y="2536025"/>
            <a:ext cx="71438" cy="158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bwMode="auto">
          <a:xfrm>
            <a:off x="6286512" y="1214422"/>
            <a:ext cx="2428892" cy="785818"/>
          </a:xfrm>
          <a:prstGeom prst="ellipse">
            <a:avLst/>
          </a:prstGeom>
          <a:solidFill>
            <a:schemeClr val="accent6">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000" dirty="0" err="1" smtClean="0">
                <a:solidFill>
                  <a:srgbClr val="FFFFFF"/>
                </a:solidFill>
                <a:effectLst>
                  <a:outerShdw blurRad="38100" dist="38100" dir="2700000" algn="tl">
                    <a:srgbClr val="000000">
                      <a:alpha val="43137"/>
                    </a:srgbClr>
                  </a:outerShdw>
                </a:effectLst>
                <a:latin typeface="Segoe" pitchFamily="34" charset="0"/>
              </a:rPr>
              <a:t>Service</a:t>
            </a:r>
            <a:r>
              <a:rPr lang="pt-PT" sz="2000" dirty="0" smtClean="0">
                <a:solidFill>
                  <a:srgbClr val="FFFFFF"/>
                </a:solidFill>
                <a:effectLst>
                  <a:outerShdw blurRad="38100" dist="38100" dir="2700000" algn="tl">
                    <a:srgbClr val="000000">
                      <a:alpha val="43137"/>
                    </a:srgbClr>
                  </a:outerShdw>
                </a:effectLst>
                <a:latin typeface="Segoe" pitchFamily="34" charset="0"/>
              </a:rPr>
              <a:t> </a:t>
            </a:r>
            <a:r>
              <a:rPr lang="pt-PT" sz="2000" dirty="0" err="1" smtClean="0">
                <a:solidFill>
                  <a:srgbClr val="FFFFFF"/>
                </a:solidFill>
                <a:effectLst>
                  <a:outerShdw blurRad="38100" dist="38100" dir="2700000" algn="tl">
                    <a:srgbClr val="000000">
                      <a:alpha val="43137"/>
                    </a:srgbClr>
                  </a:outerShdw>
                </a:effectLst>
                <a:latin typeface="Segoe" pitchFamily="34" charset="0"/>
              </a:rPr>
              <a:t>Type</a:t>
            </a:r>
            <a:endParaRPr lang="pt-PT" sz="20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33" name="Oval 32"/>
          <p:cNvSpPr/>
          <p:nvPr/>
        </p:nvSpPr>
        <p:spPr bwMode="auto">
          <a:xfrm rot="10800000">
            <a:off x="7358082" y="2071678"/>
            <a:ext cx="285752" cy="285752"/>
          </a:xfrm>
          <a:prstGeom prst="ellipse">
            <a:avLst/>
          </a:prstGeom>
          <a:solidFill>
            <a:schemeClr val="accent6">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pt-PT"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34" name="Straight Connector 33"/>
          <p:cNvCxnSpPr>
            <a:stCxn id="33" idx="4"/>
            <a:endCxn id="32" idx="4"/>
          </p:cNvCxnSpPr>
          <p:nvPr/>
        </p:nvCxnSpPr>
        <p:spPr>
          <a:xfrm rot="5400000" flipH="1" flipV="1">
            <a:off x="7465239" y="2035959"/>
            <a:ext cx="71438" cy="158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1714480" y="1214422"/>
            <a:ext cx="2786082" cy="785818"/>
          </a:xfrm>
          <a:prstGeom prst="ellipse">
            <a:avLst/>
          </a:prstGeom>
          <a:solidFill>
            <a:schemeClr val="accent6">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000" dirty="0" smtClean="0">
                <a:solidFill>
                  <a:srgbClr val="FFFFFF"/>
                </a:solidFill>
                <a:effectLst>
                  <a:outerShdw blurRad="38100" dist="38100" dir="2700000" algn="tl">
                    <a:srgbClr val="000000">
                      <a:alpha val="43137"/>
                    </a:srgbClr>
                  </a:outerShdw>
                </a:effectLst>
                <a:latin typeface="Segoe" pitchFamily="34" charset="0"/>
              </a:rPr>
              <a:t>Consumidores do Serviço</a:t>
            </a:r>
          </a:p>
        </p:txBody>
      </p:sp>
      <p:cxnSp>
        <p:nvCxnSpPr>
          <p:cNvPr id="39" name="Straight Connector 38"/>
          <p:cNvCxnSpPr/>
          <p:nvPr/>
        </p:nvCxnSpPr>
        <p:spPr>
          <a:xfrm>
            <a:off x="142844" y="3357562"/>
            <a:ext cx="8858312" cy="1588"/>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2844" y="2500306"/>
            <a:ext cx="1643074" cy="646331"/>
          </a:xfrm>
          <a:prstGeom prst="rect">
            <a:avLst/>
          </a:prstGeom>
          <a:noFill/>
        </p:spPr>
        <p:txBody>
          <a:bodyPr wrap="square" rtlCol="0">
            <a:spAutoFit/>
          </a:bodyPr>
          <a:lstStyle/>
          <a:p>
            <a:pPr algn="ctr"/>
            <a:r>
              <a:rPr lang="pt-PT" b="1" dirty="0" smtClean="0"/>
              <a:t>Service </a:t>
            </a:r>
            <a:r>
              <a:rPr lang="pt-PT" b="1" dirty="0" err="1" smtClean="0"/>
              <a:t>Model</a:t>
            </a:r>
            <a:r>
              <a:rPr lang="pt-PT" b="1" dirty="0" smtClean="0"/>
              <a:t> </a:t>
            </a:r>
            <a:r>
              <a:rPr lang="pt-PT" b="1" dirty="0" err="1" smtClean="0"/>
              <a:t>Layer</a:t>
            </a:r>
            <a:endParaRPr lang="pt-PT" b="1" dirty="0"/>
          </a:p>
        </p:txBody>
      </p:sp>
      <p:sp>
        <p:nvSpPr>
          <p:cNvPr id="42" name="TextBox 41"/>
          <p:cNvSpPr txBox="1"/>
          <p:nvPr/>
        </p:nvSpPr>
        <p:spPr>
          <a:xfrm>
            <a:off x="142844" y="3500438"/>
            <a:ext cx="1643074" cy="646331"/>
          </a:xfrm>
          <a:prstGeom prst="rect">
            <a:avLst/>
          </a:prstGeom>
          <a:noFill/>
        </p:spPr>
        <p:txBody>
          <a:bodyPr wrap="square" rtlCol="0">
            <a:spAutoFit/>
          </a:bodyPr>
          <a:lstStyle/>
          <a:p>
            <a:pPr algn="ctr"/>
            <a:r>
              <a:rPr lang="pt-PT" b="1" dirty="0" err="1" smtClean="0"/>
              <a:t>Channel</a:t>
            </a:r>
            <a:r>
              <a:rPr lang="pt-PT" b="1" dirty="0" smtClean="0"/>
              <a:t> </a:t>
            </a:r>
            <a:r>
              <a:rPr lang="pt-PT" b="1" dirty="0" err="1" smtClean="0"/>
              <a:t>Stack</a:t>
            </a:r>
            <a:r>
              <a:rPr lang="pt-PT" b="1" dirty="0" smtClean="0"/>
              <a:t> </a:t>
            </a:r>
            <a:r>
              <a:rPr lang="pt-PT" b="1" dirty="0" err="1" smtClean="0"/>
              <a:t>Layer</a:t>
            </a:r>
            <a:endParaRPr lang="pt-PT" b="1" dirty="0"/>
          </a:p>
        </p:txBody>
      </p:sp>
      <p:pic>
        <p:nvPicPr>
          <p:cNvPr id="59" name="Picture 10" descr="MSN icon envelope only"/>
          <p:cNvPicPr>
            <a:picLocks noChangeAspect="1" noChangeArrowheads="1"/>
          </p:cNvPicPr>
          <p:nvPr/>
        </p:nvPicPr>
        <p:blipFill>
          <a:blip r:embed="rId2"/>
          <a:srcRect/>
          <a:stretch>
            <a:fillRect/>
          </a:stretch>
        </p:blipFill>
        <p:spPr bwMode="auto">
          <a:xfrm>
            <a:off x="2643174" y="3786190"/>
            <a:ext cx="785812" cy="798512"/>
          </a:xfrm>
          <a:prstGeom prst="rect">
            <a:avLst/>
          </a:prstGeom>
          <a:noFill/>
          <a:ln w="9525">
            <a:noFill/>
            <a:miter lim="800000"/>
            <a:headEnd/>
            <a:tailEnd/>
          </a:ln>
        </p:spPr>
      </p:pic>
      <p:pic>
        <p:nvPicPr>
          <p:cNvPr id="60" name="Picture 10" descr="MSN icon envelope only"/>
          <p:cNvPicPr>
            <a:picLocks noChangeAspect="1" noChangeArrowheads="1"/>
          </p:cNvPicPr>
          <p:nvPr/>
        </p:nvPicPr>
        <p:blipFill>
          <a:blip r:embed="rId2"/>
          <a:srcRect/>
          <a:stretch>
            <a:fillRect/>
          </a:stretch>
        </p:blipFill>
        <p:spPr bwMode="auto">
          <a:xfrm>
            <a:off x="7072330" y="3786190"/>
            <a:ext cx="785812" cy="798512"/>
          </a:xfrm>
          <a:prstGeom prst="rect">
            <a:avLst/>
          </a:prstGeom>
          <a:noFill/>
          <a:ln w="9525">
            <a:noFill/>
            <a:miter lim="800000"/>
            <a:headEnd/>
            <a:tailEnd/>
          </a:ln>
        </p:spPr>
      </p:pic>
      <p:pic>
        <p:nvPicPr>
          <p:cNvPr id="61" name="Picture 10" descr="MSN icon envelope only"/>
          <p:cNvPicPr>
            <a:picLocks noChangeAspect="1" noChangeArrowheads="1"/>
          </p:cNvPicPr>
          <p:nvPr/>
        </p:nvPicPr>
        <p:blipFill>
          <a:blip r:embed="rId2"/>
          <a:srcRect/>
          <a:stretch>
            <a:fillRect/>
          </a:stretch>
        </p:blipFill>
        <p:spPr bwMode="auto">
          <a:xfrm>
            <a:off x="2643174" y="4786322"/>
            <a:ext cx="785812" cy="798512"/>
          </a:xfrm>
          <a:prstGeom prst="rect">
            <a:avLst/>
          </a:prstGeom>
          <a:noFill/>
          <a:ln w="9525">
            <a:noFill/>
            <a:miter lim="800000"/>
            <a:headEnd/>
            <a:tailEnd/>
          </a:ln>
        </p:spPr>
      </p:pic>
      <p:pic>
        <p:nvPicPr>
          <p:cNvPr id="62" name="Picture 10" descr="MSN icon envelope only"/>
          <p:cNvPicPr>
            <a:picLocks noChangeAspect="1" noChangeArrowheads="1"/>
          </p:cNvPicPr>
          <p:nvPr/>
        </p:nvPicPr>
        <p:blipFill>
          <a:blip r:embed="rId2"/>
          <a:srcRect/>
          <a:stretch>
            <a:fillRect/>
          </a:stretch>
        </p:blipFill>
        <p:spPr bwMode="auto">
          <a:xfrm>
            <a:off x="7072330" y="4786322"/>
            <a:ext cx="785812" cy="798512"/>
          </a:xfrm>
          <a:prstGeom prst="rect">
            <a:avLst/>
          </a:prstGeom>
          <a:noFill/>
          <a:ln w="9525">
            <a:noFill/>
            <a:miter lim="800000"/>
            <a:headEnd/>
            <a:tailEnd/>
          </a:ln>
        </p:spPr>
      </p:pic>
      <p:cxnSp>
        <p:nvCxnSpPr>
          <p:cNvPr id="64" name="Straight Connector 63"/>
          <p:cNvCxnSpPr>
            <a:stCxn id="4" idx="3"/>
            <a:endCxn id="6" idx="1"/>
          </p:cNvCxnSpPr>
          <p:nvPr/>
        </p:nvCxnSpPr>
        <p:spPr>
          <a:xfrm>
            <a:off x="4214810" y="6179363"/>
            <a:ext cx="214314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Tipo </a:t>
            </a:r>
            <a:r>
              <a:rPr lang="pt-PT" b="1" dirty="0" err="1" smtClean="0">
                <a:latin typeface="+mn-lt"/>
              </a:rPr>
              <a:t>Message</a:t>
            </a:r>
            <a:endParaRPr lang="pt-PT" b="1" dirty="0">
              <a:latin typeface="+mn-lt"/>
            </a:endParaRPr>
          </a:p>
        </p:txBody>
      </p:sp>
      <p:sp>
        <p:nvSpPr>
          <p:cNvPr id="3" name="Content Placeholder 2"/>
          <p:cNvSpPr>
            <a:spLocks noGrp="1"/>
          </p:cNvSpPr>
          <p:nvPr>
            <p:ph idx="1"/>
          </p:nvPr>
        </p:nvSpPr>
        <p:spPr>
          <a:xfrm>
            <a:off x="381000" y="1412875"/>
            <a:ext cx="8382000" cy="4979825"/>
          </a:xfrm>
        </p:spPr>
        <p:txBody>
          <a:bodyPr/>
          <a:lstStyle/>
          <a:p>
            <a:r>
              <a:rPr lang="pt-PT" dirty="0" smtClean="0"/>
              <a:t>Representação de mensagens SOAP</a:t>
            </a:r>
          </a:p>
          <a:p>
            <a:endParaRPr lang="pt-PT" dirty="0" smtClean="0"/>
          </a:p>
          <a:p>
            <a:r>
              <a:rPr lang="pt-PT" dirty="0" smtClean="0"/>
              <a:t>Independente do formato de codificação</a:t>
            </a:r>
          </a:p>
          <a:p>
            <a:pPr lvl="1"/>
            <a:r>
              <a:rPr lang="pt-PT" i="1" dirty="0" err="1" smtClean="0"/>
              <a:t>Encoder</a:t>
            </a:r>
            <a:r>
              <a:rPr lang="pt-PT" i="1" dirty="0" smtClean="0"/>
              <a:t> </a:t>
            </a:r>
            <a:r>
              <a:rPr lang="pt-PT" dirty="0" smtClean="0"/>
              <a:t>: </a:t>
            </a:r>
            <a:r>
              <a:rPr lang="pt-PT" b="1" dirty="0" err="1" smtClean="0"/>
              <a:t>Message</a:t>
            </a:r>
            <a:r>
              <a:rPr lang="pt-PT" dirty="0" smtClean="0"/>
              <a:t> </a:t>
            </a:r>
            <a:r>
              <a:rPr lang="pt-PT" dirty="0" smtClean="0">
                <a:sym typeface="Symbol"/>
              </a:rPr>
              <a:t> </a:t>
            </a:r>
            <a:r>
              <a:rPr lang="pt-PT" b="1" dirty="0" err="1" smtClean="0"/>
              <a:t>Stream</a:t>
            </a:r>
            <a:endParaRPr lang="pt-PT" b="1" dirty="0" smtClean="0"/>
          </a:p>
          <a:p>
            <a:pPr lvl="2"/>
            <a:r>
              <a:rPr lang="pt-PT" b="1" dirty="0" smtClean="0"/>
              <a:t>[</a:t>
            </a:r>
            <a:r>
              <a:rPr lang="pt-PT" b="1" dirty="0" err="1" smtClean="0"/>
              <a:t>Text</a:t>
            </a:r>
            <a:r>
              <a:rPr lang="pt-PT" b="1" dirty="0" smtClean="0"/>
              <a:t> | </a:t>
            </a:r>
            <a:r>
              <a:rPr lang="pt-PT" b="1" dirty="0" err="1" smtClean="0"/>
              <a:t>Binary</a:t>
            </a:r>
            <a:r>
              <a:rPr lang="pt-PT" b="1" dirty="0" smtClean="0"/>
              <a:t> | </a:t>
            </a:r>
            <a:r>
              <a:rPr lang="pt-PT" b="1" dirty="0" err="1" smtClean="0"/>
              <a:t>Mtom</a:t>
            </a:r>
            <a:r>
              <a:rPr lang="pt-PT" b="1" dirty="0" smtClean="0"/>
              <a:t> | </a:t>
            </a:r>
            <a:r>
              <a:rPr lang="pt-PT" b="1" dirty="0" err="1" smtClean="0"/>
              <a:t>Json</a:t>
            </a:r>
            <a:r>
              <a:rPr lang="pt-PT" b="1" dirty="0" smtClean="0"/>
              <a:t> ]</a:t>
            </a:r>
            <a:r>
              <a:rPr lang="pt-PT" b="1" dirty="0" err="1" smtClean="0"/>
              <a:t>MessageEncoder</a:t>
            </a:r>
            <a:endParaRPr lang="pt-PT" b="1" dirty="0" smtClean="0"/>
          </a:p>
          <a:p>
            <a:endParaRPr lang="pt-PT" i="1" dirty="0" smtClean="0"/>
          </a:p>
          <a:p>
            <a:r>
              <a:rPr lang="pt-PT" dirty="0" smtClean="0"/>
              <a:t>Canais processam mensagens</a:t>
            </a:r>
          </a:p>
          <a:p>
            <a:pPr lvl="1"/>
            <a:r>
              <a:rPr lang="pt-PT" dirty="0" smtClean="0"/>
              <a:t>Protocolo : </a:t>
            </a:r>
            <a:r>
              <a:rPr lang="pt-PT" b="1" dirty="0" err="1" smtClean="0"/>
              <a:t>Message</a:t>
            </a:r>
            <a:r>
              <a:rPr lang="pt-PT" dirty="0" smtClean="0"/>
              <a:t> </a:t>
            </a:r>
            <a:r>
              <a:rPr lang="pt-PT" dirty="0" smtClean="0">
                <a:sym typeface="Symbol"/>
              </a:rPr>
              <a:t> </a:t>
            </a:r>
            <a:r>
              <a:rPr lang="pt-PT" b="1" dirty="0" err="1" smtClean="0"/>
              <a:t>Message</a:t>
            </a:r>
            <a:endParaRPr lang="pt-PT" dirty="0" smtClean="0"/>
          </a:p>
          <a:p>
            <a:pPr lvl="1"/>
            <a:r>
              <a:rPr lang="pt-PT" dirty="0" smtClean="0"/>
              <a:t>Transporte: </a:t>
            </a:r>
            <a:r>
              <a:rPr lang="pt-PT" b="1" dirty="0" err="1" smtClean="0"/>
              <a:t>Message</a:t>
            </a:r>
            <a:r>
              <a:rPr lang="pt-PT" dirty="0" smtClean="0"/>
              <a:t> </a:t>
            </a:r>
            <a:r>
              <a:rPr lang="pt-PT" dirty="0" smtClean="0">
                <a:sym typeface="Symbol"/>
              </a:rPr>
              <a:t> forma de transporte</a:t>
            </a:r>
            <a:endParaRPr lang="pt-PT" b="1" dirty="0" smtClean="0"/>
          </a:p>
          <a:p>
            <a:pPr lvl="2"/>
            <a:r>
              <a:rPr lang="pt-PT" dirty="0" smtClean="0"/>
              <a:t>SOAP não é obrigatório no transporte</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Canais e mensagens</a:t>
            </a:r>
            <a:endParaRPr lang="pt-PT" dirty="0"/>
          </a:p>
        </p:txBody>
      </p:sp>
      <p:sp>
        <p:nvSpPr>
          <p:cNvPr id="7" name="Rectangle 6"/>
          <p:cNvSpPr/>
          <p:nvPr/>
        </p:nvSpPr>
        <p:spPr bwMode="auto">
          <a:xfrm>
            <a:off x="571472" y="5286388"/>
            <a:ext cx="2286016" cy="642942"/>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err="1" smtClean="0">
                <a:solidFill>
                  <a:srgbClr val="FFFFFF"/>
                </a:solidFill>
                <a:effectLst>
                  <a:outerShdw blurRad="38100" dist="38100" dir="2700000" algn="tl">
                    <a:srgbClr val="000000">
                      <a:alpha val="43137"/>
                    </a:srgbClr>
                  </a:outerShdw>
                </a:effectLst>
                <a:latin typeface="Segoe" pitchFamily="34" charset="0"/>
              </a:rPr>
              <a:t>Encoder</a:t>
            </a:r>
            <a:endParaRPr lang="pt-PT"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bwMode="auto">
          <a:xfrm>
            <a:off x="6357950" y="5286388"/>
            <a:ext cx="2286016" cy="642942"/>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err="1" smtClean="0">
                <a:solidFill>
                  <a:srgbClr val="FFFFFF"/>
                </a:solidFill>
                <a:effectLst>
                  <a:outerShdw blurRad="38100" dist="38100" dir="2700000" algn="tl">
                    <a:srgbClr val="000000">
                      <a:alpha val="43137"/>
                    </a:srgbClr>
                  </a:outerShdw>
                </a:effectLst>
                <a:latin typeface="Segoe" pitchFamily="34" charset="0"/>
              </a:rPr>
              <a:t>Encoder</a:t>
            </a:r>
            <a:endParaRPr lang="pt-PT"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0" name="Rectangle 9"/>
          <p:cNvSpPr/>
          <p:nvPr/>
        </p:nvSpPr>
        <p:spPr bwMode="auto">
          <a:xfrm>
            <a:off x="571472" y="4143380"/>
            <a:ext cx="2286016" cy="642942"/>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smtClean="0">
                <a:solidFill>
                  <a:srgbClr val="FFFFFF"/>
                </a:solidFill>
                <a:effectLst>
                  <a:outerShdw blurRad="38100" dist="38100" dir="2700000" algn="tl">
                    <a:srgbClr val="000000">
                      <a:alpha val="43137"/>
                    </a:srgbClr>
                  </a:outerShdw>
                </a:effectLst>
                <a:latin typeface="Segoe" pitchFamily="34" charset="0"/>
              </a:rPr>
              <a:t>Protocolo</a:t>
            </a:r>
          </a:p>
        </p:txBody>
      </p:sp>
      <p:sp>
        <p:nvSpPr>
          <p:cNvPr id="11" name="Rectangle 10"/>
          <p:cNvSpPr/>
          <p:nvPr/>
        </p:nvSpPr>
        <p:spPr bwMode="auto">
          <a:xfrm>
            <a:off x="6357950" y="4143380"/>
            <a:ext cx="2286016" cy="642942"/>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smtClean="0">
                <a:solidFill>
                  <a:srgbClr val="FFFFFF"/>
                </a:solidFill>
                <a:effectLst>
                  <a:outerShdw blurRad="38100" dist="38100" dir="2700000" algn="tl">
                    <a:srgbClr val="000000">
                      <a:alpha val="43137"/>
                    </a:srgbClr>
                  </a:outerShdw>
                </a:effectLst>
                <a:latin typeface="Segoe" pitchFamily="34" charset="0"/>
              </a:rPr>
              <a:t>Protocolo</a:t>
            </a:r>
          </a:p>
        </p:txBody>
      </p:sp>
      <p:sp>
        <p:nvSpPr>
          <p:cNvPr id="12" name="Rectangle 11"/>
          <p:cNvSpPr/>
          <p:nvPr/>
        </p:nvSpPr>
        <p:spPr bwMode="auto">
          <a:xfrm>
            <a:off x="571472" y="3357562"/>
            <a:ext cx="2286016" cy="642942"/>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smtClean="0">
                <a:solidFill>
                  <a:srgbClr val="FFFFFF"/>
                </a:solidFill>
                <a:effectLst>
                  <a:outerShdw blurRad="38100" dist="38100" dir="2700000" algn="tl">
                    <a:srgbClr val="000000">
                      <a:alpha val="43137"/>
                    </a:srgbClr>
                  </a:outerShdw>
                </a:effectLst>
                <a:latin typeface="Segoe" pitchFamily="34" charset="0"/>
              </a:rPr>
              <a:t>Protocolo</a:t>
            </a:r>
          </a:p>
        </p:txBody>
      </p:sp>
      <p:sp>
        <p:nvSpPr>
          <p:cNvPr id="13" name="Rectangle 12"/>
          <p:cNvSpPr/>
          <p:nvPr/>
        </p:nvSpPr>
        <p:spPr bwMode="auto">
          <a:xfrm>
            <a:off x="6357950" y="3357562"/>
            <a:ext cx="2286016" cy="642942"/>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smtClean="0">
                <a:solidFill>
                  <a:srgbClr val="FFFFFF"/>
                </a:solidFill>
                <a:effectLst>
                  <a:outerShdw blurRad="38100" dist="38100" dir="2700000" algn="tl">
                    <a:srgbClr val="000000">
                      <a:alpha val="43137"/>
                    </a:srgbClr>
                  </a:outerShdw>
                </a:effectLst>
                <a:latin typeface="Segoe" pitchFamily="34" charset="0"/>
              </a:rPr>
              <a:t>Protocolo</a:t>
            </a:r>
          </a:p>
        </p:txBody>
      </p:sp>
      <p:sp>
        <p:nvSpPr>
          <p:cNvPr id="15" name="Snip Same Side Corner Rectangle 14"/>
          <p:cNvSpPr/>
          <p:nvPr/>
        </p:nvSpPr>
        <p:spPr bwMode="auto">
          <a:xfrm>
            <a:off x="571472" y="2571744"/>
            <a:ext cx="2286016" cy="714380"/>
          </a:xfrm>
          <a:prstGeom prst="snip2SameRect">
            <a:avLst/>
          </a:prstGeom>
          <a:solidFill>
            <a:schemeClr val="accent5">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err="1" smtClean="0">
                <a:solidFill>
                  <a:srgbClr val="FFFFFF"/>
                </a:solidFill>
                <a:effectLst>
                  <a:outerShdw blurRad="38100" dist="38100" dir="2700000" algn="tl">
                    <a:srgbClr val="000000">
                      <a:alpha val="43137"/>
                    </a:srgbClr>
                  </a:outerShdw>
                </a:effectLst>
                <a:latin typeface="Segoe" pitchFamily="34" charset="0"/>
              </a:rPr>
              <a:t>Client</a:t>
            </a:r>
            <a:r>
              <a:rPr lang="pt-PT" sz="2300" dirty="0" smtClean="0">
                <a:solidFill>
                  <a:srgbClr val="FFFFFF"/>
                </a:solidFill>
                <a:effectLst>
                  <a:outerShdw blurRad="38100" dist="38100" dir="2700000" algn="tl">
                    <a:srgbClr val="000000">
                      <a:alpha val="43137"/>
                    </a:srgbClr>
                  </a:outerShdw>
                </a:effectLst>
                <a:latin typeface="Segoe" pitchFamily="34" charset="0"/>
              </a:rPr>
              <a:t> (Proxy)</a:t>
            </a:r>
          </a:p>
        </p:txBody>
      </p:sp>
      <p:sp>
        <p:nvSpPr>
          <p:cNvPr id="4" name="Rectangle 3"/>
          <p:cNvSpPr/>
          <p:nvPr/>
        </p:nvSpPr>
        <p:spPr bwMode="auto">
          <a:xfrm>
            <a:off x="571472" y="5857892"/>
            <a:ext cx="2286016" cy="642942"/>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smtClean="0">
                <a:solidFill>
                  <a:srgbClr val="FFFFFF"/>
                </a:solidFill>
                <a:effectLst>
                  <a:outerShdw blurRad="38100" dist="38100" dir="2700000" algn="tl">
                    <a:srgbClr val="000000">
                      <a:alpha val="43137"/>
                    </a:srgbClr>
                  </a:outerShdw>
                </a:effectLst>
                <a:latin typeface="Segoe" pitchFamily="34" charset="0"/>
              </a:rPr>
              <a:t>Transporte</a:t>
            </a:r>
          </a:p>
        </p:txBody>
      </p:sp>
      <p:sp>
        <p:nvSpPr>
          <p:cNvPr id="6" name="Rectangle 5"/>
          <p:cNvSpPr/>
          <p:nvPr/>
        </p:nvSpPr>
        <p:spPr bwMode="auto">
          <a:xfrm>
            <a:off x="6357950" y="5857892"/>
            <a:ext cx="2286016" cy="642942"/>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smtClean="0">
                <a:solidFill>
                  <a:srgbClr val="FFFFFF"/>
                </a:solidFill>
                <a:effectLst>
                  <a:outerShdw blurRad="38100" dist="38100" dir="2700000" algn="tl">
                    <a:srgbClr val="000000">
                      <a:alpha val="43137"/>
                    </a:srgbClr>
                  </a:outerShdw>
                </a:effectLst>
                <a:latin typeface="Segoe" pitchFamily="34" charset="0"/>
              </a:rPr>
              <a:t>Transporte</a:t>
            </a:r>
          </a:p>
        </p:txBody>
      </p:sp>
      <p:sp>
        <p:nvSpPr>
          <p:cNvPr id="16" name="Snip Same Side Corner Rectangle 15"/>
          <p:cNvSpPr/>
          <p:nvPr/>
        </p:nvSpPr>
        <p:spPr bwMode="auto">
          <a:xfrm>
            <a:off x="6357950" y="2571744"/>
            <a:ext cx="2286016" cy="714380"/>
          </a:xfrm>
          <a:prstGeom prst="snip2SameRect">
            <a:avLst/>
          </a:prstGeom>
          <a:solidFill>
            <a:schemeClr val="accent5">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err="1" smtClean="0">
                <a:solidFill>
                  <a:srgbClr val="FFFFFF"/>
                </a:solidFill>
                <a:effectLst>
                  <a:outerShdw blurRad="38100" dist="38100" dir="2700000" algn="tl">
                    <a:srgbClr val="000000">
                      <a:alpha val="43137"/>
                    </a:srgbClr>
                  </a:outerShdw>
                </a:effectLst>
                <a:latin typeface="Segoe" pitchFamily="34" charset="0"/>
              </a:rPr>
              <a:t>Dispatcher</a:t>
            </a:r>
            <a:endParaRPr lang="pt-PT"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4" name="Oval 23"/>
          <p:cNvSpPr/>
          <p:nvPr/>
        </p:nvSpPr>
        <p:spPr bwMode="auto">
          <a:xfrm>
            <a:off x="1571604" y="2214554"/>
            <a:ext cx="285752" cy="285752"/>
          </a:xfrm>
          <a:prstGeom prst="ellipse">
            <a:avLst/>
          </a:prstGeom>
          <a:solidFill>
            <a:schemeClr val="accent6">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pt-PT"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26" name="Straight Connector 25"/>
          <p:cNvCxnSpPr>
            <a:stCxn id="24" idx="4"/>
            <a:endCxn id="15" idx="3"/>
          </p:cNvCxnSpPr>
          <p:nvPr/>
        </p:nvCxnSpPr>
        <p:spPr>
          <a:xfrm rot="5400000">
            <a:off x="1678761" y="2536025"/>
            <a:ext cx="71438" cy="158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bwMode="auto">
          <a:xfrm>
            <a:off x="6286512" y="1214422"/>
            <a:ext cx="2428892" cy="785818"/>
          </a:xfrm>
          <a:prstGeom prst="ellipse">
            <a:avLst/>
          </a:prstGeom>
          <a:solidFill>
            <a:schemeClr val="accent6">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000" dirty="0" err="1" smtClean="0">
                <a:solidFill>
                  <a:srgbClr val="FFFFFF"/>
                </a:solidFill>
                <a:effectLst>
                  <a:outerShdw blurRad="38100" dist="38100" dir="2700000" algn="tl">
                    <a:srgbClr val="000000">
                      <a:alpha val="43137"/>
                    </a:srgbClr>
                  </a:outerShdw>
                </a:effectLst>
                <a:latin typeface="Segoe" pitchFamily="34" charset="0"/>
              </a:rPr>
              <a:t>Service</a:t>
            </a:r>
            <a:r>
              <a:rPr lang="pt-PT" sz="2000" dirty="0" smtClean="0">
                <a:solidFill>
                  <a:srgbClr val="FFFFFF"/>
                </a:solidFill>
                <a:effectLst>
                  <a:outerShdw blurRad="38100" dist="38100" dir="2700000" algn="tl">
                    <a:srgbClr val="000000">
                      <a:alpha val="43137"/>
                    </a:srgbClr>
                  </a:outerShdw>
                </a:effectLst>
                <a:latin typeface="Segoe" pitchFamily="34" charset="0"/>
              </a:rPr>
              <a:t> </a:t>
            </a:r>
            <a:r>
              <a:rPr lang="pt-PT" sz="2000" dirty="0" err="1" smtClean="0">
                <a:solidFill>
                  <a:srgbClr val="FFFFFF"/>
                </a:solidFill>
                <a:effectLst>
                  <a:outerShdw blurRad="38100" dist="38100" dir="2700000" algn="tl">
                    <a:srgbClr val="000000">
                      <a:alpha val="43137"/>
                    </a:srgbClr>
                  </a:outerShdw>
                </a:effectLst>
                <a:latin typeface="Segoe" pitchFamily="34" charset="0"/>
              </a:rPr>
              <a:t>Type</a:t>
            </a:r>
            <a:endParaRPr lang="pt-PT" sz="20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33" name="Oval 32"/>
          <p:cNvSpPr/>
          <p:nvPr/>
        </p:nvSpPr>
        <p:spPr bwMode="auto">
          <a:xfrm rot="10800000">
            <a:off x="7358082" y="2071678"/>
            <a:ext cx="285752" cy="285752"/>
          </a:xfrm>
          <a:prstGeom prst="ellipse">
            <a:avLst/>
          </a:prstGeom>
          <a:solidFill>
            <a:schemeClr val="accent6">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pt-PT"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34" name="Straight Connector 33"/>
          <p:cNvCxnSpPr>
            <a:stCxn id="33" idx="4"/>
            <a:endCxn id="32" idx="4"/>
          </p:cNvCxnSpPr>
          <p:nvPr/>
        </p:nvCxnSpPr>
        <p:spPr>
          <a:xfrm rot="5400000" flipH="1" flipV="1">
            <a:off x="7465239" y="2035959"/>
            <a:ext cx="71438" cy="158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428596" y="1214422"/>
            <a:ext cx="2714644" cy="785818"/>
          </a:xfrm>
          <a:prstGeom prst="ellipse">
            <a:avLst/>
          </a:prstGeom>
          <a:solidFill>
            <a:schemeClr val="accent6">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000" dirty="0" smtClean="0">
                <a:solidFill>
                  <a:srgbClr val="FFFFFF"/>
                </a:solidFill>
                <a:effectLst>
                  <a:outerShdw blurRad="38100" dist="38100" dir="2700000" algn="tl">
                    <a:srgbClr val="000000">
                      <a:alpha val="43137"/>
                    </a:srgbClr>
                  </a:outerShdw>
                </a:effectLst>
                <a:latin typeface="Segoe" pitchFamily="34" charset="0"/>
              </a:rPr>
              <a:t>Consumidores do Serviço</a:t>
            </a:r>
          </a:p>
        </p:txBody>
      </p:sp>
      <p:pic>
        <p:nvPicPr>
          <p:cNvPr id="59" name="Picture 10" descr="MSN icon envelope only"/>
          <p:cNvPicPr>
            <a:picLocks noChangeAspect="1" noChangeArrowheads="1"/>
          </p:cNvPicPr>
          <p:nvPr/>
        </p:nvPicPr>
        <p:blipFill>
          <a:blip r:embed="rId2"/>
          <a:srcRect/>
          <a:stretch>
            <a:fillRect/>
          </a:stretch>
        </p:blipFill>
        <p:spPr bwMode="auto">
          <a:xfrm>
            <a:off x="1285852" y="3786190"/>
            <a:ext cx="785812" cy="798512"/>
          </a:xfrm>
          <a:prstGeom prst="rect">
            <a:avLst/>
          </a:prstGeom>
          <a:noFill/>
          <a:ln w="9525">
            <a:noFill/>
            <a:miter lim="800000"/>
            <a:headEnd/>
            <a:tailEnd/>
          </a:ln>
        </p:spPr>
      </p:pic>
      <p:pic>
        <p:nvPicPr>
          <p:cNvPr id="60" name="Picture 10" descr="MSN icon envelope only"/>
          <p:cNvPicPr>
            <a:picLocks noChangeAspect="1" noChangeArrowheads="1"/>
          </p:cNvPicPr>
          <p:nvPr/>
        </p:nvPicPr>
        <p:blipFill>
          <a:blip r:embed="rId2"/>
          <a:srcRect/>
          <a:stretch>
            <a:fillRect/>
          </a:stretch>
        </p:blipFill>
        <p:spPr bwMode="auto">
          <a:xfrm>
            <a:off x="7072330" y="3786190"/>
            <a:ext cx="785812" cy="798512"/>
          </a:xfrm>
          <a:prstGeom prst="rect">
            <a:avLst/>
          </a:prstGeom>
          <a:noFill/>
          <a:ln w="9525">
            <a:noFill/>
            <a:miter lim="800000"/>
            <a:headEnd/>
            <a:tailEnd/>
          </a:ln>
        </p:spPr>
      </p:pic>
      <p:pic>
        <p:nvPicPr>
          <p:cNvPr id="61" name="Picture 10" descr="MSN icon envelope only"/>
          <p:cNvPicPr>
            <a:picLocks noChangeAspect="1" noChangeArrowheads="1"/>
          </p:cNvPicPr>
          <p:nvPr/>
        </p:nvPicPr>
        <p:blipFill>
          <a:blip r:embed="rId2"/>
          <a:srcRect/>
          <a:stretch>
            <a:fillRect/>
          </a:stretch>
        </p:blipFill>
        <p:spPr bwMode="auto">
          <a:xfrm>
            <a:off x="1285852" y="4786322"/>
            <a:ext cx="785812" cy="798512"/>
          </a:xfrm>
          <a:prstGeom prst="rect">
            <a:avLst/>
          </a:prstGeom>
          <a:noFill/>
          <a:ln w="9525">
            <a:noFill/>
            <a:miter lim="800000"/>
            <a:headEnd/>
            <a:tailEnd/>
          </a:ln>
        </p:spPr>
      </p:pic>
      <p:pic>
        <p:nvPicPr>
          <p:cNvPr id="62" name="Picture 10" descr="MSN icon envelope only"/>
          <p:cNvPicPr>
            <a:picLocks noChangeAspect="1" noChangeArrowheads="1"/>
          </p:cNvPicPr>
          <p:nvPr/>
        </p:nvPicPr>
        <p:blipFill>
          <a:blip r:embed="rId2"/>
          <a:srcRect/>
          <a:stretch>
            <a:fillRect/>
          </a:stretch>
        </p:blipFill>
        <p:spPr bwMode="auto">
          <a:xfrm>
            <a:off x="7072330" y="4786322"/>
            <a:ext cx="785812" cy="798512"/>
          </a:xfrm>
          <a:prstGeom prst="rect">
            <a:avLst/>
          </a:prstGeom>
          <a:noFill/>
          <a:ln w="9525">
            <a:noFill/>
            <a:miter lim="800000"/>
            <a:headEnd/>
            <a:tailEnd/>
          </a:ln>
        </p:spPr>
      </p:pic>
      <p:sp>
        <p:nvSpPr>
          <p:cNvPr id="38" name="Rectangle 37"/>
          <p:cNvSpPr/>
          <p:nvPr/>
        </p:nvSpPr>
        <p:spPr bwMode="auto">
          <a:xfrm>
            <a:off x="3500430" y="2071678"/>
            <a:ext cx="2143140" cy="278608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pt-PT" sz="2000" dirty="0" smtClean="0">
                <a:solidFill>
                  <a:srgbClr val="FFFFFF"/>
                </a:solidFill>
                <a:effectLst>
                  <a:outerShdw blurRad="38100" dist="38100" dir="2700000" algn="tl">
                    <a:srgbClr val="000000">
                      <a:alpha val="43137"/>
                    </a:srgbClr>
                  </a:outerShdw>
                </a:effectLst>
                <a:latin typeface="Segoe" pitchFamily="34" charset="0"/>
              </a:rPr>
              <a:t>Envelope</a:t>
            </a:r>
          </a:p>
        </p:txBody>
      </p:sp>
      <p:sp>
        <p:nvSpPr>
          <p:cNvPr id="40" name="Rectangle 39"/>
          <p:cNvSpPr/>
          <p:nvPr/>
        </p:nvSpPr>
        <p:spPr bwMode="auto">
          <a:xfrm>
            <a:off x="3714744" y="2500306"/>
            <a:ext cx="1714512" cy="857256"/>
          </a:xfrm>
          <a:prstGeom prst="rect">
            <a:avLst/>
          </a:prstGeom>
          <a:solidFill>
            <a:schemeClr val="accent5">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pt-PT" sz="2000" dirty="0" err="1" smtClean="0">
                <a:solidFill>
                  <a:srgbClr val="FFFFFF"/>
                </a:solidFill>
                <a:effectLst>
                  <a:outerShdw blurRad="38100" dist="38100" dir="2700000" algn="tl">
                    <a:srgbClr val="000000">
                      <a:alpha val="43137"/>
                    </a:srgbClr>
                  </a:outerShdw>
                </a:effectLst>
                <a:latin typeface="Segoe" pitchFamily="34" charset="0"/>
              </a:rPr>
              <a:t>Body</a:t>
            </a:r>
            <a:endParaRPr lang="pt-PT" sz="20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3" name="Rectangle 42"/>
          <p:cNvSpPr/>
          <p:nvPr/>
        </p:nvSpPr>
        <p:spPr bwMode="auto">
          <a:xfrm>
            <a:off x="3714744" y="3571876"/>
            <a:ext cx="1714512" cy="1143008"/>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pt-PT" sz="2000" dirty="0" err="1" smtClean="0">
                <a:solidFill>
                  <a:srgbClr val="FFFFFF"/>
                </a:solidFill>
                <a:effectLst>
                  <a:outerShdw blurRad="38100" dist="38100" dir="2700000" algn="tl">
                    <a:srgbClr val="000000">
                      <a:alpha val="43137"/>
                    </a:srgbClr>
                  </a:outerShdw>
                </a:effectLst>
                <a:latin typeface="Segoe" pitchFamily="34" charset="0"/>
              </a:rPr>
              <a:t>Headers</a:t>
            </a:r>
            <a:endParaRPr lang="pt-PT" sz="20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44" name="Straight Arrow Connector 43"/>
          <p:cNvCxnSpPr>
            <a:stCxn id="15" idx="0"/>
            <a:endCxn id="40" idx="1"/>
          </p:cNvCxnSpPr>
          <p:nvPr/>
        </p:nvCxnSpPr>
        <p:spPr>
          <a:xfrm>
            <a:off x="2857488" y="2928934"/>
            <a:ext cx="857256" cy="1588"/>
          </a:xfrm>
          <a:prstGeom prst="straightConnector1">
            <a:avLst/>
          </a:prstGeom>
          <a:ln w="19050">
            <a:solidFill>
              <a:srgbClr val="FFFFFF"/>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2" idx="3"/>
            <a:endCxn id="43" idx="1"/>
          </p:cNvCxnSpPr>
          <p:nvPr/>
        </p:nvCxnSpPr>
        <p:spPr>
          <a:xfrm>
            <a:off x="2857488" y="3679033"/>
            <a:ext cx="857256" cy="464347"/>
          </a:xfrm>
          <a:prstGeom prst="straightConnector1">
            <a:avLst/>
          </a:prstGeom>
          <a:ln w="19050">
            <a:solidFill>
              <a:srgbClr val="FFFFFF"/>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0" idx="3"/>
            <a:endCxn id="43" idx="1"/>
          </p:cNvCxnSpPr>
          <p:nvPr/>
        </p:nvCxnSpPr>
        <p:spPr>
          <a:xfrm flipV="1">
            <a:off x="2857488" y="4143380"/>
            <a:ext cx="857256" cy="321471"/>
          </a:xfrm>
          <a:prstGeom prst="straightConnector1">
            <a:avLst/>
          </a:prstGeom>
          <a:ln w="19050">
            <a:solidFill>
              <a:srgbClr val="FFFFFF"/>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 idx="3"/>
            <a:endCxn id="43" idx="1"/>
          </p:cNvCxnSpPr>
          <p:nvPr/>
        </p:nvCxnSpPr>
        <p:spPr>
          <a:xfrm flipV="1">
            <a:off x="2857488" y="4143380"/>
            <a:ext cx="857256" cy="2035983"/>
          </a:xfrm>
          <a:prstGeom prst="straightConnector1">
            <a:avLst/>
          </a:prstGeom>
          <a:ln w="19050">
            <a:solidFill>
              <a:srgbClr val="FFFFFF"/>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0" idx="3"/>
            <a:endCxn id="16" idx="2"/>
          </p:cNvCxnSpPr>
          <p:nvPr/>
        </p:nvCxnSpPr>
        <p:spPr>
          <a:xfrm>
            <a:off x="5429256" y="2928934"/>
            <a:ext cx="928694" cy="1588"/>
          </a:xfrm>
          <a:prstGeom prst="straightConnector1">
            <a:avLst/>
          </a:prstGeom>
          <a:ln w="19050">
            <a:solidFill>
              <a:srgbClr val="FFFFFF"/>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3" idx="3"/>
            <a:endCxn id="13" idx="1"/>
          </p:cNvCxnSpPr>
          <p:nvPr/>
        </p:nvCxnSpPr>
        <p:spPr>
          <a:xfrm flipV="1">
            <a:off x="5429256" y="3679033"/>
            <a:ext cx="928694" cy="464347"/>
          </a:xfrm>
          <a:prstGeom prst="straightConnector1">
            <a:avLst/>
          </a:prstGeom>
          <a:ln w="19050">
            <a:solidFill>
              <a:srgbClr val="FFFFFF"/>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3"/>
            <a:endCxn id="11" idx="1"/>
          </p:cNvCxnSpPr>
          <p:nvPr/>
        </p:nvCxnSpPr>
        <p:spPr>
          <a:xfrm>
            <a:off x="5429256" y="4143380"/>
            <a:ext cx="928694" cy="321471"/>
          </a:xfrm>
          <a:prstGeom prst="straightConnector1">
            <a:avLst/>
          </a:prstGeom>
          <a:ln w="19050">
            <a:solidFill>
              <a:srgbClr val="FFFFFF"/>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3" idx="3"/>
            <a:endCxn id="6" idx="1"/>
          </p:cNvCxnSpPr>
          <p:nvPr/>
        </p:nvCxnSpPr>
        <p:spPr>
          <a:xfrm>
            <a:off x="5429256" y="4143380"/>
            <a:ext cx="928694" cy="2035983"/>
          </a:xfrm>
          <a:prstGeom prst="straightConnector1">
            <a:avLst/>
          </a:prstGeom>
          <a:ln w="19050">
            <a:solidFill>
              <a:srgbClr val="FFFFFF"/>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5" idx="0"/>
            <a:endCxn id="43" idx="1"/>
          </p:cNvCxnSpPr>
          <p:nvPr/>
        </p:nvCxnSpPr>
        <p:spPr>
          <a:xfrm>
            <a:off x="2857488" y="2928934"/>
            <a:ext cx="857256" cy="1214446"/>
          </a:xfrm>
          <a:prstGeom prst="straightConnector1">
            <a:avLst/>
          </a:prstGeom>
          <a:ln w="9525">
            <a:solidFill>
              <a:srgbClr val="FFFFFF"/>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endCxn id="16" idx="2"/>
          </p:cNvCxnSpPr>
          <p:nvPr/>
        </p:nvCxnSpPr>
        <p:spPr>
          <a:xfrm rot="5400000" flipH="1" flipV="1">
            <a:off x="5286380" y="3071810"/>
            <a:ext cx="1214446" cy="928694"/>
          </a:xfrm>
          <a:prstGeom prst="straightConnector1">
            <a:avLst/>
          </a:prstGeom>
          <a:ln w="9525">
            <a:solidFill>
              <a:srgbClr val="FFFFFF"/>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786182" y="1571612"/>
            <a:ext cx="1510350" cy="400110"/>
          </a:xfrm>
          <a:prstGeom prst="rect">
            <a:avLst/>
          </a:prstGeom>
          <a:noFill/>
        </p:spPr>
        <p:txBody>
          <a:bodyPr wrap="none" rtlCol="0">
            <a:spAutoFit/>
          </a:bodyPr>
          <a:lstStyle/>
          <a:p>
            <a:r>
              <a:rPr lang="pt-PT" sz="2000" b="1" dirty="0" smtClean="0"/>
              <a:t>Mensagem</a:t>
            </a:r>
            <a:endParaRPr lang="pt-PT" sz="2000" b="1"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6715140" y="1214422"/>
            <a:ext cx="2214578" cy="4357718"/>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pt-PT"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 name="Title 1"/>
          <p:cNvSpPr>
            <a:spLocks noGrp="1"/>
          </p:cNvSpPr>
          <p:nvPr>
            <p:ph type="title"/>
          </p:nvPr>
        </p:nvSpPr>
        <p:spPr/>
        <p:txBody>
          <a:bodyPr/>
          <a:lstStyle/>
          <a:p>
            <a:r>
              <a:rPr lang="pt-PT" dirty="0" smtClean="0"/>
              <a:t>Descrição</a:t>
            </a:r>
            <a:endParaRPr lang="pt-PT" dirty="0"/>
          </a:p>
        </p:txBody>
      </p:sp>
      <p:sp>
        <p:nvSpPr>
          <p:cNvPr id="13" name="Rectangle 12"/>
          <p:cNvSpPr/>
          <p:nvPr/>
        </p:nvSpPr>
        <p:spPr bwMode="auto">
          <a:xfrm>
            <a:off x="6929454" y="4143380"/>
            <a:ext cx="1785950" cy="642942"/>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i="1" dirty="0" err="1" smtClean="0">
                <a:solidFill>
                  <a:srgbClr val="FFFFFF"/>
                </a:solidFill>
                <a:effectLst>
                  <a:outerShdw blurRad="38100" dist="38100" dir="2700000" algn="tl">
                    <a:srgbClr val="000000">
                      <a:alpha val="43137"/>
                    </a:srgbClr>
                  </a:outerShdw>
                </a:effectLst>
                <a:latin typeface="Segoe" pitchFamily="34" charset="0"/>
              </a:rPr>
              <a:t>Encoder</a:t>
            </a:r>
            <a:endParaRPr lang="pt-PT" sz="2300" i="1"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 name="Rectangle 13"/>
          <p:cNvSpPr/>
          <p:nvPr/>
        </p:nvSpPr>
        <p:spPr bwMode="auto">
          <a:xfrm>
            <a:off x="6929454" y="3000372"/>
            <a:ext cx="1785950" cy="642942"/>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smtClean="0">
                <a:solidFill>
                  <a:srgbClr val="FFFFFF"/>
                </a:solidFill>
                <a:effectLst>
                  <a:outerShdw blurRad="38100" dist="38100" dir="2700000" algn="tl">
                    <a:srgbClr val="000000">
                      <a:alpha val="43137"/>
                    </a:srgbClr>
                  </a:outerShdw>
                </a:effectLst>
                <a:latin typeface="Segoe" pitchFamily="34" charset="0"/>
              </a:rPr>
              <a:t>Protocolo</a:t>
            </a:r>
          </a:p>
        </p:txBody>
      </p:sp>
      <p:sp>
        <p:nvSpPr>
          <p:cNvPr id="15" name="Rectangle 14"/>
          <p:cNvSpPr/>
          <p:nvPr/>
        </p:nvSpPr>
        <p:spPr bwMode="auto">
          <a:xfrm>
            <a:off x="6929454" y="2214554"/>
            <a:ext cx="1785950" cy="642942"/>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smtClean="0">
                <a:solidFill>
                  <a:srgbClr val="FFFFFF"/>
                </a:solidFill>
                <a:effectLst>
                  <a:outerShdw blurRad="38100" dist="38100" dir="2700000" algn="tl">
                    <a:srgbClr val="000000">
                      <a:alpha val="43137"/>
                    </a:srgbClr>
                  </a:outerShdw>
                </a:effectLst>
                <a:latin typeface="Segoe" pitchFamily="34" charset="0"/>
              </a:rPr>
              <a:t>Protocolo</a:t>
            </a:r>
          </a:p>
        </p:txBody>
      </p:sp>
      <p:sp>
        <p:nvSpPr>
          <p:cNvPr id="16" name="Rectangle 15"/>
          <p:cNvSpPr/>
          <p:nvPr/>
        </p:nvSpPr>
        <p:spPr bwMode="auto">
          <a:xfrm>
            <a:off x="6929454" y="4714884"/>
            <a:ext cx="1785950" cy="642942"/>
          </a:xfrm>
          <a:prstGeom prst="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smtClean="0">
                <a:solidFill>
                  <a:srgbClr val="FFFFFF"/>
                </a:solidFill>
                <a:effectLst>
                  <a:outerShdw blurRad="38100" dist="38100" dir="2700000" algn="tl">
                    <a:srgbClr val="000000">
                      <a:alpha val="43137"/>
                    </a:srgbClr>
                  </a:outerShdw>
                </a:effectLst>
                <a:latin typeface="Segoe" pitchFamily="34" charset="0"/>
              </a:rPr>
              <a:t>Transporte</a:t>
            </a:r>
          </a:p>
        </p:txBody>
      </p:sp>
      <p:sp>
        <p:nvSpPr>
          <p:cNvPr id="17" name="Snip Same Side Corner Rectangle 16"/>
          <p:cNvSpPr/>
          <p:nvPr/>
        </p:nvSpPr>
        <p:spPr bwMode="auto">
          <a:xfrm>
            <a:off x="6929454" y="1428736"/>
            <a:ext cx="1785950" cy="714380"/>
          </a:xfrm>
          <a:prstGeom prst="snip2SameRect">
            <a:avLst/>
          </a:prstGeom>
          <a:solidFill>
            <a:schemeClr val="accent5">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i="1" dirty="0" err="1" smtClean="0">
                <a:solidFill>
                  <a:srgbClr val="FFFFFF"/>
                </a:solidFill>
                <a:effectLst>
                  <a:outerShdw blurRad="38100" dist="38100" dir="2700000" algn="tl">
                    <a:srgbClr val="000000">
                      <a:alpha val="43137"/>
                    </a:srgbClr>
                  </a:outerShdw>
                </a:effectLst>
                <a:latin typeface="Segoe" pitchFamily="34" charset="0"/>
              </a:rPr>
              <a:t>Dispatcher</a:t>
            </a:r>
            <a:endParaRPr lang="pt-PT" sz="2300" i="1"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0" name="Rounded Rectangle 19"/>
          <p:cNvSpPr/>
          <p:nvPr/>
        </p:nvSpPr>
        <p:spPr bwMode="auto">
          <a:xfrm>
            <a:off x="3214678" y="3143248"/>
            <a:ext cx="3357586" cy="500066"/>
          </a:xfrm>
          <a:prstGeom prst="round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400" b="1" dirty="0" err="1" smtClean="0">
                <a:solidFill>
                  <a:srgbClr val="FFFFFF"/>
                </a:solidFill>
                <a:effectLst>
                  <a:outerShdw blurRad="38100" dist="38100" dir="2700000" algn="tl">
                    <a:srgbClr val="000000">
                      <a:alpha val="43137"/>
                    </a:srgbClr>
                  </a:outerShdw>
                </a:effectLst>
                <a:latin typeface="Consolas" pitchFamily="49" charset="0"/>
              </a:rPr>
              <a:t>ServiceDescription</a:t>
            </a:r>
            <a:endParaRPr lang="pt-PT" sz="2400" b="1" dirty="0" smtClean="0">
              <a:solidFill>
                <a:srgbClr val="FFFFFF"/>
              </a:solidFill>
              <a:effectLst>
                <a:outerShdw blurRad="38100" dist="38100" dir="2700000" algn="tl">
                  <a:srgbClr val="000000">
                    <a:alpha val="43137"/>
                  </a:srgbClr>
                </a:outerShdw>
              </a:effectLst>
              <a:latin typeface="Consolas" pitchFamily="49" charset="0"/>
            </a:endParaRPr>
          </a:p>
        </p:txBody>
      </p:sp>
      <p:sp>
        <p:nvSpPr>
          <p:cNvPr id="21" name="Rounded Rectangle 20"/>
          <p:cNvSpPr/>
          <p:nvPr/>
        </p:nvSpPr>
        <p:spPr bwMode="auto">
          <a:xfrm>
            <a:off x="428596" y="2071678"/>
            <a:ext cx="2428892" cy="714380"/>
          </a:xfrm>
          <a:prstGeom prst="round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pt-PT" b="1" dirty="0" smtClean="0">
                <a:solidFill>
                  <a:srgbClr val="FFFFFF"/>
                </a:solidFill>
                <a:effectLst>
                  <a:outerShdw blurRad="38100" dist="38100" dir="2700000" algn="tl">
                    <a:srgbClr val="000000">
                      <a:alpha val="43137"/>
                    </a:srgbClr>
                  </a:outerShdw>
                </a:effectLst>
                <a:latin typeface="Consolas" pitchFamily="49" charset="0"/>
              </a:rPr>
              <a:t>[</a:t>
            </a:r>
            <a:r>
              <a:rPr lang="pt-PT" b="1" dirty="0" err="1" smtClean="0">
                <a:solidFill>
                  <a:srgbClr val="FFFFFF"/>
                </a:solidFill>
                <a:effectLst>
                  <a:outerShdw blurRad="38100" dist="38100" dir="2700000" algn="tl">
                    <a:srgbClr val="000000">
                      <a:alpha val="43137"/>
                    </a:srgbClr>
                  </a:outerShdw>
                </a:effectLst>
                <a:latin typeface="Consolas" pitchFamily="49" charset="0"/>
              </a:rPr>
              <a:t>DataContract</a:t>
            </a:r>
            <a:r>
              <a:rPr lang="pt-PT" b="1" dirty="0" smtClean="0">
                <a:solidFill>
                  <a:srgbClr val="FFFFFF"/>
                </a:solidFill>
                <a:effectLst>
                  <a:outerShdw blurRad="38100" dist="38100" dir="2700000" algn="tl">
                    <a:srgbClr val="000000">
                      <a:alpha val="43137"/>
                    </a:srgbClr>
                  </a:outerShdw>
                </a:effectLst>
                <a:latin typeface="Consolas" pitchFamily="49" charset="0"/>
              </a:rPr>
              <a:t>]</a:t>
            </a:r>
          </a:p>
          <a:p>
            <a:pPr defTabSz="914099" fontAlgn="base">
              <a:spcBef>
                <a:spcPct val="0"/>
              </a:spcBef>
              <a:spcAft>
                <a:spcPct val="0"/>
              </a:spcAft>
            </a:pPr>
            <a:r>
              <a:rPr lang="pt-PT" b="1" dirty="0" err="1" smtClean="0">
                <a:solidFill>
                  <a:srgbClr val="FFFFFF"/>
                </a:solidFill>
                <a:effectLst>
                  <a:outerShdw blurRad="38100" dist="38100" dir="2700000" algn="tl">
                    <a:srgbClr val="000000">
                      <a:alpha val="43137"/>
                    </a:srgbClr>
                  </a:outerShdw>
                </a:effectLst>
                <a:latin typeface="Consolas" pitchFamily="49" charset="0"/>
              </a:rPr>
              <a:t>class</a:t>
            </a:r>
            <a:r>
              <a:rPr lang="pt-PT" b="1" dirty="0" smtClean="0">
                <a:solidFill>
                  <a:srgbClr val="FFFFFF"/>
                </a:solidFill>
                <a:effectLst>
                  <a:outerShdw blurRad="38100" dist="38100" dir="2700000" algn="tl">
                    <a:srgbClr val="000000">
                      <a:alpha val="43137"/>
                    </a:srgbClr>
                  </a:outerShdw>
                </a:effectLst>
                <a:latin typeface="Consolas" pitchFamily="49" charset="0"/>
              </a:rPr>
              <a:t> …</a:t>
            </a:r>
          </a:p>
        </p:txBody>
      </p:sp>
      <p:sp>
        <p:nvSpPr>
          <p:cNvPr id="22" name="Rounded Rectangle 21"/>
          <p:cNvSpPr/>
          <p:nvPr/>
        </p:nvSpPr>
        <p:spPr bwMode="auto">
          <a:xfrm>
            <a:off x="428596" y="3000372"/>
            <a:ext cx="2428892" cy="714380"/>
          </a:xfrm>
          <a:prstGeom prst="round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pt-PT" b="1" dirty="0" smtClean="0">
                <a:solidFill>
                  <a:srgbClr val="FFFFFF"/>
                </a:solidFill>
                <a:effectLst>
                  <a:outerShdw blurRad="38100" dist="38100" dir="2700000" algn="tl">
                    <a:srgbClr val="000000">
                      <a:alpha val="43137"/>
                    </a:srgbClr>
                  </a:outerShdw>
                </a:effectLst>
                <a:latin typeface="Consolas" pitchFamily="49" charset="0"/>
              </a:rPr>
              <a:t>[</a:t>
            </a:r>
            <a:r>
              <a:rPr lang="pt-PT" b="1" dirty="0" err="1" smtClean="0">
                <a:solidFill>
                  <a:srgbClr val="FFFFFF"/>
                </a:solidFill>
                <a:effectLst>
                  <a:outerShdw blurRad="38100" dist="38100" dir="2700000" algn="tl">
                    <a:srgbClr val="000000">
                      <a:alpha val="43137"/>
                    </a:srgbClr>
                  </a:outerShdw>
                </a:effectLst>
                <a:latin typeface="Consolas" pitchFamily="49" charset="0"/>
              </a:rPr>
              <a:t>ServiceContract</a:t>
            </a:r>
            <a:r>
              <a:rPr lang="pt-PT" b="1" dirty="0" smtClean="0">
                <a:solidFill>
                  <a:srgbClr val="FFFFFF"/>
                </a:solidFill>
                <a:effectLst>
                  <a:outerShdw blurRad="38100" dist="38100" dir="2700000" algn="tl">
                    <a:srgbClr val="000000">
                      <a:alpha val="43137"/>
                    </a:srgbClr>
                  </a:outerShdw>
                </a:effectLst>
                <a:latin typeface="Consolas" pitchFamily="49" charset="0"/>
              </a:rPr>
              <a:t>]</a:t>
            </a:r>
          </a:p>
          <a:p>
            <a:pPr defTabSz="914099" fontAlgn="base">
              <a:spcBef>
                <a:spcPct val="0"/>
              </a:spcBef>
              <a:spcAft>
                <a:spcPct val="0"/>
              </a:spcAft>
            </a:pPr>
            <a:r>
              <a:rPr lang="pt-PT" b="1" dirty="0" err="1" smtClean="0">
                <a:solidFill>
                  <a:srgbClr val="FFFFFF"/>
                </a:solidFill>
                <a:effectLst>
                  <a:outerShdw blurRad="38100" dist="38100" dir="2700000" algn="tl">
                    <a:srgbClr val="000000">
                      <a:alpha val="43137"/>
                    </a:srgbClr>
                  </a:outerShdw>
                </a:effectLst>
                <a:latin typeface="Consolas" pitchFamily="49" charset="0"/>
              </a:rPr>
              <a:t>class</a:t>
            </a:r>
            <a:r>
              <a:rPr lang="pt-PT" b="1" dirty="0" smtClean="0">
                <a:solidFill>
                  <a:srgbClr val="FFFFFF"/>
                </a:solidFill>
                <a:effectLst>
                  <a:outerShdw blurRad="38100" dist="38100" dir="2700000" algn="tl">
                    <a:srgbClr val="000000">
                      <a:alpha val="43137"/>
                    </a:srgbClr>
                  </a:outerShdw>
                </a:effectLst>
                <a:latin typeface="Consolas" pitchFamily="49" charset="0"/>
              </a:rPr>
              <a:t> …</a:t>
            </a:r>
          </a:p>
        </p:txBody>
      </p:sp>
      <p:sp>
        <p:nvSpPr>
          <p:cNvPr id="23" name="Rounded Rectangle 22"/>
          <p:cNvSpPr/>
          <p:nvPr/>
        </p:nvSpPr>
        <p:spPr bwMode="auto">
          <a:xfrm>
            <a:off x="428596" y="4000504"/>
            <a:ext cx="2428892" cy="714380"/>
          </a:xfrm>
          <a:prstGeom prst="round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b="1" dirty="0" smtClean="0">
                <a:solidFill>
                  <a:srgbClr val="FFFFFF"/>
                </a:solidFill>
                <a:effectLst>
                  <a:outerShdw blurRad="38100" dist="38100" dir="2700000" algn="tl">
                    <a:srgbClr val="000000">
                      <a:alpha val="43137"/>
                    </a:srgbClr>
                  </a:outerShdw>
                </a:effectLst>
              </a:rPr>
              <a:t>Ficheiro de configuração</a:t>
            </a:r>
          </a:p>
        </p:txBody>
      </p:sp>
      <p:cxnSp>
        <p:nvCxnSpPr>
          <p:cNvPr id="24" name="Straight Arrow Connector 23"/>
          <p:cNvCxnSpPr>
            <a:stCxn id="21" idx="3"/>
            <a:endCxn id="20" idx="1"/>
          </p:cNvCxnSpPr>
          <p:nvPr/>
        </p:nvCxnSpPr>
        <p:spPr>
          <a:xfrm>
            <a:off x="2857488" y="2428868"/>
            <a:ext cx="357190" cy="964413"/>
          </a:xfrm>
          <a:prstGeom prst="straightConnector1">
            <a:avLst/>
          </a:prstGeom>
          <a:ln w="19050">
            <a:solidFill>
              <a:srgbClr val="FFFFFF"/>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3"/>
            <a:endCxn id="20" idx="1"/>
          </p:cNvCxnSpPr>
          <p:nvPr/>
        </p:nvCxnSpPr>
        <p:spPr>
          <a:xfrm>
            <a:off x="2857488" y="3357562"/>
            <a:ext cx="357190" cy="35719"/>
          </a:xfrm>
          <a:prstGeom prst="straightConnector1">
            <a:avLst/>
          </a:prstGeom>
          <a:ln w="19050">
            <a:solidFill>
              <a:srgbClr val="FFFFFF"/>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3" idx="3"/>
            <a:endCxn id="20" idx="1"/>
          </p:cNvCxnSpPr>
          <p:nvPr/>
        </p:nvCxnSpPr>
        <p:spPr>
          <a:xfrm flipV="1">
            <a:off x="2857488" y="3393281"/>
            <a:ext cx="357190" cy="964413"/>
          </a:xfrm>
          <a:prstGeom prst="straightConnector1">
            <a:avLst/>
          </a:prstGeom>
          <a:ln w="19050">
            <a:solidFill>
              <a:srgbClr val="FFFFFF"/>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0" idx="3"/>
            <a:endCxn id="11" idx="1"/>
          </p:cNvCxnSpPr>
          <p:nvPr/>
        </p:nvCxnSpPr>
        <p:spPr>
          <a:xfrm>
            <a:off x="6572264" y="3393281"/>
            <a:ext cx="142876" cy="1588"/>
          </a:xfrm>
          <a:prstGeom prst="straightConnector1">
            <a:avLst/>
          </a:prstGeom>
          <a:ln w="19050">
            <a:solidFill>
              <a:srgbClr val="FFFFFF"/>
            </a:solidFill>
            <a:tailEnd type="arrow"/>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bwMode="auto">
          <a:xfrm>
            <a:off x="3857620" y="5214950"/>
            <a:ext cx="2000264" cy="1071570"/>
          </a:xfrm>
          <a:prstGeom prst="roundRect">
            <a:avLst/>
          </a:prstGeom>
          <a:solidFill>
            <a:schemeClr val="accent4">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b="1" dirty="0" smtClean="0">
                <a:solidFill>
                  <a:srgbClr val="FFFFFF"/>
                </a:solidFill>
                <a:effectLst>
                  <a:outerShdw blurRad="38100" dist="38100" dir="2700000" algn="tl">
                    <a:srgbClr val="000000">
                      <a:alpha val="43137"/>
                    </a:srgbClr>
                  </a:outerShdw>
                </a:effectLst>
                <a:latin typeface="Consolas" pitchFamily="49" charset="0"/>
              </a:rPr>
              <a:t>WSDL </a:t>
            </a:r>
          </a:p>
          <a:p>
            <a:pPr algn="ctr" defTabSz="914099" fontAlgn="base">
              <a:spcBef>
                <a:spcPct val="0"/>
              </a:spcBef>
              <a:spcAft>
                <a:spcPct val="0"/>
              </a:spcAft>
            </a:pPr>
            <a:r>
              <a:rPr lang="pt-PT" b="1" dirty="0" smtClean="0">
                <a:solidFill>
                  <a:srgbClr val="FFFFFF"/>
                </a:solidFill>
                <a:effectLst>
                  <a:outerShdw blurRad="38100" dist="38100" dir="2700000" algn="tl">
                    <a:srgbClr val="000000">
                      <a:alpha val="43137"/>
                    </a:srgbClr>
                  </a:outerShdw>
                </a:effectLst>
                <a:latin typeface="Consolas" pitchFamily="49" charset="0"/>
              </a:rPr>
              <a:t>+ </a:t>
            </a:r>
          </a:p>
          <a:p>
            <a:pPr algn="ctr" defTabSz="914099" fontAlgn="base">
              <a:spcBef>
                <a:spcPct val="0"/>
              </a:spcBef>
              <a:spcAft>
                <a:spcPct val="0"/>
              </a:spcAft>
            </a:pPr>
            <a:r>
              <a:rPr lang="pt-PT" b="1" dirty="0" err="1" smtClean="0">
                <a:solidFill>
                  <a:srgbClr val="FFFFFF"/>
                </a:solidFill>
                <a:effectLst>
                  <a:outerShdw blurRad="38100" dist="38100" dir="2700000" algn="tl">
                    <a:srgbClr val="000000">
                      <a:alpha val="43137"/>
                    </a:srgbClr>
                  </a:outerShdw>
                </a:effectLst>
                <a:latin typeface="Consolas" pitchFamily="49" charset="0"/>
              </a:rPr>
              <a:t>WS-Policy</a:t>
            </a:r>
            <a:endParaRPr lang="pt-PT" b="1" dirty="0" smtClean="0">
              <a:solidFill>
                <a:srgbClr val="FFFFFF"/>
              </a:solidFill>
              <a:effectLst>
                <a:outerShdw blurRad="38100" dist="38100" dir="2700000" algn="tl">
                  <a:srgbClr val="000000">
                    <a:alpha val="43137"/>
                  </a:srgbClr>
                </a:outerShdw>
              </a:effectLst>
              <a:latin typeface="Consolas" pitchFamily="49" charset="0"/>
            </a:endParaRPr>
          </a:p>
        </p:txBody>
      </p:sp>
      <p:sp>
        <p:nvSpPr>
          <p:cNvPr id="60" name="Rectangle 59"/>
          <p:cNvSpPr/>
          <p:nvPr/>
        </p:nvSpPr>
        <p:spPr bwMode="auto">
          <a:xfrm>
            <a:off x="1500166" y="5429264"/>
            <a:ext cx="1643074" cy="642942"/>
          </a:xfrm>
          <a:prstGeom prst="rect">
            <a:avLst/>
          </a:prstGeom>
          <a:solidFill>
            <a:schemeClr val="accent5">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pt-PT" sz="2300" dirty="0" err="1" smtClean="0">
                <a:solidFill>
                  <a:srgbClr val="FFFFFF"/>
                </a:solidFill>
                <a:effectLst>
                  <a:outerShdw blurRad="38100" dist="38100" dir="2700000" algn="tl">
                    <a:srgbClr val="000000">
                      <a:alpha val="43137"/>
                    </a:srgbClr>
                  </a:outerShdw>
                </a:effectLst>
                <a:latin typeface="Segoe" pitchFamily="34" charset="0"/>
              </a:rPr>
              <a:t>svcutil.exe</a:t>
            </a:r>
            <a:endParaRPr lang="pt-PT"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61" name="Straight Arrow Connector 60"/>
          <p:cNvCxnSpPr>
            <a:stCxn id="20" idx="2"/>
            <a:endCxn id="53" idx="0"/>
          </p:cNvCxnSpPr>
          <p:nvPr/>
        </p:nvCxnSpPr>
        <p:spPr>
          <a:xfrm rot="5400000">
            <a:off x="4089794" y="4411273"/>
            <a:ext cx="1571636" cy="35719"/>
          </a:xfrm>
          <a:prstGeom prst="straightConnector1">
            <a:avLst/>
          </a:prstGeom>
          <a:ln w="19050">
            <a:solidFill>
              <a:srgbClr val="FFFFFF"/>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3" idx="1"/>
            <a:endCxn id="60" idx="3"/>
          </p:cNvCxnSpPr>
          <p:nvPr/>
        </p:nvCxnSpPr>
        <p:spPr>
          <a:xfrm rot="10800000">
            <a:off x="3143240" y="5750735"/>
            <a:ext cx="714380" cy="1588"/>
          </a:xfrm>
          <a:prstGeom prst="straightConnector1">
            <a:avLst/>
          </a:prstGeom>
          <a:ln w="19050">
            <a:solidFill>
              <a:srgbClr val="FFFFFF"/>
            </a:solidFill>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60" idx="1"/>
            <a:endCxn id="23" idx="1"/>
          </p:cNvCxnSpPr>
          <p:nvPr/>
        </p:nvCxnSpPr>
        <p:spPr>
          <a:xfrm rot="10800000">
            <a:off x="428596" y="4357695"/>
            <a:ext cx="1071570" cy="1393041"/>
          </a:xfrm>
          <a:prstGeom prst="bentConnector3">
            <a:avLst>
              <a:gd name="adj1" fmla="val 12133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60" idx="1"/>
            <a:endCxn id="22" idx="1"/>
          </p:cNvCxnSpPr>
          <p:nvPr/>
        </p:nvCxnSpPr>
        <p:spPr>
          <a:xfrm rot="10800000">
            <a:off x="428596" y="3357563"/>
            <a:ext cx="1071570" cy="2393173"/>
          </a:xfrm>
          <a:prstGeom prst="bentConnector3">
            <a:avLst>
              <a:gd name="adj1" fmla="val 12133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60" idx="1"/>
            <a:endCxn id="21" idx="1"/>
          </p:cNvCxnSpPr>
          <p:nvPr/>
        </p:nvCxnSpPr>
        <p:spPr>
          <a:xfrm rot="10800000">
            <a:off x="428596" y="2428869"/>
            <a:ext cx="1071570" cy="3321867"/>
          </a:xfrm>
          <a:prstGeom prst="bentConnector3">
            <a:avLst>
              <a:gd name="adj1" fmla="val 12133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142976" y="1214422"/>
            <a:ext cx="4429156" cy="646331"/>
          </a:xfrm>
          <a:prstGeom prst="rect">
            <a:avLst/>
          </a:prstGeom>
          <a:noFill/>
        </p:spPr>
        <p:txBody>
          <a:bodyPr wrap="square" rtlCol="0">
            <a:spAutoFit/>
          </a:bodyPr>
          <a:lstStyle/>
          <a:p>
            <a:r>
              <a:rPr lang="pt-PT" dirty="0" err="1" smtClean="0">
                <a:latin typeface="Consolas" pitchFamily="49" charset="0"/>
              </a:rPr>
              <a:t>new</a:t>
            </a:r>
            <a:r>
              <a:rPr lang="pt-PT" dirty="0" smtClean="0">
                <a:latin typeface="Consolas" pitchFamily="49" charset="0"/>
              </a:rPr>
              <a:t> </a:t>
            </a:r>
            <a:r>
              <a:rPr lang="pt-PT" dirty="0" err="1" smtClean="0">
                <a:latin typeface="Consolas" pitchFamily="49" charset="0"/>
              </a:rPr>
              <a:t>ServiceHost(</a:t>
            </a:r>
            <a:r>
              <a:rPr lang="pt-PT" dirty="0" smtClean="0">
                <a:latin typeface="Consolas" pitchFamily="49" charset="0"/>
              </a:rPr>
              <a:t>…)</a:t>
            </a:r>
          </a:p>
          <a:p>
            <a:r>
              <a:rPr lang="pt-PT" dirty="0" err="1" smtClean="0">
                <a:latin typeface="Consolas" pitchFamily="49" charset="0"/>
              </a:rPr>
              <a:t>serviceHost.AddServiceEndpoint(</a:t>
            </a:r>
            <a:r>
              <a:rPr lang="pt-PT" dirty="0" smtClean="0">
                <a:latin typeface="Consolas" pitchFamily="49" charset="0"/>
              </a:rPr>
              <a:t>…)</a:t>
            </a:r>
            <a:endParaRPr lang="pt-PT" dirty="0">
              <a:latin typeface="Consolas" pitchFamily="49" charset="0"/>
            </a:endParaRPr>
          </a:p>
        </p:txBody>
      </p:sp>
      <p:sp>
        <p:nvSpPr>
          <p:cNvPr id="93" name="TextBox 92"/>
          <p:cNvSpPr txBox="1"/>
          <p:nvPr/>
        </p:nvSpPr>
        <p:spPr>
          <a:xfrm>
            <a:off x="4357686" y="2571744"/>
            <a:ext cx="2473692" cy="307777"/>
          </a:xfrm>
          <a:prstGeom prst="rect">
            <a:avLst/>
          </a:prstGeom>
          <a:noFill/>
        </p:spPr>
        <p:txBody>
          <a:bodyPr wrap="square" rtlCol="0">
            <a:spAutoFit/>
          </a:bodyPr>
          <a:lstStyle/>
          <a:p>
            <a:pPr algn="ctr"/>
            <a:r>
              <a:rPr lang="pt-PT" dirty="0" err="1" smtClean="0">
                <a:latin typeface="Consolas" pitchFamily="49" charset="0"/>
              </a:rPr>
              <a:t>serviceHost.Open(</a:t>
            </a:r>
            <a:r>
              <a:rPr lang="pt-PT" dirty="0" smtClean="0">
                <a:latin typeface="Consolas" pitchFamily="49" charset="0"/>
              </a:rPr>
              <a:t>)</a:t>
            </a:r>
            <a:endParaRPr lang="pt-PT" dirty="0">
              <a:latin typeface="Consolas" pitchFamily="49" charset="0"/>
            </a:endParaRPr>
          </a:p>
        </p:txBody>
      </p:sp>
      <p:sp>
        <p:nvSpPr>
          <p:cNvPr id="26" name="TextBox 25"/>
          <p:cNvSpPr txBox="1"/>
          <p:nvPr/>
        </p:nvSpPr>
        <p:spPr>
          <a:xfrm>
            <a:off x="6572264" y="500042"/>
            <a:ext cx="2473692" cy="646331"/>
          </a:xfrm>
          <a:prstGeom prst="rect">
            <a:avLst/>
          </a:prstGeom>
          <a:noFill/>
        </p:spPr>
        <p:txBody>
          <a:bodyPr wrap="square" rtlCol="0">
            <a:spAutoFit/>
          </a:bodyPr>
          <a:lstStyle/>
          <a:p>
            <a:pPr algn="ctr"/>
            <a:r>
              <a:rPr lang="pt-PT" dirty="0" smtClean="0"/>
              <a:t>Infra-estrutura de execução</a:t>
            </a:r>
            <a:endParaRPr lang="pt-PT" dirty="0"/>
          </a:p>
        </p:txBody>
      </p:sp>
      <p:sp>
        <p:nvSpPr>
          <p:cNvPr id="28" name="TextBox 27"/>
          <p:cNvSpPr txBox="1"/>
          <p:nvPr/>
        </p:nvSpPr>
        <p:spPr>
          <a:xfrm>
            <a:off x="214282" y="6246871"/>
            <a:ext cx="287258" cy="461665"/>
          </a:xfrm>
          <a:prstGeom prst="rect">
            <a:avLst/>
          </a:prstGeom>
          <a:noFill/>
        </p:spPr>
        <p:txBody>
          <a:bodyPr wrap="none" rtlCol="0">
            <a:spAutoFit/>
          </a:bodyPr>
          <a:lstStyle/>
          <a:p>
            <a:r>
              <a:rPr lang="pt-PT" sz="2400" b="1" dirty="0" smtClean="0"/>
              <a:t>-</a:t>
            </a:r>
            <a:endParaRPr lang="pt-PT" b="1"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mplate Portugal Techdays 20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Portugal Techdays 2008</Template>
  <TotalTime>1533</TotalTime>
  <Words>1712</Words>
  <Application>Microsoft Office PowerPoint</Application>
  <PresentationFormat>On-screen Show (4:3)</PresentationFormat>
  <Paragraphs>375</Paragraphs>
  <Slides>30</Slides>
  <Notes>14</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Template Portugal Techdays 2008</vt:lpstr>
      <vt:lpstr>White with Courier font for code slides</vt:lpstr>
      <vt:lpstr>INT09 Arquitectura da plataforma Windows Communication Foundation</vt:lpstr>
      <vt:lpstr>Patrocinadores</vt:lpstr>
      <vt:lpstr>Agenda</vt:lpstr>
      <vt:lpstr>O que é o WCF</vt:lpstr>
      <vt:lpstr>O que é o WCF: evolução</vt:lpstr>
      <vt:lpstr>Arquitectura de execução</vt:lpstr>
      <vt:lpstr>Tipo Message</vt:lpstr>
      <vt:lpstr>Canais e mensagens</vt:lpstr>
      <vt:lpstr>Descrição</vt:lpstr>
      <vt:lpstr>Descrição de serviço</vt:lpstr>
      <vt:lpstr>Service Description</vt:lpstr>
      <vt:lpstr>Bindings</vt:lpstr>
      <vt:lpstr>Bindings</vt:lpstr>
      <vt:lpstr>Custom Bindings</vt:lpstr>
      <vt:lpstr>Arquitectura de execução</vt:lpstr>
      <vt:lpstr>Dispatcher</vt:lpstr>
      <vt:lpstr>Dispatcher</vt:lpstr>
      <vt:lpstr>Aplicação de behaviors</vt:lpstr>
      <vt:lpstr>Uso interno de behaviors</vt:lpstr>
      <vt:lpstr>Bindings e behaviors</vt:lpstr>
      <vt:lpstr>IOperationBehavior</vt:lpstr>
      <vt:lpstr>Custom Behavior</vt:lpstr>
      <vt:lpstr>Conclusões</vt:lpstr>
      <vt:lpstr>Recursos</vt:lpstr>
      <vt:lpstr>Slide 25</vt:lpstr>
      <vt:lpstr>Questionário de Avaliação  Passatempo!</vt:lpstr>
      <vt:lpstr>Outros Recursos Para Profissionais de TI</vt:lpstr>
      <vt:lpstr>Outros Recursos Para Programadores</vt:lpstr>
      <vt:lpstr>Outros Recursos Certificações</vt:lpstr>
      <vt:lpstr>Slide 30</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Code (format XXX00) Session Name</dc:title>
  <dc:subject>&lt;Event Name Here&gt;</dc:subject>
  <dc:creator>pfelix</dc:creator>
  <dc:description>Template:_x000d_
Formatting:_x000d_
Event Date:_x000d_
Event Location:_x000d_
Audience:</dc:description>
  <cp:lastModifiedBy>pfelix</cp:lastModifiedBy>
  <cp:revision>174</cp:revision>
  <dcterms:created xsi:type="dcterms:W3CDTF">2008-03-05T17:10:54Z</dcterms:created>
  <dcterms:modified xsi:type="dcterms:W3CDTF">2008-03-12T17:02:39Z</dcterms:modified>
</cp:coreProperties>
</file>