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73" r:id="rId2"/>
    <p:sldMasterId id="2147483688" r:id="rId3"/>
    <p:sldMasterId id="2147483700" r:id="rId4"/>
  </p:sldMasterIdLst>
  <p:notesMasterIdLst>
    <p:notesMasterId r:id="rId59"/>
  </p:notesMasterIdLst>
  <p:handoutMasterIdLst>
    <p:handoutMasterId r:id="rId60"/>
  </p:handoutMasterIdLst>
  <p:sldIdLst>
    <p:sldId id="420" r:id="rId5"/>
    <p:sldId id="422" r:id="rId6"/>
    <p:sldId id="465" r:id="rId7"/>
    <p:sldId id="506" r:id="rId8"/>
    <p:sldId id="507" r:id="rId9"/>
    <p:sldId id="478" r:id="rId10"/>
    <p:sldId id="508" r:id="rId11"/>
    <p:sldId id="477" r:id="rId12"/>
    <p:sldId id="479" r:id="rId13"/>
    <p:sldId id="480" r:id="rId14"/>
    <p:sldId id="509" r:id="rId15"/>
    <p:sldId id="482" r:id="rId16"/>
    <p:sldId id="483" r:id="rId17"/>
    <p:sldId id="485" r:id="rId18"/>
    <p:sldId id="510" r:id="rId19"/>
    <p:sldId id="501" r:id="rId20"/>
    <p:sldId id="511" r:id="rId21"/>
    <p:sldId id="513" r:id="rId22"/>
    <p:sldId id="512" r:id="rId23"/>
    <p:sldId id="515" r:id="rId24"/>
    <p:sldId id="516" r:id="rId25"/>
    <p:sldId id="514" r:id="rId26"/>
    <p:sldId id="498" r:id="rId27"/>
    <p:sldId id="499" r:id="rId28"/>
    <p:sldId id="500" r:id="rId29"/>
    <p:sldId id="502" r:id="rId30"/>
    <p:sldId id="443" r:id="rId31"/>
    <p:sldId id="435" r:id="rId32"/>
    <p:sldId id="484" r:id="rId33"/>
    <p:sldId id="472" r:id="rId34"/>
    <p:sldId id="473" r:id="rId35"/>
    <p:sldId id="474" r:id="rId36"/>
    <p:sldId id="475" r:id="rId37"/>
    <p:sldId id="490" r:id="rId38"/>
    <p:sldId id="486" r:id="rId39"/>
    <p:sldId id="487" r:id="rId40"/>
    <p:sldId id="503" r:id="rId41"/>
    <p:sldId id="517" r:id="rId42"/>
    <p:sldId id="518" r:id="rId43"/>
    <p:sldId id="489" r:id="rId44"/>
    <p:sldId id="491" r:id="rId45"/>
    <p:sldId id="492" r:id="rId46"/>
    <p:sldId id="497" r:id="rId47"/>
    <p:sldId id="493" r:id="rId48"/>
    <p:sldId id="505" r:id="rId49"/>
    <p:sldId id="494" r:id="rId50"/>
    <p:sldId id="504" r:id="rId51"/>
    <p:sldId id="496" r:id="rId52"/>
    <p:sldId id="466" r:id="rId53"/>
    <p:sldId id="519" r:id="rId54"/>
    <p:sldId id="520" r:id="rId55"/>
    <p:sldId id="468" r:id="rId56"/>
    <p:sldId id="469" r:id="rId57"/>
    <p:sldId id="424" r:id="rId58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DC"/>
    <a:srgbClr val="CCE2E6"/>
    <a:srgbClr val="FFFFFF"/>
    <a:srgbClr val="A2AAAC"/>
    <a:srgbClr val="B2B2B2"/>
    <a:srgbClr val="E1F1F3"/>
    <a:srgbClr val="D9EDEF"/>
    <a:srgbClr val="000066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3492" autoAdjust="0"/>
  </p:normalViewPr>
  <p:slideViewPr>
    <p:cSldViewPr snapToGrid="0">
      <p:cViewPr varScale="1">
        <p:scale>
          <a:sx n="77" d="100"/>
          <a:sy n="77" d="100"/>
        </p:scale>
        <p:origin x="-108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482D072-F5C4-4EEA-B424-B1E4764BDC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CC87864-E964-4431-98FE-1BAA69455B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B22E2-4A75-468C-9B0C-99C7A6AC4B28}" type="slidenum">
              <a:rPr lang="en-US"/>
              <a:pPr/>
              <a:t>1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0" name="Picture 6" descr="ccis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5443538"/>
            <a:ext cx="831850" cy="973137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5175" y="2641600"/>
            <a:ext cx="4270375" cy="946150"/>
          </a:xfrm>
          <a:ln algn="ctr"/>
        </p:spPr>
        <p:txBody>
          <a:bodyPr>
            <a:spAutoFit/>
          </a:bodyPr>
          <a:lstStyle>
            <a:lvl1pPr algn="ctr">
              <a:defRPr sz="2800" b="1">
                <a:latin typeface="Tahoma" pitchFamily="34" charset="0"/>
              </a:defRPr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0" y="1700213"/>
            <a:ext cx="82438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900113" y="4581525"/>
            <a:ext cx="8243887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pic>
        <p:nvPicPr>
          <p:cNvPr id="67591" name="Picture 7" descr="demo 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88" y="2322513"/>
            <a:ext cx="3308350" cy="1279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759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67250"/>
            <a:ext cx="7599363" cy="1906588"/>
          </a:xfrm>
          <a:noFill/>
          <a:ln>
            <a:noFill/>
          </a:ln>
          <a:effectLst/>
        </p:spPr>
        <p:txBody>
          <a:bodyPr/>
          <a:lstStyle>
            <a:lvl1pPr marL="0" indent="0" algn="ctr">
              <a:defRPr>
                <a:latin typeface="Arial" charset="0"/>
              </a:defRPr>
            </a:lvl1pPr>
          </a:lstStyle>
          <a:p>
            <a:r>
              <a:rPr lang="pt-P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3E439E-8439-46DA-9F74-FF0442E9DF52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260350"/>
            <a:ext cx="2090737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119813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3AFE90-0C91-48D6-8CB7-7A393DD433CD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Csim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5416550"/>
            <a:ext cx="831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700213"/>
            <a:ext cx="82438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00113" y="4581525"/>
            <a:ext cx="8243887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19250" y="2060575"/>
            <a:ext cx="5905500" cy="2160588"/>
          </a:xfrm>
        </p:spPr>
        <p:txBody>
          <a:bodyPr/>
          <a:lstStyle>
            <a:lvl1pPr algn="ctr">
              <a:defRPr sz="2800"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407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5205413"/>
            <a:ext cx="6400800" cy="139223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18903"/>
            <a:ext cx="8362950" cy="52183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4E23164-7AAE-45AE-AA30-28C23F2E8D41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318C9-0CB0-42FC-BBED-5E424D1764E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5935D-4524-406F-A510-03C4F97C289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29087-8778-4DC8-8879-38DFF27971D2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E1761-EAE9-4351-85F9-767EC0EBEBE3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ACA60-4992-426F-BF31-C31F7CE39FE0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700F-ACF1-40B0-BE6C-0F0EF640FCB6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6975"/>
            <a:ext cx="8362950" cy="145270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A1CC04-A6BC-4FF4-9073-FAD74CEAB2F1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9401A-8A37-4EDF-8A65-8813480C7DF7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D037E-1C1B-4090-9D5D-F1D13068F1F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260350"/>
            <a:ext cx="2090737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119813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29AD1-594C-4012-9D59-A41629F7467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08962" cy="561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196975"/>
            <a:ext cx="8362950" cy="504031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pt-PT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05E27-76EC-4E9C-A7DF-9D05D072B5A2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5" name="Picture 23" descr="ccis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5445125"/>
            <a:ext cx="831850" cy="9731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060575"/>
            <a:ext cx="5905500" cy="2160588"/>
          </a:xfrm>
        </p:spPr>
        <p:txBody>
          <a:bodyPr/>
          <a:lstStyle>
            <a:lvl1pPr algn="ctr">
              <a:defRPr sz="2800">
                <a:latin typeface="Tahoma" pitchFamily="34" charset="0"/>
              </a:defRPr>
            </a:lvl1pPr>
          </a:lstStyle>
          <a:p>
            <a:r>
              <a:rPr lang="pt-PT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cisel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5443538"/>
            <a:ext cx="8318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700213"/>
            <a:ext cx="82438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00113" y="4581525"/>
            <a:ext cx="8243887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477838" y="2489200"/>
            <a:ext cx="3494087" cy="104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Microsoft Sans Serif"/>
                <a:cs typeface="Microsoft Sans Serif"/>
              </a:rPr>
              <a:t>demo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5175" y="2641600"/>
            <a:ext cx="4270375" cy="946150"/>
          </a:xfrm>
          <a:ln algn="ctr"/>
        </p:spPr>
        <p:txBody>
          <a:bodyPr>
            <a:spAutoFit/>
          </a:bodyPr>
          <a:lstStyle>
            <a:lvl1pPr algn="ctr">
              <a:defRPr sz="2800" b="1"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84275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67250"/>
            <a:ext cx="7599363" cy="1906588"/>
          </a:xfrm>
          <a:noFill/>
          <a:ln>
            <a:noFill/>
          </a:ln>
          <a:effectLst/>
        </p:spPr>
        <p:txBody>
          <a:bodyPr/>
          <a:lstStyle>
            <a:lvl1pPr marL="0" indent="180975">
              <a:buFontTx/>
              <a:buChar char="•"/>
              <a:defRPr>
                <a:solidFill>
                  <a:srgbClr val="062755"/>
                </a:solidFill>
                <a:latin typeface="Arial" charset="0"/>
              </a:defRPr>
            </a:lvl1pPr>
            <a:lvl2pPr marL="442913" lvl="1" indent="182563">
              <a:buFontTx/>
              <a:buChar char="–"/>
              <a:defRPr sz="1200"/>
            </a:lvl2pPr>
            <a:lvl3pPr marL="984250" lvl="2" indent="-69850">
              <a:buFontTx/>
              <a:buChar char="•"/>
              <a:defRPr sz="1200"/>
            </a:lvl3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3F0D7-0223-40F3-9667-2FA64DA6FEE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310B6-029C-411B-86A0-2514BE5E3CF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12D07-0B18-4456-B3E3-91C479CDF5B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97B35-C196-4D7F-8077-F1AA5EDA4E9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03D2C-3FBC-4D54-B5D3-0DD3DC1D367F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DB1E-78F1-4468-9DDD-A7024B61A33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5AD8-E638-43DE-B9AE-FCD6F3447BB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823F0-FBC0-4D82-ADEE-45734E0F126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55B9-56AE-4D00-AD23-AA8D0DCB1D4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7078-644B-49F7-BD3C-C3497D1E316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260350"/>
            <a:ext cx="2090737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119813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84589-99FC-4328-B6E9-7ED4054C684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cisel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5443538"/>
            <a:ext cx="8318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700213"/>
            <a:ext cx="82438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00113" y="4581525"/>
            <a:ext cx="8243887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49238" y="2489200"/>
            <a:ext cx="4551362" cy="104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Microsoft Sans Serif"/>
                <a:cs typeface="Microsoft Sans Serif"/>
              </a:rPr>
              <a:t>exercício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40300" y="2597150"/>
            <a:ext cx="4071938" cy="946150"/>
          </a:xfrm>
          <a:ln algn="ctr"/>
        </p:spPr>
        <p:txBody>
          <a:bodyPr>
            <a:spAutoFit/>
          </a:bodyPr>
          <a:lstStyle>
            <a:lvl1pPr algn="ctr">
              <a:defRPr sz="2800" b="1"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844806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667250"/>
            <a:ext cx="7599363" cy="19065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defRPr>
                <a:solidFill>
                  <a:srgbClr val="062755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265FF-709A-4C67-A5B8-A731959ED7C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2A3A-E0EC-4E7E-AEB7-34B0852DD9C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9C880-080F-4A1E-96F5-A9C19CDFFE1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BEE5A8-350B-4314-A81E-07E620F0B284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3677-91D4-48B5-8F38-4620E28C5C5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D646A-3876-4AB4-9505-E4B8B7A160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3BD-80E5-4D9A-9FAB-B0299EBF69C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63291-E795-414F-A0B7-F311F13889D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EAB1-FAE2-404A-989B-9EFA48BDC83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E60E-D628-447C-8704-361BD674155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3B40A-D02F-48E0-BFF3-ED68C0D4BE6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079AC3-2095-487B-A577-75C0EC9DD795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B51A0C-061D-4FEB-9CA0-27D4D5F0BFED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3E7720-3999-4D6B-8981-10C4D5A138DF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423082-BA3E-4A6B-BB5B-BD5AC30BE9FA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D6F255-0A85-42D9-A234-8516326809C8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08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362950" cy="307777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7191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65026D92-B35A-46CC-B84B-95B3E2E7EF4C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39750" y="4221163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900113" y="6381750"/>
            <a:ext cx="8243887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V="1">
            <a:off x="8820150" y="68849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V="1">
            <a:off x="9036050" y="71008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827088" y="6453188"/>
            <a:ext cx="122365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PT" sz="1000" dirty="0" smtClean="0">
                <a:solidFill>
                  <a:schemeClr val="accent2"/>
                </a:solidFill>
                <a:latin typeface="Arial" charset="0"/>
              </a:rPr>
              <a:t>Pedro Félix, 2007</a:t>
            </a:r>
            <a:endParaRPr lang="pt-PT" sz="10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453188"/>
            <a:ext cx="45354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0" y="836613"/>
            <a:ext cx="8243888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>
          <a:solidFill>
            <a:srgbClr val="000066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0066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08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3629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8396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7191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 b="0" smtClean="0">
                <a:solidFill>
                  <a:schemeClr val="accent2"/>
                </a:solidFill>
                <a:latin typeface="+mn-lt"/>
              </a:defRPr>
            </a:lvl1pPr>
          </a:lstStyle>
          <a:p>
            <a:fld id="{35B05E27-76EC-4E9C-A7DF-9D05D072B5A2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539750" y="1412875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539750" y="4221163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839688" name="Line 8"/>
          <p:cNvSpPr>
            <a:spLocks noChangeShapeType="1"/>
          </p:cNvSpPr>
          <p:nvPr/>
        </p:nvSpPr>
        <p:spPr bwMode="auto">
          <a:xfrm>
            <a:off x="900113" y="6381750"/>
            <a:ext cx="8243887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39689" name="Line 9"/>
          <p:cNvSpPr>
            <a:spLocks noChangeShapeType="1"/>
          </p:cNvSpPr>
          <p:nvPr/>
        </p:nvSpPr>
        <p:spPr bwMode="auto">
          <a:xfrm flipV="1">
            <a:off x="8820150" y="68849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39690" name="Line 10"/>
          <p:cNvSpPr>
            <a:spLocks noChangeShapeType="1"/>
          </p:cNvSpPr>
          <p:nvPr/>
        </p:nvSpPr>
        <p:spPr bwMode="auto">
          <a:xfrm flipV="1">
            <a:off x="9036050" y="71008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39691" name="Text Box 11"/>
          <p:cNvSpPr txBox="1">
            <a:spLocks noChangeArrowheads="1"/>
          </p:cNvSpPr>
          <p:nvPr/>
        </p:nvSpPr>
        <p:spPr bwMode="auto">
          <a:xfrm>
            <a:off x="827087" y="6453188"/>
            <a:ext cx="119702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PT" sz="1000" b="0" dirty="0" smtClean="0">
                <a:solidFill>
                  <a:schemeClr val="accent2"/>
                </a:solidFill>
                <a:latin typeface="+mn-lt"/>
              </a:rPr>
              <a:t>Pedro Félix, 2008</a:t>
            </a:r>
            <a:endParaRPr lang="pt-PT" sz="10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39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453188"/>
            <a:ext cx="45354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 b="0" smtClean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pt-PT" smtClean="0"/>
              <a:t>Introdução ao WCF</a:t>
            </a:r>
            <a:endParaRPr lang="pt-PT"/>
          </a:p>
        </p:txBody>
      </p:sp>
      <p:sp>
        <p:nvSpPr>
          <p:cNvPr id="839693" name="Line 13"/>
          <p:cNvSpPr>
            <a:spLocks noChangeShapeType="1"/>
          </p:cNvSpPr>
          <p:nvPr/>
        </p:nvSpPr>
        <p:spPr bwMode="auto">
          <a:xfrm>
            <a:off x="0" y="836613"/>
            <a:ext cx="8243888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pic>
        <p:nvPicPr>
          <p:cNvPr id="15" name="Picture 2" descr="CCsimb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496" y="6306669"/>
            <a:ext cx="426128" cy="4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cisel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3863" y="6256338"/>
            <a:ext cx="442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08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362950" cy="50403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95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417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7191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 b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747465-1AF1-4634-8264-878860053E22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539750" y="4221163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841735" name="Line 7"/>
          <p:cNvSpPr>
            <a:spLocks noChangeShapeType="1"/>
          </p:cNvSpPr>
          <p:nvPr/>
        </p:nvSpPr>
        <p:spPr bwMode="auto">
          <a:xfrm>
            <a:off x="900113" y="6381750"/>
            <a:ext cx="8243887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41736" name="Line 8"/>
          <p:cNvSpPr>
            <a:spLocks noChangeShapeType="1"/>
          </p:cNvSpPr>
          <p:nvPr/>
        </p:nvSpPr>
        <p:spPr bwMode="auto">
          <a:xfrm flipV="1">
            <a:off x="8820150" y="68849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>
              <a:latin typeface="Arial" pitchFamily="34" charset="0"/>
              <a:cs typeface="Arial" pitchFamily="34" charset="0"/>
            </a:endParaRPr>
          </a:p>
        </p:txBody>
      </p:sp>
      <p:sp>
        <p:nvSpPr>
          <p:cNvPr id="841737" name="Line 9"/>
          <p:cNvSpPr>
            <a:spLocks noChangeShapeType="1"/>
          </p:cNvSpPr>
          <p:nvPr/>
        </p:nvSpPr>
        <p:spPr bwMode="auto">
          <a:xfrm flipV="1">
            <a:off x="9036050" y="71008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41738" name="Text Box 10"/>
          <p:cNvSpPr txBox="1">
            <a:spLocks noChangeArrowheads="1"/>
          </p:cNvSpPr>
          <p:nvPr/>
        </p:nvSpPr>
        <p:spPr bwMode="auto">
          <a:xfrm>
            <a:off x="827088" y="6453188"/>
            <a:ext cx="1155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PT" sz="1000" b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CCISEL, 2006</a:t>
            </a:r>
          </a:p>
        </p:txBody>
      </p:sp>
      <p:sp>
        <p:nvSpPr>
          <p:cNvPr id="8417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453188"/>
            <a:ext cx="45354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 b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  <p:sp>
        <p:nvSpPr>
          <p:cNvPr id="841740" name="Line 12"/>
          <p:cNvSpPr>
            <a:spLocks noChangeShapeType="1"/>
          </p:cNvSpPr>
          <p:nvPr/>
        </p:nvSpPr>
        <p:spPr bwMode="auto">
          <a:xfrm>
            <a:off x="0" y="836613"/>
            <a:ext cx="8243888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5142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cisel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3863" y="6256338"/>
            <a:ext cx="442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08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8437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7191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 b="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219B1BC-FEE7-4388-9711-32A7B1CB1A8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843781" name="Rectangle 5"/>
          <p:cNvSpPr>
            <a:spLocks noChangeArrowheads="1"/>
          </p:cNvSpPr>
          <p:nvPr/>
        </p:nvSpPr>
        <p:spPr bwMode="auto">
          <a:xfrm>
            <a:off x="539750" y="4221163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843782" name="Line 6"/>
          <p:cNvSpPr>
            <a:spLocks noChangeShapeType="1"/>
          </p:cNvSpPr>
          <p:nvPr/>
        </p:nvSpPr>
        <p:spPr bwMode="auto">
          <a:xfrm>
            <a:off x="900113" y="6381750"/>
            <a:ext cx="8243887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43783" name="Line 7"/>
          <p:cNvSpPr>
            <a:spLocks noChangeShapeType="1"/>
          </p:cNvSpPr>
          <p:nvPr/>
        </p:nvSpPr>
        <p:spPr bwMode="auto">
          <a:xfrm flipV="1">
            <a:off x="8820150" y="68849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43784" name="Line 8"/>
          <p:cNvSpPr>
            <a:spLocks noChangeShapeType="1"/>
          </p:cNvSpPr>
          <p:nvPr/>
        </p:nvSpPr>
        <p:spPr bwMode="auto">
          <a:xfrm flipV="1">
            <a:off x="9036050" y="71008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43785" name="Text Box 9"/>
          <p:cNvSpPr txBox="1">
            <a:spLocks noChangeArrowheads="1"/>
          </p:cNvSpPr>
          <p:nvPr/>
        </p:nvSpPr>
        <p:spPr bwMode="auto">
          <a:xfrm>
            <a:off x="827088" y="6453188"/>
            <a:ext cx="1155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PT" sz="1000" b="0">
                <a:solidFill>
                  <a:schemeClr val="accent2"/>
                </a:solidFill>
              </a:rPr>
              <a:t>CCISEL, 2007</a:t>
            </a:r>
          </a:p>
        </p:txBody>
      </p:sp>
      <p:sp>
        <p:nvSpPr>
          <p:cNvPr id="8437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453188"/>
            <a:ext cx="45354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 b="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pt-PT" smtClean="0"/>
              <a:t>Introdução ao WCF</a:t>
            </a:r>
            <a:endParaRPr lang="pt-PT"/>
          </a:p>
        </p:txBody>
      </p:sp>
      <p:sp>
        <p:nvSpPr>
          <p:cNvPr id="843787" name="Line 11"/>
          <p:cNvSpPr>
            <a:spLocks noChangeShapeType="1"/>
          </p:cNvSpPr>
          <p:nvPr/>
        </p:nvSpPr>
        <p:spPr bwMode="auto">
          <a:xfrm>
            <a:off x="0" y="836613"/>
            <a:ext cx="8243888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5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isel.ipl.pt/Formaca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lfalcao@cc.isel.ipl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1895" y="1540042"/>
            <a:ext cx="7680959" cy="3147461"/>
          </a:xfrm>
        </p:spPr>
        <p:txBody>
          <a:bodyPr/>
          <a:lstStyle/>
          <a:p>
            <a:r>
              <a:rPr lang="pt-PT" altLang="zh-CN" dirty="0" smtClean="0">
                <a:ea typeface="宋体" pitchFamily="2" charset="-122"/>
              </a:rPr>
              <a:t>Curso de Forma</a:t>
            </a:r>
            <a:r>
              <a:rPr lang="pt-PT" altLang="zh-CN" dirty="0" smtClean="0">
                <a:latin typeface="Arial"/>
                <a:ea typeface="宋体" pitchFamily="2" charset="-122"/>
              </a:rPr>
              <a:t>ç</a:t>
            </a:r>
            <a:r>
              <a:rPr lang="pt-PT" altLang="zh-CN" dirty="0" smtClean="0">
                <a:ea typeface="宋体" pitchFamily="2" charset="-122"/>
              </a:rPr>
              <a:t>ão em .NET </a:t>
            </a:r>
            <a:br>
              <a:rPr lang="pt-PT" altLang="zh-CN" dirty="0" smtClean="0">
                <a:ea typeface="宋体" pitchFamily="2" charset="-122"/>
              </a:rPr>
            </a:br>
            <a:r>
              <a:rPr lang="pt-PT" altLang="zh-CN" dirty="0" smtClean="0">
                <a:ea typeface="宋体" pitchFamily="2" charset="-122"/>
              </a:rPr>
              <a:t>Dezembro de 2009</a:t>
            </a:r>
            <a:br>
              <a:rPr lang="pt-PT" altLang="zh-CN" dirty="0" smtClean="0">
                <a:ea typeface="宋体" pitchFamily="2" charset="-122"/>
              </a:rPr>
            </a:br>
            <a:r>
              <a:rPr lang="pt-PT" altLang="zh-CN" dirty="0" smtClean="0">
                <a:ea typeface="宋体" pitchFamily="2" charset="-122"/>
              </a:rPr>
              <a:t/>
            </a:r>
            <a:br>
              <a:rPr lang="pt-PT" altLang="zh-CN" dirty="0" smtClean="0">
                <a:ea typeface="宋体" pitchFamily="2" charset="-122"/>
              </a:rPr>
            </a:br>
            <a:r>
              <a:rPr lang="pt-PT" altLang="zh-CN" dirty="0" smtClean="0">
                <a:ea typeface="宋体" pitchFamily="2" charset="-122"/>
              </a:rPr>
              <a:t>Módulo </a:t>
            </a:r>
            <a:r>
              <a:rPr lang="pt-PT" altLang="zh-CN" dirty="0" smtClean="0">
                <a:latin typeface="Arial"/>
                <a:ea typeface="宋体" pitchFamily="2" charset="-122"/>
              </a:rPr>
              <a:t>– </a:t>
            </a:r>
            <a:r>
              <a:rPr lang="pt-PT" altLang="zh-CN" dirty="0" smtClean="0">
                <a:ea typeface="宋体" pitchFamily="2" charset="-122"/>
              </a:rPr>
              <a:t>Windows </a:t>
            </a:r>
            <a:r>
              <a:rPr lang="pt-PT" altLang="zh-CN" dirty="0" err="1" smtClean="0">
                <a:ea typeface="宋体" pitchFamily="2" charset="-122"/>
              </a:rPr>
              <a:t>Communication</a:t>
            </a:r>
            <a:r>
              <a:rPr lang="pt-PT" altLang="zh-CN" dirty="0" smtClean="0">
                <a:ea typeface="宋体" pitchFamily="2" charset="-122"/>
              </a:rPr>
              <a:t> </a:t>
            </a:r>
            <a:r>
              <a:rPr lang="pt-PT" altLang="zh-CN" dirty="0" err="1" smtClean="0">
                <a:ea typeface="宋体" pitchFamily="2" charset="-122"/>
              </a:rPr>
              <a:t>Foundation</a:t>
            </a:r>
            <a:endParaRPr lang="en-US" i="1" dirty="0"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03350" y="5734050"/>
            <a:ext cx="3543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tabLst/>
              <a:defRPr/>
            </a:pPr>
            <a:r>
              <a:rPr lang="pt-PT" b="1" dirty="0" smtClean="0">
                <a:latin typeface="Arial" charset="0"/>
              </a:rPr>
              <a:t>Centro de Cálculo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>
                <a:latin typeface="Arial" charset="0"/>
              </a:rPr>
              <a:t>Instituto Superior de Engenharia de Lisboa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hlinkClick r:id="rId3"/>
              </a:rPr>
              <a:t>http://www.cc.isel.ipl.pt/Formacao/</a:t>
            </a:r>
            <a:endParaRPr kumimoji="0" lang="pt-PT" sz="14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4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413375" y="5861050"/>
            <a:ext cx="3368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smtClean="0">
                <a:solidFill>
                  <a:srgbClr val="051428"/>
                </a:solidFill>
                <a:latin typeface="+mn-lt"/>
              </a:rPr>
              <a:t>Pedro Félix (</a:t>
            </a:r>
            <a:r>
              <a:rPr lang="pt-PT" u="sng" kern="0" dirty="0" err="1" smtClean="0">
                <a:solidFill>
                  <a:srgbClr val="004F9E"/>
                </a:solidFill>
                <a:latin typeface="+mn-lt"/>
              </a:rPr>
              <a:t>pedrofelix</a:t>
            </a:r>
            <a:r>
              <a:rPr lang="pt-PT" u="sng" kern="0" dirty="0" smtClean="0">
                <a:solidFill>
                  <a:srgbClr val="004F9E"/>
                </a:solidFill>
                <a:latin typeface="+mn-lt"/>
              </a:rPr>
              <a:t> </a:t>
            </a:r>
            <a:r>
              <a:rPr lang="pt-PT" i="1" u="sng" kern="0" dirty="0" smtClean="0">
                <a:solidFill>
                  <a:srgbClr val="004F9E"/>
                </a:solidFill>
                <a:latin typeface="+mn-lt"/>
              </a:rPr>
              <a:t>em</a:t>
            </a:r>
            <a:r>
              <a:rPr lang="pt-PT" u="sng" kern="0" dirty="0" smtClean="0">
                <a:solidFill>
                  <a:srgbClr val="004F9E"/>
                </a:solidFill>
                <a:latin typeface="+mn-lt"/>
              </a:rPr>
              <a:t> </a:t>
            </a:r>
            <a:r>
              <a:rPr kumimoji="0" lang="pt-PT" sz="14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4F9E"/>
                </a:solidFill>
                <a:effectLst/>
                <a:uLnTx/>
                <a:uFillTx/>
                <a:latin typeface="+mn-lt"/>
                <a:hlinkClick r:id="rId4"/>
              </a:rPr>
              <a:t>cc.isel.ipl.pt</a:t>
            </a:r>
            <a:r>
              <a:rPr lang="pt-PT" b="1" dirty="0" smtClean="0">
                <a:solidFill>
                  <a:srgbClr val="051428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D098-6A6D-4269-AC3F-6370C4949189}" type="slidenum">
              <a:rPr lang="pt-PT"/>
              <a:pPr/>
              <a:t>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do </a:t>
            </a:r>
            <a:r>
              <a:rPr lang="pt-PT" dirty="0" smtClean="0"/>
              <a:t>serviço (4 de 5): disponibilização do serviço</a:t>
            </a:r>
            <a:endParaRPr lang="pt-PT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18902"/>
            <a:ext cx="8362950" cy="2032306"/>
          </a:xfrm>
        </p:spPr>
        <p:txBody>
          <a:bodyPr/>
          <a:lstStyle/>
          <a:p>
            <a:r>
              <a:rPr lang="pt-PT" dirty="0" smtClean="0"/>
              <a:t>Criar </a:t>
            </a:r>
            <a:r>
              <a:rPr lang="pt-PT" i="1" dirty="0" err="1" smtClean="0"/>
              <a:t>service</a:t>
            </a:r>
            <a:r>
              <a:rPr lang="pt-PT" i="1" dirty="0" smtClean="0"/>
              <a:t> </a:t>
            </a:r>
            <a:r>
              <a:rPr lang="pt-PT" i="1" dirty="0" err="1" smtClean="0"/>
              <a:t>host</a:t>
            </a:r>
            <a:endParaRPr lang="pt-PT" i="1" dirty="0"/>
          </a:p>
          <a:p>
            <a:pPr lvl="1"/>
            <a:r>
              <a:rPr lang="pt-PT" dirty="0" smtClean="0"/>
              <a:t>Definir qual o tipo (classe) com o serviço e qual o endereço base</a:t>
            </a:r>
            <a:endParaRPr lang="pt-PT" b="1" dirty="0" smtClean="0"/>
          </a:p>
          <a:p>
            <a:pPr lvl="1"/>
            <a:r>
              <a:rPr lang="pt-PT" dirty="0" smtClean="0"/>
              <a:t>Acrescentar pelo menos um </a:t>
            </a:r>
            <a:r>
              <a:rPr lang="pt-PT" i="1" dirty="0" err="1" smtClean="0"/>
              <a:t>endpoint</a:t>
            </a:r>
            <a:endParaRPr lang="pt-PT" i="1" dirty="0" smtClean="0"/>
          </a:p>
          <a:p>
            <a:pPr lvl="2"/>
            <a:r>
              <a:rPr lang="pt-PT" dirty="0" smtClean="0"/>
              <a:t>Contrato de serviço (uma implementação pode implementar vários contratos)</a:t>
            </a:r>
          </a:p>
          <a:p>
            <a:pPr lvl="2"/>
            <a:r>
              <a:rPr lang="pt-PT" i="1" dirty="0" err="1" smtClean="0"/>
              <a:t>Binding</a:t>
            </a:r>
            <a:endParaRPr lang="pt-PT" i="1" dirty="0" smtClean="0"/>
          </a:p>
          <a:p>
            <a:pPr lvl="2"/>
            <a:r>
              <a:rPr lang="pt-PT" dirty="0" smtClean="0"/>
              <a:t>Endereço (relativo à base)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41144" y="2967688"/>
            <a:ext cx="7960093" cy="329835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static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Main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(string[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typeof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DictionaryServiceImpl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</a:p>
          <a:p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host.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AddServiceEndpoint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typeof(IDictionaryService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, 	// 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contrato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BasicHttpBinding(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, 		// </a:t>
            </a:r>
            <a:r>
              <a:rPr lang="pt-PT" b="1" i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binding</a:t>
            </a:r>
            <a:endParaRPr lang="pt-PT" b="1" i="1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“http://…/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);	// 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endereço</a:t>
            </a:r>
          </a:p>
          <a:p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.Open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</a:p>
          <a:p>
            <a:endParaRPr lang="pt-PT" b="1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Console.WriteLine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opened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…");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…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pt-PT" dirty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 do serviço (5 de 5): </a:t>
            </a:r>
            <a:r>
              <a:rPr lang="pt-PT" i="1" dirty="0" err="1" smtClean="0"/>
              <a:t>behaviors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18904"/>
            <a:ext cx="8362950" cy="1926427"/>
          </a:xfrm>
        </p:spPr>
        <p:txBody>
          <a:bodyPr/>
          <a:lstStyle/>
          <a:p>
            <a:r>
              <a:rPr lang="pt-PT" dirty="0" smtClean="0"/>
              <a:t>Definição declarativa de aspectos de comportamento do serviço</a:t>
            </a:r>
          </a:p>
          <a:p>
            <a:pPr lvl="1"/>
            <a:r>
              <a:rPr lang="pt-PT" dirty="0" smtClean="0"/>
              <a:t>Exemplo: publicação da </a:t>
            </a:r>
            <a:r>
              <a:rPr lang="pt-PT" i="1" dirty="0" err="1" smtClean="0"/>
              <a:t>metadata</a:t>
            </a:r>
            <a:r>
              <a:rPr lang="pt-PT" dirty="0" smtClean="0"/>
              <a:t> do serviço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41144" y="2502568"/>
            <a:ext cx="7960093" cy="376347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static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Main(string[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typeof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DictionaryServiceImpl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(…)</a:t>
            </a:r>
          </a:p>
          <a:p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host.Description.Behaviors.Add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ServiceMetadataBehavior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{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HttpGetEnabled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HttpGetUrl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Uri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("http://localhost:8080/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metadata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")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}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);</a:t>
            </a:r>
          </a:p>
          <a:p>
            <a:endParaRPr lang="pt-PT" b="1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host.Open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(…)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pt-PT" dirty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Contrato de serviço</a:t>
            </a:r>
            <a:r>
              <a:rPr lang="pt-PT" dirty="0" smtClean="0"/>
              <a:t>(interface anotada)</a:t>
            </a:r>
          </a:p>
          <a:p>
            <a:pPr lvl="1"/>
            <a:r>
              <a:rPr lang="pt-PT" dirty="0" smtClean="0"/>
              <a:t>Operações do serviço</a:t>
            </a:r>
          </a:p>
          <a:p>
            <a:r>
              <a:rPr lang="pt-PT" b="1" dirty="0" smtClean="0"/>
              <a:t>Contrato de dados</a:t>
            </a:r>
            <a:r>
              <a:rPr lang="pt-PT" b="1" i="1" dirty="0" smtClean="0"/>
              <a:t> </a:t>
            </a:r>
            <a:r>
              <a:rPr lang="pt-PT" dirty="0" smtClean="0"/>
              <a:t>(classe anotada)</a:t>
            </a:r>
          </a:p>
          <a:p>
            <a:pPr lvl="1"/>
            <a:r>
              <a:rPr lang="pt-PT" dirty="0" smtClean="0"/>
              <a:t>Estrutura dos dados</a:t>
            </a:r>
          </a:p>
          <a:p>
            <a:pPr lvl="1"/>
            <a:endParaRPr lang="pt-PT" dirty="0" smtClean="0"/>
          </a:p>
          <a:p>
            <a:r>
              <a:rPr lang="pt-PT" b="1" dirty="0" smtClean="0"/>
              <a:t>Implementação do serviç</a:t>
            </a:r>
            <a:r>
              <a:rPr lang="pt-PT" dirty="0" smtClean="0"/>
              <a:t>o (classe privada)</a:t>
            </a:r>
          </a:p>
          <a:p>
            <a:pPr lvl="1"/>
            <a:r>
              <a:rPr lang="pt-PT" dirty="0" smtClean="0"/>
              <a:t>Implementa um ou mais </a:t>
            </a:r>
            <a:r>
              <a:rPr lang="pt-PT" b="1" dirty="0" smtClean="0"/>
              <a:t>contratos de serviço</a:t>
            </a:r>
          </a:p>
          <a:p>
            <a:pPr lvl="1"/>
            <a:endParaRPr lang="pt-PT" b="1" dirty="0" smtClean="0"/>
          </a:p>
          <a:p>
            <a:r>
              <a:rPr lang="pt-PT" b="1" i="1" dirty="0" smtClean="0"/>
              <a:t>Service </a:t>
            </a:r>
            <a:r>
              <a:rPr lang="pt-PT" b="1" i="1" dirty="0" err="1" smtClean="0"/>
              <a:t>Host</a:t>
            </a:r>
            <a:endParaRPr lang="pt-PT" b="1" i="1" dirty="0" smtClean="0"/>
          </a:p>
          <a:p>
            <a:pPr lvl="1"/>
            <a:r>
              <a:rPr lang="pt-PT" dirty="0" smtClean="0"/>
              <a:t>Associada a uma implementação de serviço</a:t>
            </a:r>
          </a:p>
          <a:p>
            <a:pPr lvl="1"/>
            <a:r>
              <a:rPr lang="pt-PT" dirty="0" smtClean="0"/>
              <a:t>Expõe um ou mais </a:t>
            </a:r>
            <a:r>
              <a:rPr lang="pt-PT" b="1" i="1" dirty="0" err="1" smtClean="0"/>
              <a:t>endpoints</a:t>
            </a:r>
            <a:endParaRPr lang="pt-PT" b="1" i="1" dirty="0" smtClean="0"/>
          </a:p>
          <a:p>
            <a:r>
              <a:rPr lang="pt-PT" dirty="0" smtClean="0"/>
              <a:t>Um </a:t>
            </a:r>
            <a:r>
              <a:rPr lang="pt-PT" b="1" i="1" dirty="0" err="1" smtClean="0"/>
              <a:t>endpoint</a:t>
            </a:r>
            <a:r>
              <a:rPr lang="pt-PT" dirty="0" smtClean="0"/>
              <a:t> é definido por</a:t>
            </a:r>
          </a:p>
          <a:p>
            <a:pPr lvl="1"/>
            <a:r>
              <a:rPr lang="pt-PT" dirty="0" smtClean="0"/>
              <a:t>Um </a:t>
            </a:r>
            <a:r>
              <a:rPr lang="pt-PT" b="1" dirty="0" smtClean="0"/>
              <a:t>contrato de serviço</a:t>
            </a:r>
          </a:p>
          <a:p>
            <a:pPr lvl="1"/>
            <a:r>
              <a:rPr lang="pt-PT" dirty="0" smtClean="0"/>
              <a:t>Um </a:t>
            </a:r>
            <a:r>
              <a:rPr lang="pt-PT" b="1" i="1" dirty="0" err="1" smtClean="0"/>
              <a:t>binding</a:t>
            </a:r>
            <a:endParaRPr lang="pt-PT" b="1" i="1" dirty="0" smtClean="0"/>
          </a:p>
          <a:p>
            <a:pPr lvl="1"/>
            <a:r>
              <a:rPr lang="pt-PT" dirty="0" smtClean="0"/>
              <a:t>Um </a:t>
            </a:r>
            <a:r>
              <a:rPr lang="pt-PT" b="1" dirty="0" smtClean="0"/>
              <a:t>endereço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 bwMode="auto">
          <a:xfrm>
            <a:off x="5775159" y="4302492"/>
            <a:ext cx="2127183" cy="18576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272590" y="4302492"/>
            <a:ext cx="2127183" cy="18576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21895" y="4302492"/>
            <a:ext cx="2127183" cy="18576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7633" y="991404"/>
            <a:ext cx="1530417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DataContract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51208" y="2579572"/>
            <a:ext cx="2569945" cy="41388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 </a:t>
            </a: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Implementation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8286" y="1713297"/>
            <a:ext cx="1636295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435191" y="991404"/>
            <a:ext cx="1530417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DataContract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677877" y="991404"/>
            <a:ext cx="1530417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DataContract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151570" y="991404"/>
            <a:ext cx="1530417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DataContract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881035" y="1713297"/>
            <a:ext cx="1636295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>
            <a:stCxn id="11" idx="0"/>
            <a:endCxn id="6" idx="2"/>
          </p:cNvCxnSpPr>
          <p:nvPr/>
        </p:nvCxnSpPr>
        <p:spPr bwMode="auto">
          <a:xfrm rot="16200000" flipV="1">
            <a:off x="1460635" y="1027498"/>
            <a:ext cx="308007" cy="1063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11" idx="0"/>
            <a:endCxn id="37" idx="2"/>
          </p:cNvCxnSpPr>
          <p:nvPr/>
        </p:nvCxnSpPr>
        <p:spPr bwMode="auto">
          <a:xfrm rot="5400000" flipH="1" flipV="1">
            <a:off x="2519414" y="1032311"/>
            <a:ext cx="308007" cy="1053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40" idx="0"/>
            <a:endCxn id="38" idx="2"/>
          </p:cNvCxnSpPr>
          <p:nvPr/>
        </p:nvCxnSpPr>
        <p:spPr bwMode="auto">
          <a:xfrm rot="16200000" flipV="1">
            <a:off x="5917132" y="931245"/>
            <a:ext cx="308007" cy="1256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40" idx="0"/>
            <a:endCxn id="39" idx="2"/>
          </p:cNvCxnSpPr>
          <p:nvPr/>
        </p:nvCxnSpPr>
        <p:spPr bwMode="auto">
          <a:xfrm rot="5400000" flipH="1" flipV="1">
            <a:off x="7153978" y="950496"/>
            <a:ext cx="308007" cy="1217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3051209" y="3339968"/>
            <a:ext cx="2579570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 </a:t>
            </a: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Host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>
            <a:stCxn id="52" idx="0"/>
            <a:endCxn id="8" idx="2"/>
          </p:cNvCxnSpPr>
          <p:nvPr/>
        </p:nvCxnSpPr>
        <p:spPr bwMode="auto">
          <a:xfrm rot="16200000" flipV="1">
            <a:off x="4165333" y="3164306"/>
            <a:ext cx="346510" cy="4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8" idx="0"/>
            <a:endCxn id="11" idx="2"/>
          </p:cNvCxnSpPr>
          <p:nvPr/>
        </p:nvCxnSpPr>
        <p:spPr bwMode="auto">
          <a:xfrm rot="16200000" flipV="1">
            <a:off x="3015114" y="1258504"/>
            <a:ext cx="452389" cy="2189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8" idx="0"/>
            <a:endCxn id="40" idx="2"/>
          </p:cNvCxnSpPr>
          <p:nvPr/>
        </p:nvCxnSpPr>
        <p:spPr bwMode="auto">
          <a:xfrm rot="5400000" flipH="1" flipV="1">
            <a:off x="5291488" y="1171877"/>
            <a:ext cx="452389" cy="2363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866275" y="4860759"/>
            <a:ext cx="1838425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Binding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52" idx="2"/>
            <a:endCxn id="117" idx="0"/>
          </p:cNvCxnSpPr>
          <p:nvPr/>
        </p:nvCxnSpPr>
        <p:spPr bwMode="auto">
          <a:xfrm rot="5400000">
            <a:off x="2788922" y="2750420"/>
            <a:ext cx="548638" cy="2555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endCxn id="118" idx="0"/>
          </p:cNvCxnSpPr>
          <p:nvPr/>
        </p:nvCxnSpPr>
        <p:spPr bwMode="auto">
          <a:xfrm rot="5400000">
            <a:off x="4078708" y="4040202"/>
            <a:ext cx="519765" cy="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52" idx="2"/>
          </p:cNvCxnSpPr>
          <p:nvPr/>
        </p:nvCxnSpPr>
        <p:spPr bwMode="auto">
          <a:xfrm rot="16200000" flipH="1">
            <a:off x="5301115" y="2793733"/>
            <a:ext cx="731520" cy="2651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866275" y="5293896"/>
            <a:ext cx="1838425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Address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66274" y="4408370"/>
            <a:ext cx="1838425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3426595" y="4860759"/>
            <a:ext cx="1838425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Binding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426595" y="5293896"/>
            <a:ext cx="1838425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Address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426594" y="4408370"/>
            <a:ext cx="1838425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919538" y="4860759"/>
            <a:ext cx="1838425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Binding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919538" y="5293896"/>
            <a:ext cx="1838425" cy="413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Address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919537" y="4408370"/>
            <a:ext cx="1838425" cy="413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ServiceContract</a:t>
            </a:r>
            <a:endParaRPr kumimoji="0" lang="pt-PT" sz="1600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99411" y="57655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Endpoint</a:t>
            </a:r>
            <a:endParaRPr lang="pt-PT" sz="16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78981" y="57655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Endpoint</a:t>
            </a:r>
            <a:endParaRPr lang="pt-PT" sz="16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371924" y="57655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Endpoint</a:t>
            </a:r>
            <a:endParaRPr lang="pt-PT" sz="16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FB40-054F-4F79-805B-D502E2791FC4}" type="slidenum">
              <a:rPr lang="pt-PT"/>
              <a:pPr/>
              <a:t>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Disponibilização do serviço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018903"/>
            <a:ext cx="5095172" cy="52183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dirty="0"/>
              <a:t>Os </a:t>
            </a:r>
            <a:r>
              <a:rPr lang="pt-PT" i="1" dirty="0" smtClean="0"/>
              <a:t>serviços</a:t>
            </a:r>
            <a:r>
              <a:rPr lang="pt-PT" dirty="0" smtClean="0"/>
              <a:t> </a:t>
            </a:r>
            <a:r>
              <a:rPr lang="pt-PT" dirty="0"/>
              <a:t>são disponibilizados dentro de hospedeiros </a:t>
            </a:r>
            <a:r>
              <a:rPr lang="pt-PT" dirty="0" smtClean="0"/>
              <a:t>- </a:t>
            </a:r>
            <a:r>
              <a:rPr lang="pt-PT" i="1" dirty="0" err="1" smtClean="0"/>
              <a:t>service</a:t>
            </a:r>
            <a:r>
              <a:rPr lang="pt-PT" i="1" dirty="0" smtClean="0"/>
              <a:t> </a:t>
            </a:r>
            <a:r>
              <a:rPr lang="pt-PT" i="1" dirty="0" err="1" smtClean="0"/>
              <a:t>hosts</a:t>
            </a:r>
            <a:endParaRPr lang="pt-PT" dirty="0"/>
          </a:p>
          <a:p>
            <a:pPr lvl="1">
              <a:lnSpc>
                <a:spcPct val="90000"/>
              </a:lnSpc>
            </a:pPr>
            <a:r>
              <a:rPr lang="pt-PT" i="1" dirty="0" err="1" smtClean="0"/>
              <a:t>Self-hosts</a:t>
            </a:r>
            <a:r>
              <a:rPr lang="pt-PT" i="1" dirty="0" smtClean="0"/>
              <a:t> </a:t>
            </a:r>
            <a:r>
              <a:rPr lang="pt-PT" dirty="0" smtClean="0"/>
              <a:t>(aplicações </a:t>
            </a:r>
            <a:r>
              <a:rPr lang="pt-PT" i="1" dirty="0" err="1"/>
              <a:t>managed</a:t>
            </a:r>
            <a:r>
              <a:rPr lang="pt-PT" i="1" dirty="0"/>
              <a:t> </a:t>
            </a:r>
            <a:r>
              <a:rPr lang="pt-PT" dirty="0" smtClean="0"/>
              <a:t>)</a:t>
            </a:r>
            <a:endParaRPr lang="pt-PT" dirty="0"/>
          </a:p>
          <a:p>
            <a:pPr lvl="1">
              <a:lnSpc>
                <a:spcPct val="90000"/>
              </a:lnSpc>
            </a:pPr>
            <a:r>
              <a:rPr lang="pt-PT" i="1" dirty="0"/>
              <a:t>Windows </a:t>
            </a:r>
            <a:r>
              <a:rPr lang="pt-PT" i="1" dirty="0" err="1"/>
              <a:t>services</a:t>
            </a:r>
            <a:endParaRPr lang="pt-PT" i="1" dirty="0"/>
          </a:p>
          <a:p>
            <a:pPr lvl="1">
              <a:lnSpc>
                <a:spcPct val="90000"/>
              </a:lnSpc>
            </a:pPr>
            <a:r>
              <a:rPr lang="pt-PT" dirty="0"/>
              <a:t>IIS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WAS (</a:t>
            </a:r>
            <a:r>
              <a:rPr lang="pt-PT" i="1" dirty="0"/>
              <a:t>Windows </a:t>
            </a:r>
            <a:r>
              <a:rPr lang="pt-PT" i="1" dirty="0" err="1"/>
              <a:t>Activation</a:t>
            </a:r>
            <a:r>
              <a:rPr lang="pt-PT" i="1" dirty="0"/>
              <a:t> </a:t>
            </a:r>
            <a:r>
              <a:rPr lang="pt-PT" i="1" dirty="0" err="1"/>
              <a:t>Service</a:t>
            </a:r>
            <a:r>
              <a:rPr lang="pt-PT" dirty="0"/>
              <a:t>)</a:t>
            </a:r>
            <a:endParaRPr lang="pt-PT" i="1" dirty="0"/>
          </a:p>
          <a:p>
            <a:pPr>
              <a:lnSpc>
                <a:spcPct val="90000"/>
              </a:lnSpc>
            </a:pPr>
            <a:endParaRPr lang="pt-PT" i="1" dirty="0"/>
          </a:p>
          <a:p>
            <a:pPr>
              <a:lnSpc>
                <a:spcPct val="90000"/>
              </a:lnSpc>
            </a:pPr>
            <a:r>
              <a:rPr lang="pt-PT" dirty="0"/>
              <a:t>Criação </a:t>
            </a:r>
            <a:r>
              <a:rPr lang="pt-PT" dirty="0" smtClean="0"/>
              <a:t>de instâncias </a:t>
            </a:r>
            <a:r>
              <a:rPr lang="pt-PT" dirty="0"/>
              <a:t>de </a:t>
            </a:r>
            <a:r>
              <a:rPr lang="pt-PT" b="1" dirty="0" err="1"/>
              <a:t>ServiceHost</a:t>
            </a:r>
            <a:endParaRPr lang="pt-PT" b="1" dirty="0"/>
          </a:p>
          <a:p>
            <a:pPr lvl="1">
              <a:lnSpc>
                <a:spcPct val="90000"/>
              </a:lnSpc>
            </a:pPr>
            <a:r>
              <a:rPr lang="pt-PT" dirty="0"/>
              <a:t>Tipo que implementa o serviço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Endereço base do hospedeiro</a:t>
            </a:r>
          </a:p>
          <a:p>
            <a:pPr lvl="1">
              <a:lnSpc>
                <a:spcPct val="90000"/>
              </a:lnSpc>
            </a:pPr>
            <a:endParaRPr lang="pt-PT" dirty="0"/>
          </a:p>
          <a:p>
            <a:r>
              <a:rPr lang="pt-PT" dirty="0" smtClean="0"/>
              <a:t>Um </a:t>
            </a:r>
            <a:r>
              <a:rPr lang="pt-PT" i="1" dirty="0" err="1" smtClean="0"/>
              <a:t>service</a:t>
            </a:r>
            <a:r>
              <a:rPr lang="pt-PT" i="1" dirty="0" smtClean="0"/>
              <a:t> </a:t>
            </a:r>
            <a:r>
              <a:rPr lang="pt-PT" i="1" dirty="0" err="1" smtClean="0"/>
              <a:t>host</a:t>
            </a:r>
            <a:r>
              <a:rPr lang="pt-PT" dirty="0" smtClean="0"/>
              <a:t> contém uma só implementação</a:t>
            </a:r>
          </a:p>
          <a:p>
            <a:r>
              <a:rPr lang="pt-PT" dirty="0" smtClean="0"/>
              <a:t>Um </a:t>
            </a:r>
            <a:r>
              <a:rPr lang="pt-PT" i="1" dirty="0" err="1" smtClean="0"/>
              <a:t>service</a:t>
            </a:r>
            <a:r>
              <a:rPr lang="pt-PT" i="1" dirty="0" smtClean="0"/>
              <a:t> </a:t>
            </a:r>
            <a:r>
              <a:rPr lang="pt-PT" i="1" dirty="0" err="1" smtClean="0"/>
              <a:t>host</a:t>
            </a:r>
            <a:r>
              <a:rPr lang="pt-PT" dirty="0" smtClean="0"/>
              <a:t> pode ter vários </a:t>
            </a:r>
            <a:r>
              <a:rPr lang="pt-PT" i="1" dirty="0" err="1" smtClean="0"/>
              <a:t>endpoints</a:t>
            </a:r>
            <a:endParaRPr lang="pt-PT" dirty="0" smtClean="0"/>
          </a:p>
          <a:p>
            <a:pPr lvl="1">
              <a:lnSpc>
                <a:spcPct val="90000"/>
              </a:lnSpc>
            </a:pPr>
            <a:endParaRPr lang="pt-PT" i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048877" y="3255228"/>
            <a:ext cx="501650" cy="517525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715377" y="2420203"/>
            <a:ext cx="404812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771064" y="3018690"/>
            <a:ext cx="193675" cy="20161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cxnSp>
        <p:nvCxnSpPr>
          <p:cNvPr id="9" name="AutoShape 7"/>
          <p:cNvCxnSpPr>
            <a:cxnSpLocks noChangeShapeType="1"/>
            <a:stCxn id="8" idx="5"/>
            <a:endCxn id="6" idx="1"/>
          </p:cNvCxnSpPr>
          <p:nvPr/>
        </p:nvCxnSpPr>
        <p:spPr bwMode="auto">
          <a:xfrm>
            <a:off x="7936164" y="3190140"/>
            <a:ext cx="185738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Oval 8"/>
          <p:cNvSpPr>
            <a:spLocks noChangeArrowheads="1"/>
          </p:cNvSpPr>
          <p:nvPr/>
        </p:nvSpPr>
        <p:spPr bwMode="auto">
          <a:xfrm flipV="1">
            <a:off x="7683752" y="3428265"/>
            <a:ext cx="193675" cy="17621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cxnSp>
        <p:nvCxnSpPr>
          <p:cNvPr id="11" name="AutoShape 9"/>
          <p:cNvCxnSpPr>
            <a:cxnSpLocks noChangeShapeType="1"/>
            <a:stCxn id="10" idx="6"/>
            <a:endCxn id="6" idx="2"/>
          </p:cNvCxnSpPr>
          <p:nvPr/>
        </p:nvCxnSpPr>
        <p:spPr bwMode="auto">
          <a:xfrm flipV="1">
            <a:off x="7877427" y="3513990"/>
            <a:ext cx="1714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772652" y="3826728"/>
            <a:ext cx="193675" cy="201612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cxnSp>
        <p:nvCxnSpPr>
          <p:cNvPr id="13" name="AutoShape 11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7937752" y="3696553"/>
            <a:ext cx="184150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391652" y="3861653"/>
            <a:ext cx="404812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286877" y="3307615"/>
            <a:ext cx="404812" cy="411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7383714" y="2780565"/>
            <a:ext cx="404813" cy="411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040689" y="2191603"/>
            <a:ext cx="404813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040689" y="2737703"/>
            <a:ext cx="404813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705852" y="3309203"/>
            <a:ext cx="404812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039102" y="3309203"/>
            <a:ext cx="404812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724902" y="3853715"/>
            <a:ext cx="404812" cy="411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759827" y="4495065"/>
            <a:ext cx="404812" cy="411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6031164" y="3861653"/>
            <a:ext cx="404813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029577" y="4503003"/>
            <a:ext cx="404812" cy="411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cxnSp>
        <p:nvCxnSpPr>
          <p:cNvPr id="25" name="AutoShape 23"/>
          <p:cNvCxnSpPr>
            <a:cxnSpLocks noChangeShapeType="1"/>
            <a:stCxn id="7" idx="3"/>
            <a:endCxn id="16" idx="1"/>
          </p:cNvCxnSpPr>
          <p:nvPr/>
        </p:nvCxnSpPr>
        <p:spPr bwMode="auto">
          <a:xfrm>
            <a:off x="7120189" y="2626578"/>
            <a:ext cx="263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4"/>
          <p:cNvCxnSpPr>
            <a:cxnSpLocks noChangeShapeType="1"/>
            <a:stCxn id="17" idx="3"/>
            <a:endCxn id="7" idx="1"/>
          </p:cNvCxnSpPr>
          <p:nvPr/>
        </p:nvCxnSpPr>
        <p:spPr bwMode="auto">
          <a:xfrm>
            <a:off x="6445502" y="2397978"/>
            <a:ext cx="2698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5"/>
          <p:cNvCxnSpPr>
            <a:cxnSpLocks noChangeShapeType="1"/>
            <a:stCxn id="18" idx="3"/>
            <a:endCxn id="7" idx="1"/>
          </p:cNvCxnSpPr>
          <p:nvPr/>
        </p:nvCxnSpPr>
        <p:spPr bwMode="auto">
          <a:xfrm flipV="1">
            <a:off x="6445502" y="2626578"/>
            <a:ext cx="26987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6"/>
          <p:cNvCxnSpPr>
            <a:cxnSpLocks noChangeShapeType="1"/>
            <a:stCxn id="19" idx="3"/>
            <a:endCxn id="15" idx="1"/>
          </p:cNvCxnSpPr>
          <p:nvPr/>
        </p:nvCxnSpPr>
        <p:spPr bwMode="auto">
          <a:xfrm flipV="1">
            <a:off x="7110664" y="3513990"/>
            <a:ext cx="1762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7"/>
          <p:cNvCxnSpPr>
            <a:cxnSpLocks noChangeShapeType="1"/>
            <a:stCxn id="20" idx="3"/>
            <a:endCxn id="19" idx="1"/>
          </p:cNvCxnSpPr>
          <p:nvPr/>
        </p:nvCxnSpPr>
        <p:spPr bwMode="auto">
          <a:xfrm>
            <a:off x="6443914" y="3515578"/>
            <a:ext cx="261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8"/>
          <p:cNvCxnSpPr>
            <a:cxnSpLocks noChangeShapeType="1"/>
            <a:stCxn id="23" idx="3"/>
            <a:endCxn id="21" idx="1"/>
          </p:cNvCxnSpPr>
          <p:nvPr/>
        </p:nvCxnSpPr>
        <p:spPr bwMode="auto">
          <a:xfrm flipV="1">
            <a:off x="6435977" y="4060090"/>
            <a:ext cx="2889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29"/>
          <p:cNvCxnSpPr>
            <a:cxnSpLocks noChangeShapeType="1"/>
            <a:stCxn id="24" idx="3"/>
            <a:endCxn id="22" idx="1"/>
          </p:cNvCxnSpPr>
          <p:nvPr/>
        </p:nvCxnSpPr>
        <p:spPr bwMode="auto">
          <a:xfrm flipV="1">
            <a:off x="6434389" y="4701440"/>
            <a:ext cx="32543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0"/>
          <p:cNvCxnSpPr>
            <a:cxnSpLocks noChangeShapeType="1"/>
            <a:stCxn id="21" idx="3"/>
            <a:endCxn id="14" idx="1"/>
          </p:cNvCxnSpPr>
          <p:nvPr/>
        </p:nvCxnSpPr>
        <p:spPr bwMode="auto">
          <a:xfrm>
            <a:off x="7129714" y="4060090"/>
            <a:ext cx="26193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31"/>
          <p:cNvCxnSpPr>
            <a:cxnSpLocks noChangeShapeType="1"/>
            <a:stCxn id="22" idx="3"/>
            <a:endCxn id="14" idx="1"/>
          </p:cNvCxnSpPr>
          <p:nvPr/>
        </p:nvCxnSpPr>
        <p:spPr bwMode="auto">
          <a:xfrm flipV="1">
            <a:off x="7164639" y="4068028"/>
            <a:ext cx="227013" cy="633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673977" y="2116990"/>
            <a:ext cx="3182937" cy="2857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Utilização do ficheiro de configuração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288550" y="1032287"/>
            <a:ext cx="7960093" cy="138293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static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Main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[]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){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ServiceHost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typeof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DictionaryServiceImpl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host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.Open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…	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pt-PT" dirty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7" y="2579571"/>
            <a:ext cx="7960093" cy="3705726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behaviors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&lt;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serviceBehaviors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&lt;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behavior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name=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ServiceBehavior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serviceMetadata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httpGetEnabled=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 </a:t>
            </a:r>
          </a:p>
          <a:p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httpGetUrl=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"http://localhost:8080/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metadata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 /&gt;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&lt;/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behavior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&lt;/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serviceBehaviors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behaviors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&lt;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behaviorConfiguration=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ServiceBehavior</a:t>
            </a:r>
            <a:r>
              <a:rPr lang="pt-PT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 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name=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DictionaryService.DictionaryServiceImpl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&lt;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endpoint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address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"http://localhost:8080/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 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binding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basicHttpBinding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name=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ConfigBasedService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 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contract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DictionaryService.IDictionaryService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 /&gt;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&lt;/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pt-PT" dirty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5175" y="2641600"/>
            <a:ext cx="4270375" cy="523220"/>
          </a:xfrm>
        </p:spPr>
        <p:txBody>
          <a:bodyPr/>
          <a:lstStyle/>
          <a:p>
            <a:r>
              <a:rPr lang="pt-PT" dirty="0" err="1" smtClean="0"/>
              <a:t>DictionaryService</a:t>
            </a:r>
            <a:endParaRPr lang="pt-PT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>
          <a:xfrm>
            <a:off x="1371600" y="4667250"/>
            <a:ext cx="7599363" cy="824841"/>
          </a:xfrm>
        </p:spPr>
        <p:txBody>
          <a:bodyPr/>
          <a:lstStyle/>
          <a:p>
            <a:r>
              <a:rPr lang="pt-PT" dirty="0" smtClean="0"/>
              <a:t>Visualização e consumo usando o </a:t>
            </a:r>
          </a:p>
          <a:p>
            <a:r>
              <a:rPr lang="pt-PT" i="1" dirty="0" smtClean="0"/>
              <a:t>Web </a:t>
            </a:r>
            <a:r>
              <a:rPr lang="pt-PT" i="1" dirty="0" err="1" smtClean="0"/>
              <a:t>Services</a:t>
            </a:r>
            <a:r>
              <a:rPr lang="pt-PT" i="1" dirty="0" smtClean="0"/>
              <a:t> Explorer</a:t>
            </a:r>
            <a:r>
              <a:rPr lang="pt-PT" dirty="0" smtClean="0"/>
              <a:t> (Eclipse) e o </a:t>
            </a:r>
            <a:endParaRPr lang="pt-PT" i="1" dirty="0" smtClean="0"/>
          </a:p>
          <a:p>
            <a:r>
              <a:rPr lang="pt-PT" i="1" dirty="0" smtClean="0"/>
              <a:t>WCF </a:t>
            </a:r>
            <a:r>
              <a:rPr lang="pt-PT" i="1" dirty="0" err="1" smtClean="0"/>
              <a:t>Test</a:t>
            </a:r>
            <a:r>
              <a:rPr lang="pt-PT" i="1" dirty="0" smtClean="0"/>
              <a:t> </a:t>
            </a:r>
            <a:r>
              <a:rPr lang="pt-PT" i="1" dirty="0" err="1" smtClean="0"/>
              <a:t>Client</a:t>
            </a:r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4863" y="6453188"/>
            <a:ext cx="719137" cy="288925"/>
          </a:xfrm>
        </p:spPr>
        <p:txBody>
          <a:bodyPr/>
          <a:lstStyle/>
          <a:p>
            <a:fld id="{B4E23164-7AAE-45AE-AA30-28C23F2E8D41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4535488" cy="268287"/>
          </a:xfrm>
        </p:spPr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Utilização do serviço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18904"/>
            <a:ext cx="8362950" cy="8772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80521" y="2156059"/>
            <a:ext cx="2733575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RealProxy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80521" y="2868329"/>
            <a:ext cx="2743201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ServiceChannelProxy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57161" y="2156060"/>
            <a:ext cx="2733575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Transparent</a:t>
            </a:r>
            <a:r>
              <a:rPr kumimoji="0" lang="pt-PT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 Proxy</a:t>
            </a:r>
            <a:endParaRPr kumimoji="0" lang="en-US" sz="18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8" idx="1"/>
            <a:endCxn id="10" idx="3"/>
          </p:cNvCxnSpPr>
          <p:nvPr/>
        </p:nvCxnSpPr>
        <p:spPr bwMode="auto">
          <a:xfrm rot="10800000" flipV="1">
            <a:off x="4090737" y="2358189"/>
            <a:ext cx="128978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0"/>
            <a:endCxn id="8" idx="2"/>
          </p:cNvCxnSpPr>
          <p:nvPr/>
        </p:nvCxnSpPr>
        <p:spPr bwMode="auto">
          <a:xfrm rot="16200000" flipV="1">
            <a:off x="6595712" y="2711918"/>
            <a:ext cx="308009" cy="4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Utilização do serviço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464064" y="3176335"/>
            <a:ext cx="1790301" cy="5005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200" b="1" i="1" dirty="0" smtClean="0">
                <a:solidFill>
                  <a:srgbClr val="000066"/>
                </a:solidFill>
                <a:latin typeface="Arial" charset="0"/>
              </a:rPr>
              <a:t>&lt;&lt;interface&gt;&gt;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200" b="1" u="sng" dirty="0" err="1" smtClean="0">
                <a:solidFill>
                  <a:srgbClr val="000066"/>
                </a:solidFill>
                <a:latin typeface="Arial" charset="0"/>
              </a:rPr>
              <a:t>DictionaryService</a:t>
            </a:r>
            <a:endParaRPr kumimoji="0" lang="en-US" sz="1200" b="1" u="sng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45255" y="3176337"/>
            <a:ext cx="1665170" cy="500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IClientChannel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986914" y="4572000"/>
            <a:ext cx="2935706" cy="500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ChannelFactory&lt;</a:t>
            </a:r>
            <a:r>
              <a:rPr kumimoji="0" lang="pt-PT" sz="1200" b="1" i="0" u="sng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DictionaryService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&gt;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29" idx="1"/>
            <a:endCxn id="36" idx="3"/>
          </p:cNvCxnSpPr>
          <p:nvPr/>
        </p:nvCxnSpPr>
        <p:spPr bwMode="auto">
          <a:xfrm rot="10800000">
            <a:off x="5274644" y="4822257"/>
            <a:ext cx="71227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609473" y="4572000"/>
            <a:ext cx="1665170" cy="50051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Transparent</a:t>
            </a:r>
            <a:r>
              <a:rPr kumimoji="0" lang="pt-PT" sz="12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 Proxy</a:t>
            </a: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36" idx="0"/>
            <a:endCxn id="28" idx="2"/>
          </p:cNvCxnSpPr>
          <p:nvPr/>
        </p:nvCxnSpPr>
        <p:spPr bwMode="auto">
          <a:xfrm rot="5400000" flipH="1" flipV="1">
            <a:off x="4562374" y="3556534"/>
            <a:ext cx="895150" cy="11357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36" idx="0"/>
            <a:endCxn id="15" idx="2"/>
          </p:cNvCxnSpPr>
          <p:nvPr/>
        </p:nvCxnSpPr>
        <p:spPr bwMode="auto">
          <a:xfrm rot="16200000" flipV="1">
            <a:off x="3453063" y="3583004"/>
            <a:ext cx="895149" cy="1082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250257" y="4572000"/>
            <a:ext cx="2512194" cy="500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ClientBase&lt;</a:t>
            </a:r>
            <a:r>
              <a:rPr kumimoji="0" lang="pt-PT" sz="1200" b="1" u="sng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DictionaryService</a:t>
            </a:r>
            <a:r>
              <a:rPr kumimoji="0" lang="pt-PT" sz="12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&gt;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52" name="Straight Arrow Connector 51"/>
          <p:cNvCxnSpPr>
            <a:stCxn id="51" idx="3"/>
            <a:endCxn id="36" idx="1"/>
          </p:cNvCxnSpPr>
          <p:nvPr/>
        </p:nvCxnSpPr>
        <p:spPr bwMode="auto">
          <a:xfrm>
            <a:off x="2762451" y="4822257"/>
            <a:ext cx="8470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250257" y="5621153"/>
            <a:ext cx="2512194" cy="50051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u="sng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DictionaryService</a:t>
            </a:r>
            <a:r>
              <a:rPr kumimoji="0" lang="pt-PT" sz="1200" b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Client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7" idx="0"/>
            <a:endCxn id="51" idx="2"/>
          </p:cNvCxnSpPr>
          <p:nvPr/>
        </p:nvCxnSpPr>
        <p:spPr bwMode="auto">
          <a:xfrm rot="5400000" flipH="1" flipV="1">
            <a:off x="1232034" y="5346833"/>
            <a:ext cx="548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5986914" y="1299411"/>
            <a:ext cx="2935706" cy="500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ChannelFactory&lt;T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&gt;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0257" y="1299411"/>
            <a:ext cx="2512194" cy="500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ClientBase&lt;T</a:t>
            </a:r>
            <a:r>
              <a:rPr kumimoji="0" lang="pt-PT" sz="12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&gt;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74" name="Straight Connector 73"/>
          <p:cNvCxnSpPr>
            <a:stCxn id="71" idx="2"/>
            <a:endCxn id="51" idx="0"/>
          </p:cNvCxnSpPr>
          <p:nvPr/>
        </p:nvCxnSpPr>
        <p:spPr bwMode="auto">
          <a:xfrm rot="5400000">
            <a:off x="120316" y="3185962"/>
            <a:ext cx="27720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68" idx="2"/>
            <a:endCxn id="29" idx="0"/>
          </p:cNvCxnSpPr>
          <p:nvPr/>
        </p:nvCxnSpPr>
        <p:spPr bwMode="auto">
          <a:xfrm rot="5400000">
            <a:off x="6068729" y="3185962"/>
            <a:ext cx="27720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Utilização do serviço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Através de interface específica (tipificada)</a:t>
            </a:r>
          </a:p>
          <a:p>
            <a:pPr lvl="1"/>
            <a:r>
              <a:rPr lang="pt-PT" dirty="0" smtClean="0"/>
              <a:t>Interface de serviço </a:t>
            </a:r>
            <a:r>
              <a:rPr lang="pt-PT" i="1" dirty="0" smtClean="0"/>
              <a:t>compatível</a:t>
            </a:r>
          </a:p>
          <a:p>
            <a:pPr lvl="2"/>
            <a:r>
              <a:rPr lang="pt-PT" i="1" dirty="0" smtClean="0"/>
              <a:t>Partilha da interface entre cliente e serviço </a:t>
            </a:r>
            <a:r>
              <a:rPr lang="pt-PT" dirty="0" smtClean="0"/>
              <a:t>(ambos .NET)</a:t>
            </a:r>
          </a:p>
          <a:p>
            <a:pPr lvl="2"/>
            <a:r>
              <a:rPr lang="pt-PT" dirty="0" smtClean="0"/>
              <a:t>Geração da interface compatível a partir da descrição WSDL</a:t>
            </a:r>
          </a:p>
          <a:p>
            <a:pPr lvl="2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Através de interface genérica (não tipificada)</a:t>
            </a:r>
          </a:p>
          <a:p>
            <a:pPr lvl="1"/>
            <a:r>
              <a:rPr lang="pt-PT" dirty="0" smtClean="0"/>
              <a:t>Recebe e retorna </a:t>
            </a:r>
            <a:r>
              <a:rPr lang="pt-PT" b="1" dirty="0" err="1" smtClean="0"/>
              <a:t>Message</a:t>
            </a:r>
            <a:endParaRPr lang="pt-PT" b="1" dirty="0" smtClean="0"/>
          </a:p>
          <a:p>
            <a:pPr lvl="1"/>
            <a:r>
              <a:rPr lang="pt-PT" dirty="0" smtClean="0"/>
              <a:t>Construção e interpretação explícita dos dados XML do pedido e da resposta</a:t>
            </a:r>
          </a:p>
          <a:p>
            <a:pPr lvl="1"/>
            <a:endParaRPr lang="pt-PT" dirty="0" smtClean="0"/>
          </a:p>
          <a:p>
            <a:endParaRPr lang="pt-PT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Introdução ao WCF</a:t>
            </a:r>
            <a:endParaRPr lang="pt-PT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511974" y="2389501"/>
            <a:ext cx="1389062" cy="501650"/>
          </a:xfrm>
          <a:prstGeom prst="ellipse">
            <a:avLst/>
          </a:prstGeom>
          <a:solidFill>
            <a:srgbClr val="CCE2E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i="1" dirty="0" smtClean="0">
                <a:latin typeface="Arial" charset="0"/>
              </a:rPr>
              <a:t>Proxy</a:t>
            </a:r>
            <a:endParaRPr lang="pt-PT" i="1" dirty="0">
              <a:latin typeface="Arial" charset="0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593287" y="2967353"/>
            <a:ext cx="1811337" cy="314325"/>
          </a:xfrm>
          <a:prstGeom prst="rect">
            <a:avLst/>
          </a:prstGeom>
          <a:solidFill>
            <a:srgbClr val="CCE2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dirty="0" err="1" smtClean="0">
                <a:latin typeface="Arial" charset="0"/>
              </a:rPr>
              <a:t>wsdl</a:t>
            </a:r>
            <a:endParaRPr lang="pt-PT" dirty="0">
              <a:latin typeface="Arial" charset="0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5583055" y="2350793"/>
            <a:ext cx="1795796" cy="582428"/>
          </a:xfrm>
          <a:prstGeom prst="ellipse">
            <a:avLst/>
          </a:prstGeom>
          <a:solidFill>
            <a:srgbClr val="CCE2E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dirty="0" smtClean="0">
                <a:latin typeface="Arial" charset="0"/>
              </a:rPr>
              <a:t>Serviço</a:t>
            </a:r>
            <a:endParaRPr lang="pt-PT" dirty="0"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6" idx="2"/>
            <a:endCxn id="11" idx="6"/>
          </p:cNvCxnSpPr>
          <p:nvPr/>
        </p:nvCxnSpPr>
        <p:spPr bwMode="auto">
          <a:xfrm rot="10800000" flipV="1">
            <a:off x="2331936" y="2640325"/>
            <a:ext cx="180039" cy="1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165247" y="2554083"/>
            <a:ext cx="166688" cy="1762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3093" y="2913556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n-lt"/>
              </a:rPr>
              <a:t>Interface específica</a:t>
            </a:r>
            <a:endParaRPr lang="en-US" dirty="0">
              <a:latin typeface="+mn-lt"/>
            </a:endParaRPr>
          </a:p>
        </p:txBody>
      </p:sp>
      <p:cxnSp>
        <p:nvCxnSpPr>
          <p:cNvPr id="19" name="Shape 18"/>
          <p:cNvCxnSpPr>
            <a:stCxn id="7" idx="1"/>
            <a:endCxn id="6" idx="4"/>
          </p:cNvCxnSpPr>
          <p:nvPr/>
        </p:nvCxnSpPr>
        <p:spPr bwMode="auto">
          <a:xfrm rot="10800000">
            <a:off x="3206505" y="2891152"/>
            <a:ext cx="2386782" cy="233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 bwMode="auto">
          <a:xfrm>
            <a:off x="3901036" y="2640326"/>
            <a:ext cx="1682019" cy="1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531638" y="5191694"/>
            <a:ext cx="1389062" cy="501650"/>
          </a:xfrm>
          <a:prstGeom prst="ellipse">
            <a:avLst/>
          </a:prstGeom>
          <a:solidFill>
            <a:srgbClr val="CCE2E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i="1" dirty="0" smtClean="0">
                <a:latin typeface="Arial" charset="0"/>
              </a:rPr>
              <a:t>Proxy</a:t>
            </a:r>
            <a:endParaRPr lang="pt-PT" i="1" dirty="0">
              <a:latin typeface="Arial" charset="0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612951" y="5769546"/>
            <a:ext cx="1811337" cy="314325"/>
          </a:xfrm>
          <a:prstGeom prst="rect">
            <a:avLst/>
          </a:prstGeom>
          <a:solidFill>
            <a:srgbClr val="CCE2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dirty="0" err="1" smtClean="0">
                <a:latin typeface="Arial" charset="0"/>
              </a:rPr>
              <a:t>wsdl</a:t>
            </a:r>
            <a:endParaRPr lang="pt-PT" dirty="0">
              <a:latin typeface="Arial" charset="0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5602719" y="5152986"/>
            <a:ext cx="1795796" cy="582428"/>
          </a:xfrm>
          <a:prstGeom prst="ellipse">
            <a:avLst/>
          </a:prstGeom>
          <a:solidFill>
            <a:srgbClr val="CCE2E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dirty="0" smtClean="0">
                <a:latin typeface="Arial" charset="0"/>
              </a:rPr>
              <a:t>Serviço</a:t>
            </a:r>
            <a:endParaRPr lang="pt-PT" dirty="0">
              <a:latin typeface="Arial" charset="0"/>
            </a:endParaRPr>
          </a:p>
        </p:txBody>
      </p:sp>
      <p:cxnSp>
        <p:nvCxnSpPr>
          <p:cNvPr id="27" name="Straight Connector 26"/>
          <p:cNvCxnSpPr>
            <a:stCxn id="24" idx="2"/>
            <a:endCxn id="28" idx="6"/>
          </p:cNvCxnSpPr>
          <p:nvPr/>
        </p:nvCxnSpPr>
        <p:spPr bwMode="auto">
          <a:xfrm rot="10800000" flipV="1">
            <a:off x="2351600" y="5442518"/>
            <a:ext cx="180039" cy="1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184911" y="5356276"/>
            <a:ext cx="166688" cy="1762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1415" y="5676420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n-lt"/>
              </a:rPr>
              <a:t>Interface genérica</a:t>
            </a:r>
            <a:endParaRPr lang="en-US" dirty="0">
              <a:latin typeface="+mn-lt"/>
            </a:endParaRPr>
          </a:p>
        </p:txBody>
      </p: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 bwMode="auto">
          <a:xfrm>
            <a:off x="3920700" y="5442519"/>
            <a:ext cx="1682019" cy="1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93427" y="599105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latin typeface="+mn-lt"/>
              </a:rPr>
              <a:t>Message</a:t>
            </a:r>
            <a:r>
              <a:rPr lang="pt-PT" b="1" dirty="0" smtClean="0">
                <a:latin typeface="+mn-lt"/>
              </a:rPr>
              <a:t> </a:t>
            </a:r>
            <a:r>
              <a:rPr lang="pt-PT" b="1" dirty="0" smtClean="0">
                <a:latin typeface="+mn-lt"/>
                <a:sym typeface="Symbol"/>
              </a:rPr>
              <a:t> </a:t>
            </a:r>
            <a:r>
              <a:rPr lang="pt-PT" b="1" dirty="0" err="1" smtClean="0">
                <a:latin typeface="+mn-lt"/>
                <a:sym typeface="Symbol"/>
              </a:rPr>
              <a:t>Message</a:t>
            </a:r>
            <a:endParaRPr lang="en-US" b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311" y="3218356"/>
            <a:ext cx="277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latin typeface="+mn-lt"/>
              </a:rPr>
              <a:t>RequestType</a:t>
            </a:r>
            <a:r>
              <a:rPr lang="pt-PT" b="1" dirty="0" err="1" smtClean="0">
                <a:latin typeface="+mn-lt"/>
                <a:sym typeface="Symbol"/>
              </a:rPr>
              <a:t></a:t>
            </a:r>
            <a:r>
              <a:rPr lang="pt-PT" b="1" dirty="0" smtClean="0">
                <a:latin typeface="+mn-lt"/>
                <a:sym typeface="Symbol"/>
              </a:rPr>
              <a:t> </a:t>
            </a:r>
            <a:r>
              <a:rPr lang="pt-PT" b="1" dirty="0" err="1" smtClean="0">
                <a:latin typeface="+mn-lt"/>
                <a:sym typeface="Symbol"/>
              </a:rPr>
              <a:t>ResponseType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WCF: </a:t>
            </a:r>
            <a:r>
              <a:rPr lang="pt-PT" i="1" dirty="0" err="1" smtClean="0"/>
              <a:t>framework</a:t>
            </a:r>
            <a:r>
              <a:rPr lang="pt-PT" dirty="0" smtClean="0"/>
              <a:t> para a construção de sistemas distribuídos</a:t>
            </a:r>
          </a:p>
          <a:p>
            <a:endParaRPr lang="pt-PT" dirty="0" smtClean="0"/>
          </a:p>
          <a:p>
            <a:r>
              <a:rPr lang="pt-PT" dirty="0" smtClean="0"/>
              <a:t>Modelo de programação unificado</a:t>
            </a:r>
          </a:p>
          <a:p>
            <a:pPr lvl="1"/>
            <a:r>
              <a:rPr lang="pt-PT" dirty="0" smtClean="0"/>
              <a:t>Diferentes tecnologias: ASP.NET </a:t>
            </a:r>
            <a:r>
              <a:rPr lang="pt-PT" i="1" dirty="0" err="1" smtClean="0"/>
              <a:t>Web</a:t>
            </a:r>
            <a:r>
              <a:rPr lang="pt-PT" i="1" dirty="0" smtClean="0"/>
              <a:t> </a:t>
            </a:r>
            <a:r>
              <a:rPr lang="pt-PT" i="1" dirty="0" err="1" smtClean="0"/>
              <a:t>Services</a:t>
            </a:r>
            <a:r>
              <a:rPr lang="pt-PT" dirty="0" smtClean="0"/>
              <a:t>, MSMQ, .NET </a:t>
            </a:r>
            <a:r>
              <a:rPr lang="pt-PT" i="1" dirty="0" err="1" smtClean="0"/>
              <a:t>Remoting</a:t>
            </a:r>
            <a:endParaRPr lang="pt-PT" i="1" dirty="0" smtClean="0"/>
          </a:p>
          <a:p>
            <a:pPr lvl="1"/>
            <a:r>
              <a:rPr lang="pt-PT" dirty="0" smtClean="0"/>
              <a:t>Diferentes escalas: </a:t>
            </a:r>
            <a:r>
              <a:rPr lang="pt-PT" dirty="0" err="1" smtClean="0"/>
              <a:t>inter-processo</a:t>
            </a:r>
            <a:r>
              <a:rPr lang="pt-PT" dirty="0" smtClean="0"/>
              <a:t>, </a:t>
            </a:r>
            <a:r>
              <a:rPr lang="pt-PT" i="1" dirty="0" smtClean="0"/>
              <a:t>intranet</a:t>
            </a:r>
            <a:r>
              <a:rPr lang="pt-PT" dirty="0" smtClean="0"/>
              <a:t>, </a:t>
            </a:r>
            <a:r>
              <a:rPr lang="pt-PT" i="1" dirty="0" err="1" smtClean="0"/>
              <a:t>internet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Infra-estrutura extensível</a:t>
            </a:r>
          </a:p>
          <a:p>
            <a:pPr lvl="1"/>
            <a:r>
              <a:rPr lang="pt-PT" dirty="0" smtClean="0"/>
              <a:t>Adição de outras tecnologias</a:t>
            </a:r>
          </a:p>
          <a:p>
            <a:pPr lvl="1"/>
            <a:r>
              <a:rPr lang="pt-PT" dirty="0" smtClean="0"/>
              <a:t>Adição de outros paradigmas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Criado no contexto do paradigma da </a:t>
            </a:r>
            <a:r>
              <a:rPr lang="pt-PT" i="1" dirty="0" smtClean="0"/>
              <a:t>orientação aos serviços</a:t>
            </a:r>
          </a:p>
          <a:p>
            <a:pPr lvl="1"/>
            <a:r>
              <a:rPr lang="pt-PT" dirty="0" smtClean="0"/>
              <a:t>Desenho e integração de sistemas distribuídos empresariais</a:t>
            </a:r>
          </a:p>
          <a:p>
            <a:pPr lvl="1"/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5175" y="2641600"/>
            <a:ext cx="4270375" cy="523220"/>
          </a:xfrm>
        </p:spPr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Client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>
          <a:xfrm>
            <a:off x="1371600" y="4667250"/>
            <a:ext cx="7599363" cy="307777"/>
          </a:xfrm>
        </p:spPr>
        <p:txBody>
          <a:bodyPr/>
          <a:lstStyle/>
          <a:p>
            <a:r>
              <a:rPr lang="pt-PT" dirty="0" smtClean="0"/>
              <a:t>Utilização do serviço de pesquisa da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4863" y="6453188"/>
            <a:ext cx="719137" cy="288925"/>
          </a:xfrm>
        </p:spPr>
        <p:txBody>
          <a:bodyPr/>
          <a:lstStyle/>
          <a:p>
            <a:fld id="{B4E23164-7AAE-45AE-AA30-28C23F2E8D41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4535488" cy="268287"/>
          </a:xfrm>
        </p:spPr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694046" y="1828800"/>
            <a:ext cx="5236143" cy="3561347"/>
          </a:xfrm>
          <a:prstGeom prst="ellipse">
            <a:avLst/>
          </a:prstGeom>
          <a:solidFill>
            <a:srgbClr val="CCE2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6" name="Oval 5"/>
          <p:cNvSpPr/>
          <p:nvPr/>
        </p:nvSpPr>
        <p:spPr bwMode="auto">
          <a:xfrm>
            <a:off x="3380536" y="3483930"/>
            <a:ext cx="1722922" cy="7507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Channel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80226" y="2066637"/>
            <a:ext cx="1722922" cy="10225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Channel</a:t>
            </a:r>
            <a:endParaRPr kumimoji="0" lang="pt-PT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4"/>
            <a:endCxn id="6" idx="0"/>
          </p:cNvCxnSpPr>
          <p:nvPr/>
        </p:nvCxnSpPr>
        <p:spPr bwMode="auto">
          <a:xfrm rot="16200000" flipH="1">
            <a:off x="4044473" y="3286405"/>
            <a:ext cx="394739" cy="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>
            <a:stCxn id="6" idx="2"/>
            <a:endCxn id="16" idx="6"/>
          </p:cNvCxnSpPr>
          <p:nvPr/>
        </p:nvCxnSpPr>
        <p:spPr bwMode="auto">
          <a:xfrm rot="10800000">
            <a:off x="3265586" y="3854973"/>
            <a:ext cx="114950" cy="43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3098898" y="3766866"/>
            <a:ext cx="166688" cy="1762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147" y="4052235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>
                <a:latin typeface="+mn-lt"/>
              </a:rPr>
              <a:t>Interface </a:t>
            </a:r>
          </a:p>
          <a:p>
            <a:pPr algn="ctr"/>
            <a:r>
              <a:rPr lang="pt-PT" dirty="0" smtClean="0">
                <a:latin typeface="+mn-lt"/>
              </a:rPr>
              <a:t>do serviço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0244" y="31378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>
                <a:latin typeface="+mn-lt"/>
              </a:rPr>
              <a:t>Gera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5470" y="467787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b="1" dirty="0" err="1" smtClean="0">
                <a:solidFill>
                  <a:srgbClr val="002060"/>
                </a:solidFill>
                <a:latin typeface="+mn-lt"/>
              </a:rPr>
              <a:t>Client</a:t>
            </a:r>
            <a:r>
              <a:rPr lang="pt-PT" sz="20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PT" sz="2000" b="1" dirty="0" err="1" smtClean="0">
                <a:solidFill>
                  <a:srgbClr val="002060"/>
                </a:solidFill>
                <a:latin typeface="+mn-lt"/>
              </a:rPr>
              <a:t>Object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26" name="Straight Connector 25"/>
          <p:cNvCxnSpPr>
            <a:endCxn id="27" idx="6"/>
          </p:cNvCxnSpPr>
          <p:nvPr/>
        </p:nvCxnSpPr>
        <p:spPr bwMode="auto">
          <a:xfrm rot="10800000" flipV="1">
            <a:off x="1552289" y="3849690"/>
            <a:ext cx="172702" cy="5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385601" y="3766866"/>
            <a:ext cx="166688" cy="1762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endCxn id="29" idx="6"/>
          </p:cNvCxnSpPr>
          <p:nvPr/>
        </p:nvCxnSpPr>
        <p:spPr bwMode="auto">
          <a:xfrm rot="10800000" flipV="1">
            <a:off x="1533039" y="3426179"/>
            <a:ext cx="172702" cy="5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1366351" y="3343355"/>
            <a:ext cx="166688" cy="1762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398" y="270469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>
                <a:latin typeface="+mn-lt"/>
              </a:rPr>
              <a:t>Interfaces </a:t>
            </a:r>
          </a:p>
          <a:p>
            <a:pPr algn="ctr"/>
            <a:r>
              <a:rPr lang="pt-PT" dirty="0" smtClean="0">
                <a:latin typeface="+mn-lt"/>
              </a:rPr>
              <a:t>adicionais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0576" y="4023360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>
                <a:latin typeface="+mn-lt"/>
              </a:rPr>
              <a:t>Interface </a:t>
            </a:r>
          </a:p>
          <a:p>
            <a:pPr algn="ctr"/>
            <a:r>
              <a:rPr lang="pt-PT" dirty="0" smtClean="0">
                <a:latin typeface="+mn-lt"/>
              </a:rPr>
              <a:t>do serviço</a:t>
            </a:r>
            <a:endParaRPr lang="en-US" dirty="0">
              <a:latin typeface="+mn-lt"/>
            </a:endParaRPr>
          </a:p>
        </p:txBody>
      </p:sp>
      <p:sp>
        <p:nvSpPr>
          <p:cNvPr id="42" name="Left-Right Arrow 41"/>
          <p:cNvSpPr/>
          <p:nvPr/>
        </p:nvSpPr>
        <p:spPr bwMode="auto">
          <a:xfrm>
            <a:off x="5101390" y="3474720"/>
            <a:ext cx="2993455" cy="712269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Interacção com o serviço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 smtClean="0"/>
              <a:t>Service</a:t>
            </a:r>
            <a:r>
              <a:rPr lang="pt-PT" b="1" dirty="0" smtClean="0"/>
              <a:t> Interface</a:t>
            </a:r>
            <a:r>
              <a:rPr lang="pt-PT" dirty="0" smtClean="0"/>
              <a:t> – interface que </a:t>
            </a:r>
            <a:r>
              <a:rPr lang="pt-PT" i="1" dirty="0" smtClean="0"/>
              <a:t>representa</a:t>
            </a:r>
            <a:r>
              <a:rPr lang="pt-PT" dirty="0" smtClean="0"/>
              <a:t> o serviço</a:t>
            </a:r>
          </a:p>
          <a:p>
            <a:endParaRPr lang="pt-PT" dirty="0" smtClean="0"/>
          </a:p>
          <a:p>
            <a:r>
              <a:rPr lang="pt-PT" b="1" dirty="0" err="1" smtClean="0"/>
              <a:t>Client</a:t>
            </a:r>
            <a:r>
              <a:rPr lang="pt-PT" b="1" dirty="0" smtClean="0"/>
              <a:t> </a:t>
            </a:r>
            <a:r>
              <a:rPr lang="pt-PT" b="1" dirty="0" err="1" smtClean="0"/>
              <a:t>Channels</a:t>
            </a:r>
            <a:r>
              <a:rPr lang="pt-PT" dirty="0" smtClean="0"/>
              <a:t> – </a:t>
            </a:r>
            <a:r>
              <a:rPr lang="pt-PT" i="1" dirty="0" err="1" smtClean="0"/>
              <a:t>transparent</a:t>
            </a:r>
            <a:r>
              <a:rPr lang="pt-PT" dirty="0" smtClean="0"/>
              <a:t> </a:t>
            </a:r>
            <a:r>
              <a:rPr lang="pt-PT" i="1" dirty="0" smtClean="0"/>
              <a:t>proxies</a:t>
            </a:r>
            <a:r>
              <a:rPr lang="pt-PT" dirty="0" smtClean="0"/>
              <a:t> com a interface do serviço</a:t>
            </a:r>
          </a:p>
          <a:p>
            <a:endParaRPr lang="pt-PT" dirty="0" smtClean="0"/>
          </a:p>
          <a:p>
            <a:r>
              <a:rPr lang="pt-PT" b="1" dirty="0" err="1" smtClean="0"/>
              <a:t>Channel</a:t>
            </a:r>
            <a:r>
              <a:rPr lang="pt-PT" b="1" dirty="0" smtClean="0"/>
              <a:t> </a:t>
            </a:r>
            <a:r>
              <a:rPr lang="pt-PT" b="1" dirty="0" err="1" smtClean="0"/>
              <a:t>Factories</a:t>
            </a:r>
            <a:r>
              <a:rPr lang="pt-PT" dirty="0" smtClean="0"/>
              <a:t> – fábricas de </a:t>
            </a:r>
            <a:r>
              <a:rPr lang="pt-PT" i="1" dirty="0" err="1" smtClean="0"/>
              <a:t>client</a:t>
            </a:r>
            <a:r>
              <a:rPr lang="pt-PT" i="1" dirty="0" smtClean="0"/>
              <a:t> </a:t>
            </a:r>
            <a:r>
              <a:rPr lang="pt-PT" i="1" dirty="0" err="1" smtClean="0"/>
              <a:t>channels</a:t>
            </a:r>
            <a:r>
              <a:rPr lang="pt-PT" i="1" dirty="0" smtClean="0"/>
              <a:t>, </a:t>
            </a:r>
            <a:r>
              <a:rPr lang="pt-PT" dirty="0" smtClean="0"/>
              <a:t>dado</a:t>
            </a:r>
          </a:p>
          <a:p>
            <a:pPr lvl="1"/>
            <a:r>
              <a:rPr lang="pt-PT" dirty="0" smtClean="0"/>
              <a:t>Interface (contrato)</a:t>
            </a:r>
          </a:p>
          <a:p>
            <a:pPr lvl="1"/>
            <a:r>
              <a:rPr lang="pt-PT" i="1" dirty="0" err="1" smtClean="0"/>
              <a:t>Binding</a:t>
            </a:r>
            <a:endParaRPr lang="pt-PT" i="1" dirty="0" smtClean="0"/>
          </a:p>
          <a:p>
            <a:pPr lvl="1"/>
            <a:r>
              <a:rPr lang="pt-PT" dirty="0" smtClean="0"/>
              <a:t>Endereço</a:t>
            </a:r>
          </a:p>
          <a:p>
            <a:r>
              <a:rPr lang="pt-PT" b="1" dirty="0" err="1" smtClean="0"/>
              <a:t>Client</a:t>
            </a:r>
            <a:r>
              <a:rPr lang="pt-PT" b="1" dirty="0" smtClean="0"/>
              <a:t> </a:t>
            </a:r>
            <a:r>
              <a:rPr lang="pt-PT" b="1" dirty="0" err="1" smtClean="0"/>
              <a:t>objects</a:t>
            </a:r>
            <a:r>
              <a:rPr lang="pt-PT" b="1" dirty="0" smtClean="0"/>
              <a:t> </a:t>
            </a:r>
            <a:r>
              <a:rPr lang="pt-PT" dirty="0" smtClean="0"/>
              <a:t>– objectos “concretos” com a interface do serviço</a:t>
            </a:r>
          </a:p>
          <a:p>
            <a:pPr lvl="1"/>
            <a:r>
              <a:rPr lang="pt-PT" dirty="0" smtClean="0"/>
              <a:t>Classe que implementa a interface do serviço</a:t>
            </a:r>
          </a:p>
          <a:p>
            <a:pPr lvl="1"/>
            <a:r>
              <a:rPr lang="pt-PT" dirty="0" smtClean="0"/>
              <a:t>Implementa interfaces adicionais (métodos </a:t>
            </a:r>
            <a:r>
              <a:rPr lang="pt-PT" b="1" dirty="0" err="1" smtClean="0"/>
              <a:t>Open</a:t>
            </a:r>
            <a:r>
              <a:rPr lang="pt-PT" dirty="0" smtClean="0"/>
              <a:t>, </a:t>
            </a:r>
            <a:r>
              <a:rPr lang="pt-PT" b="1" dirty="0" err="1" smtClean="0"/>
              <a:t>Close</a:t>
            </a:r>
            <a:r>
              <a:rPr lang="pt-PT" dirty="0" smtClean="0"/>
              <a:t>, </a:t>
            </a:r>
            <a:r>
              <a:rPr lang="pt-PT" b="1" dirty="0" err="1" smtClean="0"/>
              <a:t>Abort</a:t>
            </a:r>
            <a:r>
              <a:rPr lang="pt-PT" dirty="0" smtClean="0"/>
              <a:t>, …)</a:t>
            </a:r>
          </a:p>
          <a:p>
            <a:pPr lvl="1"/>
            <a:r>
              <a:rPr lang="pt-PT" dirty="0" smtClean="0"/>
              <a:t>Encapsula utilização das </a:t>
            </a:r>
            <a:r>
              <a:rPr lang="pt-PT" dirty="0" err="1" smtClean="0"/>
              <a:t>channel</a:t>
            </a:r>
            <a:r>
              <a:rPr lang="pt-PT" dirty="0" smtClean="0"/>
              <a:t> </a:t>
            </a:r>
            <a:r>
              <a:rPr lang="pt-PT" dirty="0" err="1" smtClean="0"/>
              <a:t>factories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0AD83-A897-4209-9E75-1E0AD908FA93}" type="slidenum">
              <a:rPr lang="pt-PT"/>
              <a:pPr/>
              <a:t>23</a:t>
            </a:fld>
            <a:endParaRPr lang="pt-PT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4773613" y="4095750"/>
            <a:ext cx="2039937" cy="1882775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</a:t>
            </a: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7148513" y="3844925"/>
            <a:ext cx="181133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Contrato dos dados</a:t>
            </a: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7148513" y="3201988"/>
            <a:ext cx="181768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Contrato do serviço</a:t>
            </a:r>
          </a:p>
        </p:txBody>
      </p:sp>
      <p:cxnSp>
        <p:nvCxnSpPr>
          <p:cNvPr id="641030" name="AutoShape 6"/>
          <p:cNvCxnSpPr>
            <a:cxnSpLocks noChangeShapeType="1"/>
            <a:stCxn id="641028" idx="0"/>
            <a:endCxn id="641029" idx="2"/>
          </p:cNvCxnSpPr>
          <p:nvPr/>
        </p:nvCxnSpPr>
        <p:spPr bwMode="auto">
          <a:xfrm flipV="1">
            <a:off x="8054975" y="3516313"/>
            <a:ext cx="3175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31" name="AutoShape 7"/>
          <p:cNvCxnSpPr>
            <a:cxnSpLocks noChangeShapeType="1"/>
            <a:stCxn id="641029" idx="0"/>
            <a:endCxn id="641053" idx="2"/>
          </p:cNvCxnSpPr>
          <p:nvPr/>
        </p:nvCxnSpPr>
        <p:spPr bwMode="auto">
          <a:xfrm flipV="1">
            <a:off x="8058150" y="2813050"/>
            <a:ext cx="0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4943475" y="2298700"/>
            <a:ext cx="1668463" cy="5000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>
                <a:latin typeface="Arial" charset="0"/>
              </a:rPr>
              <a:t>Hospedeiro do serviço</a:t>
            </a: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7173913" y="998538"/>
            <a:ext cx="181133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>
                <a:latin typeface="Arial" charset="0"/>
              </a:rPr>
              <a:t>Endereço</a:t>
            </a:r>
          </a:p>
        </p:txBody>
      </p:sp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7150100" y="1639888"/>
            <a:ext cx="1811338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Binding</a:t>
            </a:r>
          </a:p>
        </p:txBody>
      </p:sp>
      <p:cxnSp>
        <p:nvCxnSpPr>
          <p:cNvPr id="641035" name="AutoShape 11"/>
          <p:cNvCxnSpPr>
            <a:cxnSpLocks noChangeShapeType="1"/>
            <a:stCxn id="641029" idx="1"/>
            <a:endCxn id="641032" idx="3"/>
          </p:cNvCxnSpPr>
          <p:nvPr/>
        </p:nvCxnSpPr>
        <p:spPr bwMode="auto">
          <a:xfrm flipH="1" flipV="1">
            <a:off x="6611938" y="2549525"/>
            <a:ext cx="53657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36" name="AutoShape 12"/>
          <p:cNvCxnSpPr>
            <a:cxnSpLocks noChangeShapeType="1"/>
            <a:stCxn id="641033" idx="1"/>
            <a:endCxn id="641032" idx="3"/>
          </p:cNvCxnSpPr>
          <p:nvPr/>
        </p:nvCxnSpPr>
        <p:spPr bwMode="auto">
          <a:xfrm flipH="1">
            <a:off x="6611938" y="1155700"/>
            <a:ext cx="56197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37" name="AutoShape 13"/>
          <p:cNvCxnSpPr>
            <a:cxnSpLocks noChangeShapeType="1"/>
            <a:stCxn id="641034" idx="1"/>
            <a:endCxn id="641032" idx="3"/>
          </p:cNvCxnSpPr>
          <p:nvPr/>
        </p:nvCxnSpPr>
        <p:spPr bwMode="auto">
          <a:xfrm flipH="1">
            <a:off x="6611938" y="1797050"/>
            <a:ext cx="538162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38" name="AutoShape 14"/>
          <p:cNvCxnSpPr>
            <a:cxnSpLocks noChangeShapeType="1"/>
            <a:stCxn id="641053" idx="1"/>
            <a:endCxn id="641032" idx="3"/>
          </p:cNvCxnSpPr>
          <p:nvPr/>
        </p:nvCxnSpPr>
        <p:spPr bwMode="auto">
          <a:xfrm flipH="1">
            <a:off x="6611938" y="2549525"/>
            <a:ext cx="536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41040" name="AutoShape 16"/>
          <p:cNvCxnSpPr>
            <a:cxnSpLocks noChangeShapeType="1"/>
            <a:stCxn id="641043" idx="3"/>
            <a:endCxn id="641049" idx="0"/>
          </p:cNvCxnSpPr>
          <p:nvPr/>
        </p:nvCxnSpPr>
        <p:spPr bwMode="auto">
          <a:xfrm>
            <a:off x="2022475" y="1155700"/>
            <a:ext cx="1289050" cy="1149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41" name="AutoShape 17"/>
          <p:cNvCxnSpPr>
            <a:cxnSpLocks noChangeShapeType="1"/>
            <a:stCxn id="641044" idx="3"/>
            <a:endCxn id="641049" idx="0"/>
          </p:cNvCxnSpPr>
          <p:nvPr/>
        </p:nvCxnSpPr>
        <p:spPr bwMode="auto">
          <a:xfrm>
            <a:off x="1998663" y="1797050"/>
            <a:ext cx="1312862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42" name="AutoShape 18"/>
          <p:cNvCxnSpPr>
            <a:cxnSpLocks noChangeShapeType="1"/>
            <a:stCxn id="641055" idx="3"/>
            <a:endCxn id="641049" idx="2"/>
          </p:cNvCxnSpPr>
          <p:nvPr/>
        </p:nvCxnSpPr>
        <p:spPr bwMode="auto">
          <a:xfrm flipV="1">
            <a:off x="2028825" y="2789238"/>
            <a:ext cx="1282700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1043" name="Text Box 19"/>
          <p:cNvSpPr txBox="1">
            <a:spLocks noChangeArrowheads="1"/>
          </p:cNvSpPr>
          <p:nvPr/>
        </p:nvSpPr>
        <p:spPr bwMode="auto">
          <a:xfrm>
            <a:off x="211138" y="998538"/>
            <a:ext cx="181133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>
                <a:latin typeface="Arial" charset="0"/>
              </a:rPr>
              <a:t>Endereço</a:t>
            </a:r>
          </a:p>
        </p:txBody>
      </p:sp>
      <p:sp>
        <p:nvSpPr>
          <p:cNvPr id="641044" name="Text Box 20"/>
          <p:cNvSpPr txBox="1">
            <a:spLocks noChangeArrowheads="1"/>
          </p:cNvSpPr>
          <p:nvPr/>
        </p:nvSpPr>
        <p:spPr bwMode="auto">
          <a:xfrm>
            <a:off x="187325" y="1639888"/>
            <a:ext cx="1811338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Binding</a:t>
            </a:r>
          </a:p>
        </p:txBody>
      </p:sp>
      <p:cxnSp>
        <p:nvCxnSpPr>
          <p:cNvPr id="641045" name="AutoShape 21"/>
          <p:cNvCxnSpPr>
            <a:cxnSpLocks noChangeShapeType="1"/>
            <a:stCxn id="641060" idx="1"/>
            <a:endCxn id="641043" idx="3"/>
          </p:cNvCxnSpPr>
          <p:nvPr/>
        </p:nvCxnSpPr>
        <p:spPr bwMode="auto">
          <a:xfrm flipH="1" flipV="1">
            <a:off x="2022475" y="1155700"/>
            <a:ext cx="2881313" cy="3197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641046" name="AutoShape 22"/>
          <p:cNvCxnSpPr>
            <a:cxnSpLocks noChangeShapeType="1"/>
            <a:stCxn id="641044" idx="3"/>
            <a:endCxn id="641061" idx="1"/>
          </p:cNvCxnSpPr>
          <p:nvPr/>
        </p:nvCxnSpPr>
        <p:spPr bwMode="auto">
          <a:xfrm>
            <a:off x="1998663" y="1797050"/>
            <a:ext cx="2914650" cy="30162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641047" name="AutoShape 23"/>
          <p:cNvCxnSpPr>
            <a:cxnSpLocks noChangeShapeType="1"/>
            <a:stCxn id="641058" idx="1"/>
            <a:endCxn id="641055" idx="3"/>
          </p:cNvCxnSpPr>
          <p:nvPr/>
        </p:nvCxnSpPr>
        <p:spPr bwMode="auto">
          <a:xfrm flipH="1" flipV="1">
            <a:off x="2028825" y="3359150"/>
            <a:ext cx="2868613" cy="18986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641048" name="AutoShape 24"/>
          <p:cNvCxnSpPr>
            <a:cxnSpLocks noChangeShapeType="1"/>
            <a:stCxn id="641057" idx="1"/>
            <a:endCxn id="641054" idx="3"/>
          </p:cNvCxnSpPr>
          <p:nvPr/>
        </p:nvCxnSpPr>
        <p:spPr bwMode="auto">
          <a:xfrm flipH="1" flipV="1">
            <a:off x="2022475" y="4002088"/>
            <a:ext cx="2873375" cy="17240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sp>
        <p:nvSpPr>
          <p:cNvPr id="641049" name="Text Box 25"/>
          <p:cNvSpPr txBox="1">
            <a:spLocks noChangeArrowheads="1"/>
          </p:cNvSpPr>
          <p:nvPr/>
        </p:nvSpPr>
        <p:spPr bwMode="auto">
          <a:xfrm>
            <a:off x="2503488" y="2305050"/>
            <a:ext cx="1616075" cy="4841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>
                <a:latin typeface="Arial" charset="0"/>
              </a:rPr>
              <a:t>Canal</a:t>
            </a:r>
          </a:p>
        </p:txBody>
      </p:sp>
      <p:cxnSp>
        <p:nvCxnSpPr>
          <p:cNvPr id="641050" name="AutoShape 26"/>
          <p:cNvCxnSpPr>
            <a:cxnSpLocks noChangeShapeType="1"/>
            <a:stCxn id="641049" idx="3"/>
            <a:endCxn id="641032" idx="1"/>
          </p:cNvCxnSpPr>
          <p:nvPr/>
        </p:nvCxnSpPr>
        <p:spPr bwMode="auto">
          <a:xfrm>
            <a:off x="4119563" y="2547938"/>
            <a:ext cx="823912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41051" name="Oval 27"/>
          <p:cNvSpPr>
            <a:spLocks noChangeArrowheads="1"/>
          </p:cNvSpPr>
          <p:nvPr/>
        </p:nvSpPr>
        <p:spPr bwMode="auto">
          <a:xfrm>
            <a:off x="369888" y="2156059"/>
            <a:ext cx="1389062" cy="77964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dirty="0" smtClean="0">
                <a:latin typeface="Arial" charset="0"/>
              </a:rPr>
              <a:t>Código do </a:t>
            </a:r>
          </a:p>
          <a:p>
            <a:pPr algn="ctr"/>
            <a:r>
              <a:rPr lang="pt-PT" dirty="0" smtClean="0">
                <a:latin typeface="Arial" charset="0"/>
              </a:rPr>
              <a:t>utilizador</a:t>
            </a:r>
            <a:endParaRPr lang="pt-PT" dirty="0">
              <a:latin typeface="Arial" charset="0"/>
            </a:endParaRPr>
          </a:p>
        </p:txBody>
      </p:sp>
      <p:cxnSp>
        <p:nvCxnSpPr>
          <p:cNvPr id="641052" name="AutoShape 28"/>
          <p:cNvCxnSpPr>
            <a:cxnSpLocks noChangeShapeType="1"/>
            <a:stCxn id="641051" idx="6"/>
            <a:endCxn id="641049" idx="1"/>
          </p:cNvCxnSpPr>
          <p:nvPr/>
        </p:nvCxnSpPr>
        <p:spPr bwMode="auto">
          <a:xfrm>
            <a:off x="1758950" y="2545882"/>
            <a:ext cx="744538" cy="1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41053" name="Text Box 29"/>
          <p:cNvSpPr txBox="1">
            <a:spLocks noChangeArrowheads="1"/>
          </p:cNvSpPr>
          <p:nvPr/>
        </p:nvSpPr>
        <p:spPr bwMode="auto">
          <a:xfrm>
            <a:off x="7148513" y="2286000"/>
            <a:ext cx="1817687" cy="5270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Implementação do serviço</a:t>
            </a:r>
          </a:p>
        </p:txBody>
      </p:sp>
      <p:sp>
        <p:nvSpPr>
          <p:cNvPr id="641054" name="Text Box 30"/>
          <p:cNvSpPr txBox="1">
            <a:spLocks noChangeArrowheads="1"/>
          </p:cNvSpPr>
          <p:nvPr/>
        </p:nvSpPr>
        <p:spPr bwMode="auto">
          <a:xfrm>
            <a:off x="211138" y="3844925"/>
            <a:ext cx="181133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Contrato dos dados</a:t>
            </a:r>
          </a:p>
        </p:txBody>
      </p:sp>
      <p:sp>
        <p:nvSpPr>
          <p:cNvPr id="641055" name="Text Box 31"/>
          <p:cNvSpPr txBox="1">
            <a:spLocks noChangeArrowheads="1"/>
          </p:cNvSpPr>
          <p:nvPr/>
        </p:nvSpPr>
        <p:spPr bwMode="auto">
          <a:xfrm>
            <a:off x="211138" y="3201988"/>
            <a:ext cx="181768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 i="1">
                <a:latin typeface="Arial" charset="0"/>
              </a:rPr>
              <a:t>Contrato do serviço</a:t>
            </a:r>
          </a:p>
        </p:txBody>
      </p:sp>
      <p:cxnSp>
        <p:nvCxnSpPr>
          <p:cNvPr id="641056" name="AutoShape 32"/>
          <p:cNvCxnSpPr>
            <a:cxnSpLocks noChangeShapeType="1"/>
            <a:stCxn id="641054" idx="0"/>
            <a:endCxn id="641055" idx="2"/>
          </p:cNvCxnSpPr>
          <p:nvPr/>
        </p:nvCxnSpPr>
        <p:spPr bwMode="auto">
          <a:xfrm rot="5400000" flipH="1" flipV="1">
            <a:off x="954088" y="3679032"/>
            <a:ext cx="3286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1057" name="Text Box 33"/>
          <p:cNvSpPr txBox="1">
            <a:spLocks noChangeArrowheads="1"/>
          </p:cNvSpPr>
          <p:nvPr/>
        </p:nvSpPr>
        <p:spPr bwMode="auto">
          <a:xfrm>
            <a:off x="4895850" y="5568950"/>
            <a:ext cx="1811338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>
                <a:latin typeface="Arial" charset="0"/>
              </a:rPr>
              <a:t>wsdl:message</a:t>
            </a:r>
            <a:endParaRPr lang="pt-PT" i="1">
              <a:latin typeface="Arial" charset="0"/>
            </a:endParaRPr>
          </a:p>
        </p:txBody>
      </p:sp>
      <p:sp>
        <p:nvSpPr>
          <p:cNvPr id="641058" name="Text Box 34"/>
          <p:cNvSpPr txBox="1">
            <a:spLocks noChangeArrowheads="1"/>
          </p:cNvSpPr>
          <p:nvPr/>
        </p:nvSpPr>
        <p:spPr bwMode="auto">
          <a:xfrm>
            <a:off x="4897438" y="5100638"/>
            <a:ext cx="181768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>
                <a:latin typeface="Arial" charset="0"/>
              </a:rPr>
              <a:t>wsdl:portType</a:t>
            </a:r>
            <a:endParaRPr lang="pt-PT" i="1">
              <a:latin typeface="Arial" charset="0"/>
            </a:endParaRPr>
          </a:p>
        </p:txBody>
      </p:sp>
      <p:cxnSp>
        <p:nvCxnSpPr>
          <p:cNvPr id="641059" name="AutoShape 35"/>
          <p:cNvCxnSpPr>
            <a:cxnSpLocks noChangeShapeType="1"/>
            <a:stCxn id="641057" idx="0"/>
            <a:endCxn id="641058" idx="2"/>
          </p:cNvCxnSpPr>
          <p:nvPr/>
        </p:nvCxnSpPr>
        <p:spPr bwMode="auto">
          <a:xfrm flipV="1">
            <a:off x="5802313" y="5414963"/>
            <a:ext cx="4762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1060" name="Text Box 36"/>
          <p:cNvSpPr txBox="1">
            <a:spLocks noChangeArrowheads="1"/>
          </p:cNvSpPr>
          <p:nvPr/>
        </p:nvSpPr>
        <p:spPr bwMode="auto">
          <a:xfrm>
            <a:off x="4903788" y="4195763"/>
            <a:ext cx="181133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>
                <a:latin typeface="Arial" charset="0"/>
              </a:rPr>
              <a:t>wsdl:port</a:t>
            </a:r>
          </a:p>
        </p:txBody>
      </p:sp>
      <p:sp>
        <p:nvSpPr>
          <p:cNvPr id="641061" name="Text Box 37"/>
          <p:cNvSpPr txBox="1">
            <a:spLocks noChangeArrowheads="1"/>
          </p:cNvSpPr>
          <p:nvPr/>
        </p:nvSpPr>
        <p:spPr bwMode="auto">
          <a:xfrm>
            <a:off x="4913313" y="4656138"/>
            <a:ext cx="1811337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PT">
                <a:latin typeface="Arial" charset="0"/>
              </a:rPr>
              <a:t>wsdl:binding</a:t>
            </a:r>
          </a:p>
        </p:txBody>
      </p:sp>
      <p:cxnSp>
        <p:nvCxnSpPr>
          <p:cNvPr id="641062" name="AutoShape 38"/>
          <p:cNvCxnSpPr>
            <a:cxnSpLocks noChangeShapeType="1"/>
            <a:stCxn id="641032" idx="2"/>
            <a:endCxn id="641026" idx="0"/>
          </p:cNvCxnSpPr>
          <p:nvPr/>
        </p:nvCxnSpPr>
        <p:spPr bwMode="auto">
          <a:xfrm>
            <a:off x="5778500" y="2798763"/>
            <a:ext cx="15875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1063" name="AutoShape 39"/>
          <p:cNvCxnSpPr>
            <a:cxnSpLocks noChangeShapeType="1"/>
            <a:stCxn id="641060" idx="3"/>
            <a:endCxn id="641033" idx="1"/>
          </p:cNvCxnSpPr>
          <p:nvPr/>
        </p:nvCxnSpPr>
        <p:spPr bwMode="auto">
          <a:xfrm flipV="1">
            <a:off x="6715125" y="1155700"/>
            <a:ext cx="458788" cy="3197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641064" name="AutoShape 40"/>
          <p:cNvCxnSpPr>
            <a:cxnSpLocks noChangeShapeType="1"/>
            <a:stCxn id="641034" idx="1"/>
            <a:endCxn id="641061" idx="3"/>
          </p:cNvCxnSpPr>
          <p:nvPr/>
        </p:nvCxnSpPr>
        <p:spPr bwMode="auto">
          <a:xfrm flipH="1">
            <a:off x="6724650" y="1797050"/>
            <a:ext cx="425450" cy="30162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641065" name="AutoShape 41"/>
          <p:cNvCxnSpPr>
            <a:cxnSpLocks noChangeShapeType="1"/>
            <a:stCxn id="641058" idx="3"/>
            <a:endCxn id="641029" idx="1"/>
          </p:cNvCxnSpPr>
          <p:nvPr/>
        </p:nvCxnSpPr>
        <p:spPr bwMode="auto">
          <a:xfrm flipV="1">
            <a:off x="6715125" y="3359150"/>
            <a:ext cx="433388" cy="18986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641066" name="AutoShape 42"/>
          <p:cNvCxnSpPr>
            <a:cxnSpLocks noChangeShapeType="1"/>
            <a:stCxn id="641057" idx="3"/>
            <a:endCxn id="641028" idx="1"/>
          </p:cNvCxnSpPr>
          <p:nvPr/>
        </p:nvCxnSpPr>
        <p:spPr bwMode="auto">
          <a:xfrm flipV="1">
            <a:off x="6707188" y="4002088"/>
            <a:ext cx="441325" cy="17240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ACC8-3E30-4E14-B182-7F67051610CE}" type="slidenum">
              <a:rPr lang="pt-PT"/>
              <a:pPr/>
              <a:t>24</a:t>
            </a:fld>
            <a:endParaRPr lang="pt-PT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Utilização da </a:t>
            </a:r>
            <a:r>
              <a:rPr lang="pt-PT" i="1" dirty="0" err="1" smtClean="0"/>
              <a:t>metadata</a:t>
            </a:r>
            <a:r>
              <a:rPr lang="pt-PT" dirty="0" smtClean="0"/>
              <a:t>: </a:t>
            </a:r>
            <a:r>
              <a:rPr lang="pt-PT" dirty="0" err="1" smtClean="0"/>
              <a:t>svcutil.exe</a:t>
            </a:r>
            <a:endParaRPr lang="pt-PT" dirty="0"/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6191250" y="5768975"/>
            <a:ext cx="2039938" cy="468313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>
                <a:latin typeface="Arial" charset="0"/>
              </a:rPr>
              <a:t>WSDL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6361113" y="3971925"/>
            <a:ext cx="1668462" cy="5000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>
                <a:latin typeface="Arial" charset="0"/>
              </a:rPr>
              <a:t>Hospedeiro do serviço</a:t>
            </a:r>
          </a:p>
        </p:txBody>
      </p:sp>
      <p:cxnSp>
        <p:nvCxnSpPr>
          <p:cNvPr id="642053" name="AutoShape 5"/>
          <p:cNvCxnSpPr>
            <a:cxnSpLocks noChangeShapeType="1"/>
            <a:stCxn id="642052" idx="2"/>
            <a:endCxn id="642051" idx="0"/>
          </p:cNvCxnSpPr>
          <p:nvPr/>
        </p:nvCxnSpPr>
        <p:spPr bwMode="auto">
          <a:xfrm>
            <a:off x="7196138" y="4471988"/>
            <a:ext cx="15875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1398588" y="5761038"/>
            <a:ext cx="1828800" cy="474662"/>
          </a:xfrm>
          <a:prstGeom prst="roundRect">
            <a:avLst>
              <a:gd name="adj" fmla="val 16667"/>
            </a:avLst>
          </a:prstGeom>
          <a:solidFill>
            <a:srgbClr val="E1F1F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>
                <a:latin typeface="Arial" charset="0"/>
              </a:rPr>
              <a:t>svcutil.exe</a:t>
            </a:r>
          </a:p>
        </p:txBody>
      </p:sp>
      <p:cxnSp>
        <p:nvCxnSpPr>
          <p:cNvPr id="642055" name="AutoShape 7"/>
          <p:cNvCxnSpPr>
            <a:cxnSpLocks noChangeShapeType="1"/>
            <a:stCxn id="642051" idx="1"/>
            <a:endCxn id="642054" idx="3"/>
          </p:cNvCxnSpPr>
          <p:nvPr/>
        </p:nvCxnSpPr>
        <p:spPr bwMode="auto">
          <a:xfrm flipH="1" flipV="1">
            <a:off x="3227388" y="5999163"/>
            <a:ext cx="2963862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2905125" y="3971925"/>
            <a:ext cx="1668463" cy="5000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>
                <a:latin typeface="Arial" charset="0"/>
              </a:rPr>
              <a:t>Canal</a:t>
            </a:r>
          </a:p>
        </p:txBody>
      </p:sp>
      <p:cxnSp>
        <p:nvCxnSpPr>
          <p:cNvPr id="642057" name="AutoShape 9"/>
          <p:cNvCxnSpPr>
            <a:cxnSpLocks noChangeShapeType="1"/>
            <a:stCxn id="642054" idx="0"/>
            <a:endCxn id="642062" idx="2"/>
          </p:cNvCxnSpPr>
          <p:nvPr/>
        </p:nvCxnSpPr>
        <p:spPr bwMode="auto">
          <a:xfrm flipH="1" flipV="1">
            <a:off x="1612900" y="4962525"/>
            <a:ext cx="700088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2058" name="AutoShape 10"/>
          <p:cNvCxnSpPr>
            <a:cxnSpLocks noChangeShapeType="1"/>
            <a:stCxn id="642054" idx="0"/>
            <a:endCxn id="642061" idx="2"/>
          </p:cNvCxnSpPr>
          <p:nvPr/>
        </p:nvCxnSpPr>
        <p:spPr bwMode="auto">
          <a:xfrm flipH="1" flipV="1">
            <a:off x="1616075" y="3898900"/>
            <a:ext cx="696913" cy="186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2059" name="AutoShape 11"/>
          <p:cNvCxnSpPr>
            <a:cxnSpLocks noChangeShapeType="1"/>
            <a:stCxn id="642061" idx="3"/>
            <a:endCxn id="642056" idx="0"/>
          </p:cNvCxnSpPr>
          <p:nvPr/>
        </p:nvCxnSpPr>
        <p:spPr bwMode="auto">
          <a:xfrm>
            <a:off x="2520950" y="3657600"/>
            <a:ext cx="121920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2060" name="AutoShape 12"/>
          <p:cNvCxnSpPr>
            <a:cxnSpLocks noChangeShapeType="1"/>
            <a:stCxn id="642062" idx="3"/>
            <a:endCxn id="642056" idx="2"/>
          </p:cNvCxnSpPr>
          <p:nvPr/>
        </p:nvCxnSpPr>
        <p:spPr bwMode="auto">
          <a:xfrm flipV="1">
            <a:off x="2520950" y="4471988"/>
            <a:ext cx="1219200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2061" name="Text Box 13"/>
          <p:cNvSpPr txBox="1">
            <a:spLocks noChangeArrowheads="1"/>
          </p:cNvSpPr>
          <p:nvPr/>
        </p:nvSpPr>
        <p:spPr bwMode="auto">
          <a:xfrm>
            <a:off x="711200" y="3414713"/>
            <a:ext cx="1809750" cy="484187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>
                <a:latin typeface="Arial" charset="0"/>
              </a:rPr>
              <a:t>Contratos</a:t>
            </a:r>
          </a:p>
          <a:p>
            <a:pPr algn="ctr"/>
            <a:r>
              <a:rPr lang="pt-PT">
                <a:latin typeface="Arial" charset="0"/>
              </a:rPr>
              <a:t>(ficheiro .cs)</a:t>
            </a:r>
          </a:p>
        </p:txBody>
      </p:sp>
      <p:sp>
        <p:nvSpPr>
          <p:cNvPr id="642062" name="Text Box 14"/>
          <p:cNvSpPr txBox="1">
            <a:spLocks noChangeArrowheads="1"/>
          </p:cNvSpPr>
          <p:nvPr/>
        </p:nvSpPr>
        <p:spPr bwMode="auto">
          <a:xfrm>
            <a:off x="703263" y="4478338"/>
            <a:ext cx="1817687" cy="484187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>
                <a:latin typeface="Arial" charset="0"/>
              </a:rPr>
              <a:t>endereço + </a:t>
            </a:r>
            <a:r>
              <a:rPr lang="pt-PT" i="1">
                <a:latin typeface="Arial" charset="0"/>
              </a:rPr>
              <a:t>binding</a:t>
            </a:r>
          </a:p>
          <a:p>
            <a:pPr algn="ctr"/>
            <a:r>
              <a:rPr lang="pt-PT">
                <a:latin typeface="Arial" charset="0"/>
              </a:rPr>
              <a:t>(ficheiro app.config)</a:t>
            </a:r>
          </a:p>
        </p:txBody>
      </p:sp>
      <p:cxnSp>
        <p:nvCxnSpPr>
          <p:cNvPr id="642063" name="AutoShape 15"/>
          <p:cNvCxnSpPr>
            <a:cxnSpLocks noChangeShapeType="1"/>
            <a:stCxn id="642056" idx="3"/>
            <a:endCxn id="642052" idx="1"/>
          </p:cNvCxnSpPr>
          <p:nvPr/>
        </p:nvCxnSpPr>
        <p:spPr bwMode="auto">
          <a:xfrm>
            <a:off x="4573588" y="4222750"/>
            <a:ext cx="17875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42064" name="Rectangle 16"/>
          <p:cNvSpPr>
            <a:spLocks noChangeArrowheads="1"/>
          </p:cNvSpPr>
          <p:nvPr/>
        </p:nvSpPr>
        <p:spPr bwMode="auto">
          <a:xfrm>
            <a:off x="323850" y="1077913"/>
            <a:ext cx="8362950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PT" sz="2000" dirty="0" err="1">
                <a:solidFill>
                  <a:srgbClr val="000066"/>
                </a:solidFill>
                <a:latin typeface="Arial" charset="0"/>
              </a:rPr>
              <a:t>svcutil.exe</a:t>
            </a:r>
            <a:r>
              <a:rPr lang="pt-PT" sz="2000" dirty="0">
                <a:solidFill>
                  <a:srgbClr val="000066"/>
                </a:solidFill>
                <a:latin typeface="Arial" charset="0"/>
              </a:rPr>
              <a:t> – Ferramenta para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PT" sz="1800" dirty="0">
                <a:solidFill>
                  <a:srgbClr val="000066"/>
                </a:solidFill>
                <a:latin typeface="Arial" charset="0"/>
              </a:rPr>
              <a:t>Geração do contrato, </a:t>
            </a:r>
            <a:r>
              <a:rPr lang="pt-PT" sz="1800" i="1" dirty="0" err="1">
                <a:solidFill>
                  <a:srgbClr val="000066"/>
                </a:solidFill>
                <a:latin typeface="Arial" charset="0"/>
              </a:rPr>
              <a:t>binding</a:t>
            </a:r>
            <a:r>
              <a:rPr lang="pt-PT" sz="1800" dirty="0">
                <a:solidFill>
                  <a:srgbClr val="000066"/>
                </a:solidFill>
                <a:latin typeface="Arial" charset="0"/>
              </a:rPr>
              <a:t> e endereço com base na descrição WSDL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PT" sz="1800" dirty="0">
                <a:solidFill>
                  <a:srgbClr val="000066"/>
                </a:solidFill>
                <a:latin typeface="Arial" charset="0"/>
              </a:rPr>
              <a:t>Geração da descrição WSDL com base na definição do serviço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PT" sz="2000" dirty="0">
                <a:solidFill>
                  <a:srgbClr val="000066"/>
                </a:solidFill>
                <a:latin typeface="Arial" charset="0"/>
              </a:rPr>
              <a:t>Geração do contrato, </a:t>
            </a:r>
            <a:r>
              <a:rPr lang="pt-PT" sz="2000" i="1" dirty="0" err="1">
                <a:solidFill>
                  <a:srgbClr val="000066"/>
                </a:solidFill>
                <a:latin typeface="Arial" charset="0"/>
              </a:rPr>
              <a:t>binding</a:t>
            </a:r>
            <a:r>
              <a:rPr lang="pt-PT" sz="2000" dirty="0">
                <a:solidFill>
                  <a:srgbClr val="000066"/>
                </a:solidFill>
                <a:latin typeface="Arial" charset="0"/>
              </a:rPr>
              <a:t> e endereço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PT" sz="1800" dirty="0">
                <a:solidFill>
                  <a:srgbClr val="000066"/>
                </a:solidFill>
                <a:latin typeface="Arial" charset="0"/>
              </a:rPr>
              <a:t>Contrato: ficheiro com definições em C</a:t>
            </a:r>
            <a:r>
              <a:rPr lang="pt-PT" sz="1800" dirty="0" smtClean="0">
                <a:solidFill>
                  <a:srgbClr val="000066"/>
                </a:solidFill>
                <a:latin typeface="Arial" charset="0"/>
              </a:rPr>
              <a:t># (interface e </a:t>
            </a:r>
            <a:r>
              <a:rPr lang="pt-PT" sz="1800" i="1" dirty="0" err="1" smtClean="0">
                <a:solidFill>
                  <a:srgbClr val="000066"/>
                </a:solidFill>
                <a:latin typeface="Arial" charset="0"/>
              </a:rPr>
              <a:t>client</a:t>
            </a:r>
            <a:r>
              <a:rPr lang="pt-PT" sz="1800" i="1" dirty="0" smtClean="0">
                <a:solidFill>
                  <a:srgbClr val="000066"/>
                </a:solidFill>
                <a:latin typeface="Arial" charset="0"/>
              </a:rPr>
              <a:t> </a:t>
            </a:r>
            <a:r>
              <a:rPr lang="pt-PT" sz="1800" i="1" dirty="0" err="1" smtClean="0">
                <a:solidFill>
                  <a:srgbClr val="000066"/>
                </a:solidFill>
                <a:latin typeface="Arial" charset="0"/>
              </a:rPr>
              <a:t>object</a:t>
            </a:r>
            <a:r>
              <a:rPr lang="pt-PT" sz="1800" i="1" dirty="0" smtClean="0">
                <a:solidFill>
                  <a:srgbClr val="000066"/>
                </a:solidFill>
                <a:latin typeface="Arial" charset="0"/>
              </a:rPr>
              <a:t> </a:t>
            </a:r>
            <a:r>
              <a:rPr lang="pt-PT" sz="1800" i="1" dirty="0" err="1" smtClean="0">
                <a:solidFill>
                  <a:srgbClr val="000066"/>
                </a:solidFill>
                <a:latin typeface="Arial" charset="0"/>
              </a:rPr>
              <a:t>class</a:t>
            </a:r>
            <a:r>
              <a:rPr lang="pt-PT" sz="1800" dirty="0" smtClean="0">
                <a:solidFill>
                  <a:srgbClr val="000066"/>
                </a:solidFill>
                <a:latin typeface="Arial" charset="0"/>
              </a:rPr>
              <a:t>)</a:t>
            </a:r>
            <a:endParaRPr lang="pt-PT" sz="1800" dirty="0">
              <a:solidFill>
                <a:srgbClr val="000066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PT" sz="1800" i="1" dirty="0" err="1">
                <a:solidFill>
                  <a:srgbClr val="000066"/>
                </a:solidFill>
                <a:latin typeface="Arial" charset="0"/>
              </a:rPr>
              <a:t>Binding</a:t>
            </a:r>
            <a:r>
              <a:rPr lang="pt-PT" sz="1800" dirty="0">
                <a:solidFill>
                  <a:srgbClr val="000066"/>
                </a:solidFill>
                <a:latin typeface="Arial" charset="0"/>
              </a:rPr>
              <a:t> e endereço: ficheiro de configuração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5528-7B5D-4959-B514-920EB931F121}" type="slidenum">
              <a:rPr lang="pt-PT"/>
              <a:pPr/>
              <a:t>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Ficheiros de configuração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Objectivo: administração do serviço ou de clientes do serviço sem necessidade de alterar código ou recompilar a aplicação</a:t>
            </a:r>
          </a:p>
          <a:p>
            <a:pPr lvl="1"/>
            <a:r>
              <a:rPr lang="pt-PT" i="1"/>
              <a:t>Binding</a:t>
            </a:r>
          </a:p>
          <a:p>
            <a:pPr lvl="1"/>
            <a:r>
              <a:rPr lang="pt-PT"/>
              <a:t>Endereço</a:t>
            </a:r>
          </a:p>
          <a:p>
            <a:pPr lvl="1"/>
            <a:r>
              <a:rPr lang="pt-PT" i="1"/>
              <a:t>Behaviors</a:t>
            </a:r>
          </a:p>
          <a:p>
            <a:pPr lvl="1"/>
            <a:r>
              <a:rPr lang="pt-PT" i="1"/>
              <a:t>Logging</a:t>
            </a:r>
          </a:p>
          <a:p>
            <a:pPr lvl="1"/>
            <a:r>
              <a:rPr lang="pt-PT" i="1"/>
              <a:t>...</a:t>
            </a:r>
          </a:p>
          <a:p>
            <a:r>
              <a:rPr lang="pt-PT"/>
              <a:t>app.config – Ficheiro de configuração em XML</a:t>
            </a:r>
          </a:p>
          <a:p>
            <a:r>
              <a:rPr lang="pt-PT"/>
              <a:t>SvcConfigEditor.exe – Ferramenta para edição de ficheiros de configuração</a:t>
            </a:r>
          </a:p>
          <a:p>
            <a:r>
              <a:rPr lang="pt-PT"/>
              <a:t>A informação presente no ficheiro app.config é usada</a:t>
            </a:r>
          </a:p>
          <a:p>
            <a:pPr lvl="1"/>
            <a:r>
              <a:rPr lang="pt-PT"/>
              <a:t>Pelo </a:t>
            </a:r>
            <a:r>
              <a:rPr lang="pt-PT" b="1"/>
              <a:t>ServiceHost</a:t>
            </a:r>
            <a:r>
              <a:rPr lang="pt-PT"/>
              <a:t> aquando da disponibilização dos serviços</a:t>
            </a:r>
          </a:p>
          <a:p>
            <a:pPr lvl="1"/>
            <a:r>
              <a:rPr lang="pt-PT"/>
              <a:t>Pelo </a:t>
            </a:r>
            <a:r>
              <a:rPr lang="pt-PT" b="1"/>
              <a:t>ChannelFactory</a:t>
            </a:r>
            <a:r>
              <a:rPr lang="pt-PT"/>
              <a:t> aquando da criação dum canal para um serviço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5175" y="2641600"/>
            <a:ext cx="4270375" cy="523220"/>
          </a:xfrm>
        </p:spPr>
        <p:txBody>
          <a:bodyPr/>
          <a:lstStyle/>
          <a:p>
            <a:r>
              <a:rPr lang="pt-PT" dirty="0" err="1" smtClean="0"/>
              <a:t>DictionaryClient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genérica de execução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031958" y="534202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31958" y="48703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31958" y="373460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24" name="Straight Connector 23"/>
          <p:cNvCxnSpPr>
            <a:stCxn id="51" idx="2"/>
            <a:endCxn id="10" idx="0"/>
          </p:cNvCxnSpPr>
          <p:nvPr/>
        </p:nvCxnSpPr>
        <p:spPr bwMode="auto">
          <a:xfrm rot="5400000">
            <a:off x="3676851" y="474044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2"/>
            <a:endCxn id="51" idx="0"/>
          </p:cNvCxnSpPr>
          <p:nvPr/>
        </p:nvCxnSpPr>
        <p:spPr bwMode="auto">
          <a:xfrm rot="5400000">
            <a:off x="3773104" y="417255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2"/>
            <a:endCxn id="9" idx="0"/>
          </p:cNvCxnSpPr>
          <p:nvPr/>
        </p:nvCxnSpPr>
        <p:spPr bwMode="auto">
          <a:xfrm rot="5400000">
            <a:off x="3773103" y="530833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3031958" y="420623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64" name="Straight Connector 63"/>
          <p:cNvCxnSpPr>
            <a:stCxn id="69" idx="1"/>
            <a:endCxn id="11" idx="0"/>
          </p:cNvCxnSpPr>
          <p:nvPr/>
        </p:nvCxnSpPr>
        <p:spPr bwMode="auto">
          <a:xfrm rot="16200000" flipH="1">
            <a:off x="3758666" y="368647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6352674" y="534202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352674" y="48703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352674" y="373460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1" name="Straight Connector 100"/>
          <p:cNvCxnSpPr>
            <a:stCxn id="104" idx="2"/>
            <a:endCxn id="99" idx="0"/>
          </p:cNvCxnSpPr>
          <p:nvPr/>
        </p:nvCxnSpPr>
        <p:spPr bwMode="auto">
          <a:xfrm rot="5400000">
            <a:off x="6997567" y="474044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100" idx="2"/>
            <a:endCxn id="104" idx="0"/>
          </p:cNvCxnSpPr>
          <p:nvPr/>
        </p:nvCxnSpPr>
        <p:spPr bwMode="auto">
          <a:xfrm rot="5400000">
            <a:off x="7093820" y="417255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99" idx="2"/>
            <a:endCxn id="98" idx="0"/>
          </p:cNvCxnSpPr>
          <p:nvPr/>
        </p:nvCxnSpPr>
        <p:spPr bwMode="auto">
          <a:xfrm rot="5400000">
            <a:off x="7093819" y="530833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352674" y="420623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5" name="Straight Connector 104"/>
          <p:cNvCxnSpPr>
            <a:stCxn id="106" idx="1"/>
            <a:endCxn id="100" idx="0"/>
          </p:cNvCxnSpPr>
          <p:nvPr/>
        </p:nvCxnSpPr>
        <p:spPr bwMode="auto">
          <a:xfrm rot="16200000" flipH="1">
            <a:off x="7079382" y="368647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9" idx="3"/>
            <a:endCxn id="98" idx="1"/>
          </p:cNvCxnSpPr>
          <p:nvPr/>
        </p:nvCxnSpPr>
        <p:spPr bwMode="auto">
          <a:xfrm>
            <a:off x="4581626" y="5544151"/>
            <a:ext cx="177104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250257" y="3590223"/>
            <a:ext cx="85087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92505" y="363835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 err="1" smtClean="0">
                <a:latin typeface="+mj-lt"/>
              </a:rPr>
              <a:t>Channel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Model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Layer</a:t>
            </a:r>
            <a:endParaRPr lang="pt-PT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2505" y="31282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 err="1" smtClean="0">
                <a:latin typeface="+mj-lt"/>
              </a:rPr>
              <a:t>Service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Model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Layer</a:t>
            </a:r>
            <a:endParaRPr lang="pt-PT" sz="1600" dirty="0">
              <a:latin typeface="+mj-lt"/>
            </a:endParaRPr>
          </a:p>
        </p:txBody>
      </p:sp>
      <p:sp>
        <p:nvSpPr>
          <p:cNvPr id="69" name="Round Same Side Corner Rectangle 68"/>
          <p:cNvSpPr/>
          <p:nvPr/>
        </p:nvSpPr>
        <p:spPr bwMode="auto">
          <a:xfrm>
            <a:off x="3031957" y="311858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Client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6352673" y="311858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Dispatcher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685448" y="1645921"/>
            <a:ext cx="2146433" cy="9721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Consumidores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do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025414" y="1645921"/>
            <a:ext cx="2146433" cy="9721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Implementação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do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725177" y="2829826"/>
            <a:ext cx="163630" cy="1540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/>
          <p:cNvCxnSpPr>
            <a:stCxn id="69" idx="3"/>
            <a:endCxn id="39" idx="4"/>
          </p:cNvCxnSpPr>
          <p:nvPr/>
        </p:nvCxnSpPr>
        <p:spPr bwMode="auto">
          <a:xfrm rot="5400000" flipH="1" flipV="1">
            <a:off x="3739514" y="3051109"/>
            <a:ext cx="134755" cy="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016064" y="2767914"/>
            <a:ext cx="163630" cy="1540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>
            <a:stCxn id="38" idx="4"/>
            <a:endCxn id="47" idx="0"/>
          </p:cNvCxnSpPr>
          <p:nvPr/>
        </p:nvCxnSpPr>
        <p:spPr bwMode="auto">
          <a:xfrm rot="5400000">
            <a:off x="7023334" y="2692617"/>
            <a:ext cx="149842" cy="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Curved Up Arrow 55"/>
          <p:cNvSpPr/>
          <p:nvPr/>
        </p:nvSpPr>
        <p:spPr bwMode="auto">
          <a:xfrm>
            <a:off x="4783756" y="3715352"/>
            <a:ext cx="1472665" cy="1742173"/>
          </a:xfrm>
          <a:prstGeom prst="curvedUpArrow">
            <a:avLst>
              <a:gd name="adj1" fmla="val 5611"/>
              <a:gd name="adj2" fmla="val 13191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pic>
        <p:nvPicPr>
          <p:cNvPr id="35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4712" y="4482984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7238" y="4492609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6A5A-40A2-4064-8826-0BA612ACDA9A}" type="slidenum">
              <a:rPr lang="pt-PT"/>
              <a:pPr/>
              <a:t>28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genérica de execução</a:t>
            </a:r>
            <a:endParaRPr lang="pt-PT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Arquitectura composta por duas </a:t>
            </a:r>
            <a:r>
              <a:rPr lang="pt-PT" dirty="0" smtClean="0"/>
              <a:t>camadas</a:t>
            </a:r>
            <a:endParaRPr lang="pt-PT" dirty="0"/>
          </a:p>
          <a:p>
            <a:pPr lvl="1"/>
            <a:r>
              <a:rPr lang="pt-PT" i="1" dirty="0" err="1"/>
              <a:t>Channel</a:t>
            </a:r>
            <a:r>
              <a:rPr lang="pt-PT" i="1" dirty="0"/>
              <a:t> </a:t>
            </a:r>
            <a:r>
              <a:rPr lang="pt-PT" i="1" dirty="0" err="1" smtClean="0"/>
              <a:t>Model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endParaRPr lang="pt-PT" dirty="0"/>
          </a:p>
          <a:p>
            <a:pPr lvl="1"/>
            <a:r>
              <a:rPr lang="pt-PT" i="1" dirty="0"/>
              <a:t>Service </a:t>
            </a:r>
            <a:r>
              <a:rPr lang="pt-PT" i="1" dirty="0" err="1" smtClean="0"/>
              <a:t>Model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endParaRPr lang="pt-PT" dirty="0"/>
          </a:p>
          <a:p>
            <a:pPr lvl="1"/>
            <a:endParaRPr lang="pt-PT" dirty="0"/>
          </a:p>
          <a:p>
            <a:r>
              <a:rPr lang="pt-PT" b="1" i="1" dirty="0" err="1"/>
              <a:t>Channel</a:t>
            </a:r>
            <a:r>
              <a:rPr lang="pt-PT" b="1" i="1" dirty="0"/>
              <a:t> </a:t>
            </a:r>
            <a:r>
              <a:rPr lang="pt-PT" b="1" i="1" dirty="0" err="1" smtClean="0"/>
              <a:t>Model</a:t>
            </a:r>
            <a:r>
              <a:rPr lang="pt-PT" dirty="0" smtClean="0"/>
              <a:t> </a:t>
            </a:r>
            <a:r>
              <a:rPr lang="pt-PT" dirty="0"/>
              <a:t>– pilha contendo canais que processam mensagens</a:t>
            </a:r>
          </a:p>
          <a:p>
            <a:pPr lvl="1"/>
            <a:r>
              <a:rPr lang="pt-PT" dirty="0" smtClean="0"/>
              <a:t>Mensagens SOAP: conjunto de </a:t>
            </a:r>
            <a:r>
              <a:rPr lang="pt-PT" i="1" dirty="0" err="1" smtClean="0"/>
              <a:t>headers</a:t>
            </a:r>
            <a:r>
              <a:rPr lang="pt-PT" dirty="0" smtClean="0"/>
              <a:t> e um </a:t>
            </a:r>
            <a:r>
              <a:rPr lang="pt-PT" i="1" dirty="0" err="1" smtClean="0"/>
              <a:t>body</a:t>
            </a:r>
            <a:endParaRPr lang="pt-PT" dirty="0" smtClean="0"/>
          </a:p>
          <a:p>
            <a:pPr lvl="1"/>
            <a:r>
              <a:rPr lang="pt-PT" dirty="0" smtClean="0"/>
              <a:t>Canais </a:t>
            </a:r>
            <a:r>
              <a:rPr lang="pt-PT" dirty="0"/>
              <a:t>de </a:t>
            </a:r>
            <a:r>
              <a:rPr lang="pt-PT" dirty="0" smtClean="0"/>
              <a:t>protocolo</a:t>
            </a:r>
          </a:p>
          <a:p>
            <a:pPr lvl="2"/>
            <a:r>
              <a:rPr lang="pt-PT" dirty="0" smtClean="0"/>
              <a:t>Produção e consumo de </a:t>
            </a:r>
            <a:r>
              <a:rPr lang="pt-PT" i="1" dirty="0" err="1" smtClean="0"/>
              <a:t>headers</a:t>
            </a:r>
            <a:endParaRPr lang="pt-PT" i="1" dirty="0" smtClean="0"/>
          </a:p>
          <a:p>
            <a:pPr lvl="1"/>
            <a:r>
              <a:rPr lang="pt-PT" dirty="0" smtClean="0"/>
              <a:t>Canal de codificação e transporte</a:t>
            </a:r>
          </a:p>
          <a:p>
            <a:pPr lvl="2"/>
            <a:r>
              <a:rPr lang="pt-PT" dirty="0" smtClean="0"/>
              <a:t>Adequação das mensagens aos mecanismos de transporte</a:t>
            </a:r>
          </a:p>
          <a:p>
            <a:pPr lvl="2"/>
            <a:r>
              <a:rPr lang="pt-PT" dirty="0" smtClean="0"/>
              <a:t>Emissão/recepção através desses mecanismos</a:t>
            </a:r>
          </a:p>
          <a:p>
            <a:pPr lvl="2"/>
            <a:endParaRPr lang="pt-PT" dirty="0" smtClean="0"/>
          </a:p>
          <a:p>
            <a:r>
              <a:rPr lang="pt-PT" b="1" i="1" dirty="0" err="1" smtClean="0"/>
              <a:t>Service</a:t>
            </a:r>
            <a:r>
              <a:rPr lang="pt-PT" b="1" i="1" dirty="0" smtClean="0"/>
              <a:t> </a:t>
            </a:r>
            <a:r>
              <a:rPr lang="pt-PT" b="1" i="1" dirty="0" err="1" smtClean="0"/>
              <a:t>Model</a:t>
            </a:r>
            <a:r>
              <a:rPr lang="pt-PT" b="1" dirty="0" smtClean="0"/>
              <a:t> </a:t>
            </a:r>
            <a:r>
              <a:rPr lang="pt-PT" dirty="0" smtClean="0"/>
              <a:t>– interface entre mensagens e objectos/métodos</a:t>
            </a:r>
          </a:p>
          <a:p>
            <a:pPr lvl="1"/>
            <a:r>
              <a:rPr lang="pt-PT" dirty="0" smtClean="0"/>
              <a:t>Associação entre mensagens e objectos/métodos</a:t>
            </a:r>
          </a:p>
          <a:p>
            <a:pPr lvl="1"/>
            <a:r>
              <a:rPr lang="pt-PT" dirty="0" smtClean="0"/>
              <a:t>Seriação de objectos</a:t>
            </a:r>
          </a:p>
          <a:p>
            <a:pPr lvl="1"/>
            <a:r>
              <a:rPr lang="pt-PT" dirty="0" smtClean="0"/>
              <a:t>Gestão de objectos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 </a:t>
            </a:r>
            <a:r>
              <a:rPr lang="pt-PT" b="1" dirty="0" err="1" smtClean="0"/>
              <a:t>Message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Representação de mensagens SOAP</a:t>
            </a:r>
          </a:p>
          <a:p>
            <a:pPr lvl="1"/>
            <a:r>
              <a:rPr lang="pt-PT" i="1" dirty="0" err="1" smtClean="0"/>
              <a:t>Body</a:t>
            </a:r>
            <a:endParaRPr lang="pt-PT" i="1" dirty="0" smtClean="0"/>
          </a:p>
          <a:p>
            <a:pPr lvl="1"/>
            <a:r>
              <a:rPr lang="pt-PT" i="1" dirty="0" err="1" smtClean="0"/>
              <a:t>Headers</a:t>
            </a:r>
            <a:endParaRPr lang="pt-PT" i="1" dirty="0" smtClean="0"/>
          </a:p>
          <a:p>
            <a:pPr lvl="1"/>
            <a:r>
              <a:rPr lang="pt-PT" i="1" dirty="0" err="1" smtClean="0"/>
              <a:t>Properties</a:t>
            </a:r>
            <a:r>
              <a:rPr lang="pt-PT" dirty="0" err="1" smtClean="0"/>
              <a:t>*</a:t>
            </a:r>
            <a:endParaRPr lang="pt-PT" i="1" dirty="0" smtClean="0"/>
          </a:p>
          <a:p>
            <a:endParaRPr lang="pt-PT" dirty="0" smtClean="0"/>
          </a:p>
          <a:p>
            <a:r>
              <a:rPr lang="pt-PT" dirty="0" smtClean="0"/>
              <a:t>Independente do formato de codificação</a:t>
            </a:r>
          </a:p>
          <a:p>
            <a:pPr lvl="1"/>
            <a:r>
              <a:rPr lang="pt-PT" i="1" dirty="0" err="1" smtClean="0"/>
              <a:t>Encoder</a:t>
            </a:r>
            <a:r>
              <a:rPr lang="pt-PT" i="1" dirty="0" smtClean="0"/>
              <a:t> </a:t>
            </a:r>
            <a:r>
              <a:rPr lang="pt-PT" dirty="0" smtClean="0"/>
              <a:t>: </a:t>
            </a:r>
            <a:r>
              <a:rPr lang="pt-PT" b="1" dirty="0" err="1" smtClean="0"/>
              <a:t>Message</a:t>
            </a:r>
            <a:r>
              <a:rPr lang="pt-PT" dirty="0" smtClean="0"/>
              <a:t> </a:t>
            </a:r>
            <a:r>
              <a:rPr lang="pt-PT" dirty="0" smtClean="0">
                <a:sym typeface="Symbol"/>
              </a:rPr>
              <a:t> </a:t>
            </a:r>
            <a:r>
              <a:rPr lang="pt-PT" b="1" dirty="0" err="1" smtClean="0"/>
              <a:t>Stream</a:t>
            </a:r>
            <a:endParaRPr lang="pt-PT" b="1" dirty="0" smtClean="0"/>
          </a:p>
          <a:p>
            <a:pPr lvl="2"/>
            <a:r>
              <a:rPr lang="pt-PT" b="1" dirty="0" smtClean="0"/>
              <a:t>[</a:t>
            </a:r>
            <a:r>
              <a:rPr lang="pt-PT" b="1" dirty="0" err="1" smtClean="0"/>
              <a:t>Text</a:t>
            </a:r>
            <a:r>
              <a:rPr lang="pt-PT" b="1" dirty="0" smtClean="0"/>
              <a:t> | </a:t>
            </a:r>
            <a:r>
              <a:rPr lang="pt-PT" b="1" dirty="0" err="1" smtClean="0"/>
              <a:t>Binary</a:t>
            </a:r>
            <a:r>
              <a:rPr lang="pt-PT" b="1" dirty="0" smtClean="0"/>
              <a:t> | </a:t>
            </a:r>
            <a:r>
              <a:rPr lang="pt-PT" b="1" dirty="0" err="1" smtClean="0"/>
              <a:t>Mtom</a:t>
            </a:r>
            <a:r>
              <a:rPr lang="pt-PT" b="1" dirty="0" smtClean="0"/>
              <a:t> | </a:t>
            </a:r>
            <a:r>
              <a:rPr lang="pt-PT" b="1" dirty="0" err="1" smtClean="0"/>
              <a:t>Json</a:t>
            </a:r>
            <a:r>
              <a:rPr lang="pt-PT" b="1" dirty="0" smtClean="0"/>
              <a:t> ]</a:t>
            </a:r>
            <a:r>
              <a:rPr lang="pt-PT" b="1" dirty="0" err="1" smtClean="0"/>
              <a:t>MessageEncoder</a:t>
            </a:r>
            <a:endParaRPr lang="pt-PT" b="1" dirty="0" smtClean="0"/>
          </a:p>
          <a:p>
            <a:endParaRPr lang="pt-PT" i="1" dirty="0" smtClean="0"/>
          </a:p>
          <a:p>
            <a:r>
              <a:rPr lang="pt-PT" dirty="0" smtClean="0"/>
              <a:t>Canais processam mensagens</a:t>
            </a:r>
          </a:p>
          <a:p>
            <a:pPr lvl="1"/>
            <a:r>
              <a:rPr lang="pt-PT" dirty="0" smtClean="0"/>
              <a:t>Protocolo : </a:t>
            </a:r>
            <a:r>
              <a:rPr lang="pt-PT" b="1" dirty="0" err="1" smtClean="0"/>
              <a:t>Message</a:t>
            </a:r>
            <a:r>
              <a:rPr lang="pt-PT" dirty="0" smtClean="0"/>
              <a:t> </a:t>
            </a:r>
            <a:r>
              <a:rPr lang="pt-PT" dirty="0" smtClean="0">
                <a:sym typeface="Symbol"/>
              </a:rPr>
              <a:t> </a:t>
            </a:r>
            <a:r>
              <a:rPr lang="pt-PT" b="1" dirty="0" err="1" smtClean="0"/>
              <a:t>Message</a:t>
            </a:r>
            <a:endParaRPr lang="pt-PT" dirty="0" smtClean="0"/>
          </a:p>
          <a:p>
            <a:pPr lvl="1"/>
            <a:r>
              <a:rPr lang="pt-PT" dirty="0" smtClean="0"/>
              <a:t>Transporte: </a:t>
            </a:r>
            <a:r>
              <a:rPr lang="pt-PT" b="1" dirty="0" err="1" smtClean="0"/>
              <a:t>Message</a:t>
            </a:r>
            <a:r>
              <a:rPr lang="pt-PT" dirty="0" smtClean="0"/>
              <a:t> </a:t>
            </a:r>
            <a:r>
              <a:rPr lang="pt-PT" dirty="0" smtClean="0">
                <a:sym typeface="Symbol"/>
              </a:rPr>
              <a:t> forma de transporte</a:t>
            </a:r>
            <a:endParaRPr lang="pt-PT" b="1" dirty="0" smtClean="0"/>
          </a:p>
          <a:p>
            <a:pPr lvl="2"/>
            <a:r>
              <a:rPr lang="pt-PT" dirty="0" smtClean="0"/>
              <a:t>SOAP não é obrigatório no transporte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29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História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NET 3.0</a:t>
            </a:r>
          </a:p>
          <a:p>
            <a:pPr lvl="1"/>
            <a:r>
              <a:rPr lang="pt-PT" dirty="0" smtClean="0"/>
              <a:t>Infra-estrutura base</a:t>
            </a:r>
          </a:p>
          <a:p>
            <a:pPr lvl="1"/>
            <a:r>
              <a:rPr lang="pt-PT" dirty="0" smtClean="0"/>
              <a:t>Ênfase no modelo associada às especificações SOAP e WS-*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.NET 3.5</a:t>
            </a:r>
          </a:p>
          <a:p>
            <a:pPr lvl="1"/>
            <a:r>
              <a:rPr lang="pt-PT" i="1" dirty="0" smtClean="0"/>
              <a:t>Web </a:t>
            </a:r>
            <a:r>
              <a:rPr lang="pt-PT" i="1" dirty="0" err="1" smtClean="0"/>
              <a:t>Programming</a:t>
            </a:r>
            <a:r>
              <a:rPr lang="pt-PT" i="1" dirty="0" smtClean="0"/>
              <a:t> </a:t>
            </a:r>
            <a:r>
              <a:rPr lang="pt-PT" i="1" dirty="0" err="1" smtClean="0"/>
              <a:t>Model</a:t>
            </a:r>
            <a:r>
              <a:rPr lang="pt-PT" dirty="0" smtClean="0"/>
              <a:t> e </a:t>
            </a:r>
            <a:r>
              <a:rPr lang="pt-PT" i="1" dirty="0" err="1" smtClean="0"/>
              <a:t>Syndication</a:t>
            </a:r>
            <a:endParaRPr lang="pt-PT" i="1" dirty="0" smtClean="0"/>
          </a:p>
          <a:p>
            <a:pPr lvl="1"/>
            <a:r>
              <a:rPr lang="pt-PT" dirty="0" smtClean="0"/>
              <a:t>Serviços duráveis</a:t>
            </a:r>
          </a:p>
          <a:p>
            <a:pPr lvl="1"/>
            <a:r>
              <a:rPr lang="pt-PT" dirty="0" smtClean="0"/>
              <a:t>Integração com WF (</a:t>
            </a:r>
            <a:r>
              <a:rPr lang="pt-PT" i="1" dirty="0" err="1" smtClean="0"/>
              <a:t>Workflow</a:t>
            </a:r>
            <a:r>
              <a:rPr lang="pt-PT" i="1" dirty="0" smtClean="0"/>
              <a:t> </a:t>
            </a:r>
            <a:r>
              <a:rPr lang="pt-PT" i="1" dirty="0" err="1" smtClean="0"/>
              <a:t>Services</a:t>
            </a:r>
            <a:r>
              <a:rPr lang="pt-PT" dirty="0" smtClean="0"/>
              <a:t>)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WCF REST </a:t>
            </a:r>
            <a:r>
              <a:rPr lang="pt-PT" i="1" dirty="0" err="1" smtClean="0"/>
              <a:t>Starter</a:t>
            </a:r>
            <a:r>
              <a:rPr lang="pt-PT" dirty="0" smtClean="0"/>
              <a:t> </a:t>
            </a:r>
            <a:r>
              <a:rPr lang="pt-PT" i="1" dirty="0" smtClean="0"/>
              <a:t>Kit</a:t>
            </a:r>
          </a:p>
          <a:p>
            <a:pPr lvl="1"/>
            <a:endParaRPr lang="pt-PT" dirty="0" smtClean="0"/>
          </a:p>
          <a:p>
            <a:r>
              <a:rPr lang="pt-PT" i="1" dirty="0" err="1" smtClean="0"/>
              <a:t>Service</a:t>
            </a:r>
            <a:r>
              <a:rPr lang="pt-PT" i="1" dirty="0" smtClean="0"/>
              <a:t> Bus</a:t>
            </a:r>
            <a:r>
              <a:rPr lang="pt-PT" dirty="0" smtClean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Azure</a:t>
            </a:r>
            <a:r>
              <a:rPr lang="pt-PT" dirty="0" smtClean="0"/>
              <a:t> </a:t>
            </a:r>
            <a:r>
              <a:rPr lang="pt-PT" dirty="0" err="1" smtClean="0"/>
              <a:t>AppFabric</a:t>
            </a:r>
            <a:r>
              <a:rPr lang="pt-PT" dirty="0" smtClean="0"/>
              <a:t>)</a:t>
            </a:r>
          </a:p>
          <a:p>
            <a:pPr lvl="1"/>
            <a:r>
              <a:rPr lang="pt-PT" i="1" dirty="0" smtClean="0"/>
              <a:t>Internet </a:t>
            </a:r>
            <a:r>
              <a:rPr lang="pt-PT" i="1" dirty="0" err="1" smtClean="0"/>
              <a:t>Service</a:t>
            </a:r>
            <a:r>
              <a:rPr lang="pt-PT" i="1" dirty="0" smtClean="0"/>
              <a:t> Bus</a:t>
            </a:r>
          </a:p>
          <a:p>
            <a:r>
              <a:rPr lang="pt-PT" i="1" dirty="0" smtClean="0"/>
              <a:t>Windows </a:t>
            </a:r>
            <a:r>
              <a:rPr lang="pt-PT" i="1" dirty="0" err="1" smtClean="0"/>
              <a:t>Identity</a:t>
            </a:r>
            <a:r>
              <a:rPr lang="pt-PT" i="1" dirty="0" smtClean="0"/>
              <a:t> </a:t>
            </a:r>
            <a:r>
              <a:rPr lang="pt-PT" i="1" dirty="0" err="1" smtClean="0"/>
              <a:t>Foundation</a:t>
            </a:r>
            <a:r>
              <a:rPr lang="pt-PT" i="1" dirty="0" smtClean="0"/>
              <a:t> </a:t>
            </a:r>
            <a:r>
              <a:rPr lang="pt-PT" dirty="0" smtClean="0"/>
              <a:t>(WIF)</a:t>
            </a:r>
          </a:p>
          <a:p>
            <a:pPr lvl="1"/>
            <a:r>
              <a:rPr lang="pt-PT" dirty="0" smtClean="0"/>
              <a:t>Identidade e Controlo de Acessos baseados em </a:t>
            </a:r>
            <a:r>
              <a:rPr lang="pt-PT" i="1" dirty="0" err="1" smtClean="0"/>
              <a:t>claims</a:t>
            </a:r>
            <a:endParaRPr lang="pt-PT" i="1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Mensagens e canais de protocolo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068404" y="4312117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8404" y="384047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8404" y="270469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24" name="Straight Connector 23"/>
          <p:cNvCxnSpPr>
            <a:stCxn id="51" idx="2"/>
            <a:endCxn id="10" idx="0"/>
          </p:cNvCxnSpPr>
          <p:nvPr/>
        </p:nvCxnSpPr>
        <p:spPr bwMode="auto">
          <a:xfrm rot="5400000">
            <a:off x="1713297" y="3710537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2"/>
            <a:endCxn id="51" idx="0"/>
          </p:cNvCxnSpPr>
          <p:nvPr/>
        </p:nvCxnSpPr>
        <p:spPr bwMode="auto">
          <a:xfrm rot="5400000">
            <a:off x="1809550" y="3142647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2"/>
            <a:endCxn id="9" idx="0"/>
          </p:cNvCxnSpPr>
          <p:nvPr/>
        </p:nvCxnSpPr>
        <p:spPr bwMode="auto">
          <a:xfrm rot="5400000">
            <a:off x="1809549" y="4278428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1068404" y="3176335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64" name="Straight Connector 63"/>
          <p:cNvCxnSpPr>
            <a:stCxn id="69" idx="1"/>
            <a:endCxn id="11" idx="0"/>
          </p:cNvCxnSpPr>
          <p:nvPr/>
        </p:nvCxnSpPr>
        <p:spPr bwMode="auto">
          <a:xfrm rot="16200000" flipH="1">
            <a:off x="1795112" y="2656572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6583680" y="4312117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583680" y="384047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583680" y="270469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1" name="Straight Connector 100"/>
          <p:cNvCxnSpPr>
            <a:stCxn id="104" idx="2"/>
            <a:endCxn id="99" idx="0"/>
          </p:cNvCxnSpPr>
          <p:nvPr/>
        </p:nvCxnSpPr>
        <p:spPr bwMode="auto">
          <a:xfrm rot="5400000">
            <a:off x="7228573" y="3710537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100" idx="2"/>
            <a:endCxn id="104" idx="0"/>
          </p:cNvCxnSpPr>
          <p:nvPr/>
        </p:nvCxnSpPr>
        <p:spPr bwMode="auto">
          <a:xfrm rot="5400000">
            <a:off x="7324826" y="3142647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99" idx="2"/>
            <a:endCxn id="98" idx="0"/>
          </p:cNvCxnSpPr>
          <p:nvPr/>
        </p:nvCxnSpPr>
        <p:spPr bwMode="auto">
          <a:xfrm rot="5400000">
            <a:off x="7324825" y="4278428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583680" y="3176335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5" name="Straight Connector 104"/>
          <p:cNvCxnSpPr>
            <a:stCxn id="106" idx="1"/>
            <a:endCxn id="100" idx="0"/>
          </p:cNvCxnSpPr>
          <p:nvPr/>
        </p:nvCxnSpPr>
        <p:spPr bwMode="auto">
          <a:xfrm rot="16200000" flipH="1">
            <a:off x="7310388" y="2656572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9" idx="3"/>
            <a:endCxn id="98" idx="1"/>
          </p:cNvCxnSpPr>
          <p:nvPr/>
        </p:nvCxnSpPr>
        <p:spPr bwMode="auto">
          <a:xfrm>
            <a:off x="2618072" y="4514248"/>
            <a:ext cx="39656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ound Same Side Corner Rectangle 68"/>
          <p:cNvSpPr/>
          <p:nvPr/>
        </p:nvSpPr>
        <p:spPr bwMode="auto">
          <a:xfrm>
            <a:off x="1068403" y="2088683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Client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6583679" y="2088683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Dispatcher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26595" y="1887372"/>
            <a:ext cx="2310062" cy="242474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latin typeface="Arial" charset="0"/>
              </a:rPr>
              <a:t>Envelope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3649413" y="2714324"/>
            <a:ext cx="1885113" cy="14245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latin typeface="Arial" charset="0"/>
              </a:rPr>
              <a:t>Header</a:t>
            </a:r>
            <a:endParaRPr lang="en-US" dirty="0">
              <a:latin typeface="Arial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3649414" y="2180174"/>
            <a:ext cx="1894738" cy="437899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latin typeface="Arial" charset="0"/>
              </a:rPr>
              <a:t>Body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759435" y="3012357"/>
            <a:ext cx="1640338" cy="301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dirty="0" err="1" smtClean="0">
                <a:latin typeface="Arial" charset="0"/>
              </a:rPr>
              <a:t>Transacções</a:t>
            </a:r>
            <a:endParaRPr lang="en-US" sz="1200" dirty="0">
              <a:latin typeface="Arial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759435" y="3388594"/>
            <a:ext cx="1640337" cy="301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dirty="0" err="1" smtClean="0">
                <a:latin typeface="Arial" charset="0"/>
              </a:rPr>
              <a:t>Segurança</a:t>
            </a:r>
            <a:endParaRPr lang="en-US" sz="1200" dirty="0">
              <a:latin typeface="Arial" charset="0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3759435" y="3758482"/>
            <a:ext cx="1640337" cy="2841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…</a:t>
            </a:r>
            <a:endParaRPr lang="en-US" sz="1200" dirty="0">
              <a:latin typeface="Arial" charset="0"/>
            </a:endParaRP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628724" y="4596473"/>
            <a:ext cx="2021305" cy="601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charset="0"/>
              </a:rPr>
              <a:t>SOAP (</a:t>
            </a:r>
            <a:r>
              <a:rPr lang="en-US" dirty="0" err="1" smtClean="0">
                <a:latin typeface="Arial" charset="0"/>
              </a:rPr>
              <a:t>texto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binário</a:t>
            </a:r>
            <a:r>
              <a:rPr lang="en-US" dirty="0" smtClean="0">
                <a:latin typeface="Arial" charset="0"/>
              </a:rPr>
              <a:t>), POX, JSON,…</a:t>
            </a:r>
            <a:endParaRPr lang="en-US" dirty="0">
              <a:latin typeface="Arial" charset="0"/>
            </a:endParaRPr>
          </a:p>
        </p:txBody>
      </p:sp>
      <p:cxnSp>
        <p:nvCxnSpPr>
          <p:cNvPr id="53" name="Straight Arrow Connector 52"/>
          <p:cNvCxnSpPr>
            <a:stCxn id="69" idx="0"/>
            <a:endCxn id="45" idx="1"/>
          </p:cNvCxnSpPr>
          <p:nvPr/>
        </p:nvCxnSpPr>
        <p:spPr bwMode="auto">
          <a:xfrm>
            <a:off x="2618070" y="2348566"/>
            <a:ext cx="1031344" cy="505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5" idx="3"/>
            <a:endCxn id="106" idx="2"/>
          </p:cNvCxnSpPr>
          <p:nvPr/>
        </p:nvCxnSpPr>
        <p:spPr bwMode="auto">
          <a:xfrm flipV="1">
            <a:off x="5544152" y="2348566"/>
            <a:ext cx="1039527" cy="505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1" idx="3"/>
            <a:endCxn id="46" idx="1"/>
          </p:cNvCxnSpPr>
          <p:nvPr/>
        </p:nvCxnSpPr>
        <p:spPr bwMode="auto">
          <a:xfrm>
            <a:off x="2618072" y="2906829"/>
            <a:ext cx="1141363" cy="256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1" idx="3"/>
            <a:endCxn id="47" idx="1"/>
          </p:cNvCxnSpPr>
          <p:nvPr/>
        </p:nvCxnSpPr>
        <p:spPr bwMode="auto">
          <a:xfrm>
            <a:off x="2618072" y="3378466"/>
            <a:ext cx="1141363" cy="160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47" idx="3"/>
            <a:endCxn id="104" idx="1"/>
          </p:cNvCxnSpPr>
          <p:nvPr/>
        </p:nvCxnSpPr>
        <p:spPr bwMode="auto">
          <a:xfrm flipV="1">
            <a:off x="5399772" y="3378466"/>
            <a:ext cx="1183908" cy="160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6" idx="3"/>
            <a:endCxn id="100" idx="1"/>
          </p:cNvCxnSpPr>
          <p:nvPr/>
        </p:nvCxnSpPr>
        <p:spPr bwMode="auto">
          <a:xfrm flipV="1">
            <a:off x="5399773" y="2906829"/>
            <a:ext cx="1183907" cy="256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10" idx="3"/>
            <a:endCxn id="78" idx="1"/>
          </p:cNvCxnSpPr>
          <p:nvPr/>
        </p:nvCxnSpPr>
        <p:spPr bwMode="auto">
          <a:xfrm>
            <a:off x="2618072" y="4042609"/>
            <a:ext cx="1010652" cy="854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78" idx="3"/>
            <a:endCxn id="99" idx="1"/>
          </p:cNvCxnSpPr>
          <p:nvPr/>
        </p:nvCxnSpPr>
        <p:spPr bwMode="auto">
          <a:xfrm flipV="1">
            <a:off x="5650029" y="4042609"/>
            <a:ext cx="933651" cy="854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6468177" y="2261937"/>
            <a:ext cx="1925052" cy="28779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e Infra-estrutura de execução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18903"/>
            <a:ext cx="8362950" cy="473013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85012" y="2435191"/>
            <a:ext cx="1771048" cy="5967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pt-PT" sz="1200" b="1" dirty="0" smtClean="0">
                <a:solidFill>
                  <a:srgbClr val="000066"/>
                </a:solidFill>
                <a:latin typeface="Arial" charset="0"/>
              </a:rPr>
              <a:t>[</a:t>
            </a:r>
            <a:r>
              <a:rPr lang="pt-PT" sz="1200" b="1" dirty="0" err="1" smtClean="0">
                <a:solidFill>
                  <a:srgbClr val="000066"/>
                </a:solidFill>
                <a:latin typeface="Arial" charset="0"/>
              </a:rPr>
              <a:t>DataContract</a:t>
            </a:r>
            <a:r>
              <a:rPr lang="pt-PT" sz="1200" b="1" dirty="0" smtClean="0">
                <a:solidFill>
                  <a:srgbClr val="000066"/>
                </a:solidFill>
                <a:latin typeface="Arial" charset="0"/>
              </a:rPr>
              <a:t>]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PT" sz="1200" b="1" dirty="0" err="1" smtClean="0">
                <a:solidFill>
                  <a:srgbClr val="000066"/>
                </a:solidFill>
                <a:latin typeface="Arial" charset="0"/>
              </a:rPr>
              <a:t>c</a:t>
            </a:r>
            <a:r>
              <a:rPr kumimoji="0" lang="pt-PT" sz="1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lass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 …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94637" y="3108959"/>
            <a:ext cx="1771048" cy="5967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pt-PT" sz="1200" b="1" dirty="0" smtClean="0">
                <a:solidFill>
                  <a:srgbClr val="000066"/>
                </a:solidFill>
                <a:latin typeface="Arial" charset="0"/>
              </a:rPr>
              <a:t>[</a:t>
            </a:r>
            <a:r>
              <a:rPr lang="pt-PT" sz="1200" b="1" dirty="0" err="1" smtClean="0">
                <a:solidFill>
                  <a:srgbClr val="000066"/>
                </a:solidFill>
                <a:latin typeface="Arial" charset="0"/>
              </a:rPr>
              <a:t>ServiceContract</a:t>
            </a:r>
            <a:r>
              <a:rPr lang="pt-PT" sz="1200" b="1" dirty="0" smtClean="0">
                <a:solidFill>
                  <a:srgbClr val="000066"/>
                </a:solidFill>
                <a:latin typeface="Arial" charset="0"/>
              </a:rPr>
              <a:t>]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PT" sz="1200" b="1" dirty="0" smtClean="0">
                <a:solidFill>
                  <a:srgbClr val="000066"/>
                </a:solidFill>
                <a:latin typeface="Arial" charset="0"/>
              </a:rPr>
              <a:t>interface 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887579" y="3108960"/>
            <a:ext cx="2820201" cy="5967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pt-PT" sz="1600" b="1" dirty="0" err="1" smtClean="0">
                <a:solidFill>
                  <a:srgbClr val="000066"/>
                </a:solidFill>
                <a:latin typeface="Arial" charset="0"/>
              </a:rPr>
              <a:t>ServiceDescription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94637" y="3801978"/>
            <a:ext cx="1771048" cy="5967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pt-PT" sz="1200" dirty="0" smtClean="0">
                <a:solidFill>
                  <a:srgbClr val="000066"/>
                </a:solidFill>
                <a:latin typeface="Arial" charset="0"/>
              </a:rPr>
              <a:t>Ficheiro de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PT" sz="1200" dirty="0" smtClean="0">
                <a:solidFill>
                  <a:srgbClr val="000066"/>
                </a:solidFill>
                <a:latin typeface="Arial" charset="0"/>
              </a:rPr>
              <a:t>configuração</a:t>
            </a:r>
            <a:endParaRPr kumimoji="0" lang="pt-PT" sz="120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 bwMode="auto">
          <a:xfrm>
            <a:off x="2156060" y="2733576"/>
            <a:ext cx="731519" cy="673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2165685" y="3407344"/>
            <a:ext cx="72189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0" idx="3"/>
            <a:endCxn id="9" idx="1"/>
          </p:cNvCxnSpPr>
          <p:nvPr/>
        </p:nvCxnSpPr>
        <p:spPr bwMode="auto">
          <a:xfrm flipV="1">
            <a:off x="2165685" y="3407345"/>
            <a:ext cx="721894" cy="693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3"/>
          </p:cNvCxnSpPr>
          <p:nvPr/>
        </p:nvCxnSpPr>
        <p:spPr bwMode="auto">
          <a:xfrm>
            <a:off x="5707780" y="3407345"/>
            <a:ext cx="730333" cy="6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44893" y="1684421"/>
            <a:ext cx="403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 smtClean="0">
                <a:latin typeface="Consolas" pitchFamily="49" charset="0"/>
              </a:rPr>
              <a:t>new</a:t>
            </a:r>
            <a:r>
              <a:rPr lang="pt-PT" sz="1600" b="1" dirty="0" smtClean="0">
                <a:latin typeface="Consolas" pitchFamily="49" charset="0"/>
              </a:rPr>
              <a:t> </a:t>
            </a:r>
            <a:r>
              <a:rPr lang="pt-PT" sz="1600" b="1" dirty="0" err="1" smtClean="0">
                <a:latin typeface="Consolas" pitchFamily="49" charset="0"/>
              </a:rPr>
              <a:t>ServiceHost(</a:t>
            </a:r>
            <a:r>
              <a:rPr lang="pt-PT" sz="1600" b="1" dirty="0" smtClean="0">
                <a:latin typeface="Consolas" pitchFamily="49" charset="0"/>
              </a:rPr>
              <a:t>…)</a:t>
            </a:r>
          </a:p>
          <a:p>
            <a:r>
              <a:rPr lang="pt-PT" sz="1600" b="1" dirty="0" err="1" smtClean="0">
                <a:latin typeface="Consolas" pitchFamily="49" charset="0"/>
              </a:rPr>
              <a:t>serviceHost.AddServiceEndpoint(</a:t>
            </a:r>
            <a:r>
              <a:rPr lang="pt-PT" sz="1600" b="1" dirty="0" smtClean="0">
                <a:latin typeface="Consolas" pitchFamily="49" charset="0"/>
              </a:rPr>
              <a:t>…)</a:t>
            </a:r>
            <a:endParaRPr lang="pt-PT" sz="1600" b="1" dirty="0">
              <a:latin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16379" y="1790299"/>
            <a:ext cx="24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 smtClean="0">
                <a:latin typeface="Consolas" pitchFamily="49" charset="0"/>
              </a:rPr>
              <a:t>serviceHost.Open(</a:t>
            </a:r>
            <a:r>
              <a:rPr lang="pt-PT" sz="1600" b="1" dirty="0" smtClean="0">
                <a:latin typeface="Consolas" pitchFamily="49" charset="0"/>
              </a:rPr>
              <a:t>)</a:t>
            </a:r>
            <a:endParaRPr lang="pt-PT" sz="1600" b="1" dirty="0">
              <a:latin typeface="Consolas" pitchFamily="49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359215" y="5601904"/>
            <a:ext cx="1876927" cy="6256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pt-PT" sz="1200" b="1" i="1" dirty="0" err="1" smtClean="0">
                <a:solidFill>
                  <a:srgbClr val="000066"/>
                </a:solidFill>
                <a:latin typeface="Arial" charset="0"/>
              </a:rPr>
              <a:t>Metadata</a:t>
            </a:r>
            <a:endParaRPr lang="pt-PT" sz="1200" b="1" i="1" dirty="0" smtClean="0">
              <a:solidFill>
                <a:srgbClr val="000066"/>
              </a:solidFill>
              <a:latin typeface="Arial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kumimoji="0" lang="pt-PT" sz="1200" b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(WSDL)</a:t>
            </a:r>
          </a:p>
        </p:txBody>
      </p:sp>
      <p:cxnSp>
        <p:nvCxnSpPr>
          <p:cNvPr id="45" name="Shape 44"/>
          <p:cNvCxnSpPr>
            <a:stCxn id="39" idx="1"/>
            <a:endCxn id="59" idx="3"/>
          </p:cNvCxnSpPr>
          <p:nvPr/>
        </p:nvCxnSpPr>
        <p:spPr bwMode="auto">
          <a:xfrm rot="10800000" flipV="1">
            <a:off x="2733575" y="5914725"/>
            <a:ext cx="625640" cy="12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1423351" y="5665971"/>
            <a:ext cx="1310224" cy="500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 dirty="0" err="1" smtClean="0">
                <a:latin typeface="Arial" charset="0"/>
              </a:rPr>
              <a:t>svcutil.exe</a:t>
            </a:r>
            <a:endParaRPr lang="pt-PT" dirty="0">
              <a:latin typeface="Arial" charset="0"/>
            </a:endParaRPr>
          </a:p>
        </p:txBody>
      </p:sp>
      <p:cxnSp>
        <p:nvCxnSpPr>
          <p:cNvPr id="63" name="Shape 44"/>
          <p:cNvCxnSpPr>
            <a:stCxn id="59" idx="1"/>
            <a:endCxn id="10" idx="2"/>
          </p:cNvCxnSpPr>
          <p:nvPr/>
        </p:nvCxnSpPr>
        <p:spPr bwMode="auto">
          <a:xfrm rot="10800000">
            <a:off x="1280161" y="4398747"/>
            <a:ext cx="143190" cy="151725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hape 44"/>
          <p:cNvCxnSpPr>
            <a:stCxn id="59" idx="1"/>
            <a:endCxn id="8" idx="1"/>
          </p:cNvCxnSpPr>
          <p:nvPr/>
        </p:nvCxnSpPr>
        <p:spPr bwMode="auto">
          <a:xfrm rot="10800000">
            <a:off x="394637" y="3407345"/>
            <a:ext cx="1028714" cy="2508659"/>
          </a:xfrm>
          <a:prstGeom prst="bentConnector3">
            <a:avLst>
              <a:gd name="adj1" fmla="val 1222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hape 44"/>
          <p:cNvCxnSpPr>
            <a:stCxn id="59" idx="1"/>
            <a:endCxn id="7" idx="1"/>
          </p:cNvCxnSpPr>
          <p:nvPr/>
        </p:nvCxnSpPr>
        <p:spPr bwMode="auto">
          <a:xfrm rot="10800000">
            <a:off x="385013" y="2733577"/>
            <a:ext cx="1038339" cy="3182427"/>
          </a:xfrm>
          <a:prstGeom prst="bentConnector3">
            <a:avLst>
              <a:gd name="adj1" fmla="val 1220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641431" y="457200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41431" y="410036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41431" y="29645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32" name="Straight Connector 31"/>
          <p:cNvCxnSpPr>
            <a:stCxn id="35" idx="2"/>
            <a:endCxn id="30" idx="0"/>
          </p:cNvCxnSpPr>
          <p:nvPr/>
        </p:nvCxnSpPr>
        <p:spPr bwMode="auto">
          <a:xfrm rot="5400000">
            <a:off x="7286324" y="397042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1" idx="2"/>
            <a:endCxn id="35" idx="0"/>
          </p:cNvCxnSpPr>
          <p:nvPr/>
        </p:nvCxnSpPr>
        <p:spPr bwMode="auto">
          <a:xfrm rot="5400000">
            <a:off x="7382577" y="340253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2"/>
            <a:endCxn id="29" idx="0"/>
          </p:cNvCxnSpPr>
          <p:nvPr/>
        </p:nvCxnSpPr>
        <p:spPr bwMode="auto">
          <a:xfrm rot="5400000">
            <a:off x="7382576" y="453831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6641431" y="343621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37" name="Straight Connector 36"/>
          <p:cNvCxnSpPr>
            <a:stCxn id="40" idx="1"/>
            <a:endCxn id="31" idx="0"/>
          </p:cNvCxnSpPr>
          <p:nvPr/>
        </p:nvCxnSpPr>
        <p:spPr bwMode="auto">
          <a:xfrm rot="16200000" flipH="1">
            <a:off x="7368139" y="291645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 Same Side Corner Rectangle 39"/>
          <p:cNvSpPr/>
          <p:nvPr/>
        </p:nvSpPr>
        <p:spPr bwMode="auto">
          <a:xfrm>
            <a:off x="6641430" y="234856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Dispatcher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76" name="Straight Arrow Connector 75"/>
          <p:cNvCxnSpPr>
            <a:stCxn id="9" idx="2"/>
            <a:endCxn id="39" idx="0"/>
          </p:cNvCxnSpPr>
          <p:nvPr/>
        </p:nvCxnSpPr>
        <p:spPr bwMode="auto">
          <a:xfrm rot="5400000">
            <a:off x="3349593" y="4653816"/>
            <a:ext cx="18961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e Infra-estrutura de execução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Descrição - classe </a:t>
            </a:r>
            <a:r>
              <a:rPr lang="pt-PT" b="1" dirty="0" err="1" smtClean="0"/>
              <a:t>ServiceDescription</a:t>
            </a:r>
            <a:endParaRPr lang="pt-PT" b="1" dirty="0" smtClean="0"/>
          </a:p>
          <a:p>
            <a:pPr lvl="1"/>
            <a:r>
              <a:rPr lang="pt-PT" dirty="0" smtClean="0"/>
              <a:t>Modelo de objectos para a descrição completa dum serviço/cliente</a:t>
            </a:r>
          </a:p>
          <a:p>
            <a:pPr lvl="1"/>
            <a:r>
              <a:rPr lang="pt-PT" dirty="0" smtClean="0"/>
              <a:t>Construção com base em:</a:t>
            </a:r>
          </a:p>
          <a:p>
            <a:pPr lvl="2"/>
            <a:r>
              <a:rPr lang="pt-PT" dirty="0" smtClean="0"/>
              <a:t>Código e anotações</a:t>
            </a:r>
          </a:p>
          <a:p>
            <a:pPr lvl="2"/>
            <a:r>
              <a:rPr lang="pt-PT" dirty="0" smtClean="0"/>
              <a:t>Ficheiros de configuração</a:t>
            </a:r>
          </a:p>
          <a:p>
            <a:pPr lvl="2"/>
            <a:r>
              <a:rPr lang="pt-PT" dirty="0" smtClean="0"/>
              <a:t>Manipulação programática</a:t>
            </a:r>
          </a:p>
          <a:p>
            <a:r>
              <a:rPr lang="pt-PT" dirty="0" smtClean="0"/>
              <a:t>Infra-estrutura de execução</a:t>
            </a:r>
          </a:p>
          <a:p>
            <a:pPr lvl="1"/>
            <a:r>
              <a:rPr lang="pt-PT" dirty="0" smtClean="0"/>
              <a:t>Modelo de objectos para a execução dum serviço/cliente</a:t>
            </a:r>
          </a:p>
          <a:p>
            <a:pPr lvl="2"/>
            <a:r>
              <a:rPr lang="pt-PT" dirty="0" smtClean="0"/>
              <a:t>Canais, </a:t>
            </a:r>
            <a:r>
              <a:rPr lang="pt-PT" i="1" dirty="0" err="1" smtClean="0"/>
              <a:t>dispatcher</a:t>
            </a:r>
            <a:r>
              <a:rPr lang="pt-PT" dirty="0" smtClean="0"/>
              <a:t>, </a:t>
            </a:r>
            <a:r>
              <a:rPr lang="pt-PT" i="1" dirty="0" smtClean="0"/>
              <a:t>proxy</a:t>
            </a:r>
          </a:p>
          <a:p>
            <a:pPr lvl="1"/>
            <a:r>
              <a:rPr lang="pt-PT" dirty="0" smtClean="0"/>
              <a:t>Construção com base na descrição</a:t>
            </a:r>
          </a:p>
          <a:p>
            <a:r>
              <a:rPr lang="pt-PT" dirty="0" smtClean="0"/>
              <a:t>Duas </a:t>
            </a:r>
            <a:r>
              <a:rPr lang="pt-PT" i="1" dirty="0" smtClean="0"/>
              <a:t>fases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Construção da descrição</a:t>
            </a:r>
          </a:p>
          <a:p>
            <a:pPr lvl="1"/>
            <a:r>
              <a:rPr lang="pt-PT" dirty="0" smtClean="0"/>
              <a:t>Execução de acordo com a descrição</a:t>
            </a:r>
          </a:p>
          <a:p>
            <a:r>
              <a:rPr lang="pt-PT" dirty="0" err="1" smtClean="0"/>
              <a:t>Metadata</a:t>
            </a:r>
            <a:r>
              <a:rPr lang="pt-PT" dirty="0" smtClean="0"/>
              <a:t> (e.g. WSDL)</a:t>
            </a:r>
          </a:p>
          <a:p>
            <a:pPr lvl="1"/>
            <a:r>
              <a:rPr lang="pt-PT" dirty="0" smtClean="0"/>
              <a:t>Representação </a:t>
            </a:r>
            <a:r>
              <a:rPr lang="pt-PT" i="1" dirty="0" smtClean="0"/>
              <a:t>incompleta</a:t>
            </a:r>
            <a:r>
              <a:rPr lang="pt-PT" dirty="0" smtClean="0"/>
              <a:t> da descrição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dum serviço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4754" y="837397"/>
            <a:ext cx="2079058" cy="385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Service</a:t>
            </a: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Description</a:t>
            </a:r>
            <a:endParaRPr kumimoji="0" lang="pt-PT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511168" y="2136808"/>
            <a:ext cx="2079058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Service</a:t>
            </a: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Endpoint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11167" y="1280158"/>
            <a:ext cx="2079058" cy="394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IService</a:t>
            </a: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10" name="Shape 9"/>
          <p:cNvCxnSpPr>
            <a:stCxn id="6" idx="2"/>
            <a:endCxn id="8" idx="1"/>
          </p:cNvCxnSpPr>
          <p:nvPr/>
        </p:nvCxnSpPr>
        <p:spPr bwMode="auto">
          <a:xfrm rot="16200000" flipH="1">
            <a:off x="1215191" y="1181500"/>
            <a:ext cx="255068" cy="3368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hape 10"/>
          <p:cNvCxnSpPr>
            <a:stCxn id="6" idx="2"/>
            <a:endCxn id="7" idx="1"/>
          </p:cNvCxnSpPr>
          <p:nvPr/>
        </p:nvCxnSpPr>
        <p:spPr bwMode="auto">
          <a:xfrm rot="16200000" flipH="1">
            <a:off x="786866" y="1609824"/>
            <a:ext cx="1111718" cy="3368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212784" y="12705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3159" y="201168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887580" y="3070459"/>
            <a:ext cx="2184933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Endpoint</a:t>
            </a: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Address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887580" y="2589196"/>
            <a:ext cx="2184933" cy="394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IEndpoint</a:t>
            </a: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887580" y="3513220"/>
            <a:ext cx="2184933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Binding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87581" y="3984858"/>
            <a:ext cx="2175308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b="1" dirty="0" err="1" smtClean="0">
                <a:solidFill>
                  <a:srgbClr val="000066"/>
                </a:solidFill>
                <a:latin typeface="Consolas" pitchFamily="49" charset="0"/>
              </a:rPr>
              <a:t>Contract</a:t>
            </a:r>
            <a:r>
              <a:rPr lang="pt-PT" dirty="0" err="1" smtClean="0">
                <a:solidFill>
                  <a:srgbClr val="000066"/>
                </a:solidFill>
                <a:latin typeface="Consolas" pitchFamily="49" charset="0"/>
              </a:rPr>
              <a:t>Description</a:t>
            </a:r>
            <a:endParaRPr kumimoji="0" lang="pt-PT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Shape 20"/>
          <p:cNvCxnSpPr>
            <a:stCxn id="7" idx="2"/>
            <a:endCxn id="18" idx="1"/>
          </p:cNvCxnSpPr>
          <p:nvPr/>
        </p:nvCxnSpPr>
        <p:spPr bwMode="auto">
          <a:xfrm rot="16200000" flipH="1">
            <a:off x="2591603" y="2490537"/>
            <a:ext cx="255070" cy="3368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569946" y="253144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89197" y="29934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1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72" y="34650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1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9572" y="379235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1</a:t>
            </a:r>
            <a:endParaRPr lang="pt-PT" dirty="0">
              <a:latin typeface="Consolas" pitchFamily="49" charset="0"/>
            </a:endParaRPr>
          </a:p>
        </p:txBody>
      </p:sp>
      <p:cxnSp>
        <p:nvCxnSpPr>
          <p:cNvPr id="34" name="Shape 33"/>
          <p:cNvCxnSpPr>
            <a:stCxn id="7" idx="2"/>
            <a:endCxn id="17" idx="1"/>
          </p:cNvCxnSpPr>
          <p:nvPr/>
        </p:nvCxnSpPr>
        <p:spPr bwMode="auto">
          <a:xfrm rot="16200000" flipH="1">
            <a:off x="2350972" y="2731168"/>
            <a:ext cx="736333" cy="3368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hape 36"/>
          <p:cNvCxnSpPr>
            <a:stCxn id="7" idx="2"/>
            <a:endCxn id="19" idx="1"/>
          </p:cNvCxnSpPr>
          <p:nvPr/>
        </p:nvCxnSpPr>
        <p:spPr bwMode="auto">
          <a:xfrm rot="16200000" flipH="1">
            <a:off x="2129591" y="2952549"/>
            <a:ext cx="1179094" cy="3368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hape 37"/>
          <p:cNvCxnSpPr>
            <a:stCxn id="7" idx="2"/>
            <a:endCxn id="20" idx="1"/>
          </p:cNvCxnSpPr>
          <p:nvPr/>
        </p:nvCxnSpPr>
        <p:spPr bwMode="auto">
          <a:xfrm rot="16200000" flipH="1">
            <a:off x="1893773" y="3188368"/>
            <a:ext cx="1650732" cy="3368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5573028" y="3513220"/>
            <a:ext cx="2069431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BindingElement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Elbow Connector 49"/>
          <p:cNvCxnSpPr>
            <a:stCxn id="19" idx="3"/>
            <a:endCxn id="48" idx="1"/>
          </p:cNvCxnSpPr>
          <p:nvPr/>
        </p:nvCxnSpPr>
        <p:spPr bwMode="auto">
          <a:xfrm>
            <a:off x="5072513" y="3710538"/>
            <a:ext cx="500515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78392" y="337846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302493" y="4899258"/>
            <a:ext cx="2242686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Operation</a:t>
            </a: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Description</a:t>
            </a:r>
            <a:endParaRPr kumimoji="0" lang="pt-PT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302493" y="4446871"/>
            <a:ext cx="2242686" cy="394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IContract</a:t>
            </a: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746283" y="5351645"/>
            <a:ext cx="2184933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IOperation</a:t>
            </a: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5746284" y="5813658"/>
            <a:ext cx="2175308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b="1" dirty="0" err="1" smtClean="0">
                <a:solidFill>
                  <a:srgbClr val="000066"/>
                </a:solidFill>
                <a:latin typeface="Consolas" pitchFamily="49" charset="0"/>
              </a:rPr>
              <a:t>Message</a:t>
            </a:r>
            <a:r>
              <a:rPr lang="pt-PT" dirty="0" err="1" smtClean="0">
                <a:solidFill>
                  <a:srgbClr val="000066"/>
                </a:solidFill>
                <a:latin typeface="Consolas" pitchFamily="49" charset="0"/>
              </a:rPr>
              <a:t>Description</a:t>
            </a:r>
            <a:endParaRPr kumimoji="0" lang="pt-PT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56" name="Shape 55"/>
          <p:cNvCxnSpPr>
            <a:stCxn id="20" idx="2"/>
            <a:endCxn id="53" idx="1"/>
          </p:cNvCxnSpPr>
          <p:nvPr/>
        </p:nvCxnSpPr>
        <p:spPr bwMode="auto">
          <a:xfrm rot="16200000" flipH="1">
            <a:off x="4006517" y="4348212"/>
            <a:ext cx="264695" cy="327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004111" y="419661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04110" y="477413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38275" y="52553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8275" y="57462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*</a:t>
            </a:r>
            <a:endParaRPr lang="pt-PT" dirty="0">
              <a:latin typeface="Consolas" pitchFamily="49" charset="0"/>
            </a:endParaRPr>
          </a:p>
        </p:txBody>
      </p:sp>
      <p:cxnSp>
        <p:nvCxnSpPr>
          <p:cNvPr id="61" name="Shape 60"/>
          <p:cNvCxnSpPr>
            <a:stCxn id="20" idx="2"/>
            <a:endCxn id="52" idx="1"/>
          </p:cNvCxnSpPr>
          <p:nvPr/>
        </p:nvCxnSpPr>
        <p:spPr bwMode="auto">
          <a:xfrm rot="16200000" flipH="1">
            <a:off x="3780323" y="4574406"/>
            <a:ext cx="717082" cy="327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hape 61"/>
          <p:cNvCxnSpPr>
            <a:stCxn id="52" idx="2"/>
            <a:endCxn id="54" idx="1"/>
          </p:cNvCxnSpPr>
          <p:nvPr/>
        </p:nvCxnSpPr>
        <p:spPr bwMode="auto">
          <a:xfrm rot="16200000" flipH="1">
            <a:off x="5457525" y="5260204"/>
            <a:ext cx="255069" cy="3224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hape 62"/>
          <p:cNvCxnSpPr>
            <a:stCxn id="52" idx="2"/>
            <a:endCxn id="55" idx="1"/>
          </p:cNvCxnSpPr>
          <p:nvPr/>
        </p:nvCxnSpPr>
        <p:spPr bwMode="auto">
          <a:xfrm rot="16200000" flipH="1">
            <a:off x="5226519" y="5491211"/>
            <a:ext cx="717082" cy="3224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ounded Rectangle 78"/>
          <p:cNvSpPr/>
          <p:nvPr/>
        </p:nvSpPr>
        <p:spPr bwMode="auto">
          <a:xfrm>
            <a:off x="8393232" y="5813659"/>
            <a:ext cx="548638" cy="394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…</a:t>
            </a:r>
          </a:p>
        </p:txBody>
      </p:sp>
      <p:cxnSp>
        <p:nvCxnSpPr>
          <p:cNvPr id="81" name="Elbow Connector 80"/>
          <p:cNvCxnSpPr>
            <a:stCxn id="55" idx="3"/>
            <a:endCxn id="79" idx="1"/>
          </p:cNvCxnSpPr>
          <p:nvPr/>
        </p:nvCxnSpPr>
        <p:spPr bwMode="auto">
          <a:xfrm>
            <a:off x="7921592" y="6010976"/>
            <a:ext cx="47164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ounded Rectangle 95"/>
          <p:cNvSpPr/>
          <p:nvPr/>
        </p:nvSpPr>
        <p:spPr bwMode="auto">
          <a:xfrm>
            <a:off x="1511168" y="1694046"/>
            <a:ext cx="2079058" cy="3946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Type</a:t>
            </a:r>
            <a:endParaRPr kumimoji="0" lang="pt-PT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100" name="Shape 99"/>
          <p:cNvCxnSpPr>
            <a:stCxn id="6" idx="2"/>
            <a:endCxn id="96" idx="1"/>
          </p:cNvCxnSpPr>
          <p:nvPr/>
        </p:nvCxnSpPr>
        <p:spPr bwMode="auto">
          <a:xfrm rot="16200000" flipH="1">
            <a:off x="1008247" y="1388443"/>
            <a:ext cx="668956" cy="3368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193534" y="157854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Consolas" pitchFamily="49" charset="0"/>
              </a:rPr>
              <a:t>1</a:t>
            </a:r>
            <a:endParaRPr lang="pt-PT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genérica de execução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031958" y="534202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31958" y="48703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31958" y="373460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24" name="Straight Connector 23"/>
          <p:cNvCxnSpPr>
            <a:stCxn id="51" idx="2"/>
            <a:endCxn id="10" idx="0"/>
          </p:cNvCxnSpPr>
          <p:nvPr/>
        </p:nvCxnSpPr>
        <p:spPr bwMode="auto">
          <a:xfrm rot="5400000">
            <a:off x="3676851" y="474044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2"/>
            <a:endCxn id="51" idx="0"/>
          </p:cNvCxnSpPr>
          <p:nvPr/>
        </p:nvCxnSpPr>
        <p:spPr bwMode="auto">
          <a:xfrm rot="5400000">
            <a:off x="3773104" y="417255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2"/>
            <a:endCxn id="9" idx="0"/>
          </p:cNvCxnSpPr>
          <p:nvPr/>
        </p:nvCxnSpPr>
        <p:spPr bwMode="auto">
          <a:xfrm rot="5400000">
            <a:off x="3773103" y="530833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3031958" y="420623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64" name="Straight Connector 63"/>
          <p:cNvCxnSpPr>
            <a:stCxn id="69" idx="1"/>
            <a:endCxn id="11" idx="0"/>
          </p:cNvCxnSpPr>
          <p:nvPr/>
        </p:nvCxnSpPr>
        <p:spPr bwMode="auto">
          <a:xfrm rot="16200000" flipH="1">
            <a:off x="3758666" y="368647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6352674" y="534202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352674" y="48703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352674" y="373460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1" name="Straight Connector 100"/>
          <p:cNvCxnSpPr>
            <a:stCxn id="104" idx="2"/>
            <a:endCxn id="99" idx="0"/>
          </p:cNvCxnSpPr>
          <p:nvPr/>
        </p:nvCxnSpPr>
        <p:spPr bwMode="auto">
          <a:xfrm rot="5400000">
            <a:off x="6997567" y="474044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100" idx="2"/>
            <a:endCxn id="104" idx="0"/>
          </p:cNvCxnSpPr>
          <p:nvPr/>
        </p:nvCxnSpPr>
        <p:spPr bwMode="auto">
          <a:xfrm rot="5400000">
            <a:off x="7093820" y="417255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99" idx="2"/>
            <a:endCxn id="98" idx="0"/>
          </p:cNvCxnSpPr>
          <p:nvPr/>
        </p:nvCxnSpPr>
        <p:spPr bwMode="auto">
          <a:xfrm rot="5400000">
            <a:off x="7093819" y="530833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352674" y="420623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5" name="Straight Connector 104"/>
          <p:cNvCxnSpPr>
            <a:stCxn id="106" idx="1"/>
            <a:endCxn id="100" idx="0"/>
          </p:cNvCxnSpPr>
          <p:nvPr/>
        </p:nvCxnSpPr>
        <p:spPr bwMode="auto">
          <a:xfrm rot="16200000" flipH="1">
            <a:off x="7079382" y="368647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9" idx="3"/>
            <a:endCxn id="98" idx="1"/>
          </p:cNvCxnSpPr>
          <p:nvPr/>
        </p:nvCxnSpPr>
        <p:spPr bwMode="auto">
          <a:xfrm>
            <a:off x="4581626" y="5544151"/>
            <a:ext cx="177104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250257" y="3590223"/>
            <a:ext cx="85087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92505" y="363835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 err="1" smtClean="0">
                <a:latin typeface="+mj-lt"/>
              </a:rPr>
              <a:t>Channel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Model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Layer</a:t>
            </a:r>
            <a:endParaRPr lang="pt-PT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2505" y="31282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 err="1" smtClean="0">
                <a:latin typeface="+mj-lt"/>
              </a:rPr>
              <a:t>Service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Model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Layer</a:t>
            </a:r>
            <a:endParaRPr lang="pt-PT" sz="1600" dirty="0">
              <a:latin typeface="+mj-lt"/>
            </a:endParaRPr>
          </a:p>
        </p:txBody>
      </p:sp>
      <p:sp>
        <p:nvSpPr>
          <p:cNvPr id="69" name="Round Same Side Corner Rectangle 68"/>
          <p:cNvSpPr/>
          <p:nvPr/>
        </p:nvSpPr>
        <p:spPr bwMode="auto">
          <a:xfrm>
            <a:off x="3031957" y="311858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Proxy</a:t>
            </a: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6352673" y="311858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Dispatcher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685448" y="1645921"/>
            <a:ext cx="2146433" cy="9721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Consumidores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do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025414" y="1645921"/>
            <a:ext cx="2146433" cy="9721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Implementação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do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725177" y="2829826"/>
            <a:ext cx="163630" cy="1540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/>
          <p:cNvCxnSpPr>
            <a:stCxn id="69" idx="3"/>
            <a:endCxn id="39" idx="4"/>
          </p:cNvCxnSpPr>
          <p:nvPr/>
        </p:nvCxnSpPr>
        <p:spPr bwMode="auto">
          <a:xfrm rot="5400000" flipH="1" flipV="1">
            <a:off x="3739514" y="3051109"/>
            <a:ext cx="134755" cy="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016064" y="2767914"/>
            <a:ext cx="163630" cy="1540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>
            <a:stCxn id="38" idx="4"/>
            <a:endCxn id="47" idx="0"/>
          </p:cNvCxnSpPr>
          <p:nvPr/>
        </p:nvCxnSpPr>
        <p:spPr bwMode="auto">
          <a:xfrm rot="5400000">
            <a:off x="7023334" y="2692617"/>
            <a:ext cx="149842" cy="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Curved Up Arrow 55"/>
          <p:cNvSpPr/>
          <p:nvPr/>
        </p:nvSpPr>
        <p:spPr bwMode="auto">
          <a:xfrm>
            <a:off x="4783756" y="3715352"/>
            <a:ext cx="1472665" cy="1742173"/>
          </a:xfrm>
          <a:prstGeom prst="curvedUpArrow">
            <a:avLst>
              <a:gd name="adj1" fmla="val 5611"/>
              <a:gd name="adj2" fmla="val 13191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pic>
        <p:nvPicPr>
          <p:cNvPr id="35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4712" y="4482984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7238" y="4492609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Oval 39"/>
          <p:cNvSpPr/>
          <p:nvPr/>
        </p:nvSpPr>
        <p:spPr bwMode="auto">
          <a:xfrm>
            <a:off x="5852160" y="3436219"/>
            <a:ext cx="2550694" cy="2695073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Bindings</a:t>
            </a:r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91494"/>
            <a:ext cx="8382000" cy="1391150"/>
          </a:xfrm>
        </p:spPr>
        <p:txBody>
          <a:bodyPr/>
          <a:lstStyle/>
          <a:p>
            <a:r>
              <a:rPr lang="pt-PT" i="1" dirty="0" err="1" smtClean="0"/>
              <a:t>Binding</a:t>
            </a:r>
            <a:r>
              <a:rPr lang="pt-PT" dirty="0" smtClean="0"/>
              <a:t> descreve a pilha de canais</a:t>
            </a:r>
          </a:p>
          <a:p>
            <a:pPr lvl="1"/>
            <a:r>
              <a:rPr lang="pt-PT" dirty="0" smtClean="0"/>
              <a:t>Sequência de </a:t>
            </a:r>
            <a:r>
              <a:rPr lang="pt-PT" i="1" dirty="0" err="1" smtClean="0"/>
              <a:t>binding</a:t>
            </a:r>
            <a:r>
              <a:rPr lang="pt-PT" i="1" dirty="0" smtClean="0"/>
              <a:t> </a:t>
            </a:r>
            <a:r>
              <a:rPr lang="pt-PT" i="1" dirty="0" err="1" smtClean="0"/>
              <a:t>elements</a:t>
            </a:r>
            <a:endParaRPr lang="pt-PT" dirty="0" smtClean="0"/>
          </a:p>
          <a:p>
            <a:pPr lvl="1"/>
            <a:r>
              <a:rPr lang="pt-PT" dirty="0" smtClean="0"/>
              <a:t>Um ou mais </a:t>
            </a:r>
            <a:r>
              <a:rPr lang="pt-PT" i="1" dirty="0" err="1" smtClean="0"/>
              <a:t>binding</a:t>
            </a:r>
            <a:r>
              <a:rPr lang="pt-PT" i="1" dirty="0" smtClean="0"/>
              <a:t> </a:t>
            </a:r>
            <a:r>
              <a:rPr lang="pt-PT" i="1" dirty="0" err="1" smtClean="0"/>
              <a:t>element</a:t>
            </a:r>
            <a:r>
              <a:rPr lang="pt-PT" i="1" dirty="0" smtClean="0"/>
              <a:t> </a:t>
            </a:r>
            <a:r>
              <a:rPr lang="pt-PT" dirty="0" smtClean="0"/>
              <a:t>descrevem um canal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7158" y="3940802"/>
            <a:ext cx="2071702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WSHttpBinding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43306" y="2940670"/>
            <a:ext cx="500066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b="1" dirty="0" err="1" smtClean="0">
                <a:solidFill>
                  <a:schemeClr val="tx1"/>
                </a:solidFill>
                <a:latin typeface="Consolas" pitchFamily="49" charset="0"/>
              </a:rPr>
              <a:t>Transaction</a:t>
            </a: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FlowBindingElement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3306" y="3726488"/>
            <a:ext cx="500066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Symmetric</a:t>
            </a:r>
            <a:r>
              <a:rPr lang="pt-PT" sz="2000" b="1" dirty="0" err="1" smtClean="0">
                <a:solidFill>
                  <a:schemeClr val="tx1"/>
                </a:solidFill>
                <a:latin typeface="Consolas" pitchFamily="49" charset="0"/>
              </a:rPr>
              <a:t>Security</a:t>
            </a: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BindingElement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3306" y="4512306"/>
            <a:ext cx="500066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TextMessage</a:t>
            </a:r>
            <a:r>
              <a:rPr lang="pt-PT" sz="2000" b="1" dirty="0" err="1" smtClean="0">
                <a:solidFill>
                  <a:schemeClr val="tx1"/>
                </a:solidFill>
                <a:latin typeface="Consolas" pitchFamily="49" charset="0"/>
              </a:rPr>
              <a:t>Encoding</a:t>
            </a: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BindingElement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3306" y="5083810"/>
            <a:ext cx="500066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Http</a:t>
            </a:r>
            <a:r>
              <a:rPr lang="pt-PT" sz="2000" b="1" dirty="0" err="1" smtClean="0">
                <a:solidFill>
                  <a:schemeClr val="tx1"/>
                </a:solidFill>
                <a:latin typeface="Consolas" pitchFamily="49" charset="0"/>
              </a:rPr>
              <a:t>Transport</a:t>
            </a: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BindingElement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2" name="Shape 10"/>
          <p:cNvCxnSpPr>
            <a:stCxn id="7" idx="3"/>
            <a:endCxn id="8" idx="1"/>
          </p:cNvCxnSpPr>
          <p:nvPr/>
        </p:nvCxnSpPr>
        <p:spPr bwMode="auto">
          <a:xfrm flipV="1">
            <a:off x="2428860" y="3190703"/>
            <a:ext cx="1214446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hape 13"/>
          <p:cNvCxnSpPr>
            <a:stCxn id="7" idx="3"/>
            <a:endCxn id="9" idx="1"/>
          </p:cNvCxnSpPr>
          <p:nvPr/>
        </p:nvCxnSpPr>
        <p:spPr bwMode="auto">
          <a:xfrm flipV="1">
            <a:off x="2428860" y="3976521"/>
            <a:ext cx="1214446" cy="2143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hape 16"/>
          <p:cNvCxnSpPr>
            <a:stCxn id="7" idx="3"/>
            <a:endCxn id="10" idx="1"/>
          </p:cNvCxnSpPr>
          <p:nvPr/>
        </p:nvCxnSpPr>
        <p:spPr bwMode="auto">
          <a:xfrm>
            <a:off x="2428860" y="4190835"/>
            <a:ext cx="1214446" cy="571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hape 19"/>
          <p:cNvCxnSpPr>
            <a:stCxn id="7" idx="3"/>
            <a:endCxn id="11" idx="1"/>
          </p:cNvCxnSpPr>
          <p:nvPr/>
        </p:nvCxnSpPr>
        <p:spPr bwMode="auto">
          <a:xfrm>
            <a:off x="2428860" y="4190835"/>
            <a:ext cx="1214446" cy="1143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Bindings</a:t>
            </a:r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36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581609"/>
          </a:xfrm>
        </p:spPr>
        <p:txBody>
          <a:bodyPr/>
          <a:lstStyle/>
          <a:p>
            <a:r>
              <a:rPr lang="pt-PT" i="1" dirty="0" err="1" smtClean="0"/>
              <a:t>Bindings</a:t>
            </a:r>
            <a:r>
              <a:rPr lang="pt-PT" dirty="0" smtClean="0"/>
              <a:t> standard</a:t>
            </a:r>
            <a:r>
              <a:rPr lang="pt-PT" sz="2000" dirty="0" smtClean="0"/>
              <a:t> - </a:t>
            </a:r>
            <a:r>
              <a:rPr lang="pt-PT" dirty="0" smtClean="0"/>
              <a:t>descrições predefinidas</a:t>
            </a:r>
          </a:p>
          <a:p>
            <a:pPr lvl="1"/>
            <a:r>
              <a:rPr lang="pt-PT" b="1" dirty="0" err="1" smtClean="0"/>
              <a:t>WSHttpBinding</a:t>
            </a:r>
            <a:endParaRPr lang="pt-PT" b="1" dirty="0" smtClean="0"/>
          </a:p>
          <a:p>
            <a:pPr lvl="1"/>
            <a:r>
              <a:rPr lang="pt-PT" b="1" dirty="0" err="1" smtClean="0"/>
              <a:t>WebHttpBinding</a:t>
            </a:r>
            <a:endParaRPr lang="pt-PT" b="1" dirty="0" smtClean="0"/>
          </a:p>
          <a:p>
            <a:pPr lvl="1"/>
            <a:r>
              <a:rPr lang="pt-PT" b="1" dirty="0" err="1" smtClean="0"/>
              <a:t>RelayBinding</a:t>
            </a:r>
            <a:endParaRPr lang="pt-PT" b="1" dirty="0" smtClean="0"/>
          </a:p>
          <a:p>
            <a:pPr lvl="1"/>
            <a:r>
              <a:rPr lang="pt-PT" dirty="0" smtClean="0"/>
              <a:t>…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Tipo </a:t>
            </a:r>
            <a:r>
              <a:rPr lang="pt-PT" b="1" dirty="0" err="1" smtClean="0"/>
              <a:t>CustomBinding</a:t>
            </a:r>
            <a:r>
              <a:rPr lang="pt-PT" dirty="0" smtClean="0"/>
              <a:t> – representa qualquer sequência de </a:t>
            </a:r>
            <a:r>
              <a:rPr lang="pt-PT" i="1" dirty="0" err="1" smtClean="0"/>
              <a:t>binding</a:t>
            </a:r>
            <a:r>
              <a:rPr lang="pt-PT" i="1" dirty="0" smtClean="0"/>
              <a:t> </a:t>
            </a:r>
            <a:r>
              <a:rPr lang="pt-PT" i="1" dirty="0" err="1" smtClean="0"/>
              <a:t>elements</a:t>
            </a:r>
            <a:r>
              <a:rPr lang="pt-PT" i="1" dirty="0" smtClean="0"/>
              <a:t> </a:t>
            </a:r>
            <a:endParaRPr lang="pt-PT" b="1" i="1" dirty="0" smtClean="0"/>
          </a:p>
          <a:p>
            <a:pPr lvl="1"/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644892" y="4398745"/>
            <a:ext cx="7960093" cy="1625946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new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CustomBinding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(</a:t>
            </a:r>
          </a:p>
          <a:p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SecurityBindingElement.CreateCertificateSignatureBindingElement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(),</a:t>
            </a:r>
          </a:p>
          <a:p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new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OneWayBindingElement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(),</a:t>
            </a:r>
          </a:p>
          <a:p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new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TextMessageEncodingBindingElement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(),</a:t>
            </a:r>
          </a:p>
          <a:p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new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</a:rPr>
              <a:t>HttpTransportBindingElement</a:t>
            </a:r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()</a:t>
            </a:r>
          </a:p>
          <a:p>
            <a:r>
              <a:rPr lang="pt-PT" sz="1600" b="1" dirty="0" smtClean="0">
                <a:solidFill>
                  <a:srgbClr val="002060"/>
                </a:solidFill>
                <a:latin typeface="Consolas" pitchFamily="49" charset="0"/>
              </a:rPr>
              <a:t>);</a:t>
            </a:r>
            <a:endParaRPr lang="pt-PT" sz="16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5175" y="2641600"/>
            <a:ext cx="4270375" cy="523220"/>
          </a:xfrm>
        </p:spPr>
        <p:txBody>
          <a:bodyPr/>
          <a:lstStyle/>
          <a:p>
            <a:r>
              <a:rPr lang="pt-PT" dirty="0" err="1" smtClean="0"/>
              <a:t>CustomBinding</a:t>
            </a:r>
            <a:endParaRPr lang="pt-PT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4863" y="6453188"/>
            <a:ext cx="719137" cy="288925"/>
          </a:xfrm>
        </p:spPr>
        <p:txBody>
          <a:bodyPr/>
          <a:lstStyle/>
          <a:p>
            <a:fld id="{B4E23164-7AAE-45AE-AA30-28C23F2E8D41}" type="slidenum">
              <a:rPr lang="pt-PT" smtClean="0"/>
              <a:pPr/>
              <a:t>37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4535488" cy="268287"/>
          </a:xfrm>
        </p:spPr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Service</a:t>
            </a:r>
            <a:r>
              <a:rPr lang="pt-PT" dirty="0" smtClean="0"/>
              <a:t> Bus (.NET </a:t>
            </a:r>
            <a:r>
              <a:rPr lang="pt-PT" dirty="0" err="1" smtClean="0"/>
              <a:t>Services</a:t>
            </a:r>
            <a:r>
              <a:rPr lang="pt-PT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CC04-A6BC-4FF4-9073-FAD74CEAB2F1}" type="slidenum">
              <a:rPr lang="pt-PT" smtClean="0"/>
              <a:pPr/>
              <a:t>38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/>
          </a:p>
        </p:txBody>
      </p:sp>
      <p:sp>
        <p:nvSpPr>
          <p:cNvPr id="12" name="Cloud 11"/>
          <p:cNvSpPr/>
          <p:nvPr/>
        </p:nvSpPr>
        <p:spPr bwMode="auto">
          <a:xfrm>
            <a:off x="1799923" y="885523"/>
            <a:ext cx="5216893" cy="197674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6593" y="1135781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 smtClean="0">
                <a:solidFill>
                  <a:srgbClr val="002060"/>
                </a:solidFill>
                <a:latin typeface="+mn-lt"/>
              </a:rPr>
              <a:t>.</a:t>
            </a:r>
            <a:r>
              <a:rPr lang="pt-PT" sz="1800" dirty="0" err="1" smtClean="0">
                <a:solidFill>
                  <a:srgbClr val="002060"/>
                </a:solidFill>
                <a:latin typeface="+mn-lt"/>
              </a:rPr>
              <a:t>Azure</a:t>
            </a:r>
            <a:r>
              <a:rPr lang="pt-PT" sz="1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PT" sz="1800" dirty="0" err="1" smtClean="0">
                <a:solidFill>
                  <a:srgbClr val="002060"/>
                </a:solidFill>
                <a:latin typeface="+mn-lt"/>
              </a:rPr>
              <a:t>AppFabric</a:t>
            </a: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46509" y="3311091"/>
            <a:ext cx="2800952" cy="23485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53776" y="3455470"/>
            <a:ext cx="2800952" cy="23485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6054289" y="3561348"/>
            <a:ext cx="279133" cy="2079058"/>
          </a:xfrm>
          <a:prstGeom prst="cub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3" name="Can 22"/>
          <p:cNvSpPr/>
          <p:nvPr/>
        </p:nvSpPr>
        <p:spPr bwMode="auto">
          <a:xfrm rot="19655409">
            <a:off x="5748966" y="1885641"/>
            <a:ext cx="126976" cy="2929274"/>
          </a:xfrm>
          <a:prstGeom prst="can">
            <a:avLst>
              <a:gd name="adj" fmla="val 44499"/>
            </a:avLst>
          </a:prstGeom>
          <a:solidFill>
            <a:srgbClr val="B6D7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525928" y="4340994"/>
            <a:ext cx="1501542" cy="885524"/>
          </a:xfrm>
          <a:prstGeom prst="ellipse">
            <a:avLst/>
          </a:prstGeom>
          <a:solidFill>
            <a:srgbClr val="B6D7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Can 12"/>
          <p:cNvSpPr/>
          <p:nvPr/>
        </p:nvSpPr>
        <p:spPr bwMode="auto">
          <a:xfrm rot="16200000">
            <a:off x="4023363" y="452386"/>
            <a:ext cx="640080" cy="2940520"/>
          </a:xfrm>
          <a:prstGeom prst="can">
            <a:avLst>
              <a:gd name="adj" fmla="val 66026"/>
            </a:avLst>
          </a:prstGeom>
          <a:solidFill>
            <a:srgbClr val="B6D7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800" b="1" dirty="0" err="1" smtClean="0">
                <a:solidFill>
                  <a:srgbClr val="000066"/>
                </a:solidFill>
                <a:latin typeface="Arial" charset="0"/>
              </a:rPr>
              <a:t>Service</a:t>
            </a:r>
            <a:r>
              <a:rPr lang="pt-PT" sz="1800" b="1" dirty="0" smtClean="0">
                <a:solidFill>
                  <a:srgbClr val="000066"/>
                </a:solidFill>
                <a:latin typeface="Arial" charset="0"/>
              </a:rPr>
              <a:t> Bus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16200000" flipH="1">
            <a:off x="3549967" y="2302191"/>
            <a:ext cx="119515" cy="5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3509964" y="2366963"/>
            <a:ext cx="195262" cy="195263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18147" y="4312118"/>
            <a:ext cx="1501542" cy="885524"/>
          </a:xfrm>
          <a:prstGeom prst="ellipse">
            <a:avLst/>
          </a:prstGeom>
          <a:solidFill>
            <a:srgbClr val="B6D7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Cliente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 bwMode="auto">
          <a:xfrm rot="5400000" flipH="1" flipV="1">
            <a:off x="1865091" y="2768332"/>
            <a:ext cx="1908170" cy="14387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hape 33"/>
          <p:cNvCxnSpPr>
            <a:stCxn id="29" idx="7"/>
            <a:endCxn id="21" idx="1"/>
          </p:cNvCxnSpPr>
          <p:nvPr/>
        </p:nvCxnSpPr>
        <p:spPr bwMode="auto">
          <a:xfrm rot="16200000" flipH="1">
            <a:off x="4408370" y="2133223"/>
            <a:ext cx="28876" cy="4646031"/>
          </a:xfrm>
          <a:prstGeom prst="curvedConnector3">
            <a:avLst>
              <a:gd name="adj1" fmla="val -814070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5175" y="2641600"/>
            <a:ext cx="4270375" cy="523220"/>
          </a:xfrm>
        </p:spPr>
        <p:txBody>
          <a:bodyPr/>
          <a:lstStyle/>
          <a:p>
            <a:r>
              <a:rPr lang="pt-PT" dirty="0" err="1" smtClean="0"/>
              <a:t>CustomBinding</a:t>
            </a:r>
            <a:endParaRPr lang="pt-PT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4863" y="6453188"/>
            <a:ext cx="719137" cy="288925"/>
          </a:xfrm>
        </p:spPr>
        <p:txBody>
          <a:bodyPr/>
          <a:lstStyle/>
          <a:p>
            <a:fld id="{B4E23164-7AAE-45AE-AA30-28C23F2E8D41}" type="slidenum">
              <a:rPr lang="pt-PT" smtClean="0"/>
              <a:pPr/>
              <a:t>39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4535488" cy="268287"/>
          </a:xfrm>
        </p:spPr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Modelo de programação</a:t>
            </a:r>
          </a:p>
          <a:p>
            <a:pPr lvl="1"/>
            <a:r>
              <a:rPr lang="pt-PT" dirty="0" smtClean="0"/>
              <a:t>Contratos e implementação</a:t>
            </a:r>
          </a:p>
          <a:p>
            <a:pPr lvl="1"/>
            <a:r>
              <a:rPr lang="pt-PT" dirty="0" smtClean="0"/>
              <a:t>Hospedeiros, </a:t>
            </a:r>
            <a:r>
              <a:rPr lang="pt-PT" i="1" dirty="0" err="1" smtClean="0"/>
              <a:t>endpoints</a:t>
            </a:r>
            <a:r>
              <a:rPr lang="pt-PT" dirty="0" smtClean="0"/>
              <a:t>, </a:t>
            </a:r>
            <a:r>
              <a:rPr lang="pt-PT" i="1" dirty="0" err="1" smtClean="0"/>
              <a:t>bindings</a:t>
            </a:r>
            <a:r>
              <a:rPr lang="pt-PT" i="1" dirty="0" smtClean="0"/>
              <a:t>, </a:t>
            </a:r>
            <a:r>
              <a:rPr lang="pt-PT" dirty="0" smtClean="0"/>
              <a:t>endereços</a:t>
            </a:r>
          </a:p>
          <a:p>
            <a:pPr lvl="1"/>
            <a:r>
              <a:rPr lang="pt-PT" i="1" dirty="0" err="1" smtClean="0"/>
              <a:t>Behaviors</a:t>
            </a:r>
            <a:endParaRPr lang="pt-PT" i="1" dirty="0" smtClean="0"/>
          </a:p>
          <a:p>
            <a:pPr lvl="1"/>
            <a:r>
              <a:rPr lang="pt-PT" dirty="0" smtClean="0"/>
              <a:t>Exemplificação através da criação dum serviço baseado em SOAP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Infra-estrutura de execução</a:t>
            </a:r>
          </a:p>
          <a:p>
            <a:pPr lvl="1"/>
            <a:r>
              <a:rPr lang="pt-PT" i="1" dirty="0" smtClean="0"/>
              <a:t>“</a:t>
            </a:r>
            <a:r>
              <a:rPr lang="pt-PT" i="1" dirty="0" err="1" smtClean="0"/>
              <a:t>Channel</a:t>
            </a:r>
            <a:r>
              <a:rPr lang="pt-PT" i="1" dirty="0" smtClean="0"/>
              <a:t> </a:t>
            </a:r>
            <a:r>
              <a:rPr lang="pt-PT" i="1" dirty="0" err="1" smtClean="0"/>
              <a:t>Stack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r>
              <a:rPr lang="pt-PT" dirty="0" smtClean="0"/>
              <a:t> “</a:t>
            </a:r>
          </a:p>
          <a:p>
            <a:pPr lvl="1"/>
            <a:r>
              <a:rPr lang="pt-PT" dirty="0" smtClean="0"/>
              <a:t>“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Layer</a:t>
            </a:r>
            <a:r>
              <a:rPr lang="pt-PT" dirty="0" smtClean="0"/>
              <a:t>”</a:t>
            </a:r>
          </a:p>
          <a:p>
            <a:pPr lvl="1"/>
            <a:r>
              <a:rPr lang="pt-PT" dirty="0" smtClean="0"/>
              <a:t>Pontos de extensibilidade</a:t>
            </a:r>
          </a:p>
          <a:p>
            <a:pPr lvl="1"/>
            <a:r>
              <a:rPr lang="pt-PT" dirty="0" smtClean="0"/>
              <a:t>Relação entre o modelo de programação, a descrição do serviço e a a construção infra-estrutura de execução</a:t>
            </a:r>
          </a:p>
          <a:p>
            <a:pPr lvl="1"/>
            <a:endParaRPr lang="pt-PT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genérica de execução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031958" y="534202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31958" y="48703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31958" y="373460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24" name="Straight Connector 23"/>
          <p:cNvCxnSpPr>
            <a:stCxn id="51" idx="2"/>
            <a:endCxn id="10" idx="0"/>
          </p:cNvCxnSpPr>
          <p:nvPr/>
        </p:nvCxnSpPr>
        <p:spPr bwMode="auto">
          <a:xfrm rot="5400000">
            <a:off x="3676851" y="474044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2"/>
            <a:endCxn id="51" idx="0"/>
          </p:cNvCxnSpPr>
          <p:nvPr/>
        </p:nvCxnSpPr>
        <p:spPr bwMode="auto">
          <a:xfrm rot="5400000">
            <a:off x="3773104" y="417255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2"/>
            <a:endCxn id="9" idx="0"/>
          </p:cNvCxnSpPr>
          <p:nvPr/>
        </p:nvCxnSpPr>
        <p:spPr bwMode="auto">
          <a:xfrm rot="5400000">
            <a:off x="3773103" y="530833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3031958" y="420623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64" name="Straight Connector 63"/>
          <p:cNvCxnSpPr>
            <a:stCxn id="69" idx="1"/>
            <a:endCxn id="11" idx="0"/>
          </p:cNvCxnSpPr>
          <p:nvPr/>
        </p:nvCxnSpPr>
        <p:spPr bwMode="auto">
          <a:xfrm rot="16200000" flipH="1">
            <a:off x="3758666" y="368647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6352674" y="5342020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Transporte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352674" y="487038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Codificação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352674" y="3734601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1" name="Straight Connector 100"/>
          <p:cNvCxnSpPr>
            <a:stCxn id="104" idx="2"/>
            <a:endCxn id="99" idx="0"/>
          </p:cNvCxnSpPr>
          <p:nvPr/>
        </p:nvCxnSpPr>
        <p:spPr bwMode="auto">
          <a:xfrm rot="5400000">
            <a:off x="6997567" y="4740440"/>
            <a:ext cx="2598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100" idx="2"/>
            <a:endCxn id="104" idx="0"/>
          </p:cNvCxnSpPr>
          <p:nvPr/>
        </p:nvCxnSpPr>
        <p:spPr bwMode="auto">
          <a:xfrm rot="5400000">
            <a:off x="7093820" y="4172550"/>
            <a:ext cx="673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99" idx="2"/>
            <a:endCxn id="98" idx="0"/>
          </p:cNvCxnSpPr>
          <p:nvPr/>
        </p:nvCxnSpPr>
        <p:spPr bwMode="auto">
          <a:xfrm rot="5400000">
            <a:off x="7093819" y="5308331"/>
            <a:ext cx="6737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352674" y="4206238"/>
            <a:ext cx="1549668" cy="404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Protocolos</a:t>
            </a:r>
          </a:p>
        </p:txBody>
      </p:sp>
      <p:cxnSp>
        <p:nvCxnSpPr>
          <p:cNvPr id="105" name="Straight Connector 104"/>
          <p:cNvCxnSpPr>
            <a:stCxn id="106" idx="1"/>
            <a:endCxn id="100" idx="0"/>
          </p:cNvCxnSpPr>
          <p:nvPr/>
        </p:nvCxnSpPr>
        <p:spPr bwMode="auto">
          <a:xfrm rot="16200000" flipH="1">
            <a:off x="7079382" y="3686475"/>
            <a:ext cx="962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9" idx="3"/>
            <a:endCxn id="98" idx="1"/>
          </p:cNvCxnSpPr>
          <p:nvPr/>
        </p:nvCxnSpPr>
        <p:spPr bwMode="auto">
          <a:xfrm>
            <a:off x="4581626" y="5544151"/>
            <a:ext cx="177104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250257" y="3590223"/>
            <a:ext cx="85087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92505" y="363835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 err="1" smtClean="0">
                <a:latin typeface="+mj-lt"/>
              </a:rPr>
              <a:t>Channel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Model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Layer</a:t>
            </a:r>
            <a:endParaRPr lang="pt-PT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2505" y="31282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 err="1" smtClean="0">
                <a:latin typeface="+mj-lt"/>
              </a:rPr>
              <a:t>Service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Model</a:t>
            </a:r>
            <a:r>
              <a:rPr lang="pt-PT" sz="1800" i="1" dirty="0" smtClean="0">
                <a:latin typeface="+mj-lt"/>
              </a:rPr>
              <a:t> </a:t>
            </a:r>
            <a:r>
              <a:rPr lang="pt-PT" sz="1800" i="1" dirty="0" err="1" smtClean="0">
                <a:latin typeface="+mj-lt"/>
              </a:rPr>
              <a:t>Layer</a:t>
            </a:r>
            <a:endParaRPr lang="pt-PT" sz="1600" dirty="0">
              <a:latin typeface="+mj-lt"/>
            </a:endParaRPr>
          </a:p>
        </p:txBody>
      </p:sp>
      <p:sp>
        <p:nvSpPr>
          <p:cNvPr id="69" name="Round Same Side Corner Rectangle 68"/>
          <p:cNvSpPr/>
          <p:nvPr/>
        </p:nvSpPr>
        <p:spPr bwMode="auto">
          <a:xfrm>
            <a:off x="3031957" y="311858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Proxy</a:t>
            </a: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6352673" y="3118586"/>
            <a:ext cx="1549667" cy="519765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2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Dispatcher</a:t>
            </a:r>
            <a:endParaRPr kumimoji="0" lang="pt-PT" sz="12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685448" y="1645921"/>
            <a:ext cx="2146433" cy="9721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Consumidores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do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025414" y="1645921"/>
            <a:ext cx="2146433" cy="9721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Implementação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do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rPr>
              <a:t>serviço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725177" y="2829826"/>
            <a:ext cx="163630" cy="1540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/>
          <p:cNvCxnSpPr>
            <a:stCxn id="69" idx="3"/>
            <a:endCxn id="39" idx="4"/>
          </p:cNvCxnSpPr>
          <p:nvPr/>
        </p:nvCxnSpPr>
        <p:spPr bwMode="auto">
          <a:xfrm rot="5400000" flipH="1" flipV="1">
            <a:off x="3739514" y="3051109"/>
            <a:ext cx="134755" cy="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016064" y="2767914"/>
            <a:ext cx="163630" cy="1540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>
            <a:stCxn id="38" idx="4"/>
            <a:endCxn id="47" idx="0"/>
          </p:cNvCxnSpPr>
          <p:nvPr/>
        </p:nvCxnSpPr>
        <p:spPr bwMode="auto">
          <a:xfrm rot="5400000">
            <a:off x="7023334" y="2692617"/>
            <a:ext cx="149842" cy="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Curved Up Arrow 55"/>
          <p:cNvSpPr/>
          <p:nvPr/>
        </p:nvSpPr>
        <p:spPr bwMode="auto">
          <a:xfrm>
            <a:off x="4783756" y="3715352"/>
            <a:ext cx="1472665" cy="1742173"/>
          </a:xfrm>
          <a:prstGeom prst="curvedUpArrow">
            <a:avLst>
              <a:gd name="adj1" fmla="val 5611"/>
              <a:gd name="adj2" fmla="val 13191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pic>
        <p:nvPicPr>
          <p:cNvPr id="35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4712" y="4482984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7238" y="4492609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Oval 39"/>
          <p:cNvSpPr/>
          <p:nvPr/>
        </p:nvSpPr>
        <p:spPr bwMode="auto">
          <a:xfrm>
            <a:off x="5871411" y="2887579"/>
            <a:ext cx="2550694" cy="97215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Dispatcher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949047"/>
          </a:xfrm>
        </p:spPr>
        <p:txBody>
          <a:bodyPr/>
          <a:lstStyle/>
          <a:p>
            <a:r>
              <a:rPr lang="pt-PT" dirty="0" smtClean="0"/>
              <a:t>Interface entre o </a:t>
            </a:r>
            <a:r>
              <a:rPr lang="pt-PT" i="1" dirty="0" smtClean="0"/>
              <a:t>mundo das mensagens </a:t>
            </a:r>
            <a:r>
              <a:rPr lang="pt-PT" dirty="0" smtClean="0"/>
              <a:t>e o </a:t>
            </a:r>
            <a:r>
              <a:rPr lang="pt-PT" i="1" dirty="0" smtClean="0"/>
              <a:t>mundo dos objectos</a:t>
            </a:r>
          </a:p>
          <a:p>
            <a:pPr lvl="1"/>
            <a:r>
              <a:rPr lang="pt-PT" dirty="0" smtClean="0"/>
              <a:t>Autorização</a:t>
            </a:r>
          </a:p>
          <a:p>
            <a:pPr lvl="1"/>
            <a:r>
              <a:rPr lang="pt-PT" dirty="0" smtClean="0"/>
              <a:t>Determinar o </a:t>
            </a:r>
            <a:r>
              <a:rPr lang="pt-PT" i="1" dirty="0" err="1" smtClean="0"/>
              <a:t>endpoint</a:t>
            </a:r>
            <a:r>
              <a:rPr lang="pt-PT" dirty="0" smtClean="0"/>
              <a:t> que processa a mensagem</a:t>
            </a:r>
          </a:p>
          <a:p>
            <a:pPr lvl="1"/>
            <a:r>
              <a:rPr lang="pt-PT" dirty="0" smtClean="0"/>
              <a:t>Obter a instância (+ contexto) do tipo de serviço</a:t>
            </a:r>
          </a:p>
          <a:p>
            <a:pPr lvl="1"/>
            <a:r>
              <a:rPr lang="pt-PT" dirty="0" smtClean="0"/>
              <a:t>Determinar o método a chamar</a:t>
            </a:r>
          </a:p>
          <a:p>
            <a:pPr lvl="1"/>
            <a:r>
              <a:rPr lang="pt-PT" dirty="0" smtClean="0"/>
              <a:t>Transformar a mensagem num conjunto de parâmetros</a:t>
            </a:r>
          </a:p>
          <a:p>
            <a:pPr lvl="1"/>
            <a:r>
              <a:rPr lang="pt-PT" dirty="0" smtClean="0"/>
              <a:t>Determinar a </a:t>
            </a:r>
            <a:r>
              <a:rPr lang="pt-PT" i="1" dirty="0" err="1" smtClean="0"/>
              <a:t>thread</a:t>
            </a:r>
            <a:r>
              <a:rPr lang="pt-PT" dirty="0" smtClean="0"/>
              <a:t> onde a chamada é realizada</a:t>
            </a:r>
          </a:p>
          <a:p>
            <a:pPr lvl="1"/>
            <a:r>
              <a:rPr lang="pt-PT" dirty="0" smtClean="0"/>
              <a:t>Sincronizar com outras chamadas</a:t>
            </a:r>
          </a:p>
          <a:p>
            <a:pPr lvl="1"/>
            <a:r>
              <a:rPr lang="pt-PT" dirty="0" smtClean="0"/>
              <a:t>Mudar a identidade da thread </a:t>
            </a:r>
            <a:r>
              <a:rPr lang="pt-PT" i="1" dirty="0" err="1" smtClean="0"/>
              <a:t>chamadora</a:t>
            </a:r>
            <a:r>
              <a:rPr lang="pt-PT" i="1" dirty="0" smtClean="0"/>
              <a:t> </a:t>
            </a:r>
          </a:p>
          <a:p>
            <a:pPr lvl="1"/>
            <a:r>
              <a:rPr lang="pt-PT" dirty="0" smtClean="0"/>
              <a:t>Chamar o método</a:t>
            </a:r>
            <a:endParaRPr lang="pt-PT" sz="2400" dirty="0" smtClean="0"/>
          </a:p>
          <a:p>
            <a:pPr lvl="1"/>
            <a:r>
              <a:rPr lang="pt-PT" sz="2400" dirty="0" smtClean="0"/>
              <a:t>…</a:t>
            </a:r>
            <a:endParaRPr lang="pt-PT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624687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-</a:t>
            </a:r>
            <a:endParaRPr lang="pt-PT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Dispatcher</a:t>
            </a:r>
            <a:endParaRPr lang="pt-PT" i="1" dirty="0"/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5019878" y="5240820"/>
            <a:ext cx="3143272" cy="714380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ChannelDispatcher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10254" y="6146203"/>
            <a:ext cx="3143272" cy="35719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>
                <a:solidFill>
                  <a:schemeClr val="tx1"/>
                </a:solidFill>
                <a:latin typeface="Segoe" pitchFamily="34" charset="0"/>
              </a:rPr>
              <a:t>Canal</a:t>
            </a:r>
            <a:endParaRPr lang="pt-PT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714876" y="471744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18" y="4503128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AddressFilter</a:t>
            </a:r>
            <a:r>
              <a:rPr lang="pt-PT" sz="1600" dirty="0" smtClean="0">
                <a:latin typeface="Consolas" pitchFamily="49" charset="0"/>
              </a:rPr>
              <a:t>, </a:t>
            </a:r>
            <a:r>
              <a:rPr lang="pt-PT" sz="1600" dirty="0" err="1" smtClean="0">
                <a:latin typeface="Consolas" pitchFamily="49" charset="0"/>
              </a:rPr>
              <a:t>ContractFilter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714876" y="41459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393162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MessageInspectors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724501" y="383687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7443" y="362256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OperationSelector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724501" y="347968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7443" y="326537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InstanceProvider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7158" y="870918"/>
            <a:ext cx="2714644" cy="78581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Segoe" pitchFamily="34" charset="0"/>
              </a:rPr>
              <a:t>object.Método</a:t>
            </a:r>
            <a:endParaRPr lang="pt-PT" sz="20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3152865" y="254286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95807" y="232855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Formatter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152865" y="218567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5807" y="197136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Invoker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3143240" y="287524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6182" y="26609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ParameterInspectors</a:t>
            </a:r>
            <a:endParaRPr lang="pt-PT" sz="1600" dirty="0">
              <a:latin typeface="Consolas" pitchFamily="49" charset="0"/>
            </a:endParaRPr>
          </a:p>
        </p:txBody>
      </p:sp>
      <p:cxnSp>
        <p:nvCxnSpPr>
          <p:cNvPr id="34" name="Shape 33"/>
          <p:cNvCxnSpPr>
            <a:stCxn id="4" idx="3"/>
            <a:endCxn id="6" idx="1"/>
          </p:cNvCxnSpPr>
          <p:nvPr/>
        </p:nvCxnSpPr>
        <p:spPr bwMode="auto">
          <a:xfrm rot="16200000" flipV="1">
            <a:off x="4802143" y="3451448"/>
            <a:ext cx="237626" cy="33411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hape 33"/>
          <p:cNvCxnSpPr>
            <a:stCxn id="7" idx="3"/>
            <a:endCxn id="12" idx="1"/>
          </p:cNvCxnSpPr>
          <p:nvPr/>
        </p:nvCxnSpPr>
        <p:spPr bwMode="auto">
          <a:xfrm rot="16200000" flipV="1">
            <a:off x="2335953" y="2396645"/>
            <a:ext cx="292972" cy="15359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3"/>
          <p:cNvCxnSpPr>
            <a:stCxn id="12" idx="3"/>
            <a:endCxn id="21" idx="4"/>
          </p:cNvCxnSpPr>
          <p:nvPr/>
        </p:nvCxnSpPr>
        <p:spPr bwMode="auto">
          <a:xfrm rot="5400000" flipH="1" flipV="1">
            <a:off x="1565885" y="1805332"/>
            <a:ext cx="297191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6643702" y="1571612"/>
            <a:ext cx="2286016" cy="8572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300" dirty="0" err="1" smtClean="0">
                <a:solidFill>
                  <a:schemeClr val="tx1"/>
                </a:solidFill>
                <a:latin typeface="Segoe" pitchFamily="34" charset="0"/>
              </a:rPr>
              <a:t>Behaviors</a:t>
            </a:r>
            <a:endParaRPr lang="pt-PT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9683546">
            <a:off x="5294263" y="2032680"/>
            <a:ext cx="1066094" cy="1595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PT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6488483">
            <a:off x="7304257" y="2822824"/>
            <a:ext cx="671744" cy="18448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PT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99407" y="5245936"/>
            <a:ext cx="3214710" cy="72172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ServiceHostBase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0" name="Straight Arrow Connector 59"/>
          <p:cNvCxnSpPr>
            <a:stCxn id="49" idx="3"/>
            <a:endCxn id="4" idx="2"/>
          </p:cNvCxnSpPr>
          <p:nvPr/>
        </p:nvCxnSpPr>
        <p:spPr>
          <a:xfrm flipV="1">
            <a:off x="3514117" y="5598010"/>
            <a:ext cx="1505761" cy="8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443" y="5655227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nip Same Side Corner Rectangle 5"/>
          <p:cNvSpPr/>
          <p:nvPr/>
        </p:nvSpPr>
        <p:spPr bwMode="auto">
          <a:xfrm>
            <a:off x="1643042" y="4288814"/>
            <a:ext cx="3214710" cy="714380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EndpointDispatcher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Snip Same Side Corner Rectangle 6"/>
          <p:cNvSpPr/>
          <p:nvPr/>
        </p:nvSpPr>
        <p:spPr bwMode="auto">
          <a:xfrm>
            <a:off x="1643042" y="3311090"/>
            <a:ext cx="3214710" cy="977724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DispatchRuntime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Snip Same Side Corner Rectangle 11"/>
          <p:cNvSpPr/>
          <p:nvPr/>
        </p:nvSpPr>
        <p:spPr bwMode="auto">
          <a:xfrm>
            <a:off x="142844" y="1953927"/>
            <a:ext cx="3143272" cy="1064191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DispatchOperation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402" y="624687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-</a:t>
            </a:r>
            <a:endParaRPr lang="pt-PT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Behaviors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Definem aspectos de funcionamento do </a:t>
            </a:r>
            <a:r>
              <a:rPr lang="pt-PT" dirty="0" err="1" smtClean="0"/>
              <a:t>dispatcher</a:t>
            </a:r>
            <a:r>
              <a:rPr lang="pt-PT" dirty="0" smtClean="0"/>
              <a:t>/</a:t>
            </a:r>
            <a:r>
              <a:rPr lang="pt-PT" dirty="0" err="1" smtClean="0"/>
              <a:t>client</a:t>
            </a:r>
            <a:endParaRPr lang="pt-PT" dirty="0" smtClean="0"/>
          </a:p>
          <a:p>
            <a:pPr lvl="1"/>
            <a:r>
              <a:rPr lang="pt-PT" dirty="0" smtClean="0"/>
              <a:t>Afectam propriedades dos objectos do </a:t>
            </a:r>
            <a:r>
              <a:rPr lang="pt-PT" dirty="0" err="1" smtClean="0"/>
              <a:t>dispatcher</a:t>
            </a:r>
            <a:r>
              <a:rPr lang="pt-PT" dirty="0" smtClean="0"/>
              <a:t>/</a:t>
            </a:r>
            <a:r>
              <a:rPr lang="pt-PT" dirty="0" err="1" smtClean="0"/>
              <a:t>client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Definem parâmetros dos </a:t>
            </a:r>
            <a:r>
              <a:rPr lang="pt-PT" i="1" dirty="0" err="1" smtClean="0"/>
              <a:t>bindings</a:t>
            </a:r>
            <a:endParaRPr lang="pt-PT" i="1" dirty="0" smtClean="0"/>
          </a:p>
          <a:p>
            <a:endParaRPr lang="pt-PT" dirty="0" smtClean="0"/>
          </a:p>
          <a:p>
            <a:r>
              <a:rPr lang="pt-PT" dirty="0" smtClean="0"/>
              <a:t>Validam a descrição</a:t>
            </a:r>
          </a:p>
          <a:p>
            <a:pPr lvl="1"/>
            <a:r>
              <a:rPr lang="pt-PT" dirty="0" smtClean="0"/>
              <a:t>Predicados sobre partes do </a:t>
            </a:r>
            <a:r>
              <a:rPr lang="pt-PT" b="1" dirty="0" err="1" smtClean="0"/>
              <a:t>ServiceDescription</a:t>
            </a:r>
            <a:endParaRPr lang="pt-PT" b="1" dirty="0" smtClean="0"/>
          </a:p>
          <a:p>
            <a:pPr lvl="1"/>
            <a:endParaRPr lang="pt-PT" b="1" dirty="0" smtClean="0"/>
          </a:p>
          <a:p>
            <a:r>
              <a:rPr lang="pt-PT" dirty="0" smtClean="0"/>
              <a:t>Método </a:t>
            </a:r>
            <a:r>
              <a:rPr lang="pt-PT" b="1" dirty="0" err="1" smtClean="0"/>
              <a:t>Open</a:t>
            </a:r>
            <a:r>
              <a:rPr lang="pt-PT" dirty="0" smtClean="0"/>
              <a:t> de </a:t>
            </a:r>
            <a:r>
              <a:rPr lang="pt-PT" b="1" dirty="0" err="1" smtClean="0"/>
              <a:t>ServiceHost</a:t>
            </a:r>
            <a:r>
              <a:rPr lang="pt-PT" dirty="0" smtClean="0"/>
              <a:t> aplica sobre o </a:t>
            </a:r>
            <a:r>
              <a:rPr lang="pt-PT" i="1" dirty="0" err="1" smtClean="0"/>
              <a:t>dispatcher</a:t>
            </a:r>
            <a:r>
              <a:rPr lang="pt-PT" dirty="0" smtClean="0"/>
              <a:t> os </a:t>
            </a:r>
            <a:r>
              <a:rPr lang="pt-PT" i="1" dirty="0" err="1" smtClean="0"/>
              <a:t>behaviors</a:t>
            </a:r>
            <a:r>
              <a:rPr lang="pt-PT" dirty="0" smtClean="0"/>
              <a:t> presentes na descrição do serviço</a:t>
            </a:r>
          </a:p>
          <a:p>
            <a:endParaRPr lang="pt-PT" dirty="0" smtClean="0"/>
          </a:p>
          <a:p>
            <a:r>
              <a:rPr lang="pt-PT" i="1" dirty="0" err="1" smtClean="0"/>
              <a:t>Behaviors</a:t>
            </a:r>
            <a:endParaRPr lang="pt-PT" i="1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43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Aplicação de </a:t>
            </a:r>
            <a:r>
              <a:rPr lang="pt-PT" i="1" dirty="0" err="1" smtClean="0"/>
              <a:t>behaviors</a:t>
            </a:r>
            <a:endParaRPr lang="pt-PT" i="1" dirty="0"/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142844" y="4801065"/>
            <a:ext cx="2857520" cy="714380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ChannelDispatcher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Snip Same Side Corner Rectangle 6"/>
          <p:cNvSpPr/>
          <p:nvPr/>
        </p:nvSpPr>
        <p:spPr bwMode="auto">
          <a:xfrm>
            <a:off x="142844" y="3116931"/>
            <a:ext cx="2857520" cy="785818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DispatchRuntime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Snip Same Side Corner Rectangle 11"/>
          <p:cNvSpPr/>
          <p:nvPr/>
        </p:nvSpPr>
        <p:spPr bwMode="auto">
          <a:xfrm>
            <a:off x="142844" y="1832550"/>
            <a:ext cx="2857520" cy="857256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DispatchOperation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2844" y="928670"/>
            <a:ext cx="2857520" cy="78581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Segoe" pitchFamily="34" charset="0"/>
              </a:rPr>
              <a:t>object.Método</a:t>
            </a:r>
            <a:endParaRPr lang="pt-PT" sz="20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34" name="Shape 33"/>
          <p:cNvCxnSpPr>
            <a:stCxn id="4" idx="3"/>
            <a:endCxn id="6" idx="1"/>
          </p:cNvCxnSpPr>
          <p:nvPr/>
        </p:nvCxnSpPr>
        <p:spPr bwMode="auto">
          <a:xfrm rot="5400000" flipH="1" flipV="1">
            <a:off x="1479636" y="4709097"/>
            <a:ext cx="18393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hape 33"/>
          <p:cNvCxnSpPr>
            <a:stCxn id="7" idx="3"/>
            <a:endCxn id="12" idx="1"/>
          </p:cNvCxnSpPr>
          <p:nvPr/>
        </p:nvCxnSpPr>
        <p:spPr bwMode="auto">
          <a:xfrm rot="5400000" flipH="1" flipV="1">
            <a:off x="1358042" y="2903369"/>
            <a:ext cx="427125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3"/>
          <p:cNvCxnSpPr>
            <a:stCxn id="12" idx="3"/>
            <a:endCxn id="21" idx="4"/>
          </p:cNvCxnSpPr>
          <p:nvPr/>
        </p:nvCxnSpPr>
        <p:spPr bwMode="auto">
          <a:xfrm rot="5400000" flipH="1" flipV="1">
            <a:off x="1512573" y="1773519"/>
            <a:ext cx="118062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ounded Rectangle 48"/>
          <p:cNvSpPr/>
          <p:nvPr/>
        </p:nvSpPr>
        <p:spPr bwMode="auto">
          <a:xfrm>
            <a:off x="142844" y="5586883"/>
            <a:ext cx="2857520" cy="71438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ServiceHostBase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0" name="Straight Arrow Connector 59"/>
          <p:cNvCxnSpPr>
            <a:stCxn id="49" idx="0"/>
            <a:endCxn id="4" idx="1"/>
          </p:cNvCxnSpPr>
          <p:nvPr/>
        </p:nvCxnSpPr>
        <p:spPr>
          <a:xfrm rot="5400000" flipH="1" flipV="1">
            <a:off x="1535885" y="5551164"/>
            <a:ext cx="714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/>
          <p:cNvSpPr/>
          <p:nvPr/>
        </p:nvSpPr>
        <p:spPr bwMode="auto">
          <a:xfrm>
            <a:off x="142844" y="3902749"/>
            <a:ext cx="2857520" cy="714380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EndpointDispatcher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6215074" y="2046864"/>
            <a:ext cx="2928926" cy="3946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Operation</a:t>
            </a: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3428992" y="3259807"/>
            <a:ext cx="2643206" cy="394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IContract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3500430" y="2046864"/>
            <a:ext cx="2541389" cy="394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IOperation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6429388" y="5031176"/>
            <a:ext cx="2499691" cy="385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Service</a:t>
            </a: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6357950" y="4117063"/>
            <a:ext cx="2643206" cy="3946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Service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Endpoint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500430" y="5031176"/>
            <a:ext cx="2552038" cy="394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IService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3428992" y="4117063"/>
            <a:ext cx="2643206" cy="394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IEndpoint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6357950" y="3259807"/>
            <a:ext cx="2643206" cy="3946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pt-PT" sz="16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218" name="Straight Arrow Connector 217"/>
          <p:cNvCxnSpPr>
            <a:stCxn id="148" idx="1"/>
            <a:endCxn id="161" idx="3"/>
          </p:cNvCxnSpPr>
          <p:nvPr/>
        </p:nvCxnSpPr>
        <p:spPr>
          <a:xfrm rot="10800000">
            <a:off x="6041820" y="2244182"/>
            <a:ext cx="1732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68" idx="1"/>
            <a:endCxn id="160" idx="3"/>
          </p:cNvCxnSpPr>
          <p:nvPr/>
        </p:nvCxnSpPr>
        <p:spPr>
          <a:xfrm rot="10800000">
            <a:off x="6072198" y="345712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62" idx="1"/>
            <a:endCxn id="164" idx="3"/>
          </p:cNvCxnSpPr>
          <p:nvPr/>
        </p:nvCxnSpPr>
        <p:spPr>
          <a:xfrm rot="10800000" flipV="1">
            <a:off x="6052468" y="5223682"/>
            <a:ext cx="376920" cy="4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162" idx="0"/>
            <a:endCxn id="163" idx="2"/>
          </p:cNvCxnSpPr>
          <p:nvPr/>
        </p:nvCxnSpPr>
        <p:spPr>
          <a:xfrm rot="5400000" flipH="1" flipV="1">
            <a:off x="7419655" y="4771279"/>
            <a:ext cx="519477" cy="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63" idx="0"/>
            <a:endCxn id="168" idx="2"/>
          </p:cNvCxnSpPr>
          <p:nvPr/>
        </p:nvCxnSpPr>
        <p:spPr>
          <a:xfrm rot="5400000" flipH="1" flipV="1">
            <a:off x="7448243" y="3885753"/>
            <a:ext cx="4626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68" idx="0"/>
            <a:endCxn id="148" idx="2"/>
          </p:cNvCxnSpPr>
          <p:nvPr/>
        </p:nvCxnSpPr>
        <p:spPr>
          <a:xfrm rot="16200000" flipV="1">
            <a:off x="7270392" y="2850646"/>
            <a:ext cx="818307" cy="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63" idx="1"/>
            <a:endCxn id="166" idx="3"/>
          </p:cNvCxnSpPr>
          <p:nvPr/>
        </p:nvCxnSpPr>
        <p:spPr>
          <a:xfrm rot="10800000">
            <a:off x="6072198" y="4314381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Left Arrow 302"/>
          <p:cNvSpPr/>
          <p:nvPr/>
        </p:nvSpPr>
        <p:spPr bwMode="auto">
          <a:xfrm>
            <a:off x="2643174" y="2261178"/>
            <a:ext cx="1000132" cy="78581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tx1"/>
                </a:solidFill>
                <a:latin typeface="Segoe" pitchFamily="34" charset="0"/>
              </a:rPr>
              <a:t>Apply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304" name="Left Arrow 303"/>
          <p:cNvSpPr/>
          <p:nvPr/>
        </p:nvSpPr>
        <p:spPr bwMode="auto">
          <a:xfrm>
            <a:off x="2714612" y="3474121"/>
            <a:ext cx="1000132" cy="78581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tx1"/>
                </a:solidFill>
                <a:latin typeface="Segoe" pitchFamily="34" charset="0"/>
              </a:rPr>
              <a:t>Apply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305" name="Left Arrow 304"/>
          <p:cNvSpPr/>
          <p:nvPr/>
        </p:nvSpPr>
        <p:spPr bwMode="auto">
          <a:xfrm>
            <a:off x="2724237" y="5273758"/>
            <a:ext cx="1000132" cy="78581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tx1"/>
                </a:solidFill>
                <a:latin typeface="Segoe" pitchFamily="34" charset="0"/>
              </a:rPr>
              <a:t>Apply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Behaviors</a:t>
            </a:r>
            <a:r>
              <a:rPr lang="pt-PT" dirty="0" smtClean="0"/>
              <a:t>: implementação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Interfaces</a:t>
            </a:r>
          </a:p>
          <a:p>
            <a:pPr lvl="1"/>
            <a:r>
              <a:rPr lang="pt-PT" b="1" dirty="0" err="1" smtClean="0"/>
              <a:t>IServiceBehavior</a:t>
            </a:r>
            <a:r>
              <a:rPr lang="pt-PT" b="1" dirty="0" smtClean="0"/>
              <a:t>  </a:t>
            </a:r>
            <a:r>
              <a:rPr lang="pt-PT" dirty="0" smtClean="0"/>
              <a:t>(serviço)</a:t>
            </a:r>
          </a:p>
          <a:p>
            <a:pPr lvl="1"/>
            <a:r>
              <a:rPr lang="pt-PT" b="1" dirty="0" err="1" smtClean="0"/>
              <a:t>IEndpointBehavior</a:t>
            </a:r>
            <a:r>
              <a:rPr lang="pt-PT" dirty="0" smtClean="0"/>
              <a:t>  (serviço e cliente)</a:t>
            </a:r>
          </a:p>
          <a:p>
            <a:pPr lvl="1"/>
            <a:r>
              <a:rPr lang="pt-PT" b="1" dirty="0" err="1" smtClean="0"/>
              <a:t>IContractBehavior</a:t>
            </a:r>
            <a:r>
              <a:rPr lang="pt-PT" b="1" dirty="0" smtClean="0"/>
              <a:t> </a:t>
            </a:r>
            <a:r>
              <a:rPr lang="pt-PT" dirty="0" smtClean="0"/>
              <a:t>(serviço e cliente)</a:t>
            </a:r>
          </a:p>
          <a:p>
            <a:pPr lvl="1"/>
            <a:r>
              <a:rPr lang="pt-PT" b="1" dirty="0" err="1" smtClean="0"/>
              <a:t>IOperationBehavior</a:t>
            </a:r>
            <a:r>
              <a:rPr lang="pt-PT" dirty="0" smtClean="0"/>
              <a:t> (serviço e cliente)</a:t>
            </a:r>
          </a:p>
          <a:p>
            <a:r>
              <a:rPr lang="pt-PT" dirty="0" smtClean="0"/>
              <a:t>Inserção na descrição</a:t>
            </a:r>
          </a:p>
          <a:p>
            <a:pPr lvl="1"/>
            <a:r>
              <a:rPr lang="pt-PT" dirty="0" smtClean="0"/>
              <a:t>Indirecta: atributos, ficheiros de configuração</a:t>
            </a:r>
          </a:p>
          <a:p>
            <a:pPr lvl="1"/>
            <a:r>
              <a:rPr lang="pt-PT" dirty="0" smtClean="0"/>
              <a:t>Directa: manipulação programática do grafo de descrição</a:t>
            </a:r>
          </a:p>
          <a:p>
            <a:r>
              <a:rPr lang="pt-PT" dirty="0" smtClean="0"/>
              <a:t>Métodos das interfaces</a:t>
            </a:r>
          </a:p>
          <a:p>
            <a:pPr lvl="1"/>
            <a:r>
              <a:rPr lang="pt-PT" dirty="0" smtClean="0"/>
              <a:t>Chamados aquando da construção da infra-estrutura de execução</a:t>
            </a:r>
          </a:p>
          <a:p>
            <a:pPr lvl="1"/>
            <a:r>
              <a:rPr lang="pt-PT" sz="1600" b="1" dirty="0" err="1" smtClean="0"/>
              <a:t>AddBindingParameters</a:t>
            </a:r>
            <a:r>
              <a:rPr lang="pt-PT" sz="1600" dirty="0" smtClean="0"/>
              <a:t> – define parâmetros para os canais</a:t>
            </a:r>
          </a:p>
          <a:p>
            <a:pPr lvl="1"/>
            <a:r>
              <a:rPr lang="pt-PT" sz="1600" b="1" dirty="0" err="1" smtClean="0"/>
              <a:t>ApplyClientBehavior</a:t>
            </a:r>
            <a:r>
              <a:rPr lang="pt-PT" sz="1600" dirty="0" smtClean="0"/>
              <a:t> – registo de extensões ao </a:t>
            </a:r>
            <a:r>
              <a:rPr lang="pt-PT" sz="1600" i="1" dirty="0" err="1" smtClean="0"/>
              <a:t>client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runtime</a:t>
            </a:r>
            <a:endParaRPr lang="pt-PT" sz="1600" i="1" dirty="0" smtClean="0"/>
          </a:p>
          <a:p>
            <a:pPr lvl="1"/>
            <a:r>
              <a:rPr lang="pt-PT" sz="1600" b="1" dirty="0" err="1" smtClean="0"/>
              <a:t>ApplyDispatchBehavior</a:t>
            </a:r>
            <a:r>
              <a:rPr lang="pt-PT" sz="1600" dirty="0" smtClean="0"/>
              <a:t> – registo de extensões ao </a:t>
            </a:r>
            <a:r>
              <a:rPr lang="pt-PT" sz="1600" i="1" dirty="0" err="1" smtClean="0"/>
              <a:t>dispatch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runtime</a:t>
            </a:r>
            <a:endParaRPr lang="pt-PT" sz="1600" i="1" dirty="0" smtClean="0"/>
          </a:p>
          <a:p>
            <a:pPr lvl="1"/>
            <a:r>
              <a:rPr lang="pt-PT" sz="1600" b="1" dirty="0" err="1" smtClean="0"/>
              <a:t>Validate</a:t>
            </a:r>
            <a:r>
              <a:rPr lang="pt-PT" sz="1600" dirty="0" smtClean="0"/>
              <a:t> – validação da descrição do serviço (predicado)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45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/>
              <a:t>IOperationBehavior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1027"/>
            <a:ext cx="8382000" cy="4751498"/>
          </a:xfrm>
        </p:spPr>
        <p:txBody>
          <a:bodyPr/>
          <a:lstStyle/>
          <a:p>
            <a:pPr>
              <a:buNone/>
            </a:pPr>
            <a:r>
              <a:rPr lang="pt-PT" sz="2000" dirty="0" smtClean="0"/>
              <a:t>interface </a:t>
            </a:r>
            <a:r>
              <a:rPr lang="pt-PT" sz="2000" b="1" dirty="0" err="1" smtClean="0"/>
              <a:t>IOperationBehavior</a:t>
            </a:r>
            <a:r>
              <a:rPr lang="pt-PT" sz="2000" dirty="0" err="1" smtClean="0"/>
              <a:t>{</a:t>
            </a:r>
            <a:endParaRPr lang="pt-PT" sz="2000" dirty="0" smtClean="0"/>
          </a:p>
          <a:p>
            <a:pPr>
              <a:buNone/>
            </a:pPr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	</a:t>
            </a:r>
            <a:r>
              <a:rPr lang="pt-PT" sz="2000" dirty="0" err="1" smtClean="0"/>
              <a:t>void</a:t>
            </a:r>
            <a:r>
              <a:rPr lang="pt-PT" sz="2000" dirty="0" smtClean="0"/>
              <a:t> </a:t>
            </a:r>
            <a:r>
              <a:rPr lang="pt-PT" sz="2000" b="1" dirty="0" err="1" smtClean="0"/>
              <a:t>ApplyDispatchBehavior</a:t>
            </a:r>
            <a:r>
              <a:rPr lang="pt-PT" sz="2000" dirty="0" err="1" smtClean="0"/>
              <a:t>(</a:t>
            </a:r>
            <a:endParaRPr lang="pt-PT" sz="2000" dirty="0" smtClean="0"/>
          </a:p>
          <a:p>
            <a:pPr>
              <a:buNone/>
            </a:pPr>
            <a:r>
              <a:rPr lang="pt-PT" sz="2000" b="1" dirty="0" smtClean="0"/>
              <a:t>				</a:t>
            </a:r>
            <a:r>
              <a:rPr lang="pt-PT" sz="2000" b="1" dirty="0" err="1" smtClean="0"/>
              <a:t>OperationDescription</a:t>
            </a:r>
            <a:r>
              <a:rPr lang="pt-PT" sz="2000" dirty="0" smtClean="0"/>
              <a:t>, </a:t>
            </a:r>
          </a:p>
          <a:p>
            <a:pPr>
              <a:buNone/>
            </a:pPr>
            <a:r>
              <a:rPr lang="pt-PT" sz="2000" b="1" dirty="0" smtClean="0"/>
              <a:t>				</a:t>
            </a:r>
            <a:r>
              <a:rPr lang="pt-PT" sz="2000" b="1" dirty="0" err="1" smtClean="0"/>
              <a:t>DispatchOperation</a:t>
            </a:r>
            <a:r>
              <a:rPr lang="pt-PT" sz="2000" dirty="0" smtClean="0"/>
              <a:t>);</a:t>
            </a:r>
          </a:p>
          <a:p>
            <a:pPr>
              <a:buNone/>
            </a:pPr>
            <a:r>
              <a:rPr lang="pt-PT" sz="2000" dirty="0" smtClean="0"/>
              <a:t>	</a:t>
            </a:r>
            <a:r>
              <a:rPr lang="pt-PT" sz="2000" dirty="0" err="1" smtClean="0"/>
              <a:t>void</a:t>
            </a:r>
            <a:r>
              <a:rPr lang="pt-PT" sz="2000" dirty="0" smtClean="0"/>
              <a:t> </a:t>
            </a:r>
            <a:r>
              <a:rPr lang="pt-PT" sz="2000" b="1" dirty="0" err="1" smtClean="0"/>
              <a:t>ApplyClientBehavior</a:t>
            </a:r>
            <a:r>
              <a:rPr lang="pt-PT" sz="2000" dirty="0" err="1" smtClean="0"/>
              <a:t>(</a:t>
            </a:r>
            <a:endParaRPr lang="pt-PT" sz="2000" dirty="0" smtClean="0"/>
          </a:p>
          <a:p>
            <a:pPr>
              <a:buNone/>
            </a:pPr>
            <a:r>
              <a:rPr lang="pt-PT" sz="2000" b="1" dirty="0" smtClean="0"/>
              <a:t>				</a:t>
            </a:r>
            <a:r>
              <a:rPr lang="pt-PT" sz="2000" b="1" dirty="0" err="1" smtClean="0"/>
              <a:t>OperationDescription</a:t>
            </a:r>
            <a:r>
              <a:rPr lang="pt-PT" sz="2000" dirty="0" smtClean="0"/>
              <a:t>,</a:t>
            </a:r>
          </a:p>
          <a:p>
            <a:pPr>
              <a:buNone/>
            </a:pPr>
            <a:r>
              <a:rPr lang="pt-PT" sz="2000" b="1" dirty="0" smtClean="0"/>
              <a:t>				</a:t>
            </a:r>
            <a:r>
              <a:rPr lang="pt-PT" sz="2000" b="1" dirty="0" err="1" smtClean="0"/>
              <a:t>ClientRuntime</a:t>
            </a:r>
            <a:r>
              <a:rPr lang="pt-PT" sz="2000" dirty="0" smtClean="0"/>
              <a:t>);</a:t>
            </a:r>
          </a:p>
          <a:p>
            <a:pPr>
              <a:buNone/>
            </a:pPr>
            <a:r>
              <a:rPr lang="pt-PT" sz="2000" dirty="0" smtClean="0"/>
              <a:t> 	</a:t>
            </a:r>
            <a:r>
              <a:rPr lang="pt-PT" sz="2000" dirty="0" err="1" smtClean="0"/>
              <a:t>void</a:t>
            </a:r>
            <a:r>
              <a:rPr lang="pt-PT" sz="2000" dirty="0" smtClean="0"/>
              <a:t> </a:t>
            </a:r>
            <a:r>
              <a:rPr lang="pt-PT" sz="2000" b="1" dirty="0" err="1" smtClean="0"/>
              <a:t>AddBindingParameters</a:t>
            </a:r>
            <a:r>
              <a:rPr lang="pt-PT" sz="2000" dirty="0" err="1" smtClean="0"/>
              <a:t>(</a:t>
            </a:r>
            <a:endParaRPr lang="pt-PT" sz="2000" dirty="0" smtClean="0"/>
          </a:p>
          <a:p>
            <a:pPr>
              <a:buNone/>
            </a:pPr>
            <a:r>
              <a:rPr lang="pt-PT" sz="2000" b="1" dirty="0" smtClean="0"/>
              <a:t>				</a:t>
            </a:r>
            <a:r>
              <a:rPr lang="pt-PT" sz="2000" b="1" dirty="0" err="1" smtClean="0"/>
              <a:t>OperationDescription</a:t>
            </a:r>
            <a:r>
              <a:rPr lang="pt-PT" sz="2000" dirty="0" smtClean="0"/>
              <a:t>,</a:t>
            </a:r>
          </a:p>
          <a:p>
            <a:pPr>
              <a:buNone/>
            </a:pPr>
            <a:r>
              <a:rPr lang="pt-PT" sz="2000" dirty="0" smtClean="0"/>
              <a:t>				</a:t>
            </a:r>
            <a:r>
              <a:rPr lang="pt-PT" sz="2000" b="1" dirty="0" err="1" smtClean="0"/>
              <a:t>BindingParameterCollection</a:t>
            </a:r>
            <a:r>
              <a:rPr lang="pt-PT" sz="2000" dirty="0" smtClean="0"/>
              <a:t>);	</a:t>
            </a:r>
          </a:p>
          <a:p>
            <a:pPr>
              <a:buNone/>
            </a:pPr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	</a:t>
            </a:r>
            <a:r>
              <a:rPr lang="pt-PT" sz="2000" dirty="0" err="1" smtClean="0"/>
              <a:t>void</a:t>
            </a:r>
            <a:r>
              <a:rPr lang="pt-PT" sz="2000" dirty="0" smtClean="0"/>
              <a:t> </a:t>
            </a:r>
            <a:r>
              <a:rPr lang="pt-PT" sz="2000" dirty="0" err="1" smtClean="0"/>
              <a:t>Validate(</a:t>
            </a:r>
            <a:r>
              <a:rPr lang="pt-PT" sz="2000" b="1" dirty="0" err="1" smtClean="0"/>
              <a:t>OperationDescription</a:t>
            </a:r>
            <a:r>
              <a:rPr lang="pt-PT" sz="2000" b="1" dirty="0" smtClean="0"/>
              <a:t>);</a:t>
            </a:r>
          </a:p>
          <a:p>
            <a:pPr>
              <a:buNone/>
            </a:pPr>
            <a:endParaRPr lang="pt-PT" sz="2000" b="1" dirty="0" smtClean="0"/>
          </a:p>
          <a:p>
            <a:pPr>
              <a:buNone/>
            </a:pPr>
            <a:r>
              <a:rPr lang="pt-PT" sz="2000" dirty="0" smtClean="0"/>
              <a:t>} 	</a:t>
            </a:r>
            <a:endParaRPr lang="pt-PT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5175" y="2641600"/>
            <a:ext cx="4270375" cy="523220"/>
          </a:xfrm>
        </p:spPr>
        <p:txBody>
          <a:bodyPr/>
          <a:lstStyle/>
          <a:p>
            <a:r>
              <a:rPr lang="pt-PT" dirty="0" err="1" smtClean="0"/>
              <a:t>CustomBehavior</a:t>
            </a:r>
            <a:endParaRPr lang="pt-PT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4863" y="6453188"/>
            <a:ext cx="719137" cy="288925"/>
          </a:xfrm>
        </p:spPr>
        <p:txBody>
          <a:bodyPr/>
          <a:lstStyle/>
          <a:p>
            <a:fld id="{B4E23164-7AAE-45AE-AA30-28C23F2E8D41}" type="slidenum">
              <a:rPr lang="pt-PT" smtClean="0"/>
              <a:pPr/>
              <a:t>47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4535488" cy="268287"/>
          </a:xfrm>
        </p:spPr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Bindings</a:t>
            </a:r>
            <a:r>
              <a:rPr lang="pt-PT" dirty="0" smtClean="0"/>
              <a:t> e </a:t>
            </a:r>
            <a:r>
              <a:rPr lang="pt-PT" i="1" dirty="0" err="1" smtClean="0"/>
              <a:t>behaviors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85871"/>
          </a:xfrm>
        </p:spPr>
        <p:txBody>
          <a:bodyPr/>
          <a:lstStyle/>
          <a:p>
            <a:r>
              <a:rPr lang="pt-PT" dirty="0" smtClean="0"/>
              <a:t>Exemplo – segurança</a:t>
            </a:r>
          </a:p>
          <a:p>
            <a:pPr lvl="1"/>
            <a:r>
              <a:rPr lang="pt-PT" dirty="0" smtClean="0"/>
              <a:t>Protecção e autenticação – </a:t>
            </a:r>
            <a:r>
              <a:rPr lang="pt-PT" i="1" dirty="0" err="1" smtClean="0"/>
              <a:t>channel</a:t>
            </a:r>
            <a:r>
              <a:rPr lang="pt-PT" i="1" dirty="0" smtClean="0"/>
              <a:t> </a:t>
            </a:r>
            <a:r>
              <a:rPr lang="pt-PT" i="1" dirty="0" err="1" smtClean="0"/>
              <a:t>stack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endParaRPr lang="pt-PT" i="1" dirty="0" smtClean="0"/>
          </a:p>
          <a:p>
            <a:pPr lvl="1"/>
            <a:r>
              <a:rPr lang="pt-PT" dirty="0" smtClean="0"/>
              <a:t>Autorização – </a:t>
            </a:r>
            <a:r>
              <a:rPr lang="pt-PT" i="1" dirty="0" err="1" smtClean="0"/>
              <a:t>service</a:t>
            </a:r>
            <a:r>
              <a:rPr lang="pt-PT" i="1" dirty="0" smtClean="0"/>
              <a:t> </a:t>
            </a:r>
            <a:r>
              <a:rPr lang="pt-PT" i="1" dirty="0" err="1" smtClean="0"/>
              <a:t>model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endParaRPr lang="pt-PT" i="1" dirty="0" smtClean="0"/>
          </a:p>
          <a:p>
            <a:pPr lvl="1"/>
            <a:endParaRPr lang="pt-PT" i="1" dirty="0" smtClean="0"/>
          </a:p>
          <a:p>
            <a:r>
              <a:rPr lang="pt-PT" i="1" dirty="0" err="1" smtClean="0"/>
              <a:t>Binding</a:t>
            </a:r>
            <a:endParaRPr lang="pt-PT" i="1" dirty="0" smtClean="0"/>
          </a:p>
          <a:p>
            <a:pPr lvl="1"/>
            <a:r>
              <a:rPr lang="pt-PT" dirty="0" smtClean="0"/>
              <a:t>Tipo de segurança (transporte ou mensagem)</a:t>
            </a:r>
          </a:p>
          <a:p>
            <a:pPr lvl="1"/>
            <a:r>
              <a:rPr lang="pt-PT" dirty="0" smtClean="0"/>
              <a:t>Tipo de credencial</a:t>
            </a:r>
          </a:p>
          <a:p>
            <a:pPr lvl="1"/>
            <a:r>
              <a:rPr lang="pt-PT" dirty="0" smtClean="0"/>
              <a:t>Informação “pública” - presente no WSDL do serviço</a:t>
            </a:r>
          </a:p>
          <a:p>
            <a:pPr lvl="1"/>
            <a:endParaRPr lang="pt-PT" dirty="0" smtClean="0"/>
          </a:p>
          <a:p>
            <a:r>
              <a:rPr lang="pt-PT" i="1" dirty="0" err="1" smtClean="0"/>
              <a:t>Behavior</a:t>
            </a:r>
            <a:endParaRPr lang="pt-PT" i="1" dirty="0" smtClean="0"/>
          </a:p>
          <a:p>
            <a:pPr lvl="1"/>
            <a:r>
              <a:rPr lang="pt-PT" dirty="0" smtClean="0"/>
              <a:t>Forma de verificação das credenciais</a:t>
            </a:r>
          </a:p>
          <a:p>
            <a:pPr lvl="1"/>
            <a:r>
              <a:rPr lang="pt-PT" dirty="0" smtClean="0"/>
              <a:t>Autorização</a:t>
            </a:r>
          </a:p>
          <a:p>
            <a:pPr lvl="1"/>
            <a:r>
              <a:rPr lang="pt-PT" dirty="0" smtClean="0"/>
              <a:t>Informação “privada”</a:t>
            </a:r>
            <a:endParaRPr lang="pt-PT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B246-C84A-40FD-98EB-AD128A62F119}" type="slidenum">
              <a:rPr lang="pt-PT"/>
              <a:pPr/>
              <a:t>49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Introdução ao WCF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Behaviors</a:t>
            </a:r>
            <a:r>
              <a:rPr lang="pt-PT" dirty="0" smtClean="0"/>
              <a:t>: exemplos</a:t>
            </a:r>
            <a:endParaRPr lang="pt-PT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 smtClean="0"/>
              <a:t>ServiceBehavior</a:t>
            </a:r>
            <a:endParaRPr lang="pt-PT" b="1" dirty="0" smtClean="0"/>
          </a:p>
          <a:p>
            <a:pPr lvl="1"/>
            <a:r>
              <a:rPr lang="pt-PT" b="1" dirty="0" smtClean="0"/>
              <a:t>.</a:t>
            </a:r>
            <a:r>
              <a:rPr lang="pt-PT" b="1" dirty="0" err="1" smtClean="0"/>
              <a:t>InstanceContextMode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PerCall</a:t>
            </a:r>
            <a:r>
              <a:rPr lang="pt-PT" dirty="0"/>
              <a:t> | </a:t>
            </a:r>
            <a:r>
              <a:rPr lang="pt-PT" dirty="0" err="1"/>
              <a:t>PerSession</a:t>
            </a:r>
            <a:r>
              <a:rPr lang="pt-PT" dirty="0"/>
              <a:t> | </a:t>
            </a:r>
            <a:r>
              <a:rPr lang="pt-PT" dirty="0" err="1"/>
              <a:t>Single</a:t>
            </a:r>
            <a:endParaRPr lang="pt-PT" dirty="0"/>
          </a:p>
          <a:p>
            <a:pPr lvl="1"/>
            <a:r>
              <a:rPr lang="pt-PT" b="1" dirty="0" smtClean="0"/>
              <a:t>.</a:t>
            </a:r>
            <a:r>
              <a:rPr lang="pt-PT" b="1" dirty="0" err="1"/>
              <a:t>ConcurrencyMode</a:t>
            </a:r>
            <a:r>
              <a:rPr lang="pt-PT" dirty="0"/>
              <a:t> = </a:t>
            </a:r>
            <a:r>
              <a:rPr lang="pt-PT" dirty="0" err="1"/>
              <a:t>Multiple</a:t>
            </a:r>
            <a:r>
              <a:rPr lang="pt-PT" dirty="0"/>
              <a:t> | </a:t>
            </a:r>
            <a:r>
              <a:rPr lang="pt-PT" dirty="0" err="1"/>
              <a:t>Reentrant</a:t>
            </a:r>
            <a:r>
              <a:rPr lang="pt-PT" dirty="0"/>
              <a:t> | </a:t>
            </a:r>
            <a:r>
              <a:rPr lang="pt-PT" dirty="0" err="1"/>
              <a:t>Single</a:t>
            </a:r>
            <a:endParaRPr lang="pt-PT" dirty="0"/>
          </a:p>
          <a:p>
            <a:r>
              <a:rPr lang="pt-PT" b="1" dirty="0" err="1" smtClean="0"/>
              <a:t>ServiceThrottlingBehavior</a:t>
            </a:r>
            <a:endParaRPr lang="pt-PT" b="1" dirty="0"/>
          </a:p>
          <a:p>
            <a:r>
              <a:rPr lang="pt-PT" b="1" dirty="0" err="1" smtClean="0"/>
              <a:t>MetadataBehavior</a:t>
            </a:r>
            <a:endParaRPr lang="pt-PT" b="1" dirty="0" smtClean="0"/>
          </a:p>
          <a:p>
            <a:r>
              <a:rPr lang="pt-PT" b="1" dirty="0" err="1" smtClean="0"/>
              <a:t>ClientCredentials</a:t>
            </a:r>
            <a:r>
              <a:rPr lang="pt-PT" dirty="0" smtClean="0"/>
              <a:t> e </a:t>
            </a:r>
            <a:r>
              <a:rPr lang="pt-PT" b="1" dirty="0" err="1" smtClean="0"/>
              <a:t>ServiceCredentials</a:t>
            </a:r>
            <a:endParaRPr lang="pt-PT" b="1" dirty="0"/>
          </a:p>
          <a:p>
            <a:r>
              <a:rPr lang="pt-PT" b="1" dirty="0" err="1" smtClean="0"/>
              <a:t>ServiceAuthorizationBehavior</a:t>
            </a:r>
            <a:endParaRPr lang="pt-PT" b="1" dirty="0" smtClean="0"/>
          </a:p>
          <a:p>
            <a:pPr lvl="1"/>
            <a:endParaRPr lang="pt-PT" b="1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de 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Apresentação através da análise dum exemplo: </a:t>
            </a:r>
          </a:p>
          <a:p>
            <a:pPr lvl="1"/>
            <a:r>
              <a:rPr lang="pt-PT" dirty="0" smtClean="0"/>
              <a:t>Serviço de dicionário</a:t>
            </a:r>
          </a:p>
          <a:p>
            <a:pPr lvl="1"/>
            <a:r>
              <a:rPr lang="pt-PT" dirty="0" smtClean="0"/>
              <a:t>Baseado no “modelo” SOAP</a:t>
            </a:r>
          </a:p>
          <a:p>
            <a:endParaRPr lang="pt-PT" dirty="0" smtClean="0"/>
          </a:p>
          <a:p>
            <a:r>
              <a:rPr lang="pt-PT" dirty="0" smtClean="0"/>
              <a:t>Utilização do padrão de mensagens “</a:t>
            </a:r>
            <a:r>
              <a:rPr lang="pt-PT" dirty="0" err="1" smtClean="0"/>
              <a:t>pedido-resposta</a:t>
            </a:r>
            <a:r>
              <a:rPr lang="pt-PT" dirty="0" smtClean="0"/>
              <a:t>”</a:t>
            </a:r>
          </a:p>
          <a:p>
            <a:pPr lvl="1"/>
            <a:r>
              <a:rPr lang="pt-PT" dirty="0" smtClean="0"/>
              <a:t>Operação de </a:t>
            </a:r>
            <a:r>
              <a:rPr lang="pt-PT" i="1" dirty="0" err="1" smtClean="0"/>
              <a:t>lookup</a:t>
            </a:r>
            <a:endParaRPr lang="pt-PT" i="1" dirty="0" smtClean="0"/>
          </a:p>
          <a:p>
            <a:pPr lvl="1"/>
            <a:r>
              <a:rPr lang="pt-PT" dirty="0" smtClean="0"/>
              <a:t>Mensagem de Pedido – Palavra a pesquisar e opções de pesquisa</a:t>
            </a:r>
          </a:p>
          <a:p>
            <a:pPr lvl="1"/>
            <a:r>
              <a:rPr lang="pt-PT" dirty="0" smtClean="0"/>
              <a:t>Mensagem de resposta – Informação sobre a palavra pesquisada</a:t>
            </a:r>
          </a:p>
          <a:p>
            <a:pPr lvl="1"/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/>
              <a:t>Web </a:t>
            </a:r>
            <a:r>
              <a:rPr lang="pt-PT" i="1" dirty="0" err="1" smtClean="0"/>
              <a:t>Programming</a:t>
            </a:r>
            <a:r>
              <a:rPr lang="pt-PT" i="1" dirty="0" smtClean="0"/>
              <a:t> </a:t>
            </a:r>
            <a:r>
              <a:rPr lang="pt-PT" i="1" dirty="0" err="1" smtClean="0"/>
              <a:t>Model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smtClean="0"/>
              <a:t>Web </a:t>
            </a:r>
            <a:r>
              <a:rPr lang="pt-PT" i="1" dirty="0" err="1" smtClean="0"/>
              <a:t>Programming</a:t>
            </a:r>
            <a:r>
              <a:rPr lang="pt-PT" i="1" dirty="0" smtClean="0"/>
              <a:t> </a:t>
            </a:r>
            <a:r>
              <a:rPr lang="pt-PT" i="1" dirty="0" err="1" smtClean="0"/>
              <a:t>Model</a:t>
            </a:r>
            <a:endParaRPr lang="pt-PT" i="1" dirty="0" smtClean="0"/>
          </a:p>
          <a:p>
            <a:pPr lvl="1"/>
            <a:r>
              <a:rPr lang="pt-PT" dirty="0" smtClean="0"/>
              <a:t>Alternativa ao modelo SOAP</a:t>
            </a:r>
          </a:p>
          <a:p>
            <a:pPr lvl="1"/>
            <a:r>
              <a:rPr lang="pt-PT" dirty="0" smtClean="0"/>
              <a:t>HTTP não é apenas um protocolo de transporte</a:t>
            </a:r>
          </a:p>
          <a:p>
            <a:pPr lvl="1"/>
            <a:r>
              <a:rPr lang="pt-PT" dirty="0" smtClean="0"/>
              <a:t>Encaminhamento e parâmetros baseados em </a:t>
            </a:r>
            <a:r>
              <a:rPr lang="pt-PT" dirty="0" err="1" smtClean="0"/>
              <a:t>URIs</a:t>
            </a:r>
            <a:endParaRPr lang="pt-PT" dirty="0" smtClean="0"/>
          </a:p>
          <a:p>
            <a:pPr lvl="1"/>
            <a:r>
              <a:rPr lang="pt-PT" dirty="0" smtClean="0"/>
              <a:t>Codificação XML (sem envelope SOAP) e JSON </a:t>
            </a:r>
          </a:p>
          <a:p>
            <a:pPr lvl="1"/>
            <a:r>
              <a:rPr lang="pt-PT" dirty="0" smtClean="0"/>
              <a:t>Outros </a:t>
            </a:r>
            <a:r>
              <a:rPr lang="pt-PT" i="1" dirty="0" err="1" smtClean="0"/>
              <a:t>content</a:t>
            </a:r>
            <a:r>
              <a:rPr lang="pt-PT" i="1" dirty="0" smtClean="0"/>
              <a:t> </a:t>
            </a:r>
            <a:r>
              <a:rPr lang="pt-PT" i="1" dirty="0" err="1" smtClean="0"/>
              <a:t>types</a:t>
            </a:r>
            <a:r>
              <a:rPr lang="pt-PT" dirty="0" smtClean="0"/>
              <a:t>: RSS 2.0, ATOM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Reflecte o modelo da </a:t>
            </a:r>
            <a:r>
              <a:rPr lang="pt-PT" i="1" dirty="0" smtClean="0"/>
              <a:t>Web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50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196615" y="2641600"/>
            <a:ext cx="4648935" cy="954107"/>
          </a:xfrm>
        </p:spPr>
        <p:txBody>
          <a:bodyPr/>
          <a:lstStyle/>
          <a:p>
            <a:r>
              <a:rPr lang="pt-PT" dirty="0" err="1" smtClean="0"/>
              <a:t>WebProgrammingModel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4863" y="6453188"/>
            <a:ext cx="719137" cy="288925"/>
          </a:xfrm>
        </p:spPr>
        <p:txBody>
          <a:bodyPr/>
          <a:lstStyle/>
          <a:p>
            <a:fld id="{B4E23164-7AAE-45AE-AA30-28C23F2E8D41}" type="slidenum">
              <a:rPr lang="pt-PT" smtClean="0"/>
              <a:pPr/>
              <a:t>51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4535488" cy="268287"/>
          </a:xfrm>
        </p:spPr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Composição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Os contratos de dados não dependem do contrato do serviço</a:t>
            </a:r>
          </a:p>
          <a:p>
            <a:pPr lvl="1"/>
            <a:r>
              <a:rPr lang="pt-PT" dirty="0" smtClean="0"/>
              <a:t>Utilização do mesmo contrato de dados em vários contratos de serviços</a:t>
            </a:r>
          </a:p>
          <a:p>
            <a:r>
              <a:rPr lang="pt-PT" dirty="0" smtClean="0"/>
              <a:t>O contrato é independente do </a:t>
            </a:r>
            <a:r>
              <a:rPr lang="pt-PT" i="1" dirty="0" err="1" smtClean="0"/>
              <a:t>binding</a:t>
            </a:r>
            <a:endParaRPr lang="pt-PT" i="1" dirty="0" smtClean="0"/>
          </a:p>
          <a:p>
            <a:pPr lvl="1"/>
            <a:r>
              <a:rPr lang="pt-PT" dirty="0" smtClean="0"/>
              <a:t>Exposição do mesmo contrato através de vários </a:t>
            </a:r>
            <a:r>
              <a:rPr lang="pt-PT" i="1" dirty="0" err="1" smtClean="0"/>
              <a:t>bindings</a:t>
            </a:r>
            <a:endParaRPr lang="pt-PT" i="1" dirty="0" smtClean="0"/>
          </a:p>
          <a:p>
            <a:pPr lvl="1"/>
            <a:r>
              <a:rPr lang="pt-PT" dirty="0" smtClean="0"/>
              <a:t>O contrato de dados é independente da forma de codificação</a:t>
            </a:r>
          </a:p>
          <a:p>
            <a:r>
              <a:rPr lang="pt-PT" dirty="0" smtClean="0"/>
              <a:t>Os canais são independentes</a:t>
            </a:r>
          </a:p>
          <a:p>
            <a:pPr lvl="1"/>
            <a:r>
              <a:rPr lang="pt-PT" dirty="0" smtClean="0"/>
              <a:t>Composição independente da segurança, da coordenação, do mecanismo de transporte, …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Modelo unificado para diferentes contextos</a:t>
            </a:r>
          </a:p>
          <a:p>
            <a:pPr lvl="1"/>
            <a:r>
              <a:rPr lang="pt-PT" dirty="0" err="1" smtClean="0"/>
              <a:t>Inter-processo</a:t>
            </a:r>
            <a:endParaRPr lang="pt-PT" dirty="0" smtClean="0"/>
          </a:p>
          <a:p>
            <a:pPr lvl="1"/>
            <a:r>
              <a:rPr lang="pt-PT" i="1" dirty="0" smtClean="0"/>
              <a:t>Intranet</a:t>
            </a:r>
          </a:p>
          <a:p>
            <a:pPr lvl="1"/>
            <a:r>
              <a:rPr lang="pt-PT" i="1" dirty="0" smtClean="0"/>
              <a:t>Internet</a:t>
            </a:r>
          </a:p>
          <a:p>
            <a:r>
              <a:rPr lang="pt-PT" dirty="0" smtClean="0"/>
              <a:t>Fundamental para a interoperabilidade e eficiência</a:t>
            </a:r>
          </a:p>
          <a:p>
            <a:pPr lvl="1">
              <a:buNone/>
            </a:pPr>
            <a:endParaRPr lang="pt-PT" dirty="0" smtClean="0"/>
          </a:p>
          <a:p>
            <a:pPr lvl="1"/>
            <a:endParaRPr lang="pt-PT" dirty="0" smtClean="0"/>
          </a:p>
          <a:p>
            <a:endParaRPr lang="pt-PT" i="1" dirty="0" smtClean="0"/>
          </a:p>
          <a:p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52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Extensibilidade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err="1" smtClean="0"/>
              <a:t>Channel</a:t>
            </a:r>
            <a:r>
              <a:rPr lang="pt-PT" i="1" dirty="0" smtClean="0"/>
              <a:t> </a:t>
            </a:r>
            <a:r>
              <a:rPr lang="pt-PT" i="1" dirty="0" err="1" smtClean="0"/>
              <a:t>Model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r>
              <a:rPr lang="pt-PT" i="1" dirty="0" smtClean="0"/>
              <a:t> – </a:t>
            </a:r>
            <a:r>
              <a:rPr lang="pt-PT" dirty="0" smtClean="0"/>
              <a:t>Definição de novos canais, </a:t>
            </a:r>
            <a:r>
              <a:rPr lang="pt-PT" i="1" dirty="0" err="1" smtClean="0"/>
              <a:t>binding</a:t>
            </a:r>
            <a:r>
              <a:rPr lang="pt-PT" i="1" dirty="0" smtClean="0"/>
              <a:t> </a:t>
            </a:r>
            <a:r>
              <a:rPr lang="pt-PT" i="1" dirty="0" err="1" smtClean="0"/>
              <a:t>elements</a:t>
            </a:r>
            <a:r>
              <a:rPr lang="pt-PT" i="1" dirty="0" smtClean="0"/>
              <a:t>,</a:t>
            </a:r>
            <a:r>
              <a:rPr lang="pt-PT" dirty="0" smtClean="0"/>
              <a:t> </a:t>
            </a:r>
            <a:r>
              <a:rPr lang="pt-PT" i="1" dirty="0" err="1" smtClean="0"/>
              <a:t>bindings</a:t>
            </a:r>
            <a:r>
              <a:rPr lang="pt-PT" dirty="0" smtClean="0"/>
              <a:t> e interfaces de extensão</a:t>
            </a:r>
          </a:p>
          <a:p>
            <a:pPr lvl="1"/>
            <a:r>
              <a:rPr lang="pt-PT" dirty="0" smtClean="0"/>
              <a:t>Mecanismos de transporte</a:t>
            </a:r>
          </a:p>
          <a:p>
            <a:pPr lvl="1"/>
            <a:r>
              <a:rPr lang="pt-PT" dirty="0" smtClean="0"/>
              <a:t>Formas de codificação</a:t>
            </a:r>
          </a:p>
          <a:p>
            <a:pPr lvl="1"/>
            <a:r>
              <a:rPr lang="pt-PT" dirty="0" smtClean="0"/>
              <a:t>Protocolos</a:t>
            </a:r>
          </a:p>
          <a:p>
            <a:pPr lvl="1"/>
            <a:endParaRPr lang="pt-PT" dirty="0" smtClean="0"/>
          </a:p>
          <a:p>
            <a:pPr lvl="1"/>
            <a:endParaRPr lang="pt-PT" i="1" dirty="0" smtClean="0"/>
          </a:p>
          <a:p>
            <a:r>
              <a:rPr lang="pt-PT" i="1" dirty="0" err="1" smtClean="0"/>
              <a:t>Service</a:t>
            </a:r>
            <a:r>
              <a:rPr lang="pt-PT" i="1" dirty="0" smtClean="0"/>
              <a:t> </a:t>
            </a:r>
            <a:r>
              <a:rPr lang="pt-PT" i="1" dirty="0" err="1" smtClean="0"/>
              <a:t>Model</a:t>
            </a:r>
            <a:r>
              <a:rPr lang="pt-PT" i="1" dirty="0" smtClean="0"/>
              <a:t> </a:t>
            </a:r>
            <a:r>
              <a:rPr lang="pt-PT" i="1" dirty="0" err="1" smtClean="0"/>
              <a:t>Layer</a:t>
            </a:r>
            <a:r>
              <a:rPr lang="pt-PT" i="1" dirty="0" smtClean="0"/>
              <a:t> – </a:t>
            </a:r>
            <a:r>
              <a:rPr lang="pt-PT" dirty="0" smtClean="0"/>
              <a:t>definição de </a:t>
            </a:r>
            <a:r>
              <a:rPr lang="pt-PT" i="1" dirty="0" err="1" smtClean="0"/>
              <a:t>behaviors</a:t>
            </a:r>
            <a:r>
              <a:rPr lang="pt-PT" dirty="0" smtClean="0"/>
              <a:t> e interfaces de extensão</a:t>
            </a:r>
          </a:p>
          <a:p>
            <a:pPr lvl="1"/>
            <a:r>
              <a:rPr lang="pt-PT" dirty="0" smtClean="0"/>
              <a:t>Conversão entre objectos e mensagens</a:t>
            </a:r>
          </a:p>
          <a:p>
            <a:pPr lvl="1"/>
            <a:r>
              <a:rPr lang="pt-PT" dirty="0" smtClean="0"/>
              <a:t>Associação entre mensagens e instâncias da classe do serviço</a:t>
            </a:r>
          </a:p>
          <a:p>
            <a:pPr lvl="1"/>
            <a:r>
              <a:rPr lang="pt-PT" dirty="0" smtClean="0"/>
              <a:t>Associação entre mensagens e métodos</a:t>
            </a:r>
          </a:p>
          <a:p>
            <a:pPr lvl="1"/>
            <a:r>
              <a:rPr lang="pt-PT" dirty="0" smtClean="0"/>
              <a:t>Controlo da chamada das operações (</a:t>
            </a:r>
            <a:r>
              <a:rPr lang="pt-PT" dirty="0" err="1" smtClean="0"/>
              <a:t>ex</a:t>
            </a:r>
            <a:r>
              <a:rPr lang="pt-PT" dirty="0" smtClean="0"/>
              <a:t>. </a:t>
            </a:r>
            <a:r>
              <a:rPr lang="pt-PT" i="1" dirty="0" err="1" smtClean="0"/>
              <a:t>caching</a:t>
            </a:r>
            <a:r>
              <a:rPr lang="pt-PT" dirty="0" smtClean="0"/>
              <a:t>, segurança)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53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1E38-4322-4D7E-B11B-848A6FBDEA81}" type="slidenum">
              <a:rPr lang="pt-PT"/>
              <a:pPr/>
              <a:t>54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Especificações e </a:t>
            </a:r>
            <a:r>
              <a:rPr lang="pt-PT" dirty="0" err="1" smtClean="0"/>
              <a:t>metadata</a:t>
            </a:r>
            <a:endParaRPr lang="pt-PT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PT" dirty="0" smtClean="0"/>
              <a:t>Mensagens</a:t>
            </a:r>
            <a:endParaRPr lang="pt-PT" dirty="0"/>
          </a:p>
          <a:p>
            <a:pPr lvl="1">
              <a:lnSpc>
                <a:spcPct val="90000"/>
              </a:lnSpc>
            </a:pPr>
            <a:r>
              <a:rPr lang="pt-PT" dirty="0"/>
              <a:t>Modelo – XML </a:t>
            </a:r>
            <a:r>
              <a:rPr lang="pt-PT" i="1" dirty="0" err="1"/>
              <a:t>Infoset</a:t>
            </a:r>
            <a:endParaRPr lang="pt-PT" i="1" dirty="0"/>
          </a:p>
          <a:p>
            <a:pPr lvl="1">
              <a:lnSpc>
                <a:spcPct val="90000"/>
              </a:lnSpc>
            </a:pPr>
            <a:r>
              <a:rPr lang="pt-PT" dirty="0"/>
              <a:t>Codificação – XML </a:t>
            </a:r>
          </a:p>
          <a:p>
            <a:pPr lvl="1">
              <a:lnSpc>
                <a:spcPct val="90000"/>
              </a:lnSpc>
            </a:pPr>
            <a:r>
              <a:rPr lang="pt-PT" dirty="0" smtClean="0"/>
              <a:t>Moldura </a:t>
            </a:r>
            <a:r>
              <a:rPr lang="pt-PT" dirty="0"/>
              <a:t>e modelo de processamento – </a:t>
            </a:r>
            <a:r>
              <a:rPr lang="pt-PT" dirty="0" smtClean="0"/>
              <a:t>SOAP</a:t>
            </a:r>
          </a:p>
          <a:p>
            <a:pPr>
              <a:lnSpc>
                <a:spcPct val="90000"/>
              </a:lnSpc>
            </a:pPr>
            <a:r>
              <a:rPr lang="pt-PT" dirty="0" smtClean="0"/>
              <a:t>Transporte e endereçamento</a:t>
            </a:r>
          </a:p>
          <a:p>
            <a:pPr lvl="1">
              <a:lnSpc>
                <a:spcPct val="90000"/>
              </a:lnSpc>
            </a:pPr>
            <a:r>
              <a:rPr lang="pt-PT" dirty="0" smtClean="0"/>
              <a:t>HTTP, …</a:t>
            </a:r>
          </a:p>
          <a:p>
            <a:pPr lvl="1">
              <a:lnSpc>
                <a:spcPct val="90000"/>
              </a:lnSpc>
            </a:pPr>
            <a:r>
              <a:rPr lang="pt-PT" dirty="0" smtClean="0"/>
              <a:t>URI, </a:t>
            </a:r>
            <a:r>
              <a:rPr lang="pt-PT" dirty="0" err="1" smtClean="0"/>
              <a:t>WS-Addressing</a:t>
            </a:r>
            <a:endParaRPr lang="pt-PT" dirty="0"/>
          </a:p>
          <a:p>
            <a:pPr>
              <a:lnSpc>
                <a:spcPct val="90000"/>
              </a:lnSpc>
            </a:pPr>
            <a:r>
              <a:rPr lang="pt-PT" dirty="0"/>
              <a:t>Especificação dos protocolos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Segurança - </a:t>
            </a:r>
            <a:r>
              <a:rPr lang="pt-PT" dirty="0" err="1" smtClean="0"/>
              <a:t>WS-Security</a:t>
            </a:r>
            <a:r>
              <a:rPr lang="pt-PT" dirty="0" smtClean="0"/>
              <a:t>, …</a:t>
            </a:r>
            <a:endParaRPr lang="pt-PT" dirty="0"/>
          </a:p>
          <a:p>
            <a:pPr lvl="1">
              <a:lnSpc>
                <a:spcPct val="90000"/>
              </a:lnSpc>
            </a:pPr>
            <a:r>
              <a:rPr lang="pt-PT" dirty="0"/>
              <a:t>Transacções distribuídas - </a:t>
            </a:r>
            <a:r>
              <a:rPr lang="pt-PT" dirty="0" err="1"/>
              <a:t>WS-Coordination</a:t>
            </a:r>
            <a:endParaRPr lang="pt-PT" dirty="0"/>
          </a:p>
          <a:p>
            <a:pPr lvl="1">
              <a:lnSpc>
                <a:spcPct val="90000"/>
              </a:lnSpc>
            </a:pPr>
            <a:r>
              <a:rPr lang="pt-PT" dirty="0"/>
              <a:t>Troca fiável de mensagens - </a:t>
            </a:r>
            <a:r>
              <a:rPr lang="pt-PT" dirty="0" err="1" smtClean="0"/>
              <a:t>WS-ReliableMessaging</a:t>
            </a:r>
            <a:endParaRPr lang="pt-PT" dirty="0" smtClean="0"/>
          </a:p>
          <a:p>
            <a:pPr lvl="1">
              <a:lnSpc>
                <a:spcPct val="90000"/>
              </a:lnSpc>
            </a:pPr>
            <a:endParaRPr lang="pt-PT" dirty="0" smtClean="0"/>
          </a:p>
          <a:p>
            <a:pPr>
              <a:lnSpc>
                <a:spcPct val="90000"/>
              </a:lnSpc>
            </a:pPr>
            <a:r>
              <a:rPr lang="pt-PT" dirty="0" smtClean="0"/>
              <a:t>Descrição - </a:t>
            </a:r>
            <a:r>
              <a:rPr lang="pt-PT" dirty="0" err="1" smtClean="0"/>
              <a:t>Metadata</a:t>
            </a:r>
            <a:endParaRPr lang="pt-PT" dirty="0" smtClean="0"/>
          </a:p>
          <a:p>
            <a:pPr lvl="1">
              <a:lnSpc>
                <a:spcPct val="90000"/>
              </a:lnSpc>
            </a:pPr>
            <a:r>
              <a:rPr lang="pt-PT" i="1" dirty="0" err="1" smtClean="0"/>
              <a:t>Body</a:t>
            </a:r>
            <a:r>
              <a:rPr lang="pt-PT" dirty="0" smtClean="0"/>
              <a:t> das mensagens – XML </a:t>
            </a:r>
            <a:r>
              <a:rPr lang="pt-PT" dirty="0" err="1" smtClean="0"/>
              <a:t>Schema</a:t>
            </a:r>
            <a:endParaRPr lang="pt-PT" dirty="0" smtClean="0"/>
          </a:p>
          <a:p>
            <a:pPr lvl="1">
              <a:lnSpc>
                <a:spcPct val="90000"/>
              </a:lnSpc>
            </a:pPr>
            <a:r>
              <a:rPr lang="pt-PT" i="1" dirty="0" err="1" smtClean="0"/>
              <a:t>Headers</a:t>
            </a:r>
            <a:r>
              <a:rPr lang="pt-PT" dirty="0" smtClean="0"/>
              <a:t> das mensagens – </a:t>
            </a:r>
            <a:r>
              <a:rPr lang="pt-PT" dirty="0" err="1" smtClean="0"/>
              <a:t>WS-Policy</a:t>
            </a:r>
            <a:endParaRPr lang="pt-PT" dirty="0" smtClean="0"/>
          </a:p>
          <a:p>
            <a:pPr lvl="1">
              <a:lnSpc>
                <a:spcPct val="90000"/>
              </a:lnSpc>
            </a:pPr>
            <a:r>
              <a:rPr lang="pt-PT" dirty="0" smtClean="0"/>
              <a:t>Operações, serviços, </a:t>
            </a:r>
            <a:r>
              <a:rPr lang="pt-PT" i="1" dirty="0" err="1" smtClean="0"/>
              <a:t>bindings</a:t>
            </a:r>
            <a:r>
              <a:rPr lang="pt-PT" dirty="0" smtClean="0"/>
              <a:t> e endereços - WSDL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D098-6A6D-4269-AC3F-6370C4949189}" type="slidenum">
              <a:rPr lang="pt-PT"/>
              <a:pPr/>
              <a:t>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do </a:t>
            </a:r>
            <a:r>
              <a:rPr lang="pt-PT" dirty="0" smtClean="0"/>
              <a:t>serviço (1 de 5): contrato do serviço</a:t>
            </a:r>
            <a:endParaRPr lang="pt-PT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18902"/>
            <a:ext cx="8362950" cy="2321063"/>
          </a:xfrm>
        </p:spPr>
        <p:txBody>
          <a:bodyPr/>
          <a:lstStyle/>
          <a:p>
            <a:r>
              <a:rPr lang="pt-PT" dirty="0"/>
              <a:t>Definir </a:t>
            </a:r>
            <a:r>
              <a:rPr lang="pt-PT" i="1" dirty="0"/>
              <a:t>contrato </a:t>
            </a:r>
            <a:r>
              <a:rPr lang="pt-PT" i="1" dirty="0" smtClean="0"/>
              <a:t>do serviço</a:t>
            </a:r>
            <a:endParaRPr lang="pt-PT" i="1" dirty="0"/>
          </a:p>
          <a:p>
            <a:pPr lvl="1"/>
            <a:r>
              <a:rPr lang="pt-PT" dirty="0" smtClean="0"/>
              <a:t>Interface anotada </a:t>
            </a:r>
            <a:r>
              <a:rPr lang="pt-PT" dirty="0"/>
              <a:t>com atributos </a:t>
            </a:r>
            <a:r>
              <a:rPr lang="pt-PT" b="1" dirty="0" err="1" smtClean="0"/>
              <a:t>ServiceContract</a:t>
            </a:r>
            <a:r>
              <a:rPr lang="pt-PT" b="1" dirty="0" smtClean="0"/>
              <a:t> </a:t>
            </a:r>
            <a:r>
              <a:rPr lang="pt-PT" dirty="0" smtClean="0"/>
              <a:t>e </a:t>
            </a:r>
            <a:r>
              <a:rPr lang="pt-PT" b="1" dirty="0" err="1" smtClean="0"/>
              <a:t>OperationContract</a:t>
            </a:r>
            <a:endParaRPr lang="pt-PT" b="1" dirty="0" smtClean="0"/>
          </a:p>
          <a:p>
            <a:pPr lvl="1"/>
            <a:r>
              <a:rPr lang="pt-PT" dirty="0" smtClean="0"/>
              <a:t>Define as operações disponibilizadas pelo serviço - </a:t>
            </a:r>
            <a:r>
              <a:rPr lang="pt-PT" b="1" dirty="0" err="1" smtClean="0"/>
              <a:t>WorkLookup</a:t>
            </a:r>
            <a:endParaRPr lang="pt-PT" b="1" dirty="0" smtClean="0"/>
          </a:p>
          <a:p>
            <a:pPr lvl="1"/>
            <a:r>
              <a:rPr lang="pt-PT" dirty="0" smtClean="0"/>
              <a:t>Define (indirectamente) as mensagem associadas ao serviço</a:t>
            </a:r>
          </a:p>
          <a:p>
            <a:pPr lvl="2"/>
            <a:r>
              <a:rPr lang="pt-PT" dirty="0" smtClean="0"/>
              <a:t>Mensagem de entrada – contrato de dados </a:t>
            </a:r>
            <a:r>
              <a:rPr lang="pt-PT" b="1" dirty="0" err="1" smtClean="0"/>
              <a:t>WordLookupRequest</a:t>
            </a:r>
            <a:endParaRPr lang="pt-PT" b="1" dirty="0" smtClean="0"/>
          </a:p>
          <a:p>
            <a:pPr lvl="2"/>
            <a:r>
              <a:rPr lang="pt-PT" dirty="0" smtClean="0"/>
              <a:t>Mensagem de saída – contrato de dados </a:t>
            </a:r>
            <a:r>
              <a:rPr lang="pt-PT" b="1" dirty="0" err="1" smtClean="0"/>
              <a:t>WordLookupResponse</a:t>
            </a:r>
            <a:endParaRPr lang="pt-PT" b="1" dirty="0" smtClean="0"/>
          </a:p>
          <a:p>
            <a:pPr lvl="1"/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3436219"/>
            <a:ext cx="7786837" cy="283945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ServiceContract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"http://pedrofelix.local",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"DictionaryService“)]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interface 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IDictionaryService</a:t>
            </a:r>
            <a:endParaRPr lang="pt-PT" sz="1600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[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OperationContract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	 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“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”,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Action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"http://…/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",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ReplyAction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"http://…/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WordLookupResponse“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)]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WordLookup(</a:t>
            </a:r>
            <a:r>
              <a:rPr lang="pt-PT" sz="1600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WordLookupRequest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sz="1600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req</a:t>
            </a:r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pt-PT" sz="1600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pt-PT" sz="1600" dirty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Contrato do serviço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Define a “interface” do serviço (</a:t>
            </a:r>
            <a:r>
              <a:rPr lang="pt-PT" b="1" dirty="0" err="1" smtClean="0"/>
              <a:t>portType</a:t>
            </a:r>
            <a:r>
              <a:rPr lang="pt-PT" dirty="0" smtClean="0"/>
              <a:t> na terminologia WSDL)</a:t>
            </a:r>
          </a:p>
          <a:p>
            <a:pPr lvl="1"/>
            <a:r>
              <a:rPr lang="pt-PT" dirty="0" smtClean="0"/>
              <a:t>Operações que constituem a interface</a:t>
            </a:r>
          </a:p>
          <a:p>
            <a:pPr lvl="1"/>
            <a:r>
              <a:rPr lang="pt-PT" dirty="0" smtClean="0"/>
              <a:t>Mensagem recebidas e enviadas pela interface</a:t>
            </a:r>
          </a:p>
          <a:p>
            <a:pPr lvl="1"/>
            <a:r>
              <a:rPr lang="pt-PT" i="1" dirty="0" err="1" smtClean="0"/>
              <a:t>Namespaces</a:t>
            </a:r>
            <a:r>
              <a:rPr lang="pt-PT" dirty="0" smtClean="0"/>
              <a:t>, Nomes e </a:t>
            </a:r>
            <a:r>
              <a:rPr lang="pt-PT" i="1" dirty="0" err="1" smtClean="0"/>
              <a:t>Actions</a:t>
            </a:r>
            <a:r>
              <a:rPr lang="pt-PT" dirty="0" smtClean="0"/>
              <a:t> das mensagens</a:t>
            </a:r>
          </a:p>
          <a:p>
            <a:pPr lvl="1"/>
            <a:endParaRPr lang="pt-PT" i="1" dirty="0" smtClean="0"/>
          </a:p>
          <a:p>
            <a:r>
              <a:rPr lang="pt-PT" dirty="0" smtClean="0"/>
              <a:t>Define a interface a implementar pela classe com a concretização do serviço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164-7AAE-45AE-AA30-28C23F2E8D4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ao WCF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D098-6A6D-4269-AC3F-6370C4949189}" type="slidenum">
              <a:rPr lang="pt-PT"/>
              <a:pPr/>
              <a:t>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do </a:t>
            </a:r>
            <a:r>
              <a:rPr lang="pt-PT" dirty="0" smtClean="0"/>
              <a:t>serviço (2 de 5): contrato de dados</a:t>
            </a:r>
            <a:endParaRPr lang="pt-PT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18903"/>
            <a:ext cx="8362950" cy="1339286"/>
          </a:xfrm>
        </p:spPr>
        <p:txBody>
          <a:bodyPr/>
          <a:lstStyle/>
          <a:p>
            <a:r>
              <a:rPr lang="pt-PT" dirty="0"/>
              <a:t>Definir </a:t>
            </a:r>
            <a:r>
              <a:rPr lang="pt-PT" i="1" dirty="0"/>
              <a:t>contrato de dados</a:t>
            </a:r>
          </a:p>
          <a:p>
            <a:pPr lvl="1"/>
            <a:r>
              <a:rPr lang="pt-PT" dirty="0"/>
              <a:t>Tipo anotado com atributos </a:t>
            </a:r>
            <a:r>
              <a:rPr lang="pt-PT" b="1" dirty="0" err="1"/>
              <a:t>DataContract</a:t>
            </a:r>
            <a:r>
              <a:rPr lang="pt-PT" dirty="0"/>
              <a:t> e </a:t>
            </a:r>
            <a:r>
              <a:rPr lang="pt-PT" b="1" dirty="0" err="1" smtClean="0"/>
              <a:t>DataMember</a:t>
            </a:r>
            <a:endParaRPr lang="pt-PT" b="1" dirty="0" smtClean="0"/>
          </a:p>
          <a:p>
            <a:pPr lvl="1"/>
            <a:r>
              <a:rPr lang="pt-PT" dirty="0" smtClean="0"/>
              <a:t>Define a estrutura dos dados presentes nas mensagens</a:t>
            </a:r>
          </a:p>
          <a:p>
            <a:pPr lvl="1"/>
            <a:r>
              <a:rPr lang="pt-PT" dirty="0" smtClean="0"/>
              <a:t>Define a forma de conversão entre mensagens e objectos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54519" y="2425567"/>
            <a:ext cx="5014761" cy="162667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DataContract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"http://pedrofelix.local",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WordLookupRequest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")]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public class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WordLookupRequest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[</a:t>
            </a:r>
            <a:r>
              <a:rPr lang="en-US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DataMember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(Order = 0,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IsRequired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=true)]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public string Word;       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8268" y="4114800"/>
            <a:ext cx="4602478" cy="2218624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DataContract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"http://pedrofelix.local",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"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")]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[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DataMember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Order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0)]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Exists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[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DataMember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Order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1)]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Definition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D098-6A6D-4269-AC3F-6370C4949189}" type="slidenum">
              <a:rPr lang="pt-PT"/>
              <a:pPr/>
              <a:t>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Introdução ao WCF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do </a:t>
            </a:r>
            <a:r>
              <a:rPr lang="pt-PT" dirty="0" smtClean="0"/>
              <a:t>serviço (3 de 5): implementação do serviço</a:t>
            </a:r>
            <a:endParaRPr lang="pt-PT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18902"/>
            <a:ext cx="8362950" cy="1185283"/>
          </a:xfrm>
        </p:spPr>
        <p:txBody>
          <a:bodyPr/>
          <a:lstStyle/>
          <a:p>
            <a:r>
              <a:rPr lang="pt-PT" dirty="0"/>
              <a:t>Definir </a:t>
            </a:r>
            <a:r>
              <a:rPr lang="pt-PT" dirty="0" smtClean="0"/>
              <a:t>a </a:t>
            </a:r>
            <a:r>
              <a:rPr lang="pt-PT" i="1" dirty="0" smtClean="0"/>
              <a:t>implementação do serviço</a:t>
            </a:r>
            <a:endParaRPr lang="pt-PT" i="1" dirty="0"/>
          </a:p>
          <a:p>
            <a:pPr lvl="1"/>
            <a:r>
              <a:rPr lang="pt-PT" dirty="0"/>
              <a:t>Tipo </a:t>
            </a:r>
            <a:r>
              <a:rPr lang="pt-PT" dirty="0" smtClean="0"/>
              <a:t>que implementa a interface com o contrato de serviço</a:t>
            </a:r>
            <a:endParaRPr lang="pt-PT" b="1" dirty="0" smtClean="0"/>
          </a:p>
          <a:p>
            <a:pPr lvl="1"/>
            <a:r>
              <a:rPr lang="pt-PT" dirty="0" smtClean="0"/>
              <a:t>Implementa as operações do serviço</a:t>
            </a:r>
          </a:p>
          <a:p>
            <a:pPr lvl="1"/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83394" y="2236167"/>
            <a:ext cx="7613583" cy="392400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r>
              <a:rPr lang="pt-PT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internal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DictionaryServiceImpl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: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IDictionaryService</a:t>
            </a:r>
            <a:endParaRPr lang="pt-PT" b="1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WordLookup(</a:t>
            </a:r>
            <a:r>
              <a:rPr lang="pt-PT" b="1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WordLookupRequest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req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resp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WordLookupResponse(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dictionary.TryGetValue(req.Word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))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resp.Exists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resp.Definition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}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else</a:t>
            </a:r>
            <a:endParaRPr lang="pt-PT" dirty="0" smtClean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{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resp.Exists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}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resp</a:t>
            </a:r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}</a:t>
            </a:r>
          </a:p>
          <a:p>
            <a:r>
              <a:rPr lang="pt-PT" dirty="0" smtClean="0">
                <a:solidFill>
                  <a:srgbClr val="00206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pt-PT" dirty="0">
              <a:solidFill>
                <a:srgbClr val="002060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 Design">
  <a:themeElements>
    <a:clrScheme name="Code Design 16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E1F1F3"/>
      </a:accent1>
      <a:accent2>
        <a:srgbClr val="004F9E"/>
      </a:accent2>
      <a:accent3>
        <a:srgbClr val="ECFAF7"/>
      </a:accent3>
      <a:accent4>
        <a:srgbClr val="000000"/>
      </a:accent4>
      <a:accent5>
        <a:srgbClr val="EEF7F8"/>
      </a:accent5>
      <a:accent6>
        <a:srgbClr val="00478F"/>
      </a:accent6>
      <a:hlink>
        <a:srgbClr val="0066CC"/>
      </a:hlink>
      <a:folHlink>
        <a:srgbClr val="660033"/>
      </a:folHlink>
    </a:clrScheme>
    <a:fontScheme name="Code Design">
      <a:majorFont>
        <a:latin typeface="Arial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1F3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1F3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de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1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1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F1F3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EEF7F8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Formação .NET2.0">
  <a:themeElements>
    <a:clrScheme name="TemplateFormação .NET2.0 16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E1F1F3"/>
      </a:accent1>
      <a:accent2>
        <a:srgbClr val="004F9E"/>
      </a:accent2>
      <a:accent3>
        <a:srgbClr val="ECFAF7"/>
      </a:accent3>
      <a:accent4>
        <a:srgbClr val="000000"/>
      </a:accent4>
      <a:accent5>
        <a:srgbClr val="EEF7F8"/>
      </a:accent5>
      <a:accent6>
        <a:srgbClr val="00478F"/>
      </a:accent6>
      <a:hlink>
        <a:srgbClr val="0066CC"/>
      </a:hlink>
      <a:folHlink>
        <a:srgbClr val="660033"/>
      </a:folHlink>
    </a:clrScheme>
    <a:fontScheme name="TemplateFormação .NET2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PT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PT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Formação .NET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Formação .NET2.0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1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1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Formação .NET2.0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F1F3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EEF7F8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mo">
  <a:themeElements>
    <a:clrScheme name="Demo 16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E1F1F3"/>
      </a:accent1>
      <a:accent2>
        <a:srgbClr val="004F9E"/>
      </a:accent2>
      <a:accent3>
        <a:srgbClr val="ECFAF7"/>
      </a:accent3>
      <a:accent4>
        <a:srgbClr val="000000"/>
      </a:accent4>
      <a:accent5>
        <a:srgbClr val="EEF7F8"/>
      </a:accent5>
      <a:accent6>
        <a:srgbClr val="00478F"/>
      </a:accent6>
      <a:hlink>
        <a:srgbClr val="0066CC"/>
      </a:hlink>
      <a:folHlink>
        <a:srgbClr val="660033"/>
      </a:folHlink>
    </a:clrScheme>
    <a:fontScheme name="Demo">
      <a:majorFont>
        <a:latin typeface="Arial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PT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PT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m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mo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1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1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m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F1F3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EEF7F8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ode Design">
  <a:themeElements>
    <a:clrScheme name="4_Code Design 16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E1F1F3"/>
      </a:accent1>
      <a:accent2>
        <a:srgbClr val="004F9E"/>
      </a:accent2>
      <a:accent3>
        <a:srgbClr val="ECFAF7"/>
      </a:accent3>
      <a:accent4>
        <a:srgbClr val="000000"/>
      </a:accent4>
      <a:accent5>
        <a:srgbClr val="EEF7F8"/>
      </a:accent5>
      <a:accent6>
        <a:srgbClr val="00478F"/>
      </a:accent6>
      <a:hlink>
        <a:srgbClr val="0066CC"/>
      </a:hlink>
      <a:folHlink>
        <a:srgbClr val="660033"/>
      </a:folHlink>
    </a:clrScheme>
    <a:fontScheme name="4_Code Design">
      <a:majorFont>
        <a:latin typeface="Arial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PT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PT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Code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de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1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1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de Design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F1F3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EEF7F8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8469</TotalTime>
  <Words>2500</Words>
  <Application>Microsoft Office PowerPoint</Application>
  <PresentationFormat>On-screen Show (4:3)</PresentationFormat>
  <Paragraphs>834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Code Design</vt:lpstr>
      <vt:lpstr>TemplateFormação .NET2.0</vt:lpstr>
      <vt:lpstr>Demo</vt:lpstr>
      <vt:lpstr>4_Code Design</vt:lpstr>
      <vt:lpstr>Curso de Formação em .NET  Dezembro de 2009  Módulo – Windows Communication Foundation</vt:lpstr>
      <vt:lpstr>Introdução</vt:lpstr>
      <vt:lpstr>História</vt:lpstr>
      <vt:lpstr>Sumário</vt:lpstr>
      <vt:lpstr>Modelo de programação</vt:lpstr>
      <vt:lpstr>Definição do serviço (1 de 5): contrato do serviço</vt:lpstr>
      <vt:lpstr>Contrato do serviço</vt:lpstr>
      <vt:lpstr>Definição do serviço (2 de 5): contrato de dados</vt:lpstr>
      <vt:lpstr>Definição do serviço (3 de 5): implementação do serviço</vt:lpstr>
      <vt:lpstr>Definição do serviço (4 de 5): disponibilização do serviço</vt:lpstr>
      <vt:lpstr>Definição do serviço (5 de 5): behaviors</vt:lpstr>
      <vt:lpstr>Conceitos</vt:lpstr>
      <vt:lpstr>Diagrama</vt:lpstr>
      <vt:lpstr>Disponibilização do serviço</vt:lpstr>
      <vt:lpstr>Utilização do ficheiro de configuração</vt:lpstr>
      <vt:lpstr>DictionaryService</vt:lpstr>
      <vt:lpstr>Utilização do serviço</vt:lpstr>
      <vt:lpstr>Utilização do serviço</vt:lpstr>
      <vt:lpstr>Utilização do serviço</vt:lpstr>
      <vt:lpstr>Google Client</vt:lpstr>
      <vt:lpstr>Conceitos</vt:lpstr>
      <vt:lpstr>Conceitos</vt:lpstr>
      <vt:lpstr>Esquema</vt:lpstr>
      <vt:lpstr>Utilização da metadata: svcutil.exe</vt:lpstr>
      <vt:lpstr>Ficheiros de configuração</vt:lpstr>
      <vt:lpstr>DictionaryClient</vt:lpstr>
      <vt:lpstr>Arquitectura genérica de execução</vt:lpstr>
      <vt:lpstr>Arquitectura genérica de execução</vt:lpstr>
      <vt:lpstr>Tipo Message</vt:lpstr>
      <vt:lpstr>Mensagens e canais de protocolo</vt:lpstr>
      <vt:lpstr>Descrição e Infra-estrutura de execução</vt:lpstr>
      <vt:lpstr>Descrição e Infra-estrutura de execução</vt:lpstr>
      <vt:lpstr>Descrição dum serviço</vt:lpstr>
      <vt:lpstr>Arquitectura genérica de execução</vt:lpstr>
      <vt:lpstr>Bindings</vt:lpstr>
      <vt:lpstr>Bindings</vt:lpstr>
      <vt:lpstr>CustomBinding</vt:lpstr>
      <vt:lpstr>Service Bus (.NET Services)</vt:lpstr>
      <vt:lpstr>CustomBinding</vt:lpstr>
      <vt:lpstr>Arquitectura genérica de execução</vt:lpstr>
      <vt:lpstr>Dispatcher</vt:lpstr>
      <vt:lpstr>Dispatcher</vt:lpstr>
      <vt:lpstr>Behaviors</vt:lpstr>
      <vt:lpstr>Aplicação de behaviors</vt:lpstr>
      <vt:lpstr>Behaviors: implementação</vt:lpstr>
      <vt:lpstr>IOperationBehavior</vt:lpstr>
      <vt:lpstr>CustomBehavior</vt:lpstr>
      <vt:lpstr>Bindings e behaviors</vt:lpstr>
      <vt:lpstr>Behaviors: exemplos</vt:lpstr>
      <vt:lpstr>Web Programming Model</vt:lpstr>
      <vt:lpstr>WebProgrammingModel</vt:lpstr>
      <vt:lpstr>Composição</vt:lpstr>
      <vt:lpstr>Extensibilidade</vt:lpstr>
      <vt:lpstr>Especificações e metadata</vt:lpstr>
    </vt:vector>
  </TitlesOfParts>
  <Company>CCISEL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pfelix</dc:creator>
  <cp:lastModifiedBy>Pedro Félix</cp:lastModifiedBy>
  <cp:revision>425</cp:revision>
  <dcterms:created xsi:type="dcterms:W3CDTF">2005-04-11T11:43:08Z</dcterms:created>
  <dcterms:modified xsi:type="dcterms:W3CDTF">2009-12-15T01:57:20Z</dcterms:modified>
</cp:coreProperties>
</file>