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4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1C0B-6B68-4CF7-9748-1BDBA488D877}" type="datetimeFigureOut">
              <a:rPr lang="en-US" smtClean="0"/>
              <a:t>11/16/2011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A294-BA0D-48CE-AC2C-97271B54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7158" y="3940802"/>
            <a:ext cx="1910586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WSHttpBinding</a:t>
            </a:r>
            <a:endParaRPr lang="pt-PT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03848" y="2959031"/>
            <a:ext cx="467311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b="1" dirty="0" err="1" smtClean="0">
                <a:solidFill>
                  <a:schemeClr val="bg1"/>
                </a:solidFill>
                <a:latin typeface="Consolas" pitchFamily="49" charset="0"/>
              </a:rPr>
              <a:t>Transaction</a:t>
            </a: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FlowBindingElement</a:t>
            </a:r>
            <a:endParaRPr lang="pt-PT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03848" y="3744849"/>
            <a:ext cx="467311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Symmetric</a:t>
            </a:r>
            <a:r>
              <a:rPr lang="pt-PT" b="1" dirty="0" err="1" smtClean="0">
                <a:solidFill>
                  <a:schemeClr val="bg1"/>
                </a:solidFill>
                <a:latin typeface="Consolas" pitchFamily="49" charset="0"/>
              </a:rPr>
              <a:t>Security</a:t>
            </a: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BindingElement</a:t>
            </a:r>
            <a:endParaRPr lang="pt-PT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03848" y="4530667"/>
            <a:ext cx="467311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TextMessage</a:t>
            </a:r>
            <a:r>
              <a:rPr lang="pt-PT" b="1" dirty="0" err="1" smtClean="0">
                <a:solidFill>
                  <a:schemeClr val="bg1"/>
                </a:solidFill>
                <a:latin typeface="Consolas" pitchFamily="49" charset="0"/>
              </a:rPr>
              <a:t>Encoding</a:t>
            </a: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BindingElement</a:t>
            </a:r>
            <a:endParaRPr lang="pt-PT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03848" y="5102171"/>
            <a:ext cx="4673110" cy="5000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Http</a:t>
            </a:r>
            <a:r>
              <a:rPr lang="pt-PT" b="1" dirty="0" err="1" smtClean="0">
                <a:solidFill>
                  <a:schemeClr val="bg1"/>
                </a:solidFill>
                <a:latin typeface="Consolas" pitchFamily="49" charset="0"/>
              </a:rPr>
              <a:t>Transport</a:t>
            </a:r>
            <a:r>
              <a:rPr lang="pt-PT" dirty="0" err="1" smtClean="0">
                <a:solidFill>
                  <a:schemeClr val="bg1"/>
                </a:solidFill>
                <a:latin typeface="Consolas" pitchFamily="49" charset="0"/>
              </a:rPr>
              <a:t>BindingElement</a:t>
            </a:r>
            <a:endParaRPr lang="pt-PT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cxnSp>
        <p:nvCxnSpPr>
          <p:cNvPr id="7" name="Shape 10"/>
          <p:cNvCxnSpPr>
            <a:stCxn id="2" idx="3"/>
            <a:endCxn id="3" idx="1"/>
          </p:cNvCxnSpPr>
          <p:nvPr/>
        </p:nvCxnSpPr>
        <p:spPr bwMode="auto">
          <a:xfrm flipV="1">
            <a:off x="2267744" y="3209064"/>
            <a:ext cx="936104" cy="98177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hape 13"/>
          <p:cNvCxnSpPr>
            <a:stCxn id="2" idx="3"/>
            <a:endCxn id="4" idx="1"/>
          </p:cNvCxnSpPr>
          <p:nvPr/>
        </p:nvCxnSpPr>
        <p:spPr bwMode="auto">
          <a:xfrm flipV="1">
            <a:off x="2267744" y="3994882"/>
            <a:ext cx="936104" cy="1959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hape 16"/>
          <p:cNvCxnSpPr>
            <a:stCxn id="2" idx="3"/>
            <a:endCxn id="5" idx="1"/>
          </p:cNvCxnSpPr>
          <p:nvPr/>
        </p:nvCxnSpPr>
        <p:spPr bwMode="auto">
          <a:xfrm>
            <a:off x="2267744" y="4190835"/>
            <a:ext cx="936104" cy="5898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hape 19"/>
          <p:cNvCxnSpPr>
            <a:stCxn id="2" idx="3"/>
            <a:endCxn id="6" idx="1"/>
          </p:cNvCxnSpPr>
          <p:nvPr/>
        </p:nvCxnSpPr>
        <p:spPr bwMode="auto">
          <a:xfrm>
            <a:off x="2267744" y="4190835"/>
            <a:ext cx="936104" cy="116136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989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ame Side Corner Rectangle 1"/>
          <p:cNvSpPr/>
          <p:nvPr/>
        </p:nvSpPr>
        <p:spPr bwMode="auto">
          <a:xfrm>
            <a:off x="5019878" y="5240820"/>
            <a:ext cx="3143272" cy="714380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ChannelDispatcher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010254" y="6146202"/>
            <a:ext cx="3143272" cy="4511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smtClean="0">
                <a:solidFill>
                  <a:schemeClr val="tx1"/>
                </a:solidFill>
                <a:latin typeface="Segoe" pitchFamily="34" charset="0"/>
              </a:rPr>
              <a:t>Channel</a:t>
            </a:r>
            <a:endParaRPr lang="pt-PT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4714876" y="4717442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818" y="4503128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AddressFilter</a:t>
            </a:r>
            <a:r>
              <a:rPr lang="pt-PT" sz="1600" dirty="0" smtClean="0">
                <a:latin typeface="Consolas" pitchFamily="49" charset="0"/>
              </a:rPr>
              <a:t>, </a:t>
            </a:r>
            <a:r>
              <a:rPr lang="pt-PT" sz="1600" dirty="0" err="1" smtClean="0">
                <a:latin typeface="Consolas" pitchFamily="49" charset="0"/>
              </a:rPr>
              <a:t>ContractFilter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714876" y="41459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7818" y="3931624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MessageInspectors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724501" y="383687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7443" y="362256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OperationSelector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724501" y="347968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 sz="160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7443" y="326537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InstanceProvider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7158" y="870918"/>
            <a:ext cx="2714644" cy="7858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tx1"/>
                </a:solidFill>
                <a:latin typeface="Segoe" pitchFamily="34" charset="0"/>
              </a:rPr>
              <a:t>Instance.method</a:t>
            </a:r>
            <a:endParaRPr lang="pt-PT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152865" y="254286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6182" y="2745789"/>
            <a:ext cx="1245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Formatter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152865" y="218567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95807" y="197136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Invoker</a:t>
            </a:r>
            <a:endParaRPr lang="pt-PT" sz="1600" dirty="0">
              <a:latin typeface="Consolas" pitchFamily="49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3143240" y="2875243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lg" len="lg"/>
          </a:ln>
          <a:effectLst/>
        </p:spPr>
        <p:txBody>
          <a:bodyPr tIns="91440" bIns="91440" anchor="ctr">
            <a:spAutoFit/>
          </a:bodyPr>
          <a:lstStyle/>
          <a:p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182" y="237359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 err="1" smtClean="0">
                <a:latin typeface="Consolas" pitchFamily="49" charset="0"/>
              </a:rPr>
              <a:t>ParameterInspectors</a:t>
            </a:r>
            <a:endParaRPr lang="pt-PT" sz="1600" dirty="0">
              <a:latin typeface="Consolas" pitchFamily="49" charset="0"/>
            </a:endParaRPr>
          </a:p>
        </p:txBody>
      </p:sp>
      <p:cxnSp>
        <p:nvCxnSpPr>
          <p:cNvPr id="19" name="Shape 33"/>
          <p:cNvCxnSpPr>
            <a:stCxn id="2" idx="3"/>
            <a:endCxn id="28" idx="1"/>
          </p:cNvCxnSpPr>
          <p:nvPr/>
        </p:nvCxnSpPr>
        <p:spPr bwMode="auto">
          <a:xfrm rot="16200000" flipV="1">
            <a:off x="4802143" y="3451448"/>
            <a:ext cx="237626" cy="33411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hape 33"/>
          <p:cNvCxnSpPr>
            <a:stCxn id="29" idx="3"/>
            <a:endCxn id="30" idx="1"/>
          </p:cNvCxnSpPr>
          <p:nvPr/>
        </p:nvCxnSpPr>
        <p:spPr bwMode="auto">
          <a:xfrm rot="16200000" flipV="1">
            <a:off x="2335953" y="2396645"/>
            <a:ext cx="292972" cy="15359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hape 33"/>
          <p:cNvCxnSpPr>
            <a:stCxn id="30" idx="3"/>
            <a:endCxn id="12" idx="4"/>
          </p:cNvCxnSpPr>
          <p:nvPr/>
        </p:nvCxnSpPr>
        <p:spPr bwMode="auto">
          <a:xfrm rot="5400000" flipH="1" flipV="1">
            <a:off x="1565885" y="1805332"/>
            <a:ext cx="297191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6643702" y="1571612"/>
            <a:ext cx="2286016" cy="8572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300" dirty="0" err="1" smtClean="0">
                <a:solidFill>
                  <a:schemeClr val="tx1"/>
                </a:solidFill>
                <a:latin typeface="Segoe" pitchFamily="34" charset="0"/>
              </a:rPr>
              <a:t>Behaviors</a:t>
            </a:r>
            <a:endParaRPr lang="pt-PT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9683546">
            <a:off x="5294263" y="2032680"/>
            <a:ext cx="1066094" cy="15956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PT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6488483">
            <a:off x="7304257" y="2822824"/>
            <a:ext cx="671744" cy="18448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pt-PT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299407" y="5245936"/>
            <a:ext cx="3214710" cy="7217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ServiceHostBase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6" name="Straight Arrow Connector 25"/>
          <p:cNvCxnSpPr>
            <a:stCxn id="25" idx="3"/>
            <a:endCxn id="2" idx="2"/>
          </p:cNvCxnSpPr>
          <p:nvPr/>
        </p:nvCxnSpPr>
        <p:spPr>
          <a:xfrm flipV="1">
            <a:off x="3514117" y="5598010"/>
            <a:ext cx="1505761" cy="87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443" y="5655227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Snip Same Side Corner Rectangle 27"/>
          <p:cNvSpPr/>
          <p:nvPr/>
        </p:nvSpPr>
        <p:spPr bwMode="auto">
          <a:xfrm>
            <a:off x="1643042" y="4288814"/>
            <a:ext cx="3214710" cy="714380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EndpointDispatcher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Snip Same Side Corner Rectangle 28"/>
          <p:cNvSpPr/>
          <p:nvPr/>
        </p:nvSpPr>
        <p:spPr bwMode="auto">
          <a:xfrm>
            <a:off x="1643042" y="3311090"/>
            <a:ext cx="3214710" cy="977724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DispatchRuntime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0" name="Snip Same Side Corner Rectangle 29"/>
          <p:cNvSpPr/>
          <p:nvPr/>
        </p:nvSpPr>
        <p:spPr bwMode="auto">
          <a:xfrm>
            <a:off x="142844" y="1953927"/>
            <a:ext cx="3143272" cy="1064191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DispatchOperation</a:t>
            </a:r>
            <a:endParaRPr lang="pt-PT" sz="23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6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ame Side Corner Rectangle 1"/>
          <p:cNvSpPr/>
          <p:nvPr/>
        </p:nvSpPr>
        <p:spPr bwMode="auto">
          <a:xfrm>
            <a:off x="142844" y="4801065"/>
            <a:ext cx="2857520" cy="714380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ChannelDispatcher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" name="Snip Same Side Corner Rectangle 2"/>
          <p:cNvSpPr/>
          <p:nvPr/>
        </p:nvSpPr>
        <p:spPr bwMode="auto">
          <a:xfrm>
            <a:off x="142844" y="3116931"/>
            <a:ext cx="2857520" cy="785818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DispatchRuntime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Snip Same Side Corner Rectangle 3"/>
          <p:cNvSpPr/>
          <p:nvPr/>
        </p:nvSpPr>
        <p:spPr bwMode="auto">
          <a:xfrm>
            <a:off x="142844" y="1832550"/>
            <a:ext cx="2857520" cy="857256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DispatchOperation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2844" y="928670"/>
            <a:ext cx="2857520" cy="7858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chemeClr val="tx1"/>
                </a:solidFill>
                <a:latin typeface="Segoe" pitchFamily="34" charset="0"/>
              </a:rPr>
              <a:t>Instance.method</a:t>
            </a:r>
            <a:endParaRPr lang="pt-PT" sz="20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cxnSp>
        <p:nvCxnSpPr>
          <p:cNvPr id="6" name="Shape 33"/>
          <p:cNvCxnSpPr>
            <a:stCxn id="2" idx="3"/>
            <a:endCxn id="11" idx="1"/>
          </p:cNvCxnSpPr>
          <p:nvPr/>
        </p:nvCxnSpPr>
        <p:spPr bwMode="auto">
          <a:xfrm rot="5400000" flipH="1" flipV="1">
            <a:off x="1479636" y="4709097"/>
            <a:ext cx="18393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hape 33"/>
          <p:cNvCxnSpPr>
            <a:stCxn id="3" idx="3"/>
            <a:endCxn id="4" idx="1"/>
          </p:cNvCxnSpPr>
          <p:nvPr/>
        </p:nvCxnSpPr>
        <p:spPr bwMode="auto">
          <a:xfrm rot="5400000" flipH="1" flipV="1">
            <a:off x="1358042" y="2903369"/>
            <a:ext cx="427125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hape 33"/>
          <p:cNvCxnSpPr>
            <a:stCxn id="4" idx="3"/>
            <a:endCxn id="5" idx="4"/>
          </p:cNvCxnSpPr>
          <p:nvPr/>
        </p:nvCxnSpPr>
        <p:spPr bwMode="auto">
          <a:xfrm rot="5400000" flipH="1" flipV="1">
            <a:off x="1512573" y="1773519"/>
            <a:ext cx="118062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142844" y="5586883"/>
            <a:ext cx="2857520" cy="714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ServiceHostBase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9" idx="0"/>
            <a:endCxn id="2" idx="1"/>
          </p:cNvCxnSpPr>
          <p:nvPr/>
        </p:nvCxnSpPr>
        <p:spPr>
          <a:xfrm rot="5400000" flipH="1" flipV="1">
            <a:off x="1535885" y="5551164"/>
            <a:ext cx="7143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/>
          <p:cNvSpPr/>
          <p:nvPr/>
        </p:nvSpPr>
        <p:spPr bwMode="auto">
          <a:xfrm>
            <a:off x="142844" y="3902749"/>
            <a:ext cx="2857520" cy="714380"/>
          </a:xfrm>
          <a:prstGeom prst="snip2Same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sz="2000" dirty="0" err="1" smtClean="0">
                <a:solidFill>
                  <a:schemeClr val="tx1"/>
                </a:solidFill>
                <a:latin typeface="Consolas" pitchFamily="49" charset="0"/>
              </a:rPr>
              <a:t>EndpointDispatcher</a:t>
            </a:r>
            <a:endParaRPr lang="pt-PT" sz="20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215074" y="2046864"/>
            <a:ext cx="2928926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Operation</a:t>
            </a:r>
            <a:r>
              <a:rPr kumimoji="0" lang="pt-PT" sz="16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428992" y="3259807"/>
            <a:ext cx="2643206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IContract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00430" y="2046864"/>
            <a:ext cx="2541389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IOperation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29388" y="5031176"/>
            <a:ext cx="2499691" cy="385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Service</a:t>
            </a:r>
            <a:r>
              <a:rPr kumimoji="0" lang="pt-PT" sz="16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357950" y="4117063"/>
            <a:ext cx="2643206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Service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Endpoint</a:t>
            </a:r>
            <a:endParaRPr kumimoji="0" lang="pt-PT" sz="16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00430" y="5031176"/>
            <a:ext cx="2552038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IService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428992" y="4117063"/>
            <a:ext cx="2643206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IEndpoint</a:t>
            </a:r>
            <a:r>
              <a:rPr kumimoji="0" lang="pt-PT" sz="1600" b="1" i="0" u="none" strike="noStrike" cap="none" normalizeH="0" baseline="0" dirty="0" err="1" smtClean="0">
                <a:ln>
                  <a:noFill/>
                </a:ln>
                <a:latin typeface="Consolas" pitchFamily="49" charset="0"/>
              </a:rPr>
              <a:t>Behavior</a:t>
            </a:r>
            <a:endParaRPr kumimoji="0" lang="pt-PT" sz="1600" b="1" i="0" u="none" strike="noStrike" cap="none" normalizeH="0" baseline="0" dirty="0" smtClean="0">
              <a:ln>
                <a:noFill/>
              </a:ln>
              <a:latin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357950" y="3259807"/>
            <a:ext cx="2643206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sz="16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pt-PT" sz="16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Description</a:t>
            </a:r>
            <a:endParaRPr kumimoji="0" lang="pt-PT" sz="160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cxnSp>
        <p:nvCxnSpPr>
          <p:cNvPr id="20" name="Straight Arrow Connector 19"/>
          <p:cNvCxnSpPr>
            <a:stCxn id="12" idx="1"/>
            <a:endCxn id="14" idx="3"/>
          </p:cNvCxnSpPr>
          <p:nvPr/>
        </p:nvCxnSpPr>
        <p:spPr>
          <a:xfrm rot="10800000">
            <a:off x="6041820" y="2244182"/>
            <a:ext cx="17325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>
            <a:stCxn id="19" idx="1"/>
            <a:endCxn id="13" idx="3"/>
          </p:cNvCxnSpPr>
          <p:nvPr/>
        </p:nvCxnSpPr>
        <p:spPr>
          <a:xfrm rot="10800000">
            <a:off x="6072198" y="3457125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5" idx="1"/>
            <a:endCxn id="17" idx="3"/>
          </p:cNvCxnSpPr>
          <p:nvPr/>
        </p:nvCxnSpPr>
        <p:spPr>
          <a:xfrm rot="10800000" flipV="1">
            <a:off x="6052468" y="5223682"/>
            <a:ext cx="376920" cy="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15" idx="0"/>
            <a:endCxn id="16" idx="2"/>
          </p:cNvCxnSpPr>
          <p:nvPr/>
        </p:nvCxnSpPr>
        <p:spPr>
          <a:xfrm rot="5400000" flipH="1" flipV="1">
            <a:off x="7419655" y="4771279"/>
            <a:ext cx="519477" cy="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6" idx="0"/>
            <a:endCxn id="19" idx="2"/>
          </p:cNvCxnSpPr>
          <p:nvPr/>
        </p:nvCxnSpPr>
        <p:spPr>
          <a:xfrm rot="5400000" flipH="1" flipV="1">
            <a:off x="7448243" y="3885753"/>
            <a:ext cx="46262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19" idx="0"/>
            <a:endCxn id="12" idx="2"/>
          </p:cNvCxnSpPr>
          <p:nvPr/>
        </p:nvCxnSpPr>
        <p:spPr>
          <a:xfrm rot="16200000" flipV="1">
            <a:off x="7270392" y="2850646"/>
            <a:ext cx="818307" cy="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16" idx="1"/>
            <a:endCxn id="18" idx="3"/>
          </p:cNvCxnSpPr>
          <p:nvPr/>
        </p:nvCxnSpPr>
        <p:spPr>
          <a:xfrm rot="10800000">
            <a:off x="6072198" y="431438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Left Arrow 26"/>
          <p:cNvSpPr/>
          <p:nvPr/>
        </p:nvSpPr>
        <p:spPr bwMode="auto">
          <a:xfrm>
            <a:off x="2643174" y="2261178"/>
            <a:ext cx="1000132" cy="78581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tx1"/>
                </a:solidFill>
                <a:latin typeface="Segoe" pitchFamily="34" charset="0"/>
              </a:rPr>
              <a:t>Apply</a:t>
            </a:r>
            <a:endParaRPr lang="pt-PT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28" name="Left Arrow 27"/>
          <p:cNvSpPr/>
          <p:nvPr/>
        </p:nvSpPr>
        <p:spPr bwMode="auto">
          <a:xfrm>
            <a:off x="2714612" y="3474121"/>
            <a:ext cx="1000132" cy="78581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tx1"/>
                </a:solidFill>
                <a:latin typeface="Segoe" pitchFamily="34" charset="0"/>
              </a:rPr>
              <a:t>Apply</a:t>
            </a:r>
            <a:endParaRPr lang="pt-PT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29" name="Left Arrow 28"/>
          <p:cNvSpPr/>
          <p:nvPr/>
        </p:nvSpPr>
        <p:spPr bwMode="auto">
          <a:xfrm>
            <a:off x="2724237" y="5273758"/>
            <a:ext cx="1000132" cy="785818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pt-PT" dirty="0" err="1" smtClean="0">
                <a:solidFill>
                  <a:schemeClr val="tx1"/>
                </a:solidFill>
                <a:latin typeface="Segoe" pitchFamily="34" charset="0"/>
              </a:rPr>
              <a:t>Apply</a:t>
            </a:r>
            <a:endParaRPr lang="pt-PT" dirty="0" smtClean="0">
              <a:solidFill>
                <a:schemeClr val="tx1"/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775159" y="4302492"/>
            <a:ext cx="2127183" cy="17908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272590" y="4302492"/>
            <a:ext cx="2127183" cy="17908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21895" y="4302493"/>
            <a:ext cx="2127183" cy="17908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20275" y="771469"/>
            <a:ext cx="1530417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DataContract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58074" y="2636912"/>
            <a:ext cx="2572705" cy="377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 </a:t>
            </a: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Implementation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45092" y="1713297"/>
            <a:ext cx="1636295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70971" y="784461"/>
            <a:ext cx="1530417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DataContract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75593" y="791681"/>
            <a:ext cx="1530417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DataContract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99533" y="1716666"/>
            <a:ext cx="1636295" cy="3475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9" idx="0"/>
            <a:endCxn id="7" idx="2"/>
          </p:cNvCxnSpPr>
          <p:nvPr/>
        </p:nvCxnSpPr>
        <p:spPr bwMode="auto">
          <a:xfrm flipH="1" flipV="1">
            <a:off x="1785484" y="1119020"/>
            <a:ext cx="1277756" cy="5942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10" idx="2"/>
          </p:cNvCxnSpPr>
          <p:nvPr/>
        </p:nvCxnSpPr>
        <p:spPr bwMode="auto">
          <a:xfrm flipV="1">
            <a:off x="3063240" y="1132012"/>
            <a:ext cx="1272940" cy="58128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0" idx="2"/>
          </p:cNvCxnSpPr>
          <p:nvPr/>
        </p:nvCxnSpPr>
        <p:spPr bwMode="auto">
          <a:xfrm flipH="1" flipV="1">
            <a:off x="4336180" y="1132012"/>
            <a:ext cx="1181501" cy="5846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2" idx="2"/>
          </p:cNvCxnSpPr>
          <p:nvPr/>
        </p:nvCxnSpPr>
        <p:spPr bwMode="auto">
          <a:xfrm flipV="1">
            <a:off x="5517681" y="1139232"/>
            <a:ext cx="1323121" cy="5774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3051209" y="3339968"/>
            <a:ext cx="2579570" cy="3770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 </a:t>
            </a: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Host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Arrow Connector 18"/>
          <p:cNvCxnSpPr>
            <a:stCxn id="18" idx="0"/>
            <a:endCxn id="8" idx="2"/>
          </p:cNvCxnSpPr>
          <p:nvPr/>
        </p:nvCxnSpPr>
        <p:spPr bwMode="auto">
          <a:xfrm flipV="1">
            <a:off x="4340994" y="3013976"/>
            <a:ext cx="3433" cy="3259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9" idx="2"/>
          </p:cNvCxnSpPr>
          <p:nvPr/>
        </p:nvCxnSpPr>
        <p:spPr bwMode="auto">
          <a:xfrm flipH="1" flipV="1">
            <a:off x="3063240" y="2060848"/>
            <a:ext cx="1281187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13" idx="2"/>
          </p:cNvCxnSpPr>
          <p:nvPr/>
        </p:nvCxnSpPr>
        <p:spPr bwMode="auto">
          <a:xfrm flipV="1">
            <a:off x="4344427" y="2064217"/>
            <a:ext cx="1173254" cy="5726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866275" y="486075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Binding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23" name="Straight Arrow Connector 22"/>
          <p:cNvCxnSpPr>
            <a:stCxn id="18" idx="2"/>
            <a:endCxn id="6" idx="0"/>
          </p:cNvCxnSpPr>
          <p:nvPr/>
        </p:nvCxnSpPr>
        <p:spPr bwMode="auto">
          <a:xfrm flipH="1">
            <a:off x="1785487" y="3717032"/>
            <a:ext cx="2555507" cy="5854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5" idx="0"/>
          </p:cNvCxnSpPr>
          <p:nvPr/>
        </p:nvCxnSpPr>
        <p:spPr bwMode="auto">
          <a:xfrm flipH="1">
            <a:off x="4336182" y="3717032"/>
            <a:ext cx="4812" cy="5854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4" idx="0"/>
          </p:cNvCxnSpPr>
          <p:nvPr/>
        </p:nvCxnSpPr>
        <p:spPr bwMode="auto">
          <a:xfrm>
            <a:off x="4340994" y="3717032"/>
            <a:ext cx="2497757" cy="58546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66273" y="523132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Address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426595" y="486075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Binding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26595" y="5293896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Address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919538" y="4860759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Binding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919538" y="5293896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Address</a:t>
            </a:r>
            <a:endParaRPr kumimoji="0" lang="pt-PT" sz="160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28286" y="5664466"/>
            <a:ext cx="9377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600" dirty="0" err="1" smtClean="0">
                <a:solidFill>
                  <a:schemeClr val="bg1"/>
                </a:solidFill>
              </a:rPr>
              <a:t>Endpoint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7300" y="5664466"/>
            <a:ext cx="9377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600" dirty="0" err="1" smtClean="0">
                <a:solidFill>
                  <a:schemeClr val="bg1"/>
                </a:solidFill>
              </a:rPr>
              <a:t>Endpoint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1924" y="5664466"/>
            <a:ext cx="9377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600" dirty="0" err="1" smtClean="0">
                <a:solidFill>
                  <a:schemeClr val="bg1"/>
                </a:solidFill>
              </a:rPr>
              <a:t>Endpoint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66275" y="4463237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3426595" y="4463237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5921589" y="4463237"/>
            <a:ext cx="1838425" cy="37057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60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ServiceContract</a:t>
            </a:r>
          </a:p>
        </p:txBody>
      </p:sp>
    </p:spTree>
    <p:extLst>
      <p:ext uri="{BB962C8B-B14F-4D97-AF65-F5344CB8AC3E}">
        <p14:creationId xmlns:p14="http://schemas.microsoft.com/office/powerpoint/2010/main" val="447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4570636" y="2929791"/>
            <a:ext cx="1297508" cy="5175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pt-PT" dirty="0" smtClean="0"/>
              <a:t>Host</a:t>
            </a:r>
            <a:endParaRPr lang="pt-PT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3237136" y="20947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 dirty="0">
                <a:latin typeface="Arial" charset="0"/>
              </a:rPr>
              <a:t>B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292823" y="2693253"/>
            <a:ext cx="193675" cy="2016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PT"/>
          </a:p>
        </p:txBody>
      </p:sp>
      <p:cxnSp>
        <p:nvCxnSpPr>
          <p:cNvPr id="5" name="AutoShape 7"/>
          <p:cNvCxnSpPr>
            <a:cxnSpLocks noChangeShapeType="1"/>
            <a:stCxn id="4" idx="5"/>
            <a:endCxn id="2" idx="1"/>
          </p:cNvCxnSpPr>
          <p:nvPr/>
        </p:nvCxnSpPr>
        <p:spPr bwMode="auto">
          <a:xfrm>
            <a:off x="4458135" y="2865340"/>
            <a:ext cx="302517" cy="140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" name="Oval 8"/>
          <p:cNvSpPr>
            <a:spLocks noChangeArrowheads="1"/>
          </p:cNvSpPr>
          <p:nvPr/>
        </p:nvSpPr>
        <p:spPr bwMode="auto">
          <a:xfrm flipV="1">
            <a:off x="4205511" y="3102828"/>
            <a:ext cx="193675" cy="1762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PT"/>
          </a:p>
        </p:txBody>
      </p:sp>
      <p:cxnSp>
        <p:nvCxnSpPr>
          <p:cNvPr id="7" name="AutoShape 9"/>
          <p:cNvCxnSpPr>
            <a:cxnSpLocks noChangeShapeType="1"/>
            <a:stCxn id="6" idx="6"/>
            <a:endCxn id="2" idx="2"/>
          </p:cNvCxnSpPr>
          <p:nvPr/>
        </p:nvCxnSpPr>
        <p:spPr bwMode="auto">
          <a:xfrm flipV="1">
            <a:off x="4399186" y="3188554"/>
            <a:ext cx="171450" cy="2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4294411" y="3501291"/>
            <a:ext cx="193675" cy="20161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pt-PT"/>
          </a:p>
        </p:txBody>
      </p:sp>
      <p:cxnSp>
        <p:nvCxnSpPr>
          <p:cNvPr id="9" name="AutoShape 11"/>
          <p:cNvCxnSpPr>
            <a:cxnSpLocks noChangeShapeType="1"/>
            <a:stCxn id="2" idx="3"/>
            <a:endCxn id="8" idx="7"/>
          </p:cNvCxnSpPr>
          <p:nvPr/>
        </p:nvCxnSpPr>
        <p:spPr bwMode="auto">
          <a:xfrm flipH="1">
            <a:off x="4459723" y="3371526"/>
            <a:ext cx="300929" cy="1592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3913411" y="353621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3808636" y="2982178"/>
            <a:ext cx="404812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3905473" y="2455128"/>
            <a:ext cx="404813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C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562448" y="1866166"/>
            <a:ext cx="404813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562448" y="2412266"/>
            <a:ext cx="404813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3227611" y="29837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 dirty="0">
                <a:latin typeface="Arial" charset="0"/>
              </a:rPr>
              <a:t>B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560861" y="29837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3246661" y="3528278"/>
            <a:ext cx="404812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281586" y="4169628"/>
            <a:ext cx="404812" cy="411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B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552923" y="3536216"/>
            <a:ext cx="404813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2551336" y="4177566"/>
            <a:ext cx="404812" cy="4111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PT" sz="2000" b="1">
                <a:latin typeface="Arial" charset="0"/>
              </a:rPr>
              <a:t>A</a:t>
            </a:r>
          </a:p>
        </p:txBody>
      </p:sp>
      <p:cxnSp>
        <p:nvCxnSpPr>
          <p:cNvPr id="21" name="AutoShape 23"/>
          <p:cNvCxnSpPr>
            <a:cxnSpLocks noChangeShapeType="1"/>
            <a:stCxn id="3" idx="3"/>
            <a:endCxn id="12" idx="1"/>
          </p:cNvCxnSpPr>
          <p:nvPr/>
        </p:nvCxnSpPr>
        <p:spPr bwMode="auto">
          <a:xfrm>
            <a:off x="3641948" y="2301141"/>
            <a:ext cx="26352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24"/>
          <p:cNvCxnSpPr>
            <a:cxnSpLocks noChangeShapeType="1"/>
            <a:stCxn id="13" idx="3"/>
            <a:endCxn id="3" idx="1"/>
          </p:cNvCxnSpPr>
          <p:nvPr/>
        </p:nvCxnSpPr>
        <p:spPr bwMode="auto">
          <a:xfrm>
            <a:off x="2967261" y="2072541"/>
            <a:ext cx="2698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25"/>
          <p:cNvCxnSpPr>
            <a:cxnSpLocks noChangeShapeType="1"/>
            <a:stCxn id="14" idx="3"/>
            <a:endCxn id="3" idx="1"/>
          </p:cNvCxnSpPr>
          <p:nvPr/>
        </p:nvCxnSpPr>
        <p:spPr bwMode="auto">
          <a:xfrm flipV="1">
            <a:off x="2967261" y="2301141"/>
            <a:ext cx="269875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26"/>
          <p:cNvCxnSpPr>
            <a:cxnSpLocks noChangeShapeType="1"/>
            <a:stCxn id="15" idx="3"/>
            <a:endCxn id="11" idx="1"/>
          </p:cNvCxnSpPr>
          <p:nvPr/>
        </p:nvCxnSpPr>
        <p:spPr bwMode="auto">
          <a:xfrm flipV="1">
            <a:off x="3632423" y="3188553"/>
            <a:ext cx="1762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5" name="AutoShape 27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2965673" y="3190141"/>
            <a:ext cx="2619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28"/>
          <p:cNvCxnSpPr>
            <a:cxnSpLocks noChangeShapeType="1"/>
            <a:stCxn id="19" idx="3"/>
            <a:endCxn id="17" idx="1"/>
          </p:cNvCxnSpPr>
          <p:nvPr/>
        </p:nvCxnSpPr>
        <p:spPr bwMode="auto">
          <a:xfrm flipV="1">
            <a:off x="2957736" y="3734653"/>
            <a:ext cx="288925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9"/>
          <p:cNvCxnSpPr>
            <a:cxnSpLocks noChangeShapeType="1"/>
            <a:stCxn id="20" idx="3"/>
            <a:endCxn id="18" idx="1"/>
          </p:cNvCxnSpPr>
          <p:nvPr/>
        </p:nvCxnSpPr>
        <p:spPr bwMode="auto">
          <a:xfrm flipV="1">
            <a:off x="2956148" y="4376003"/>
            <a:ext cx="325438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30"/>
          <p:cNvCxnSpPr>
            <a:cxnSpLocks noChangeShapeType="1"/>
            <a:stCxn id="17" idx="3"/>
            <a:endCxn id="10" idx="1"/>
          </p:cNvCxnSpPr>
          <p:nvPr/>
        </p:nvCxnSpPr>
        <p:spPr bwMode="auto">
          <a:xfrm>
            <a:off x="3651473" y="3734653"/>
            <a:ext cx="261938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31"/>
          <p:cNvCxnSpPr>
            <a:cxnSpLocks noChangeShapeType="1"/>
            <a:stCxn id="18" idx="3"/>
            <a:endCxn id="10" idx="1"/>
          </p:cNvCxnSpPr>
          <p:nvPr/>
        </p:nvCxnSpPr>
        <p:spPr bwMode="auto">
          <a:xfrm flipV="1">
            <a:off x="3686398" y="3742591"/>
            <a:ext cx="227013" cy="633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96074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83671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Envelope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27684" y="1318967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Header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0044" y="1844824"/>
            <a:ext cx="11757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Body</a:t>
            </a:r>
            <a:endParaRPr lang="en-US" dirty="0"/>
          </a:p>
        </p:txBody>
      </p:sp>
      <p:cxnSp>
        <p:nvCxnSpPr>
          <p:cNvPr id="6" name="Elbow Connector 5"/>
          <p:cNvCxnSpPr>
            <a:stCxn id="2" idx="2"/>
            <a:endCxn id="3" idx="1"/>
          </p:cNvCxnSpPr>
          <p:nvPr/>
        </p:nvCxnSpPr>
        <p:spPr>
          <a:xfrm rot="16200000" flipH="1">
            <a:off x="1486557" y="1257859"/>
            <a:ext cx="302235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1"/>
          </p:cNvCxnSpPr>
          <p:nvPr/>
        </p:nvCxnSpPr>
        <p:spPr>
          <a:xfrm rot="16200000" flipH="1">
            <a:off x="1229808" y="1514608"/>
            <a:ext cx="828092" cy="19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535479" y="2348880"/>
            <a:ext cx="1465052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WordLookup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00874" y="2843643"/>
            <a:ext cx="106860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Request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295910" y="3356992"/>
            <a:ext cx="879451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</a:t>
            </a:r>
            <a:endParaRPr lang="en-US" dirty="0"/>
          </a:p>
        </p:txBody>
      </p:sp>
      <p:cxnSp>
        <p:nvCxnSpPr>
          <p:cNvPr id="16" name="Elbow Connector 15"/>
          <p:cNvCxnSpPr>
            <a:stCxn id="4" idx="2"/>
            <a:endCxn id="12" idx="1"/>
          </p:cNvCxnSpPr>
          <p:nvPr/>
        </p:nvCxnSpPr>
        <p:spPr>
          <a:xfrm rot="16200000" flipH="1">
            <a:off x="2269686" y="2263107"/>
            <a:ext cx="324036" cy="2075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" idx="2"/>
            <a:endCxn id="13" idx="1"/>
          </p:cNvCxnSpPr>
          <p:nvPr/>
        </p:nvCxnSpPr>
        <p:spPr>
          <a:xfrm rot="16200000" flipH="1">
            <a:off x="3227068" y="2749856"/>
            <a:ext cx="314743" cy="2328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14" idx="1"/>
          </p:cNvCxnSpPr>
          <p:nvPr/>
        </p:nvCxnSpPr>
        <p:spPr>
          <a:xfrm rot="16200000" flipH="1">
            <a:off x="3998879" y="3239980"/>
            <a:ext cx="333329" cy="2607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64088" y="2339587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Operation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64088" y="2843643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Parameter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33569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7584" y="836712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Envelope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27684" y="1318967"/>
            <a:ext cx="118813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Header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40044" y="1844824"/>
            <a:ext cx="1175772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Body</a:t>
            </a:r>
            <a:endParaRPr lang="en-US" dirty="0"/>
          </a:p>
        </p:txBody>
      </p:sp>
      <p:cxnSp>
        <p:nvCxnSpPr>
          <p:cNvPr id="5" name="Elbow Connector 4"/>
          <p:cNvCxnSpPr>
            <a:stCxn id="2" idx="2"/>
            <a:endCxn id="3" idx="1"/>
          </p:cNvCxnSpPr>
          <p:nvPr/>
        </p:nvCxnSpPr>
        <p:spPr>
          <a:xfrm rot="16200000" flipH="1">
            <a:off x="1486557" y="1257859"/>
            <a:ext cx="302235" cy="1800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1"/>
          </p:cNvCxnSpPr>
          <p:nvPr/>
        </p:nvCxnSpPr>
        <p:spPr>
          <a:xfrm rot="16200000" flipH="1">
            <a:off x="1229808" y="1514608"/>
            <a:ext cx="828092" cy="192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535478" y="2348880"/>
            <a:ext cx="2396561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WordLookup</a:t>
            </a:r>
            <a:r>
              <a:rPr lang="pt-PT" b="1" dirty="0" smtClean="0"/>
              <a:t>Response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3928" y="2843643"/>
            <a:ext cx="2016224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WordLookup</a:t>
            </a:r>
            <a:r>
              <a:rPr lang="pt-PT" b="1" dirty="0" smtClean="0"/>
              <a:t>Result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12296" y="3349723"/>
            <a:ext cx="1152128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Definition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7" idx="1"/>
          </p:cNvCxnSpPr>
          <p:nvPr/>
        </p:nvCxnSpPr>
        <p:spPr>
          <a:xfrm rot="16200000" flipH="1">
            <a:off x="2269686" y="2263108"/>
            <a:ext cx="324036" cy="2075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8" idx="1"/>
          </p:cNvCxnSpPr>
          <p:nvPr/>
        </p:nvCxnSpPr>
        <p:spPr>
          <a:xfrm rot="16200000" flipH="1">
            <a:off x="3671472" y="2771206"/>
            <a:ext cx="314743" cy="1901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9" idx="1"/>
          </p:cNvCxnSpPr>
          <p:nvPr/>
        </p:nvCxnSpPr>
        <p:spPr>
          <a:xfrm rot="16200000" flipH="1">
            <a:off x="4859138" y="3276585"/>
            <a:ext cx="326060" cy="180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2959" y="2339587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Operation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2959" y="2843643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Result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2959" y="335699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Member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112296" y="3838253"/>
            <a:ext cx="1152128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Exists</a:t>
            </a:r>
            <a:endParaRPr lang="en-US" dirty="0"/>
          </a:p>
        </p:txBody>
      </p:sp>
      <p:cxnSp>
        <p:nvCxnSpPr>
          <p:cNvPr id="31" name="Elbow Connector 30"/>
          <p:cNvCxnSpPr>
            <a:stCxn id="8" idx="2"/>
            <a:endCxn id="30" idx="1"/>
          </p:cNvCxnSpPr>
          <p:nvPr/>
        </p:nvCxnSpPr>
        <p:spPr>
          <a:xfrm rot="16200000" flipH="1">
            <a:off x="4614873" y="3520850"/>
            <a:ext cx="814590" cy="180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52959" y="386104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4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484784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2372883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Binding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3260982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ServiceContract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4720" y="4149080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DataContract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8024" y="10527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8024" y="19528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wsdl:binding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8024" y="28529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wsdl:portType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8024" y="37530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wsdl:message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88024" y="4653136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wsdl:types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3"/>
            <a:endCxn id="6" idx="1"/>
          </p:cNvCxnSpPr>
          <p:nvPr/>
        </p:nvCxnSpPr>
        <p:spPr>
          <a:xfrm flipV="1">
            <a:off x="3491880" y="1304764"/>
            <a:ext cx="129614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7" idx="1"/>
          </p:cNvCxnSpPr>
          <p:nvPr/>
        </p:nvCxnSpPr>
        <p:spPr>
          <a:xfrm flipV="1">
            <a:off x="3491880" y="2204864"/>
            <a:ext cx="1296144" cy="420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 flipV="1">
            <a:off x="3491880" y="3104964"/>
            <a:ext cx="1296144" cy="40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6012160" y="15567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6012160" y="24568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6012160" y="33569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>
            <a:off x="6012160" y="4257092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4" idx="3"/>
            <a:endCxn id="9" idx="1"/>
          </p:cNvCxnSpPr>
          <p:nvPr/>
        </p:nvCxnSpPr>
        <p:spPr>
          <a:xfrm>
            <a:off x="3491880" y="3513010"/>
            <a:ext cx="1296144" cy="492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10" idx="1"/>
          </p:cNvCxnSpPr>
          <p:nvPr/>
        </p:nvCxnSpPr>
        <p:spPr>
          <a:xfrm>
            <a:off x="3492992" y="4401108"/>
            <a:ext cx="1295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9" idx="1"/>
          </p:cNvCxnSpPr>
          <p:nvPr/>
        </p:nvCxnSpPr>
        <p:spPr>
          <a:xfrm flipV="1">
            <a:off x="3492992" y="4005064"/>
            <a:ext cx="129503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6236" y="436022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WCF Programming model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20079" y="436022"/>
            <a:ext cx="138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WSDL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5242" y="3269002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Protocol channel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5242" y="3951374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Protocol channel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42" y="5229200"/>
            <a:ext cx="1652068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Transport channel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1126" y="4633428"/>
            <a:ext cx="165618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Encoder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6016" y="3269002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Protocol channel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16016" y="3951374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Protocol channel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6016" y="5229200"/>
            <a:ext cx="165618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Transport channel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11900" y="4633428"/>
            <a:ext cx="165618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Encoder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 rot="16200000">
            <a:off x="3536643" y="4305971"/>
            <a:ext cx="360040" cy="36466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3"/>
            <a:endCxn id="8" idx="2"/>
          </p:cNvCxnSpPr>
          <p:nvPr/>
        </p:nvCxnSpPr>
        <p:spPr>
          <a:xfrm flipV="1">
            <a:off x="5539992" y="5805264"/>
            <a:ext cx="4116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1" idx="1"/>
          </p:cNvCxnSpPr>
          <p:nvPr/>
        </p:nvCxnSpPr>
        <p:spPr>
          <a:xfrm>
            <a:off x="1891276" y="5805264"/>
            <a:ext cx="2058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Snip Same Side Corner Rectangle 18"/>
          <p:cNvSpPr/>
          <p:nvPr/>
        </p:nvSpPr>
        <p:spPr>
          <a:xfrm>
            <a:off x="4711900" y="2420888"/>
            <a:ext cx="1656184" cy="576064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Dispatcher</a:t>
            </a:r>
            <a:endParaRPr lang="en-US" dirty="0"/>
          </a:p>
        </p:txBody>
      </p:sp>
      <p:sp>
        <p:nvSpPr>
          <p:cNvPr id="20" name="Snip Same Side Corner Rectangle 19"/>
          <p:cNvSpPr/>
          <p:nvPr/>
        </p:nvSpPr>
        <p:spPr>
          <a:xfrm>
            <a:off x="1065242" y="2420888"/>
            <a:ext cx="1656184" cy="576064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Client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61126" y="1436241"/>
            <a:ext cx="1656184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Client usage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716016" y="1436241"/>
            <a:ext cx="1656184" cy="7200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Service impl.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971600" y="3140968"/>
            <a:ext cx="7489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64068" y="2756521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Service model layer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72549" y="3185603"/>
            <a:ext cx="19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Channel stack layer</a:t>
            </a:r>
            <a:endParaRPr lang="en-US" dirty="0"/>
          </a:p>
        </p:txBody>
      </p:sp>
      <p:sp>
        <p:nvSpPr>
          <p:cNvPr id="29" name="Curved Up Arrow 28"/>
          <p:cNvSpPr/>
          <p:nvPr/>
        </p:nvSpPr>
        <p:spPr bwMode="auto">
          <a:xfrm>
            <a:off x="2555776" y="3140968"/>
            <a:ext cx="2553145" cy="2988332"/>
          </a:xfrm>
          <a:prstGeom prst="curvedUpArrow">
            <a:avLst>
              <a:gd name="adj1" fmla="val 2679"/>
              <a:gd name="adj2" fmla="val 13877"/>
              <a:gd name="adj3" fmla="val 87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sz="18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pic>
        <p:nvPicPr>
          <p:cNvPr id="27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404" y="4239406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0" descr="MSN icon envelope onl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110" y="4239406"/>
            <a:ext cx="78581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Straight Arrow Connector 30"/>
          <p:cNvCxnSpPr>
            <a:stCxn id="19" idx="3"/>
            <a:endCxn id="22" idx="4"/>
          </p:cNvCxnSpPr>
          <p:nvPr/>
        </p:nvCxnSpPr>
        <p:spPr>
          <a:xfrm flipV="1">
            <a:off x="5539992" y="2156321"/>
            <a:ext cx="4116" cy="264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4"/>
            <a:endCxn id="20" idx="3"/>
          </p:cNvCxnSpPr>
          <p:nvPr/>
        </p:nvCxnSpPr>
        <p:spPr>
          <a:xfrm>
            <a:off x="1889218" y="2156321"/>
            <a:ext cx="4116" cy="264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91680" y="2288604"/>
            <a:ext cx="39604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73128" y="1990588"/>
            <a:ext cx="252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Methods, instances, 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951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39552" y="1507183"/>
            <a:ext cx="2232248" cy="3744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1507183"/>
            <a:ext cx="2088232" cy="3744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52380" y="2541240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Protocol channel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2380" y="3223612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Protocol channel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2380" y="4501438"/>
            <a:ext cx="165618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Transport channel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48264" y="3905666"/>
            <a:ext cx="165618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Encoder</a:t>
            </a:r>
            <a:endParaRPr lang="en-US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948264" y="1693126"/>
            <a:ext cx="1656184" cy="576064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Dispatcher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91880" y="3055355"/>
            <a:ext cx="23762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Service Description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560" y="2075888"/>
            <a:ext cx="2016224" cy="602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[DataContract]</a:t>
            </a:r>
          </a:p>
          <a:p>
            <a:r>
              <a:rPr lang="pt-PT" sz="1600" dirty="0"/>
              <a:t>c</a:t>
            </a:r>
            <a:r>
              <a:rPr lang="pt-PT" sz="1600" dirty="0" smtClean="0"/>
              <a:t>lass ...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11560" y="2816654"/>
            <a:ext cx="2016224" cy="545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[ServiceContract]</a:t>
            </a:r>
          </a:p>
          <a:p>
            <a:r>
              <a:rPr lang="pt-PT" sz="1600" dirty="0"/>
              <a:t>i</a:t>
            </a:r>
            <a:r>
              <a:rPr lang="pt-PT" sz="1600" dirty="0" smtClean="0"/>
              <a:t>nterface ...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11560" y="3514484"/>
            <a:ext cx="2016224" cy="601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sz="1600" dirty="0" smtClean="0"/>
              <a:t>[ServiceBehavior]</a:t>
            </a:r>
          </a:p>
          <a:p>
            <a:r>
              <a:rPr lang="pt-PT" sz="1600" dirty="0"/>
              <a:t>c</a:t>
            </a:r>
            <a:r>
              <a:rPr lang="pt-PT" sz="1600" dirty="0" smtClean="0"/>
              <a:t>lass ...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11560" y="4290378"/>
            <a:ext cx="2016224" cy="601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 smtClean="0"/>
              <a:t>XML config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1" idx="3"/>
            <a:endCxn id="10" idx="1"/>
          </p:cNvCxnSpPr>
          <p:nvPr/>
        </p:nvCxnSpPr>
        <p:spPr>
          <a:xfrm>
            <a:off x="2627784" y="2377364"/>
            <a:ext cx="864096" cy="100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0" idx="1"/>
          </p:cNvCxnSpPr>
          <p:nvPr/>
        </p:nvCxnSpPr>
        <p:spPr>
          <a:xfrm>
            <a:off x="2627784" y="3089646"/>
            <a:ext cx="864096" cy="28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1"/>
          </p:cNvCxnSpPr>
          <p:nvPr/>
        </p:nvCxnSpPr>
        <p:spPr>
          <a:xfrm flipV="1">
            <a:off x="2627784" y="3379391"/>
            <a:ext cx="864096" cy="43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0" idx="1"/>
          </p:cNvCxnSpPr>
          <p:nvPr/>
        </p:nvCxnSpPr>
        <p:spPr>
          <a:xfrm flipV="1">
            <a:off x="2627784" y="3379391"/>
            <a:ext cx="864096" cy="121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9" idx="1"/>
          </p:cNvCxnSpPr>
          <p:nvPr/>
        </p:nvCxnSpPr>
        <p:spPr>
          <a:xfrm>
            <a:off x="5868144" y="3379391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491880" y="5589240"/>
            <a:ext cx="237626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WSDL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10" idx="2"/>
            <a:endCxn id="48" idx="0"/>
          </p:cNvCxnSpPr>
          <p:nvPr/>
        </p:nvCxnSpPr>
        <p:spPr>
          <a:xfrm>
            <a:off x="4680012" y="3703427"/>
            <a:ext cx="0" cy="1885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1"/>
            <a:endCxn id="14" idx="1"/>
          </p:cNvCxnSpPr>
          <p:nvPr/>
        </p:nvCxnSpPr>
        <p:spPr>
          <a:xfrm rot="10800000">
            <a:off x="611560" y="4590880"/>
            <a:ext cx="2880320" cy="1322397"/>
          </a:xfrm>
          <a:prstGeom prst="bentConnector3">
            <a:avLst>
              <a:gd name="adj1" fmla="val 107937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8" idx="1"/>
            <a:endCxn id="12" idx="1"/>
          </p:cNvCxnSpPr>
          <p:nvPr/>
        </p:nvCxnSpPr>
        <p:spPr>
          <a:xfrm rot="10800000">
            <a:off x="611560" y="3089646"/>
            <a:ext cx="2880320" cy="2823630"/>
          </a:xfrm>
          <a:prstGeom prst="bentConnector3">
            <a:avLst>
              <a:gd name="adj1" fmla="val 107937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1"/>
            <a:endCxn id="11" idx="1"/>
          </p:cNvCxnSpPr>
          <p:nvPr/>
        </p:nvCxnSpPr>
        <p:spPr>
          <a:xfrm rot="10800000">
            <a:off x="611560" y="2377364"/>
            <a:ext cx="2880320" cy="3535912"/>
          </a:xfrm>
          <a:prstGeom prst="bentConnector3">
            <a:avLst>
              <a:gd name="adj1" fmla="val 107937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7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34754" y="837397"/>
            <a:ext cx="2079058" cy="38501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Service</a:t>
            </a: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Description</a:t>
            </a:r>
            <a:endParaRPr kumimoji="0" lang="pt-PT" sz="140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511168" y="2136808"/>
            <a:ext cx="2079058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Service</a:t>
            </a: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Endpoint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511167" y="1280158"/>
            <a:ext cx="2079058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IService</a:t>
            </a: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5" name="Shape 9"/>
          <p:cNvCxnSpPr>
            <a:stCxn id="2" idx="2"/>
            <a:endCxn id="4" idx="1"/>
          </p:cNvCxnSpPr>
          <p:nvPr/>
        </p:nvCxnSpPr>
        <p:spPr bwMode="auto">
          <a:xfrm rot="16200000" flipH="1">
            <a:off x="1215191" y="1181500"/>
            <a:ext cx="255068" cy="3368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hape 10"/>
          <p:cNvCxnSpPr>
            <a:stCxn id="2" idx="2"/>
            <a:endCxn id="3" idx="1"/>
          </p:cNvCxnSpPr>
          <p:nvPr/>
        </p:nvCxnSpPr>
        <p:spPr bwMode="auto">
          <a:xfrm rot="16200000" flipH="1">
            <a:off x="786866" y="1609824"/>
            <a:ext cx="1111718" cy="3368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212784" y="12705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3159" y="2011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87580" y="3070459"/>
            <a:ext cx="2184933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Endpoint</a:t>
            </a: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Address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87580" y="2589196"/>
            <a:ext cx="2184933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IEndpoint</a:t>
            </a: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87580" y="3513220"/>
            <a:ext cx="2184933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Binding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87581" y="3984858"/>
            <a:ext cx="2175308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sz="1400" b="1" dirty="0" err="1" smtClean="0">
                <a:solidFill>
                  <a:srgbClr val="000066"/>
                </a:solidFill>
                <a:latin typeface="Consolas" pitchFamily="49" charset="0"/>
              </a:rPr>
              <a:t>Contract</a:t>
            </a:r>
            <a:r>
              <a:rPr lang="pt-PT" sz="1400" dirty="0" err="1" smtClean="0">
                <a:solidFill>
                  <a:srgbClr val="000066"/>
                </a:solidFill>
                <a:latin typeface="Consolas" pitchFamily="49" charset="0"/>
              </a:rPr>
              <a:t>Description</a:t>
            </a:r>
            <a:endParaRPr kumimoji="0" lang="pt-PT" sz="140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13" name="Shape 20"/>
          <p:cNvCxnSpPr>
            <a:stCxn id="3" idx="2"/>
            <a:endCxn id="10" idx="1"/>
          </p:cNvCxnSpPr>
          <p:nvPr/>
        </p:nvCxnSpPr>
        <p:spPr bwMode="auto">
          <a:xfrm rot="16200000" flipH="1">
            <a:off x="2591603" y="2490537"/>
            <a:ext cx="255070" cy="3368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69946" y="25314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9197" y="2993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1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9572" y="34650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1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9572" y="37923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1</a:t>
            </a:r>
            <a:endParaRPr lang="pt-PT" sz="1400" dirty="0">
              <a:latin typeface="Consolas" pitchFamily="49" charset="0"/>
            </a:endParaRPr>
          </a:p>
        </p:txBody>
      </p:sp>
      <p:cxnSp>
        <p:nvCxnSpPr>
          <p:cNvPr id="18" name="Shape 33"/>
          <p:cNvCxnSpPr>
            <a:stCxn id="3" idx="2"/>
            <a:endCxn id="9" idx="1"/>
          </p:cNvCxnSpPr>
          <p:nvPr/>
        </p:nvCxnSpPr>
        <p:spPr bwMode="auto">
          <a:xfrm rot="16200000" flipH="1">
            <a:off x="2350972" y="2731168"/>
            <a:ext cx="736333" cy="3368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36"/>
          <p:cNvCxnSpPr>
            <a:stCxn id="3" idx="2"/>
            <a:endCxn id="11" idx="1"/>
          </p:cNvCxnSpPr>
          <p:nvPr/>
        </p:nvCxnSpPr>
        <p:spPr bwMode="auto">
          <a:xfrm rot="16200000" flipH="1">
            <a:off x="2129591" y="2952549"/>
            <a:ext cx="1179094" cy="3368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hape 37"/>
          <p:cNvCxnSpPr>
            <a:stCxn id="3" idx="2"/>
            <a:endCxn id="12" idx="1"/>
          </p:cNvCxnSpPr>
          <p:nvPr/>
        </p:nvCxnSpPr>
        <p:spPr bwMode="auto">
          <a:xfrm rot="16200000" flipH="1">
            <a:off x="1893773" y="3188368"/>
            <a:ext cx="1650732" cy="33688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ounded Rectangle 20"/>
          <p:cNvSpPr/>
          <p:nvPr/>
        </p:nvSpPr>
        <p:spPr bwMode="auto">
          <a:xfrm>
            <a:off x="5573028" y="3513220"/>
            <a:ext cx="2069431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BindingElement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22" name="Elbow Connector 21"/>
          <p:cNvCxnSpPr>
            <a:stCxn id="11" idx="3"/>
            <a:endCxn id="21" idx="1"/>
          </p:cNvCxnSpPr>
          <p:nvPr/>
        </p:nvCxnSpPr>
        <p:spPr bwMode="auto">
          <a:xfrm>
            <a:off x="5072513" y="3710538"/>
            <a:ext cx="500515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178392" y="3378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302493" y="4899258"/>
            <a:ext cx="2242686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Operation</a:t>
            </a: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Description</a:t>
            </a:r>
            <a:endParaRPr kumimoji="0" lang="pt-PT" sz="140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4302493" y="4446871"/>
            <a:ext cx="2242686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IContract</a:t>
            </a: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746283" y="5351645"/>
            <a:ext cx="2184933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IOperation</a:t>
            </a: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Behavior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746284" y="5813658"/>
            <a:ext cx="2175308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pt-PT" sz="1400" b="1" dirty="0" err="1" smtClean="0">
                <a:solidFill>
                  <a:srgbClr val="000066"/>
                </a:solidFill>
                <a:latin typeface="Consolas" pitchFamily="49" charset="0"/>
              </a:rPr>
              <a:t>Message</a:t>
            </a:r>
            <a:r>
              <a:rPr lang="pt-PT" sz="1400" dirty="0" err="1" smtClean="0">
                <a:solidFill>
                  <a:srgbClr val="000066"/>
                </a:solidFill>
                <a:latin typeface="Consolas" pitchFamily="49" charset="0"/>
              </a:rPr>
              <a:t>Description</a:t>
            </a:r>
            <a:endParaRPr kumimoji="0" lang="pt-PT" sz="1400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28" name="Shape 55"/>
          <p:cNvCxnSpPr>
            <a:stCxn id="12" idx="2"/>
            <a:endCxn id="25" idx="1"/>
          </p:cNvCxnSpPr>
          <p:nvPr/>
        </p:nvCxnSpPr>
        <p:spPr bwMode="auto">
          <a:xfrm rot="16200000" flipH="1">
            <a:off x="4006517" y="4348212"/>
            <a:ext cx="264695" cy="327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004111" y="41966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4110" y="47741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8275" y="52553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8275" y="57462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*</a:t>
            </a:r>
            <a:endParaRPr lang="pt-PT" sz="1400" dirty="0">
              <a:latin typeface="Consolas" pitchFamily="49" charset="0"/>
            </a:endParaRPr>
          </a:p>
        </p:txBody>
      </p:sp>
      <p:cxnSp>
        <p:nvCxnSpPr>
          <p:cNvPr id="33" name="Shape 60"/>
          <p:cNvCxnSpPr>
            <a:stCxn id="12" idx="2"/>
            <a:endCxn id="24" idx="1"/>
          </p:cNvCxnSpPr>
          <p:nvPr/>
        </p:nvCxnSpPr>
        <p:spPr bwMode="auto">
          <a:xfrm rot="16200000" flipH="1">
            <a:off x="3780323" y="4574406"/>
            <a:ext cx="717082" cy="32725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hape 61"/>
          <p:cNvCxnSpPr>
            <a:stCxn id="24" idx="2"/>
            <a:endCxn id="26" idx="1"/>
          </p:cNvCxnSpPr>
          <p:nvPr/>
        </p:nvCxnSpPr>
        <p:spPr bwMode="auto">
          <a:xfrm rot="16200000" flipH="1">
            <a:off x="5457525" y="5260204"/>
            <a:ext cx="255069" cy="3224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hape 62"/>
          <p:cNvCxnSpPr>
            <a:stCxn id="24" idx="2"/>
            <a:endCxn id="27" idx="1"/>
          </p:cNvCxnSpPr>
          <p:nvPr/>
        </p:nvCxnSpPr>
        <p:spPr bwMode="auto">
          <a:xfrm rot="16200000" flipH="1">
            <a:off x="5226519" y="5491211"/>
            <a:ext cx="717082" cy="3224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8393232" y="5813659"/>
            <a:ext cx="548638" cy="3946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…</a:t>
            </a:r>
          </a:p>
        </p:txBody>
      </p:sp>
      <p:cxnSp>
        <p:nvCxnSpPr>
          <p:cNvPr id="37" name="Elbow Connector 36"/>
          <p:cNvCxnSpPr>
            <a:stCxn id="27" idx="3"/>
            <a:endCxn id="36" idx="1"/>
          </p:cNvCxnSpPr>
          <p:nvPr/>
        </p:nvCxnSpPr>
        <p:spPr bwMode="auto">
          <a:xfrm>
            <a:off x="7921592" y="6010976"/>
            <a:ext cx="47164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ounded Rectangle 37"/>
          <p:cNvSpPr/>
          <p:nvPr/>
        </p:nvSpPr>
        <p:spPr bwMode="auto">
          <a:xfrm>
            <a:off x="1511168" y="1694046"/>
            <a:ext cx="2079058" cy="3946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sz="1400" b="1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nsolas" pitchFamily="49" charset="0"/>
              </a:rPr>
              <a:t>Type</a:t>
            </a:r>
            <a:endParaRPr kumimoji="0" lang="pt-PT" sz="14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  <a:latin typeface="Consolas" pitchFamily="49" charset="0"/>
            </a:endParaRPr>
          </a:p>
        </p:txBody>
      </p:sp>
      <p:cxnSp>
        <p:nvCxnSpPr>
          <p:cNvPr id="39" name="Shape 99"/>
          <p:cNvCxnSpPr>
            <a:stCxn id="2" idx="2"/>
            <a:endCxn id="38" idx="1"/>
          </p:cNvCxnSpPr>
          <p:nvPr/>
        </p:nvCxnSpPr>
        <p:spPr bwMode="auto">
          <a:xfrm rot="16200000" flipH="1">
            <a:off x="1008247" y="1388443"/>
            <a:ext cx="668956" cy="3368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193534" y="15785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>
                <a:latin typeface="Consolas" pitchFamily="49" charset="0"/>
              </a:rPr>
              <a:t>1</a:t>
            </a:r>
            <a:endParaRPr lang="pt-PT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193</Words>
  <Application>Microsoft Office PowerPoint</Application>
  <PresentationFormat>On-screen Show (4:3)</PresentationFormat>
  <Paragraphs>155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15</cp:revision>
  <dcterms:created xsi:type="dcterms:W3CDTF">2011-11-11T16:54:41Z</dcterms:created>
  <dcterms:modified xsi:type="dcterms:W3CDTF">2011-11-16T10:39:58Z</dcterms:modified>
</cp:coreProperties>
</file>