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Int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gK7nP6HtSn8jfx01fy6sOpTe14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italic.fntdata"/><Relationship Id="rId30" Type="http://schemas.openxmlformats.org/officeDocument/2006/relationships/font" Target="fonts/Inter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Int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32326fb2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3232326fb21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32326fb2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3232326fb21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32326fb2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232326fb21_0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32326fb2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3232326fb21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32326fb2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232326fb21_0_2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32326fb2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3232326fb21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32326fb2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3232326fb21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32326fb2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3232326fb21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32326fb2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3232326fb21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32326fb2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3232326fb21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2326fb2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3232326fb2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32326fb2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3232326fb21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32326fb2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g3232326fb21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32326fb2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3232326fb21_0_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2326fb2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232326fb2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2326fb2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3232326fb21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32326fb2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3232326fb2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2326fb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232326fb21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32326fb2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232326fb21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32326fb2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3232326fb21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784120" y="3086100"/>
            <a:ext cx="4590548" cy="4114800"/>
          </a:xfrm>
          <a:custGeom>
            <a:rect b="b" l="l" r="r" t="t"/>
            <a:pathLst>
              <a:path extrusionOk="0" h="4114800" w="4590548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413606" y="2446680"/>
            <a:ext cx="10695824" cy="5307903"/>
            <a:chOff x="0" y="-52705"/>
            <a:chExt cx="14261100" cy="7077204"/>
          </a:xfrm>
        </p:grpSpPr>
        <p:sp>
          <p:nvSpPr>
            <p:cNvPr id="86" name="Google Shape;86;p1"/>
            <p:cNvSpPr txBox="1"/>
            <p:nvPr/>
          </p:nvSpPr>
          <p:spPr>
            <a:xfrm>
              <a:off x="0" y="1430892"/>
              <a:ext cx="14261100" cy="33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450"/>
                <a:buFont typeface="Arial"/>
                <a:buNone/>
              </a:pPr>
              <a:r>
                <a:rPr b="1" lang="en-US" sz="7450">
                  <a:latin typeface="Inter"/>
                  <a:ea typeface="Inter"/>
                  <a:cs typeface="Inter"/>
                  <a:sym typeface="Inter"/>
                </a:rPr>
                <a:t>Semantic Search Thesis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52705"/>
              <a:ext cx="14261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PROTONX NLP 0</a:t>
              </a:r>
              <a:r>
                <a:rPr lang="en-US" sz="2400">
                  <a:latin typeface="Inter"/>
                  <a:ea typeface="Inter"/>
                  <a:cs typeface="Inter"/>
                  <a:sym typeface="Inter"/>
                </a:rPr>
                <a:t>3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PROJECT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5756699"/>
              <a:ext cx="14261100" cy="12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74"/>
                <a:buFont typeface="Arial"/>
                <a:buNone/>
              </a:pPr>
              <a:r>
                <a:rPr lang="en-US" sz="2574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Người hướng dẫn: Nguyễn Bá Ngọc</a:t>
              </a:r>
              <a:endParaRPr sz="2574"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74"/>
                <a:buFont typeface="Arial"/>
                <a:buNone/>
              </a:pPr>
              <a:r>
                <a:rPr b="0" i="0" lang="en-US" sz="2574" u="none" cap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Người thực hiện: </a:t>
              </a:r>
              <a:r>
                <a:rPr lang="en-US" sz="2574">
                  <a:latin typeface="Inter"/>
                  <a:ea typeface="Inter"/>
                  <a:cs typeface="Inter"/>
                  <a:sym typeface="Inter"/>
                </a:rPr>
                <a:t>Lê Hoàng Anh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32326fb21_0_229"/>
          <p:cNvSpPr txBox="1"/>
          <p:nvPr/>
        </p:nvSpPr>
        <p:spPr>
          <a:xfrm>
            <a:off x="1157550" y="4932325"/>
            <a:ext cx="1600983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8" name="Google Shape;158;g3232326fb21_0_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900" y="646500"/>
            <a:ext cx="13912177" cy="8994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3232326fb21_0_108"/>
          <p:cNvGrpSpPr/>
          <p:nvPr/>
        </p:nvGrpSpPr>
        <p:grpSpPr>
          <a:xfrm>
            <a:off x="1157550" y="2186825"/>
            <a:ext cx="16009831" cy="7732625"/>
            <a:chOff x="-16" y="0"/>
            <a:chExt cx="21132300" cy="10310167"/>
          </a:xfrm>
        </p:grpSpPr>
        <p:sp>
          <p:nvSpPr>
            <p:cNvPr id="164" name="Google Shape;164;g3232326fb21_0_108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4. Query Classification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65" name="Google Shape;165;g3232326fb21_0_108"/>
            <p:cNvSpPr txBox="1"/>
            <p:nvPr/>
          </p:nvSpPr>
          <p:spPr>
            <a:xfrm>
              <a:off x="-16" y="3660667"/>
              <a:ext cx="21132300" cy="6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Tiered Search by 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query_type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Simple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Labeled as `description`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Complex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Include `entity`,   `location`,   `numeric`, and other types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Steps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Data Preparation → Embedding → Model Training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Fine-tune classifier for binary labels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Evaluate with MS MARCO test set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2326fb21_0_214"/>
          <p:cNvSpPr txBox="1"/>
          <p:nvPr/>
        </p:nvSpPr>
        <p:spPr>
          <a:xfrm>
            <a:off x="1157550" y="4932325"/>
            <a:ext cx="1600983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1" name="Google Shape;171;g3232326fb21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238" y="673213"/>
            <a:ext cx="13829524" cy="894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g3232326fb21_0_121"/>
          <p:cNvGrpSpPr/>
          <p:nvPr/>
        </p:nvGrpSpPr>
        <p:grpSpPr>
          <a:xfrm>
            <a:off x="1157550" y="2186825"/>
            <a:ext cx="16009831" cy="4500275"/>
            <a:chOff x="-16" y="0"/>
            <a:chExt cx="21132300" cy="6000367"/>
          </a:xfrm>
        </p:grpSpPr>
        <p:sp>
          <p:nvSpPr>
            <p:cNvPr id="177" name="Google Shape;177;g3232326fb21_0_121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5. Workflow Orchestration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78" name="Google Shape;178;g3232326fb21_0_121"/>
            <p:cNvSpPr txBox="1"/>
            <p:nvPr/>
          </p:nvSpPr>
          <p:spPr>
            <a:xfrm>
              <a:off x="-16" y="3660667"/>
              <a:ext cx="211323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Tool Used: Prefect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Flow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End-to-end process (ingestion, search, feedback)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Tasks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Chunking, embedding, query classification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232326fb21_0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49" y="615037"/>
            <a:ext cx="14009498" cy="90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g3232326fb21_0_129"/>
          <p:cNvGrpSpPr/>
          <p:nvPr/>
        </p:nvGrpSpPr>
        <p:grpSpPr>
          <a:xfrm>
            <a:off x="1157550" y="2186825"/>
            <a:ext cx="16009831" cy="4500275"/>
            <a:chOff x="-16" y="0"/>
            <a:chExt cx="21132300" cy="6000367"/>
          </a:xfrm>
        </p:grpSpPr>
        <p:sp>
          <p:nvSpPr>
            <p:cNvPr id="189" name="Google Shape;189;g3232326fb21_0_129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6. Data Storage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0" name="Google Shape;190;g3232326fb21_0_129"/>
            <p:cNvSpPr txBox="1"/>
            <p:nvPr/>
          </p:nvSpPr>
          <p:spPr>
            <a:xfrm>
              <a:off x="-16" y="3660667"/>
              <a:ext cx="211323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Raw Data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MongoDB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Processed Data: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 Elasticsearch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•	Supports scalable, efficient storage and retrieval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3232326fb21_0_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450" y="447087"/>
            <a:ext cx="14529101" cy="939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g3232326fb21_0_141"/>
          <p:cNvGrpSpPr/>
          <p:nvPr/>
        </p:nvGrpSpPr>
        <p:grpSpPr>
          <a:xfrm>
            <a:off x="1157550" y="2186825"/>
            <a:ext cx="16009831" cy="7086200"/>
            <a:chOff x="-16" y="0"/>
            <a:chExt cx="21132300" cy="9448267"/>
          </a:xfrm>
        </p:grpSpPr>
        <p:sp>
          <p:nvSpPr>
            <p:cNvPr id="201" name="Google Shape;201;g3232326fb21_0_141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Project Structure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2" name="Google Shape;202;g3232326fb21_0_141"/>
            <p:cNvSpPr txBox="1"/>
            <p:nvPr/>
          </p:nvSpPr>
          <p:spPr>
            <a:xfrm>
              <a:off x="-16" y="3660667"/>
              <a:ext cx="21132300" cy="57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Main Folders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data/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Raw and processed documents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src/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Code for ingestion, embedding, search, evaluation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Key Scripts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ingest.py, search.py, evaluation.py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flow.py: Prefect orchestration logic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g3232326fb21_0_149"/>
          <p:cNvGrpSpPr/>
          <p:nvPr/>
        </p:nvGrpSpPr>
        <p:grpSpPr>
          <a:xfrm>
            <a:off x="1157550" y="2186825"/>
            <a:ext cx="16009831" cy="7732625"/>
            <a:chOff x="-16" y="0"/>
            <a:chExt cx="21132300" cy="10310167"/>
          </a:xfrm>
        </p:grpSpPr>
        <p:sp>
          <p:nvSpPr>
            <p:cNvPr id="208" name="Google Shape;208;g3232326fb21_0_149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Setup and Run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09" name="Google Shape;209;g3232326fb21_0_149"/>
            <p:cNvSpPr txBox="1"/>
            <p:nvPr/>
          </p:nvSpPr>
          <p:spPr>
            <a:xfrm>
              <a:off x="-16" y="3660667"/>
              <a:ext cx="21132300" cy="6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Prerequisites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Docker (Elasticsearch, Postgres)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Python 3.12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Commands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Setup: bash scripts/setup.sh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Run: bash scripts/start.sh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Test: bash scripts/test.sh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g3232326fb21_0_157"/>
          <p:cNvGrpSpPr/>
          <p:nvPr/>
        </p:nvGrpSpPr>
        <p:grpSpPr>
          <a:xfrm>
            <a:off x="1157550" y="2186825"/>
            <a:ext cx="16009831" cy="5146700"/>
            <a:chOff x="-16" y="0"/>
            <a:chExt cx="21132300" cy="6862267"/>
          </a:xfrm>
        </p:grpSpPr>
        <p:sp>
          <p:nvSpPr>
            <p:cNvPr id="215" name="Google Shape;215;g3232326fb21_0_157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Comparison of Approaches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16" name="Google Shape;216;g3232326fb21_0_157"/>
            <p:cNvSpPr txBox="1"/>
            <p:nvPr/>
          </p:nvSpPr>
          <p:spPr>
            <a:xfrm>
              <a:off x="-16" y="3660667"/>
              <a:ext cx="21132300" cy="3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Search Methods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Elastic Search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Powerful ranking &amp; distributed storage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FAISS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Fast, in-memory, no CRUD support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TF-IDF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Simple, but slow for large datasets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g3232326fb21_0_16"/>
          <p:cNvGrpSpPr/>
          <p:nvPr/>
        </p:nvGrpSpPr>
        <p:grpSpPr>
          <a:xfrm>
            <a:off x="1157550" y="2186825"/>
            <a:ext cx="16009831" cy="4500275"/>
            <a:chOff x="-16" y="0"/>
            <a:chExt cx="21132300" cy="6000367"/>
          </a:xfrm>
        </p:grpSpPr>
        <p:sp>
          <p:nvSpPr>
            <p:cNvPr id="94" name="Google Shape;94;g3232326fb21_0_16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Overview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3232326fb21_0_16"/>
            <p:cNvSpPr txBox="1"/>
            <p:nvPr/>
          </p:nvSpPr>
          <p:spPr>
            <a:xfrm>
              <a:off x="-16" y="3660667"/>
              <a:ext cx="21132300" cy="23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latin typeface="Inter"/>
                  <a:ea typeface="Inter"/>
                  <a:cs typeface="Inter"/>
                  <a:sym typeface="Inter"/>
                </a:rPr>
                <a:t>Goal</a:t>
              </a:r>
              <a:endParaRPr sz="3000"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latin typeface="Inter"/>
                  <a:ea typeface="Inter"/>
                  <a:cs typeface="Inter"/>
                  <a:sym typeface="Inter"/>
                </a:rPr>
                <a:t>	•	Enhance search capabilities with semantic processing</a:t>
              </a:r>
              <a:endParaRPr sz="3000"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-US" sz="3000">
                  <a:latin typeface="Inter"/>
                  <a:ea typeface="Inter"/>
                  <a:cs typeface="Inter"/>
                  <a:sym typeface="Inter"/>
                </a:rPr>
                <a:t>	•	Efficiently handle large volumes of data for meaningful results</a:t>
              </a:r>
              <a:endParaRPr sz="3000"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3232326fb21_0_169"/>
          <p:cNvGrpSpPr/>
          <p:nvPr/>
        </p:nvGrpSpPr>
        <p:grpSpPr>
          <a:xfrm>
            <a:off x="1157550" y="2186825"/>
            <a:ext cx="16009831" cy="7732625"/>
            <a:chOff x="-16" y="0"/>
            <a:chExt cx="21132300" cy="10310167"/>
          </a:xfrm>
        </p:grpSpPr>
        <p:sp>
          <p:nvSpPr>
            <p:cNvPr id="222" name="Google Shape;222;g3232326fb21_0_169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Comparison of Approaches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23" name="Google Shape;223;g3232326fb21_0_169"/>
            <p:cNvSpPr txBox="1"/>
            <p:nvPr/>
          </p:nvSpPr>
          <p:spPr>
            <a:xfrm>
              <a:off x="-16" y="3660667"/>
              <a:ext cx="21132300" cy="6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Embedding Storage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Vector Database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Optimized for similarity search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Elastic KNN Plugin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Efficient k-nearest neighbor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Search Strategies</a:t>
              </a:r>
              <a:endPara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Hybrid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Compute cost efficiency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Tiered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Balances accuracy &amp; efficiency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Fallback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Ensures coverage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g3232326fb21_0_176"/>
          <p:cNvGrpSpPr/>
          <p:nvPr/>
        </p:nvGrpSpPr>
        <p:grpSpPr>
          <a:xfrm>
            <a:off x="1157550" y="2186825"/>
            <a:ext cx="16009831" cy="8379050"/>
            <a:chOff x="-16" y="0"/>
            <a:chExt cx="21132300" cy="11172067"/>
          </a:xfrm>
        </p:grpSpPr>
        <p:sp>
          <p:nvSpPr>
            <p:cNvPr id="229" name="Google Shape;229;g3232326fb21_0_176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 Expansion Areas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30" name="Google Shape;230;g3232326fb21_0_176"/>
            <p:cNvSpPr txBox="1"/>
            <p:nvPr/>
          </p:nvSpPr>
          <p:spPr>
            <a:xfrm>
              <a:off x="-16" y="3660667"/>
              <a:ext cx="21132300" cy="75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Connectors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Add more data integrations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Human Feedback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Improve relevance with user input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Complex Ranking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Semantic relevance + metadata factors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GPU Acceleration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Boost performance for embeddings &amp; search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Applications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Requirement analysis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Customer support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Legal document analysis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32326fb21_0_201"/>
          <p:cNvSpPr txBox="1"/>
          <p:nvPr/>
        </p:nvSpPr>
        <p:spPr>
          <a:xfrm>
            <a:off x="1157550" y="4932325"/>
            <a:ext cx="1600983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36" name="Google Shape;236;g3232326fb21_0_201"/>
          <p:cNvPicPr preferRelativeResize="0"/>
          <p:nvPr/>
        </p:nvPicPr>
        <p:blipFill rotWithShape="1">
          <a:blip r:embed="rId3">
            <a:alphaModFix/>
          </a:blip>
          <a:srcRect b="3375" l="4388" r="4379" t="5391"/>
          <a:stretch/>
        </p:blipFill>
        <p:spPr>
          <a:xfrm>
            <a:off x="2645900" y="1048289"/>
            <a:ext cx="13033125" cy="822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/>
        </p:nvSpPr>
        <p:spPr>
          <a:xfrm>
            <a:off x="1834752" y="1725845"/>
            <a:ext cx="14618496" cy="112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74"/>
              <a:buFont typeface="Arial"/>
              <a:buNone/>
            </a:pPr>
            <a:r>
              <a:rPr b="0" i="0" lang="en-US" sz="7374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Cảm ơn vì đã lắng nghe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4218132" y="8085222"/>
            <a:ext cx="10756151" cy="4065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55"/>
              <a:buFont typeface="Arial"/>
              <a:buNone/>
            </a:pPr>
            <a:r>
              <a:rPr b="0" i="0" lang="en-US" sz="2355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Mong nhận được nhiều góp ý nhất từ phía mọi người để cải thiện sản phẩm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"/>
          <p:cNvSpPr/>
          <p:nvPr/>
        </p:nvSpPr>
        <p:spPr>
          <a:xfrm>
            <a:off x="7713827" y="3523982"/>
            <a:ext cx="2860345" cy="3874852"/>
          </a:xfrm>
          <a:custGeom>
            <a:rect b="b" l="l" r="r" t="t"/>
            <a:pathLst>
              <a:path extrusionOk="0" h="3874852" w="2860345">
                <a:moveTo>
                  <a:pt x="0" y="0"/>
                </a:moveTo>
                <a:lnTo>
                  <a:pt x="2860346" y="0"/>
                </a:lnTo>
                <a:lnTo>
                  <a:pt x="2860346" y="3874852"/>
                </a:lnTo>
                <a:lnTo>
                  <a:pt x="0" y="3874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9506580" y="1765544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847508" y="2022289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	1.	Data Ingestion Pipeline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9506580" y="2920511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9847508" y="3177256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2.	Search Pipeline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9506580" y="4075478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847508" y="4332223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3.	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9506580" y="5230445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2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9847508" y="5487190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4.	Query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1642456" y="5237603"/>
            <a:ext cx="5459428" cy="3414624"/>
          </a:xfrm>
          <a:custGeom>
            <a:rect b="b" l="l" r="r" t="t"/>
            <a:pathLst>
              <a:path extrusionOk="0" h="3414624" w="5459428">
                <a:moveTo>
                  <a:pt x="0" y="0"/>
                </a:moveTo>
                <a:lnTo>
                  <a:pt x="5459428" y="0"/>
                </a:lnTo>
                <a:lnTo>
                  <a:pt x="5459428" y="3414624"/>
                </a:lnTo>
                <a:lnTo>
                  <a:pt x="0" y="3414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9" name="Google Shape;109;p2"/>
          <p:cNvGrpSpPr/>
          <p:nvPr/>
        </p:nvGrpSpPr>
        <p:grpSpPr>
          <a:xfrm>
            <a:off x="1642449" y="1765550"/>
            <a:ext cx="7037100" cy="2057750"/>
            <a:chOff x="-9" y="-9536"/>
            <a:chExt cx="9382800" cy="2743667"/>
          </a:xfrm>
        </p:grpSpPr>
        <p:sp>
          <p:nvSpPr>
            <p:cNvPr id="110" name="Google Shape;110;p2"/>
            <p:cNvSpPr txBox="1"/>
            <p:nvPr/>
          </p:nvSpPr>
          <p:spPr>
            <a:xfrm>
              <a:off x="-9" y="-9536"/>
              <a:ext cx="9382800" cy="180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799"/>
                <a:buFont typeface="Arial"/>
                <a:buNone/>
              </a:pPr>
              <a:r>
                <a:rPr b="1" lang="en-US" sz="8799">
                  <a:latin typeface="Inter"/>
                  <a:ea typeface="Inter"/>
                  <a:cs typeface="Inter"/>
                  <a:sym typeface="Inter"/>
                </a:rPr>
                <a:t>Components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2102385"/>
              <a:ext cx="8517443" cy="631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9519543" y="6385395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9999908" y="6642165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5.	Workflow Orchestration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9519543" y="7626745"/>
            <a:ext cx="6959214" cy="967486"/>
          </a:xfrm>
          <a:custGeom>
            <a:rect b="b" l="l" r="r" t="t"/>
            <a:pathLst>
              <a:path extrusionOk="0" h="660400" w="4750317">
                <a:moveTo>
                  <a:pt x="4625857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4625857" y="0"/>
                </a:lnTo>
                <a:cubicBezTo>
                  <a:pt x="4694437" y="0"/>
                  <a:pt x="4750317" y="55880"/>
                  <a:pt x="4750317" y="124460"/>
                </a:cubicBezTo>
                <a:lnTo>
                  <a:pt x="4750317" y="535940"/>
                </a:lnTo>
                <a:cubicBezTo>
                  <a:pt x="4750317" y="604520"/>
                  <a:pt x="4694437" y="660400"/>
                  <a:pt x="4625857" y="660400"/>
                </a:cubicBezTo>
                <a:close/>
              </a:path>
            </a:pathLst>
          </a:custGeom>
          <a:solidFill>
            <a:srgbClr val="F1F1F1">
              <a:alpha val="635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9999908" y="7883515"/>
            <a:ext cx="6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6.	Data Storage</a:t>
            </a:r>
            <a:endParaRPr sz="24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3232326fb21_0_48"/>
          <p:cNvGrpSpPr/>
          <p:nvPr/>
        </p:nvGrpSpPr>
        <p:grpSpPr>
          <a:xfrm>
            <a:off x="1157550" y="2186825"/>
            <a:ext cx="16009831" cy="7732625"/>
            <a:chOff x="-16" y="0"/>
            <a:chExt cx="21132300" cy="10310167"/>
          </a:xfrm>
        </p:grpSpPr>
        <p:sp>
          <p:nvSpPr>
            <p:cNvPr id="121" name="Google Shape;121;g3232326fb21_0_48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1. Data Ingestion Pipeline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" name="Google Shape;122;g3232326fb21_0_48"/>
            <p:cNvSpPr txBox="1"/>
            <p:nvPr/>
          </p:nvSpPr>
          <p:spPr>
            <a:xfrm>
              <a:off x="-16" y="3660667"/>
              <a:ext cx="21132300" cy="66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Key Processes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Connectors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Hugging Face, SQL, File Systems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Data Extraction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Standardized Document structure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Semantic Chunking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Dividing data into meaningful chunks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Embedding Generation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Semantic vector representations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Indexing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Inverted Index (keywords)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45720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Semantic Index (meanings)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32326fb21_0_185"/>
          <p:cNvSpPr txBox="1"/>
          <p:nvPr/>
        </p:nvSpPr>
        <p:spPr>
          <a:xfrm>
            <a:off x="1157550" y="4932325"/>
            <a:ext cx="1600983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8" name="Google Shape;128;g3232326fb21_0_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851" y="997550"/>
            <a:ext cx="13182277" cy="833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3232326fb21_0_83"/>
          <p:cNvGrpSpPr/>
          <p:nvPr/>
        </p:nvGrpSpPr>
        <p:grpSpPr>
          <a:xfrm>
            <a:off x="1157550" y="2186825"/>
            <a:ext cx="16009831" cy="5146700"/>
            <a:chOff x="-16" y="0"/>
            <a:chExt cx="21132300" cy="6862267"/>
          </a:xfrm>
        </p:grpSpPr>
        <p:sp>
          <p:nvSpPr>
            <p:cNvPr id="134" name="Google Shape;134;g3232326fb21_0_83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2. Search Pipeline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5" name="Google Shape;135;g3232326fb21_0_83"/>
            <p:cNvSpPr txBox="1"/>
            <p:nvPr/>
          </p:nvSpPr>
          <p:spPr>
            <a:xfrm>
              <a:off x="-16" y="3660667"/>
              <a:ext cx="21132300" cy="32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Search Strategies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Hybrid Search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Keywords-first, 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rerank with 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Semantic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Fallback Mechanism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Semantic-first, fallback to Keywords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Tiered Search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Simple = Keywords; Complex = Semantic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3232326fb21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913" y="776675"/>
            <a:ext cx="9394176" cy="87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232326fb21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550" y="607963"/>
            <a:ext cx="14520898" cy="90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g3232326fb21_0_97"/>
          <p:cNvGrpSpPr/>
          <p:nvPr/>
        </p:nvGrpSpPr>
        <p:grpSpPr>
          <a:xfrm>
            <a:off x="1157550" y="2186825"/>
            <a:ext cx="16009831" cy="6439775"/>
            <a:chOff x="-16" y="0"/>
            <a:chExt cx="21132300" cy="8586367"/>
          </a:xfrm>
        </p:grpSpPr>
        <p:sp>
          <p:nvSpPr>
            <p:cNvPr id="151" name="Google Shape;151;g3232326fb21_0_97"/>
            <p:cNvSpPr txBox="1"/>
            <p:nvPr/>
          </p:nvSpPr>
          <p:spPr>
            <a:xfrm>
              <a:off x="-16" y="0"/>
              <a:ext cx="21132300" cy="15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499"/>
                <a:buFont typeface="Arial"/>
                <a:buNone/>
              </a:pPr>
              <a:r>
                <a:rPr b="1" lang="en-US" sz="7499">
                  <a:solidFill>
                    <a:srgbClr val="9976FF"/>
                  </a:solidFill>
                  <a:latin typeface="Inter"/>
                  <a:ea typeface="Inter"/>
                  <a:cs typeface="Inter"/>
                  <a:sym typeface="Inter"/>
                </a:rPr>
                <a:t>3. Evaluation</a:t>
              </a:r>
              <a:endParaRPr b="1" sz="7499">
                <a:solidFill>
                  <a:srgbClr val="9976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52" name="Google Shape;152;g3232326fb21_0_97"/>
            <p:cNvSpPr txBox="1"/>
            <p:nvPr/>
          </p:nvSpPr>
          <p:spPr>
            <a:xfrm>
              <a:off x="-16" y="3660667"/>
              <a:ext cx="21132300" cy="492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Dataset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MS MARCO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Real user queries with passage ranking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Metrics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Precision@k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Relevance of top-k results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	•	</a:t>
              </a:r>
              <a:r>
                <a:rPr b="1"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MRR@10</a:t>
              </a:r>
              <a:r>
                <a:rPr lang="en-US" sz="30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: Ranking quality for top 10 results</a:t>
              </a:r>
              <a:endParaRPr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