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7" r:id="rId4"/>
    <p:sldMasterId id="2147483674" r:id="rId5"/>
    <p:sldMasterId id="2147483697" r:id="rId6"/>
  </p:sldMasterIdLst>
  <p:notesMasterIdLst>
    <p:notesMasterId r:id="rId32"/>
  </p:notesMasterIdLst>
  <p:handoutMasterIdLst>
    <p:handoutMasterId r:id="rId33"/>
  </p:handoutMasterIdLst>
  <p:sldIdLst>
    <p:sldId id="481" r:id="rId7"/>
    <p:sldId id="503" r:id="rId8"/>
    <p:sldId id="505" r:id="rId9"/>
    <p:sldId id="526" r:id="rId10"/>
    <p:sldId id="528" r:id="rId11"/>
    <p:sldId id="522" r:id="rId12"/>
    <p:sldId id="517" r:id="rId13"/>
    <p:sldId id="506" r:id="rId14"/>
    <p:sldId id="519" r:id="rId15"/>
    <p:sldId id="527" r:id="rId16"/>
    <p:sldId id="523" r:id="rId17"/>
    <p:sldId id="507" r:id="rId18"/>
    <p:sldId id="509" r:id="rId19"/>
    <p:sldId id="518" r:id="rId20"/>
    <p:sldId id="513" r:id="rId21"/>
    <p:sldId id="524" r:id="rId22"/>
    <p:sldId id="525" r:id="rId23"/>
    <p:sldId id="502" r:id="rId24"/>
    <p:sldId id="510" r:id="rId25"/>
    <p:sldId id="511" r:id="rId26"/>
    <p:sldId id="514" r:id="rId27"/>
    <p:sldId id="515" r:id="rId28"/>
    <p:sldId id="521" r:id="rId29"/>
    <p:sldId id="512" r:id="rId30"/>
    <p:sldId id="508" r:id="rId31"/>
  </p:sldIdLst>
  <p:sldSz cx="9144000" cy="5143500" type="screen16x9"/>
  <p:notesSz cx="7023100" cy="9309100"/>
  <p:defaultTextStyle>
    <a:defPPr>
      <a:defRPr lang="nl-NL"/>
    </a:defPPr>
    <a:lvl1pPr marL="0" algn="l" defTabSz="439543" rtl="0" eaLnBrk="1" latinLnBrk="0" hangingPunct="1">
      <a:defRPr sz="1700" kern="1200">
        <a:solidFill>
          <a:schemeClr val="tx1"/>
        </a:solidFill>
        <a:latin typeface="+mn-lt"/>
        <a:ea typeface="+mn-ea"/>
        <a:cs typeface="+mn-cs"/>
      </a:defRPr>
    </a:lvl1pPr>
    <a:lvl2pPr marL="439543" algn="l" defTabSz="439543" rtl="0" eaLnBrk="1" latinLnBrk="0" hangingPunct="1">
      <a:defRPr sz="1700" kern="1200">
        <a:solidFill>
          <a:schemeClr val="tx1"/>
        </a:solidFill>
        <a:latin typeface="+mn-lt"/>
        <a:ea typeface="+mn-ea"/>
        <a:cs typeface="+mn-cs"/>
      </a:defRPr>
    </a:lvl2pPr>
    <a:lvl3pPr marL="879084" algn="l" defTabSz="439543" rtl="0" eaLnBrk="1" latinLnBrk="0" hangingPunct="1">
      <a:defRPr sz="1700" kern="1200">
        <a:solidFill>
          <a:schemeClr val="tx1"/>
        </a:solidFill>
        <a:latin typeface="+mn-lt"/>
        <a:ea typeface="+mn-ea"/>
        <a:cs typeface="+mn-cs"/>
      </a:defRPr>
    </a:lvl3pPr>
    <a:lvl4pPr marL="1318627" algn="l" defTabSz="439543" rtl="0" eaLnBrk="1" latinLnBrk="0" hangingPunct="1">
      <a:defRPr sz="1700" kern="1200">
        <a:solidFill>
          <a:schemeClr val="tx1"/>
        </a:solidFill>
        <a:latin typeface="+mn-lt"/>
        <a:ea typeface="+mn-ea"/>
        <a:cs typeface="+mn-cs"/>
      </a:defRPr>
    </a:lvl4pPr>
    <a:lvl5pPr marL="1758169" algn="l" defTabSz="439543" rtl="0" eaLnBrk="1" latinLnBrk="0" hangingPunct="1">
      <a:defRPr sz="1700" kern="1200">
        <a:solidFill>
          <a:schemeClr val="tx1"/>
        </a:solidFill>
        <a:latin typeface="+mn-lt"/>
        <a:ea typeface="+mn-ea"/>
        <a:cs typeface="+mn-cs"/>
      </a:defRPr>
    </a:lvl5pPr>
    <a:lvl6pPr marL="2197711" algn="l" defTabSz="439543" rtl="0" eaLnBrk="1" latinLnBrk="0" hangingPunct="1">
      <a:defRPr sz="1700" kern="1200">
        <a:solidFill>
          <a:schemeClr val="tx1"/>
        </a:solidFill>
        <a:latin typeface="+mn-lt"/>
        <a:ea typeface="+mn-ea"/>
        <a:cs typeface="+mn-cs"/>
      </a:defRPr>
    </a:lvl6pPr>
    <a:lvl7pPr marL="2637253" algn="l" defTabSz="439543" rtl="0" eaLnBrk="1" latinLnBrk="0" hangingPunct="1">
      <a:defRPr sz="1700" kern="1200">
        <a:solidFill>
          <a:schemeClr val="tx1"/>
        </a:solidFill>
        <a:latin typeface="+mn-lt"/>
        <a:ea typeface="+mn-ea"/>
        <a:cs typeface="+mn-cs"/>
      </a:defRPr>
    </a:lvl7pPr>
    <a:lvl8pPr marL="3076796" algn="l" defTabSz="439543" rtl="0" eaLnBrk="1" latinLnBrk="0" hangingPunct="1">
      <a:defRPr sz="1700" kern="1200">
        <a:solidFill>
          <a:schemeClr val="tx1"/>
        </a:solidFill>
        <a:latin typeface="+mn-lt"/>
        <a:ea typeface="+mn-ea"/>
        <a:cs typeface="+mn-cs"/>
      </a:defRPr>
    </a:lvl8pPr>
    <a:lvl9pPr marL="3516337" algn="l" defTabSz="439543"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2" userDrawn="1">
          <p15:clr>
            <a:srgbClr val="A4A3A4"/>
          </p15:clr>
        </p15:guide>
        <p15:guide id="2" orient="horz" pos="2027" userDrawn="1">
          <p15:clr>
            <a:srgbClr val="A4A3A4"/>
          </p15:clr>
        </p15:guide>
        <p15:guide id="3" orient="horz" pos="505">
          <p15:clr>
            <a:srgbClr val="A4A3A4"/>
          </p15:clr>
        </p15:guide>
        <p15:guide id="4" orient="horz" pos="2799">
          <p15:clr>
            <a:srgbClr val="A4A3A4"/>
          </p15:clr>
        </p15:guide>
        <p15:guide id="5" orient="horz" pos="3255">
          <p15:clr>
            <a:srgbClr val="A4A3A4"/>
          </p15:clr>
        </p15:guide>
        <p15:guide id="6" orient="horz" pos="2549" userDrawn="1">
          <p15:clr>
            <a:srgbClr val="A4A3A4"/>
          </p15:clr>
        </p15:guide>
        <p15:guide id="7" orient="horz" pos="1933" userDrawn="1">
          <p15:clr>
            <a:srgbClr val="A4A3A4"/>
          </p15:clr>
        </p15:guide>
        <p15:guide id="8" pos="327">
          <p15:clr>
            <a:srgbClr val="A4A3A4"/>
          </p15:clr>
        </p15:guide>
        <p15:guide id="9" pos="5495">
          <p15:clr>
            <a:srgbClr val="A4A3A4"/>
          </p15:clr>
        </p15:guide>
        <p15:guide id="10" pos="2876">
          <p15:clr>
            <a:srgbClr val="A4A3A4"/>
          </p15:clr>
        </p15:guide>
        <p15:guide id="11" pos="2957">
          <p15:clr>
            <a:srgbClr val="A4A3A4"/>
          </p15:clr>
        </p15:guide>
        <p15:guide id="12" pos="552">
          <p15:clr>
            <a:srgbClr val="A4A3A4"/>
          </p15:clr>
        </p15:guide>
        <p15:guide id="13" pos="3866" userDrawn="1">
          <p15:clr>
            <a:srgbClr val="A4A3A4"/>
          </p15:clr>
        </p15:guide>
        <p15:guide id="14" pos="4430" userDrawn="1">
          <p15:clr>
            <a:srgbClr val="A4A3A4"/>
          </p15:clr>
        </p15:guide>
        <p15:guide id="15" pos="5373" userDrawn="1">
          <p15:clr>
            <a:srgbClr val="A4A3A4"/>
          </p15:clr>
        </p15:guide>
        <p15:guide id="16" pos="4979" userDrawn="1">
          <p15:clr>
            <a:srgbClr val="A4A3A4"/>
          </p15:clr>
        </p15:guide>
        <p15:guide id="17" orient="horz" pos="1539" userDrawn="1">
          <p15:clr>
            <a:srgbClr val="A4A3A4"/>
          </p15:clr>
        </p15:guide>
        <p15:guide id="18" orient="horz" pos="2442" userDrawn="1">
          <p15:clr>
            <a:srgbClr val="A4A3A4"/>
          </p15:clr>
        </p15:guide>
        <p15:guide id="19" orient="horz" pos="2951" userDrawn="1">
          <p15:clr>
            <a:srgbClr val="A4A3A4"/>
          </p15:clr>
        </p15:guide>
        <p15:guide id="20" orient="horz" pos="1402" userDrawn="1">
          <p15:clr>
            <a:srgbClr val="A4A3A4"/>
          </p15:clr>
        </p15:guide>
        <p15:guide id="21" orient="horz" pos="722">
          <p15:clr>
            <a:srgbClr val="A4A3A4"/>
          </p15:clr>
        </p15:guide>
        <p15:guide id="22" orient="horz" pos="1824">
          <p15:clr>
            <a:srgbClr val="A4A3A4"/>
          </p15:clr>
        </p15:guide>
        <p15:guide id="23" orient="horz" pos="455">
          <p15:clr>
            <a:srgbClr val="A4A3A4"/>
          </p15:clr>
        </p15:guide>
        <p15:guide id="24" orient="horz" pos="2519">
          <p15:clr>
            <a:srgbClr val="A4A3A4"/>
          </p15:clr>
        </p15:guide>
        <p15:guide id="25" orient="horz" pos="2930">
          <p15:clr>
            <a:srgbClr val="A4A3A4"/>
          </p15:clr>
        </p15:guide>
        <p15:guide id="26" orient="horz" pos="2294">
          <p15:clr>
            <a:srgbClr val="A4A3A4"/>
          </p15:clr>
        </p15:guide>
        <p15:guide id="27" orient="horz" pos="1740">
          <p15:clr>
            <a:srgbClr val="A4A3A4"/>
          </p15:clr>
        </p15:guide>
        <p15:guide id="28" orient="horz" pos="1385">
          <p15:clr>
            <a:srgbClr val="A4A3A4"/>
          </p15:clr>
        </p15:guide>
        <p15:guide id="29" orient="horz" pos="2198">
          <p15:clr>
            <a:srgbClr val="A4A3A4"/>
          </p15:clr>
        </p15:guide>
        <p15:guide id="30" orient="horz" pos="2656">
          <p15:clr>
            <a:srgbClr val="A4A3A4"/>
          </p15:clr>
        </p15:guide>
        <p15:guide id="31" orient="horz" pos="1262">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6" name="Author" initials="A" lastIdx="0" clrIdx="15"/>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B"/>
    <a:srgbClr val="009900"/>
    <a:srgbClr val="CC0066"/>
    <a:srgbClr val="CC66FF"/>
    <a:srgbClr val="FFCC00"/>
    <a:srgbClr val="33CC33"/>
    <a:srgbClr val="9900CC"/>
    <a:srgbClr val="007BBF"/>
    <a:srgbClr val="003F69"/>
    <a:srgbClr val="C300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4F5E2-8B76-49E6-AF34-EFEFBBD6EA99}" v="744" dt="2020-06-30T09:08:38.484"/>
    <p1510:client id="{57E8BDAB-B7AF-4A81-9206-A439FCE07727}" v="796" dt="2020-06-29T13:50:24.311"/>
    <p1510:client id="{5A354C1F-44C4-44D9-BE91-598B8F7737EC}" v="2088" dt="2020-06-29T11:49:46.721"/>
    <p1510:client id="{AFF60075-88F9-45B1-B9CF-591A87D8B8E1}" v="2971" dt="2020-06-29T13:10:54.824"/>
    <p1510:client id="{D90640F7-8D81-4784-8934-B506C217A8B3}" v="133" dt="2020-06-29T15:32:15.856"/>
    <p1510:client id="{F2E1311D-3CEF-4DD4-9FC2-0523496FFC45}" v="65" dt="2020-06-29T13:18:43.42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66" y="114"/>
      </p:cViewPr>
      <p:guideLst>
        <p:guide orient="horz" pos="802"/>
        <p:guide orient="horz" pos="2027"/>
        <p:guide orient="horz" pos="505"/>
        <p:guide orient="horz" pos="2799"/>
        <p:guide orient="horz" pos="3255"/>
        <p:guide orient="horz" pos="2549"/>
        <p:guide orient="horz" pos="1933"/>
        <p:guide pos="327"/>
        <p:guide pos="5495"/>
        <p:guide pos="2876"/>
        <p:guide pos="2957"/>
        <p:guide pos="552"/>
        <p:guide pos="3866"/>
        <p:guide pos="4430"/>
        <p:guide pos="5373"/>
        <p:guide pos="4979"/>
        <p:guide orient="horz" pos="1539"/>
        <p:guide orient="horz" pos="2442"/>
        <p:guide orient="horz" pos="2951"/>
        <p:guide orient="horz" pos="1402"/>
        <p:guide orient="horz" pos="722"/>
        <p:guide orient="horz" pos="1824"/>
        <p:guide orient="horz" pos="455"/>
        <p:guide orient="horz" pos="2519"/>
        <p:guide orient="horz" pos="2930"/>
        <p:guide orient="horz" pos="2294"/>
        <p:guide orient="horz" pos="1740"/>
        <p:guide orient="horz" pos="1385"/>
        <p:guide orient="horz" pos="2198"/>
        <p:guide orient="horz" pos="2656"/>
        <p:guide orient="horz" pos="126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2A256-C933-4AC0-A0DD-67206F012F7A}" type="doc">
      <dgm:prSet loTypeId="urn:microsoft.com/office/officeart/2005/8/layout/pyramid1" loCatId="pyramid" qsTypeId="urn:microsoft.com/office/officeart/2005/8/quickstyle/simple1" qsCatId="simple" csTypeId="urn:microsoft.com/office/officeart/2005/8/colors/accent1_2" csCatId="accent1" phldr="1"/>
      <dgm:spPr/>
    </dgm:pt>
    <dgm:pt modelId="{56D5E8D8-6C8D-46A0-B040-B230A55341AF}">
      <dgm:prSet phldrT="[Text]" custT="1"/>
      <dgm:spPr>
        <a:solidFill>
          <a:schemeClr val="accent3">
            <a:lumMod val="10000"/>
            <a:lumOff val="90000"/>
          </a:schemeClr>
        </a:solidFill>
      </dgm:spPr>
      <dgm:t>
        <a:bodyPr/>
        <a:lstStyle/>
        <a:p>
          <a:r>
            <a:rPr lang="en-GB" sz="900" dirty="0" smtClean="0"/>
            <a:t/>
          </a:r>
          <a:br>
            <a:rPr lang="en-GB" sz="900" dirty="0" smtClean="0"/>
          </a:br>
          <a:r>
            <a:rPr lang="en-GB" sz="900" dirty="0" smtClean="0"/>
            <a:t/>
          </a:r>
          <a:br>
            <a:rPr lang="en-GB" sz="900" dirty="0" smtClean="0"/>
          </a:br>
          <a:r>
            <a:rPr lang="en-GB" sz="900" dirty="0" smtClean="0"/>
            <a:t>Outsource </a:t>
          </a:r>
          <a:br>
            <a:rPr lang="en-GB" sz="900" dirty="0" smtClean="0"/>
          </a:br>
          <a:r>
            <a:rPr lang="en-GB" sz="900" dirty="0" smtClean="0"/>
            <a:t>- SaaS</a:t>
          </a:r>
          <a:endParaRPr lang="en-GB" sz="900" dirty="0"/>
        </a:p>
      </dgm:t>
    </dgm:pt>
    <dgm:pt modelId="{0D40F2E2-2037-44B3-BE14-0698C36ED95A}" type="parTrans" cxnId="{E2EE67F7-232F-46BE-AAFC-A3AF99F09162}">
      <dgm:prSet/>
      <dgm:spPr/>
      <dgm:t>
        <a:bodyPr/>
        <a:lstStyle/>
        <a:p>
          <a:endParaRPr lang="en-GB" sz="900">
            <a:solidFill>
              <a:schemeClr val="tx2"/>
            </a:solidFill>
          </a:endParaRPr>
        </a:p>
      </dgm:t>
    </dgm:pt>
    <dgm:pt modelId="{5A3FDA21-4C57-4172-A5EA-3DD674CD4B1B}" type="sibTrans" cxnId="{E2EE67F7-232F-46BE-AAFC-A3AF99F09162}">
      <dgm:prSet/>
      <dgm:spPr/>
      <dgm:t>
        <a:bodyPr/>
        <a:lstStyle/>
        <a:p>
          <a:endParaRPr lang="en-GB" sz="900">
            <a:solidFill>
              <a:schemeClr val="tx2"/>
            </a:solidFill>
          </a:endParaRPr>
        </a:p>
      </dgm:t>
    </dgm:pt>
    <dgm:pt modelId="{C58F2D1F-3EAB-4A78-82D3-BC6531362996}">
      <dgm:prSet phldrT="[Text]" custT="1"/>
      <dgm:spPr>
        <a:solidFill>
          <a:schemeClr val="accent3">
            <a:lumMod val="10000"/>
            <a:lumOff val="90000"/>
          </a:schemeClr>
        </a:solidFill>
      </dgm:spPr>
      <dgm:t>
        <a:bodyPr/>
        <a:lstStyle/>
        <a:p>
          <a:r>
            <a:rPr lang="en-GB" sz="900" smtClean="0"/>
            <a:t>PaaS</a:t>
          </a:r>
          <a:endParaRPr lang="en-GB" sz="900" dirty="0"/>
        </a:p>
      </dgm:t>
    </dgm:pt>
    <dgm:pt modelId="{1E2F4ED2-8134-49B4-B979-637971153AEF}" type="parTrans" cxnId="{F7F4C13B-1469-4994-B654-E75D1960832A}">
      <dgm:prSet/>
      <dgm:spPr/>
      <dgm:t>
        <a:bodyPr/>
        <a:lstStyle/>
        <a:p>
          <a:endParaRPr lang="en-GB" sz="900">
            <a:solidFill>
              <a:schemeClr val="tx2"/>
            </a:solidFill>
          </a:endParaRPr>
        </a:p>
      </dgm:t>
    </dgm:pt>
    <dgm:pt modelId="{478F0604-3B6B-41D9-9F38-46151B298B8A}" type="sibTrans" cxnId="{F7F4C13B-1469-4994-B654-E75D1960832A}">
      <dgm:prSet/>
      <dgm:spPr/>
      <dgm:t>
        <a:bodyPr/>
        <a:lstStyle/>
        <a:p>
          <a:endParaRPr lang="en-GB" sz="900">
            <a:solidFill>
              <a:schemeClr val="tx2"/>
            </a:solidFill>
          </a:endParaRPr>
        </a:p>
      </dgm:t>
    </dgm:pt>
    <dgm:pt modelId="{379172F1-3D7F-4C91-A2FB-3E8626F8966F}">
      <dgm:prSet phldrT="[Text]" custT="1"/>
      <dgm:spPr>
        <a:solidFill>
          <a:schemeClr val="accent3">
            <a:lumMod val="10000"/>
            <a:lumOff val="90000"/>
          </a:schemeClr>
        </a:solidFill>
      </dgm:spPr>
      <dgm:t>
        <a:bodyPr/>
        <a:lstStyle/>
        <a:p>
          <a:r>
            <a:rPr lang="en-GB" sz="900" smtClean="0"/>
            <a:t>In-house – Commercial Packages</a:t>
          </a:r>
          <a:endParaRPr lang="en-GB" sz="900" dirty="0"/>
        </a:p>
      </dgm:t>
    </dgm:pt>
    <dgm:pt modelId="{7572127D-3391-467A-AF3D-6C7EA791C647}" type="parTrans" cxnId="{F107DB04-19D7-4D83-B940-253E7BDEA08A}">
      <dgm:prSet/>
      <dgm:spPr/>
      <dgm:t>
        <a:bodyPr/>
        <a:lstStyle/>
        <a:p>
          <a:endParaRPr lang="en-GB" sz="900">
            <a:solidFill>
              <a:schemeClr val="tx2"/>
            </a:solidFill>
          </a:endParaRPr>
        </a:p>
      </dgm:t>
    </dgm:pt>
    <dgm:pt modelId="{54684AAC-3DAB-4D45-8BF2-37B208DFB22B}" type="sibTrans" cxnId="{F107DB04-19D7-4D83-B940-253E7BDEA08A}">
      <dgm:prSet/>
      <dgm:spPr/>
      <dgm:t>
        <a:bodyPr/>
        <a:lstStyle/>
        <a:p>
          <a:endParaRPr lang="en-GB" sz="900">
            <a:solidFill>
              <a:schemeClr val="tx2"/>
            </a:solidFill>
          </a:endParaRPr>
        </a:p>
      </dgm:t>
    </dgm:pt>
    <dgm:pt modelId="{A678795F-1A37-4AFA-BB0F-95C7EF52AC05}" type="pres">
      <dgm:prSet presAssocID="{DE82A256-C933-4AC0-A0DD-67206F012F7A}" presName="Name0" presStyleCnt="0">
        <dgm:presLayoutVars>
          <dgm:dir/>
          <dgm:animLvl val="lvl"/>
          <dgm:resizeHandles val="exact"/>
        </dgm:presLayoutVars>
      </dgm:prSet>
      <dgm:spPr/>
    </dgm:pt>
    <dgm:pt modelId="{66F9B612-2103-4A00-842D-AD482E47DC41}" type="pres">
      <dgm:prSet presAssocID="{56D5E8D8-6C8D-46A0-B040-B230A55341AF}" presName="Name8" presStyleCnt="0"/>
      <dgm:spPr/>
    </dgm:pt>
    <dgm:pt modelId="{11D54780-AD54-4F5B-872F-5E0174C635CF}" type="pres">
      <dgm:prSet presAssocID="{56D5E8D8-6C8D-46A0-B040-B230A55341AF}" presName="level" presStyleLbl="node1" presStyleIdx="0" presStyleCnt="3">
        <dgm:presLayoutVars>
          <dgm:chMax val="1"/>
          <dgm:bulletEnabled val="1"/>
        </dgm:presLayoutVars>
      </dgm:prSet>
      <dgm:spPr/>
      <dgm:t>
        <a:bodyPr/>
        <a:lstStyle/>
        <a:p>
          <a:endParaRPr lang="en-GB"/>
        </a:p>
      </dgm:t>
    </dgm:pt>
    <dgm:pt modelId="{9EFD7360-3C07-44FA-AB94-B587FA0430C1}" type="pres">
      <dgm:prSet presAssocID="{56D5E8D8-6C8D-46A0-B040-B230A55341AF}" presName="levelTx" presStyleLbl="revTx" presStyleIdx="0" presStyleCnt="0">
        <dgm:presLayoutVars>
          <dgm:chMax val="1"/>
          <dgm:bulletEnabled val="1"/>
        </dgm:presLayoutVars>
      </dgm:prSet>
      <dgm:spPr/>
      <dgm:t>
        <a:bodyPr/>
        <a:lstStyle/>
        <a:p>
          <a:endParaRPr lang="en-GB"/>
        </a:p>
      </dgm:t>
    </dgm:pt>
    <dgm:pt modelId="{500BAA20-20F4-4309-B738-3420E622BFD4}" type="pres">
      <dgm:prSet presAssocID="{C58F2D1F-3EAB-4A78-82D3-BC6531362996}" presName="Name8" presStyleCnt="0"/>
      <dgm:spPr/>
    </dgm:pt>
    <dgm:pt modelId="{9FD00272-6213-4ADB-B234-5F1223A7CEC6}" type="pres">
      <dgm:prSet presAssocID="{C58F2D1F-3EAB-4A78-82D3-BC6531362996}" presName="level" presStyleLbl="node1" presStyleIdx="1" presStyleCnt="3">
        <dgm:presLayoutVars>
          <dgm:chMax val="1"/>
          <dgm:bulletEnabled val="1"/>
        </dgm:presLayoutVars>
      </dgm:prSet>
      <dgm:spPr/>
      <dgm:t>
        <a:bodyPr/>
        <a:lstStyle/>
        <a:p>
          <a:endParaRPr lang="en-GB"/>
        </a:p>
      </dgm:t>
    </dgm:pt>
    <dgm:pt modelId="{4C8CCE50-75B8-499D-A1FA-F7D6B298749C}" type="pres">
      <dgm:prSet presAssocID="{C58F2D1F-3EAB-4A78-82D3-BC6531362996}" presName="levelTx" presStyleLbl="revTx" presStyleIdx="0" presStyleCnt="0">
        <dgm:presLayoutVars>
          <dgm:chMax val="1"/>
          <dgm:bulletEnabled val="1"/>
        </dgm:presLayoutVars>
      </dgm:prSet>
      <dgm:spPr/>
      <dgm:t>
        <a:bodyPr/>
        <a:lstStyle/>
        <a:p>
          <a:endParaRPr lang="en-GB"/>
        </a:p>
      </dgm:t>
    </dgm:pt>
    <dgm:pt modelId="{E0F6840D-EDE9-47B6-824C-69384F82744E}" type="pres">
      <dgm:prSet presAssocID="{379172F1-3D7F-4C91-A2FB-3E8626F8966F}" presName="Name8" presStyleCnt="0"/>
      <dgm:spPr/>
    </dgm:pt>
    <dgm:pt modelId="{DEE32AE4-5332-4322-AA02-EF5A930E9868}" type="pres">
      <dgm:prSet presAssocID="{379172F1-3D7F-4C91-A2FB-3E8626F8966F}" presName="level" presStyleLbl="node1" presStyleIdx="2" presStyleCnt="3">
        <dgm:presLayoutVars>
          <dgm:chMax val="1"/>
          <dgm:bulletEnabled val="1"/>
        </dgm:presLayoutVars>
      </dgm:prSet>
      <dgm:spPr/>
      <dgm:t>
        <a:bodyPr/>
        <a:lstStyle/>
        <a:p>
          <a:endParaRPr lang="en-GB"/>
        </a:p>
      </dgm:t>
    </dgm:pt>
    <dgm:pt modelId="{3334C481-A356-4CD0-8406-94C97B2BBCB5}" type="pres">
      <dgm:prSet presAssocID="{379172F1-3D7F-4C91-A2FB-3E8626F8966F}" presName="levelTx" presStyleLbl="revTx" presStyleIdx="0" presStyleCnt="0">
        <dgm:presLayoutVars>
          <dgm:chMax val="1"/>
          <dgm:bulletEnabled val="1"/>
        </dgm:presLayoutVars>
      </dgm:prSet>
      <dgm:spPr/>
      <dgm:t>
        <a:bodyPr/>
        <a:lstStyle/>
        <a:p>
          <a:endParaRPr lang="en-GB"/>
        </a:p>
      </dgm:t>
    </dgm:pt>
  </dgm:ptLst>
  <dgm:cxnLst>
    <dgm:cxn modelId="{E2EE67F7-232F-46BE-AAFC-A3AF99F09162}" srcId="{DE82A256-C933-4AC0-A0DD-67206F012F7A}" destId="{56D5E8D8-6C8D-46A0-B040-B230A55341AF}" srcOrd="0" destOrd="0" parTransId="{0D40F2E2-2037-44B3-BE14-0698C36ED95A}" sibTransId="{5A3FDA21-4C57-4172-A5EA-3DD674CD4B1B}"/>
    <dgm:cxn modelId="{F7F4C13B-1469-4994-B654-E75D1960832A}" srcId="{DE82A256-C933-4AC0-A0DD-67206F012F7A}" destId="{C58F2D1F-3EAB-4A78-82D3-BC6531362996}" srcOrd="1" destOrd="0" parTransId="{1E2F4ED2-8134-49B4-B979-637971153AEF}" sibTransId="{478F0604-3B6B-41D9-9F38-46151B298B8A}"/>
    <dgm:cxn modelId="{A13B6BCD-49AA-42F1-82AB-7BC753979A2D}" type="presOf" srcId="{DE82A256-C933-4AC0-A0DD-67206F012F7A}" destId="{A678795F-1A37-4AFA-BB0F-95C7EF52AC05}" srcOrd="0" destOrd="0" presId="urn:microsoft.com/office/officeart/2005/8/layout/pyramid1"/>
    <dgm:cxn modelId="{7EE69FFB-8597-4AA8-8161-70DD07E4F8D2}" type="presOf" srcId="{C58F2D1F-3EAB-4A78-82D3-BC6531362996}" destId="{9FD00272-6213-4ADB-B234-5F1223A7CEC6}" srcOrd="0" destOrd="0" presId="urn:microsoft.com/office/officeart/2005/8/layout/pyramid1"/>
    <dgm:cxn modelId="{75A09F1F-3673-4BE8-AAE9-A112812391A2}" type="presOf" srcId="{C58F2D1F-3EAB-4A78-82D3-BC6531362996}" destId="{4C8CCE50-75B8-499D-A1FA-F7D6B298749C}" srcOrd="1" destOrd="0" presId="urn:microsoft.com/office/officeart/2005/8/layout/pyramid1"/>
    <dgm:cxn modelId="{87B45F3F-700F-4101-9B62-F30037BCFEFD}" type="presOf" srcId="{56D5E8D8-6C8D-46A0-B040-B230A55341AF}" destId="{11D54780-AD54-4F5B-872F-5E0174C635CF}" srcOrd="0" destOrd="0" presId="urn:microsoft.com/office/officeart/2005/8/layout/pyramid1"/>
    <dgm:cxn modelId="{F107DB04-19D7-4D83-B940-253E7BDEA08A}" srcId="{DE82A256-C933-4AC0-A0DD-67206F012F7A}" destId="{379172F1-3D7F-4C91-A2FB-3E8626F8966F}" srcOrd="2" destOrd="0" parTransId="{7572127D-3391-467A-AF3D-6C7EA791C647}" sibTransId="{54684AAC-3DAB-4D45-8BF2-37B208DFB22B}"/>
    <dgm:cxn modelId="{041B2BAC-7BBD-439D-9B72-6ACB05F9132E}" type="presOf" srcId="{379172F1-3D7F-4C91-A2FB-3E8626F8966F}" destId="{DEE32AE4-5332-4322-AA02-EF5A930E9868}" srcOrd="0" destOrd="0" presId="urn:microsoft.com/office/officeart/2005/8/layout/pyramid1"/>
    <dgm:cxn modelId="{AD68A5DA-64C5-475B-B302-1A14329A6D5C}" type="presOf" srcId="{56D5E8D8-6C8D-46A0-B040-B230A55341AF}" destId="{9EFD7360-3C07-44FA-AB94-B587FA0430C1}" srcOrd="1" destOrd="0" presId="urn:microsoft.com/office/officeart/2005/8/layout/pyramid1"/>
    <dgm:cxn modelId="{9E6DE21F-4AC8-40C9-A8FF-134554E1EE02}" type="presOf" srcId="{379172F1-3D7F-4C91-A2FB-3E8626F8966F}" destId="{3334C481-A356-4CD0-8406-94C97B2BBCB5}" srcOrd="1" destOrd="0" presId="urn:microsoft.com/office/officeart/2005/8/layout/pyramid1"/>
    <dgm:cxn modelId="{7DC75263-49B7-42A7-8644-0583B516146F}" type="presParOf" srcId="{A678795F-1A37-4AFA-BB0F-95C7EF52AC05}" destId="{66F9B612-2103-4A00-842D-AD482E47DC41}" srcOrd="0" destOrd="0" presId="urn:microsoft.com/office/officeart/2005/8/layout/pyramid1"/>
    <dgm:cxn modelId="{86B43E87-4C9E-4426-A5AC-B597D9A95249}" type="presParOf" srcId="{66F9B612-2103-4A00-842D-AD482E47DC41}" destId="{11D54780-AD54-4F5B-872F-5E0174C635CF}" srcOrd="0" destOrd="0" presId="urn:microsoft.com/office/officeart/2005/8/layout/pyramid1"/>
    <dgm:cxn modelId="{D1090E2D-4849-44EF-A175-C26060F5145F}" type="presParOf" srcId="{66F9B612-2103-4A00-842D-AD482E47DC41}" destId="{9EFD7360-3C07-44FA-AB94-B587FA0430C1}" srcOrd="1" destOrd="0" presId="urn:microsoft.com/office/officeart/2005/8/layout/pyramid1"/>
    <dgm:cxn modelId="{3E59B42E-2CC1-4342-A110-A68E7DF2ABD2}" type="presParOf" srcId="{A678795F-1A37-4AFA-BB0F-95C7EF52AC05}" destId="{500BAA20-20F4-4309-B738-3420E622BFD4}" srcOrd="1" destOrd="0" presId="urn:microsoft.com/office/officeart/2005/8/layout/pyramid1"/>
    <dgm:cxn modelId="{8C8A956E-1A86-447F-B016-C9E5F8FE1FB0}" type="presParOf" srcId="{500BAA20-20F4-4309-B738-3420E622BFD4}" destId="{9FD00272-6213-4ADB-B234-5F1223A7CEC6}" srcOrd="0" destOrd="0" presId="urn:microsoft.com/office/officeart/2005/8/layout/pyramid1"/>
    <dgm:cxn modelId="{DD544C59-83AD-408E-9AD9-3AD3ACDA9251}" type="presParOf" srcId="{500BAA20-20F4-4309-B738-3420E622BFD4}" destId="{4C8CCE50-75B8-499D-A1FA-F7D6B298749C}" srcOrd="1" destOrd="0" presId="urn:microsoft.com/office/officeart/2005/8/layout/pyramid1"/>
    <dgm:cxn modelId="{08EA8F43-9910-4CAB-B0F0-51FC2F5E7724}" type="presParOf" srcId="{A678795F-1A37-4AFA-BB0F-95C7EF52AC05}" destId="{E0F6840D-EDE9-47B6-824C-69384F82744E}" srcOrd="2" destOrd="0" presId="urn:microsoft.com/office/officeart/2005/8/layout/pyramid1"/>
    <dgm:cxn modelId="{11AAB048-C82E-4ABE-ACB5-A82389CBD861}" type="presParOf" srcId="{E0F6840D-EDE9-47B6-824C-69384F82744E}" destId="{DEE32AE4-5332-4322-AA02-EF5A930E9868}" srcOrd="0" destOrd="0" presId="urn:microsoft.com/office/officeart/2005/8/layout/pyramid1"/>
    <dgm:cxn modelId="{3EECB199-0183-4ED0-BDE7-858D180190F4}" type="presParOf" srcId="{E0F6840D-EDE9-47B6-824C-69384F82744E}" destId="{3334C481-A356-4CD0-8406-94C97B2BBCB5}" srcOrd="1" destOrd="0" presId="urn:microsoft.com/office/officeart/2005/8/layout/pyramid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82A256-C933-4AC0-A0DD-67206F012F7A}" type="doc">
      <dgm:prSet loTypeId="urn:microsoft.com/office/officeart/2005/8/layout/pyramid3" loCatId="pyramid" qsTypeId="urn:microsoft.com/office/officeart/2005/8/quickstyle/simple3" qsCatId="simple" csTypeId="urn:microsoft.com/office/officeart/2005/8/colors/accent1_2" csCatId="accent1" phldr="1"/>
      <dgm:spPr/>
    </dgm:pt>
    <dgm:pt modelId="{EF2EE72B-F1B0-4D57-85C5-35D94BDBBFE2}">
      <dgm:prSet phldrT="[Text]" custT="1"/>
      <dgm:spPr>
        <a:solidFill>
          <a:schemeClr val="accent3">
            <a:lumMod val="10000"/>
            <a:lumOff val="90000"/>
          </a:schemeClr>
        </a:solidFill>
      </dgm:spPr>
      <dgm:t>
        <a:bodyPr/>
        <a:lstStyle/>
        <a:p>
          <a:r>
            <a:rPr lang="en-GB" sz="900" smtClean="0"/>
            <a:t>Outsource - SaaS</a:t>
          </a:r>
          <a:endParaRPr lang="en-GB" sz="900" dirty="0"/>
        </a:p>
      </dgm:t>
    </dgm:pt>
    <dgm:pt modelId="{56F4F311-05A4-4CF7-834B-EE828F420BE5}" type="parTrans" cxnId="{ED04AFAD-3937-48AA-B483-5454F845D24D}">
      <dgm:prSet/>
      <dgm:spPr/>
      <dgm:t>
        <a:bodyPr/>
        <a:lstStyle/>
        <a:p>
          <a:endParaRPr lang="en-GB"/>
        </a:p>
      </dgm:t>
    </dgm:pt>
    <dgm:pt modelId="{A1710823-F1F5-4C1D-A64B-3E9C9CE2B7C7}" type="sibTrans" cxnId="{ED04AFAD-3937-48AA-B483-5454F845D24D}">
      <dgm:prSet/>
      <dgm:spPr/>
      <dgm:t>
        <a:bodyPr/>
        <a:lstStyle/>
        <a:p>
          <a:endParaRPr lang="en-GB"/>
        </a:p>
      </dgm:t>
    </dgm:pt>
    <dgm:pt modelId="{B840528B-3B97-4313-A6DD-C27BD453F033}">
      <dgm:prSet phldrT="[Text]" custT="1"/>
      <dgm:spPr>
        <a:solidFill>
          <a:schemeClr val="accent3">
            <a:lumMod val="10000"/>
            <a:lumOff val="90000"/>
          </a:schemeClr>
        </a:solidFill>
      </dgm:spPr>
      <dgm:t>
        <a:bodyPr/>
        <a:lstStyle/>
        <a:p>
          <a:r>
            <a:rPr lang="en-GB" sz="900" smtClean="0"/>
            <a:t>PaaS</a:t>
          </a:r>
          <a:endParaRPr lang="en-GB" sz="900" dirty="0"/>
        </a:p>
      </dgm:t>
    </dgm:pt>
    <dgm:pt modelId="{EF699941-4502-474E-97FD-81D393023575}" type="parTrans" cxnId="{0CE68CE6-C7B3-4136-AE3C-099A440B6585}">
      <dgm:prSet/>
      <dgm:spPr/>
      <dgm:t>
        <a:bodyPr/>
        <a:lstStyle/>
        <a:p>
          <a:endParaRPr lang="en-GB"/>
        </a:p>
      </dgm:t>
    </dgm:pt>
    <dgm:pt modelId="{49899F2C-8818-4D3A-8624-737D090DAE1A}" type="sibTrans" cxnId="{0CE68CE6-C7B3-4136-AE3C-099A440B6585}">
      <dgm:prSet/>
      <dgm:spPr/>
      <dgm:t>
        <a:bodyPr/>
        <a:lstStyle/>
        <a:p>
          <a:endParaRPr lang="en-GB"/>
        </a:p>
      </dgm:t>
    </dgm:pt>
    <dgm:pt modelId="{650DEA4A-0F11-4DDA-850F-A0E1936C1806}">
      <dgm:prSet phldrT="[Text]" custT="1"/>
      <dgm:spPr>
        <a:solidFill>
          <a:schemeClr val="accent3">
            <a:lumMod val="10000"/>
            <a:lumOff val="90000"/>
          </a:schemeClr>
        </a:solidFill>
      </dgm:spPr>
      <dgm:t>
        <a:bodyPr/>
        <a:lstStyle/>
        <a:p>
          <a:r>
            <a:rPr lang="en-GB" sz="900" smtClean="0"/>
            <a:t>In-house – </a:t>
          </a:r>
          <a:br>
            <a:rPr lang="en-GB" sz="900" smtClean="0"/>
          </a:br>
          <a:r>
            <a:rPr lang="en-GB" sz="900" smtClean="0"/>
            <a:t>Commercial Packages</a:t>
          </a:r>
          <a:endParaRPr lang="en-GB" sz="900" dirty="0"/>
        </a:p>
      </dgm:t>
    </dgm:pt>
    <dgm:pt modelId="{03027C21-2BB0-4D6E-88A5-57B98279B3C4}" type="parTrans" cxnId="{EECA62A9-8358-47AA-AA6A-EFD052A75F16}">
      <dgm:prSet/>
      <dgm:spPr/>
      <dgm:t>
        <a:bodyPr/>
        <a:lstStyle/>
        <a:p>
          <a:endParaRPr lang="en-GB"/>
        </a:p>
      </dgm:t>
    </dgm:pt>
    <dgm:pt modelId="{2A7EABB2-C9EA-42A9-A815-BB210770D9E6}" type="sibTrans" cxnId="{EECA62A9-8358-47AA-AA6A-EFD052A75F16}">
      <dgm:prSet/>
      <dgm:spPr/>
      <dgm:t>
        <a:bodyPr/>
        <a:lstStyle/>
        <a:p>
          <a:endParaRPr lang="en-GB"/>
        </a:p>
      </dgm:t>
    </dgm:pt>
    <dgm:pt modelId="{D68ECC91-7851-4AE9-8082-A806FD4DC08C}" type="pres">
      <dgm:prSet presAssocID="{DE82A256-C933-4AC0-A0DD-67206F012F7A}" presName="Name0" presStyleCnt="0">
        <dgm:presLayoutVars>
          <dgm:dir/>
          <dgm:animLvl val="lvl"/>
          <dgm:resizeHandles val="exact"/>
        </dgm:presLayoutVars>
      </dgm:prSet>
      <dgm:spPr/>
    </dgm:pt>
    <dgm:pt modelId="{0240D1D7-2917-41E5-A17D-A2D7548A770F}" type="pres">
      <dgm:prSet presAssocID="{EF2EE72B-F1B0-4D57-85C5-35D94BDBBFE2}" presName="Name8" presStyleCnt="0"/>
      <dgm:spPr/>
    </dgm:pt>
    <dgm:pt modelId="{850BC7F5-CA19-4535-AAFF-9D07340F0949}" type="pres">
      <dgm:prSet presAssocID="{EF2EE72B-F1B0-4D57-85C5-35D94BDBBFE2}" presName="level" presStyleLbl="node1" presStyleIdx="0" presStyleCnt="3">
        <dgm:presLayoutVars>
          <dgm:chMax val="1"/>
          <dgm:bulletEnabled val="1"/>
        </dgm:presLayoutVars>
      </dgm:prSet>
      <dgm:spPr/>
      <dgm:t>
        <a:bodyPr/>
        <a:lstStyle/>
        <a:p>
          <a:endParaRPr lang="en-GB"/>
        </a:p>
      </dgm:t>
    </dgm:pt>
    <dgm:pt modelId="{D24C1EDA-9E61-4A4A-9D17-77EB41D8A550}" type="pres">
      <dgm:prSet presAssocID="{EF2EE72B-F1B0-4D57-85C5-35D94BDBBFE2}" presName="levelTx" presStyleLbl="revTx" presStyleIdx="0" presStyleCnt="0">
        <dgm:presLayoutVars>
          <dgm:chMax val="1"/>
          <dgm:bulletEnabled val="1"/>
        </dgm:presLayoutVars>
      </dgm:prSet>
      <dgm:spPr/>
      <dgm:t>
        <a:bodyPr/>
        <a:lstStyle/>
        <a:p>
          <a:endParaRPr lang="en-GB"/>
        </a:p>
      </dgm:t>
    </dgm:pt>
    <dgm:pt modelId="{1E37DD1A-5143-4633-97C2-1E18A076151A}" type="pres">
      <dgm:prSet presAssocID="{B840528B-3B97-4313-A6DD-C27BD453F033}" presName="Name8" presStyleCnt="0"/>
      <dgm:spPr/>
    </dgm:pt>
    <dgm:pt modelId="{BC034D4C-71B6-4305-8EBF-0A6A605E36FF}" type="pres">
      <dgm:prSet presAssocID="{B840528B-3B97-4313-A6DD-C27BD453F033}" presName="level" presStyleLbl="node1" presStyleIdx="1" presStyleCnt="3">
        <dgm:presLayoutVars>
          <dgm:chMax val="1"/>
          <dgm:bulletEnabled val="1"/>
        </dgm:presLayoutVars>
      </dgm:prSet>
      <dgm:spPr/>
      <dgm:t>
        <a:bodyPr/>
        <a:lstStyle/>
        <a:p>
          <a:endParaRPr lang="en-GB"/>
        </a:p>
      </dgm:t>
    </dgm:pt>
    <dgm:pt modelId="{AED73913-07C6-4276-AA5D-6E74A55C4049}" type="pres">
      <dgm:prSet presAssocID="{B840528B-3B97-4313-A6DD-C27BD453F033}" presName="levelTx" presStyleLbl="revTx" presStyleIdx="0" presStyleCnt="0">
        <dgm:presLayoutVars>
          <dgm:chMax val="1"/>
          <dgm:bulletEnabled val="1"/>
        </dgm:presLayoutVars>
      </dgm:prSet>
      <dgm:spPr/>
      <dgm:t>
        <a:bodyPr/>
        <a:lstStyle/>
        <a:p>
          <a:endParaRPr lang="en-GB"/>
        </a:p>
      </dgm:t>
    </dgm:pt>
    <dgm:pt modelId="{77DC56C5-6123-41F5-BAC8-4ACAB7BCD368}" type="pres">
      <dgm:prSet presAssocID="{650DEA4A-0F11-4DDA-850F-A0E1936C1806}" presName="Name8" presStyleCnt="0"/>
      <dgm:spPr/>
    </dgm:pt>
    <dgm:pt modelId="{4FC228B8-DE57-4795-B5DF-43127EC2E831}" type="pres">
      <dgm:prSet presAssocID="{650DEA4A-0F11-4DDA-850F-A0E1936C1806}" presName="level" presStyleLbl="node1" presStyleIdx="2" presStyleCnt="3">
        <dgm:presLayoutVars>
          <dgm:chMax val="1"/>
          <dgm:bulletEnabled val="1"/>
        </dgm:presLayoutVars>
      </dgm:prSet>
      <dgm:spPr/>
      <dgm:t>
        <a:bodyPr/>
        <a:lstStyle/>
        <a:p>
          <a:endParaRPr lang="en-GB"/>
        </a:p>
      </dgm:t>
    </dgm:pt>
    <dgm:pt modelId="{E339B083-8489-4356-A3D2-17483A5DBA3B}" type="pres">
      <dgm:prSet presAssocID="{650DEA4A-0F11-4DDA-850F-A0E1936C1806}" presName="levelTx" presStyleLbl="revTx" presStyleIdx="0" presStyleCnt="0">
        <dgm:presLayoutVars>
          <dgm:chMax val="1"/>
          <dgm:bulletEnabled val="1"/>
        </dgm:presLayoutVars>
      </dgm:prSet>
      <dgm:spPr/>
      <dgm:t>
        <a:bodyPr/>
        <a:lstStyle/>
        <a:p>
          <a:endParaRPr lang="en-GB"/>
        </a:p>
      </dgm:t>
    </dgm:pt>
  </dgm:ptLst>
  <dgm:cxnLst>
    <dgm:cxn modelId="{EECA62A9-8358-47AA-AA6A-EFD052A75F16}" srcId="{DE82A256-C933-4AC0-A0DD-67206F012F7A}" destId="{650DEA4A-0F11-4DDA-850F-A0E1936C1806}" srcOrd="2" destOrd="0" parTransId="{03027C21-2BB0-4D6E-88A5-57B98279B3C4}" sibTransId="{2A7EABB2-C9EA-42A9-A815-BB210770D9E6}"/>
    <dgm:cxn modelId="{D57E4DCB-1D7E-4A57-9E3B-4A1C074267E0}" type="presOf" srcId="{650DEA4A-0F11-4DDA-850F-A0E1936C1806}" destId="{4FC228B8-DE57-4795-B5DF-43127EC2E831}" srcOrd="0" destOrd="0" presId="urn:microsoft.com/office/officeart/2005/8/layout/pyramid3"/>
    <dgm:cxn modelId="{81E2A46E-5934-4823-92DE-BDBAB351376B}" type="presOf" srcId="{EF2EE72B-F1B0-4D57-85C5-35D94BDBBFE2}" destId="{850BC7F5-CA19-4535-AAFF-9D07340F0949}" srcOrd="0" destOrd="0" presId="urn:microsoft.com/office/officeart/2005/8/layout/pyramid3"/>
    <dgm:cxn modelId="{CE1001A3-2C72-4FC4-8599-33BE406964F5}" type="presOf" srcId="{B840528B-3B97-4313-A6DD-C27BD453F033}" destId="{BC034D4C-71B6-4305-8EBF-0A6A605E36FF}" srcOrd="0" destOrd="0" presId="urn:microsoft.com/office/officeart/2005/8/layout/pyramid3"/>
    <dgm:cxn modelId="{5CB840F0-6F2D-4AF6-B78F-2B641C41B615}" type="presOf" srcId="{DE82A256-C933-4AC0-A0DD-67206F012F7A}" destId="{D68ECC91-7851-4AE9-8082-A806FD4DC08C}" srcOrd="0" destOrd="0" presId="urn:microsoft.com/office/officeart/2005/8/layout/pyramid3"/>
    <dgm:cxn modelId="{0CE68CE6-C7B3-4136-AE3C-099A440B6585}" srcId="{DE82A256-C933-4AC0-A0DD-67206F012F7A}" destId="{B840528B-3B97-4313-A6DD-C27BD453F033}" srcOrd="1" destOrd="0" parTransId="{EF699941-4502-474E-97FD-81D393023575}" sibTransId="{49899F2C-8818-4D3A-8624-737D090DAE1A}"/>
    <dgm:cxn modelId="{269C0CE5-02C3-4087-A216-A3B7B450541E}" type="presOf" srcId="{B840528B-3B97-4313-A6DD-C27BD453F033}" destId="{AED73913-07C6-4276-AA5D-6E74A55C4049}" srcOrd="1" destOrd="0" presId="urn:microsoft.com/office/officeart/2005/8/layout/pyramid3"/>
    <dgm:cxn modelId="{319285C6-A1D3-418E-BF96-417ADF6236A7}" type="presOf" srcId="{EF2EE72B-F1B0-4D57-85C5-35D94BDBBFE2}" destId="{D24C1EDA-9E61-4A4A-9D17-77EB41D8A550}" srcOrd="1" destOrd="0" presId="urn:microsoft.com/office/officeart/2005/8/layout/pyramid3"/>
    <dgm:cxn modelId="{ED04AFAD-3937-48AA-B483-5454F845D24D}" srcId="{DE82A256-C933-4AC0-A0DD-67206F012F7A}" destId="{EF2EE72B-F1B0-4D57-85C5-35D94BDBBFE2}" srcOrd="0" destOrd="0" parTransId="{56F4F311-05A4-4CF7-834B-EE828F420BE5}" sibTransId="{A1710823-F1F5-4C1D-A64B-3E9C9CE2B7C7}"/>
    <dgm:cxn modelId="{4F14AA5F-5656-4CC5-B3C2-88916D565F15}" type="presOf" srcId="{650DEA4A-0F11-4DDA-850F-A0E1936C1806}" destId="{E339B083-8489-4356-A3D2-17483A5DBA3B}" srcOrd="1" destOrd="0" presId="urn:microsoft.com/office/officeart/2005/8/layout/pyramid3"/>
    <dgm:cxn modelId="{DB78F2AE-2A2D-4B43-A7C7-912C2000FB9F}" type="presParOf" srcId="{D68ECC91-7851-4AE9-8082-A806FD4DC08C}" destId="{0240D1D7-2917-41E5-A17D-A2D7548A770F}" srcOrd="0" destOrd="0" presId="urn:microsoft.com/office/officeart/2005/8/layout/pyramid3"/>
    <dgm:cxn modelId="{EE7BB675-8A56-4AB8-BFC5-622F9C515495}" type="presParOf" srcId="{0240D1D7-2917-41E5-A17D-A2D7548A770F}" destId="{850BC7F5-CA19-4535-AAFF-9D07340F0949}" srcOrd="0" destOrd="0" presId="urn:microsoft.com/office/officeart/2005/8/layout/pyramid3"/>
    <dgm:cxn modelId="{F576AAE1-9E09-4848-8367-AA9E38A2CEC8}" type="presParOf" srcId="{0240D1D7-2917-41E5-A17D-A2D7548A770F}" destId="{D24C1EDA-9E61-4A4A-9D17-77EB41D8A550}" srcOrd="1" destOrd="0" presId="urn:microsoft.com/office/officeart/2005/8/layout/pyramid3"/>
    <dgm:cxn modelId="{B7F2CB6F-C979-4E77-BF31-9B2AF46E9688}" type="presParOf" srcId="{D68ECC91-7851-4AE9-8082-A806FD4DC08C}" destId="{1E37DD1A-5143-4633-97C2-1E18A076151A}" srcOrd="1" destOrd="0" presId="urn:microsoft.com/office/officeart/2005/8/layout/pyramid3"/>
    <dgm:cxn modelId="{49B757F1-B25A-47F2-9C4A-D58A9A56A861}" type="presParOf" srcId="{1E37DD1A-5143-4633-97C2-1E18A076151A}" destId="{BC034D4C-71B6-4305-8EBF-0A6A605E36FF}" srcOrd="0" destOrd="0" presId="urn:microsoft.com/office/officeart/2005/8/layout/pyramid3"/>
    <dgm:cxn modelId="{5032E40F-C8FD-432E-B3A3-6E18829D2383}" type="presParOf" srcId="{1E37DD1A-5143-4633-97C2-1E18A076151A}" destId="{AED73913-07C6-4276-AA5D-6E74A55C4049}" srcOrd="1" destOrd="0" presId="urn:microsoft.com/office/officeart/2005/8/layout/pyramid3"/>
    <dgm:cxn modelId="{73AB1903-1F19-4DCD-A69C-83849E4412C5}" type="presParOf" srcId="{D68ECC91-7851-4AE9-8082-A806FD4DC08C}" destId="{77DC56C5-6123-41F5-BAC8-4ACAB7BCD368}" srcOrd="2" destOrd="0" presId="urn:microsoft.com/office/officeart/2005/8/layout/pyramid3"/>
    <dgm:cxn modelId="{6342FD85-525E-4085-A8C1-61DDCACABF53}" type="presParOf" srcId="{77DC56C5-6123-41F5-BAC8-4ACAB7BCD368}" destId="{4FC228B8-DE57-4795-B5DF-43127EC2E831}" srcOrd="0" destOrd="0" presId="urn:microsoft.com/office/officeart/2005/8/layout/pyramid3"/>
    <dgm:cxn modelId="{44402689-F201-4F30-8EBF-F59D63BF332F}" type="presParOf" srcId="{77DC56C5-6123-41F5-BAC8-4ACAB7BCD368}" destId="{E339B083-8489-4356-A3D2-17483A5DBA3B}" srcOrd="1" destOrd="0" presId="urn:microsoft.com/office/officeart/2005/8/layout/pyramid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 y="1"/>
            <a:ext cx="3043343" cy="465455"/>
          </a:xfrm>
          <a:prstGeom prst="rect">
            <a:avLst/>
          </a:prstGeom>
        </p:spPr>
        <p:txBody>
          <a:bodyPr vert="horz" lIns="93177" tIns="46589" rIns="93177" bIns="46589" rtlCol="0"/>
          <a:lstStyle>
            <a:lvl1pPr algn="l">
              <a:defRPr sz="1200"/>
            </a:lvl1pPr>
          </a:lstStyle>
          <a:p>
            <a:endParaRPr lang="nl-NL">
              <a:latin typeface="Verdana"/>
            </a:endParaRPr>
          </a:p>
        </p:txBody>
      </p:sp>
      <p:sp>
        <p:nvSpPr>
          <p:cNvPr id="3" name="Tijdelijke aanduiding voor datum 2"/>
          <p:cNvSpPr>
            <a:spLocks noGrp="1"/>
          </p:cNvSpPr>
          <p:nvPr>
            <p:ph type="dt" sz="quarter" idx="1"/>
          </p:nvPr>
        </p:nvSpPr>
        <p:spPr>
          <a:xfrm>
            <a:off x="3978134" y="1"/>
            <a:ext cx="3043343" cy="465455"/>
          </a:xfrm>
          <a:prstGeom prst="rect">
            <a:avLst/>
          </a:prstGeom>
        </p:spPr>
        <p:txBody>
          <a:bodyPr vert="horz" lIns="93177" tIns="46589" rIns="93177" bIns="46589" rtlCol="0"/>
          <a:lstStyle>
            <a:lvl1pPr algn="r">
              <a:defRPr sz="1200"/>
            </a:lvl1pPr>
          </a:lstStyle>
          <a:p>
            <a:fld id="{46B47B6F-C44A-F24B-9710-6AA86E04DB2D}" type="datetime1">
              <a:rPr lang="nl-NL" smtClean="0">
                <a:latin typeface="Verdana"/>
              </a:rPr>
              <a:t>4-9-2020</a:t>
            </a:fld>
            <a:endParaRPr lang="nl-NL">
              <a:latin typeface="Verdana"/>
            </a:endParaRPr>
          </a:p>
        </p:txBody>
      </p:sp>
      <p:sp>
        <p:nvSpPr>
          <p:cNvPr id="4" name="Tijdelijke aanduiding voor voettekst 3"/>
          <p:cNvSpPr>
            <a:spLocks noGrp="1"/>
          </p:cNvSpPr>
          <p:nvPr>
            <p:ph type="ftr" sz="quarter" idx="2"/>
          </p:nvPr>
        </p:nvSpPr>
        <p:spPr>
          <a:xfrm>
            <a:off x="3" y="8842031"/>
            <a:ext cx="3043343" cy="465455"/>
          </a:xfrm>
          <a:prstGeom prst="rect">
            <a:avLst/>
          </a:prstGeom>
        </p:spPr>
        <p:txBody>
          <a:bodyPr vert="horz" lIns="93177" tIns="46589" rIns="93177" bIns="46589" rtlCol="0" anchor="b"/>
          <a:lstStyle>
            <a:lvl1pPr algn="l">
              <a:defRPr sz="1200"/>
            </a:lvl1pPr>
          </a:lstStyle>
          <a:p>
            <a:endParaRPr lang="nl-NL">
              <a:latin typeface="Verdana"/>
            </a:endParaRPr>
          </a:p>
        </p:txBody>
      </p:sp>
      <p:sp>
        <p:nvSpPr>
          <p:cNvPr id="5" name="Tijdelijke aanduiding voor dianummer 4"/>
          <p:cNvSpPr>
            <a:spLocks noGrp="1"/>
          </p:cNvSpPr>
          <p:nvPr>
            <p:ph type="sldNum" sz="quarter" idx="3"/>
          </p:nvPr>
        </p:nvSpPr>
        <p:spPr>
          <a:xfrm>
            <a:off x="3978134" y="8842031"/>
            <a:ext cx="3043343" cy="465455"/>
          </a:xfrm>
          <a:prstGeom prst="rect">
            <a:avLst/>
          </a:prstGeom>
        </p:spPr>
        <p:txBody>
          <a:bodyPr vert="horz" lIns="93177" tIns="46589" rIns="93177" bIns="46589" rtlCol="0" anchor="b"/>
          <a:lstStyle>
            <a:lvl1pPr algn="r">
              <a:defRPr sz="1200"/>
            </a:lvl1pPr>
          </a:lstStyle>
          <a:p>
            <a:fld id="{496C94C7-0CA4-9B4A-AA27-3F9814166508}" type="slidenum">
              <a:rPr lang="nl-NL" smtClean="0">
                <a:latin typeface="Verdana"/>
              </a:rPr>
              <a:t>‹#›</a:t>
            </a:fld>
            <a:endParaRPr lang="nl-NL">
              <a:latin typeface="Verdana"/>
            </a:endParaRPr>
          </a:p>
        </p:txBody>
      </p:sp>
    </p:spTree>
    <p:extLst>
      <p:ext uri="{BB962C8B-B14F-4D97-AF65-F5344CB8AC3E}">
        <p14:creationId xmlns:p14="http://schemas.microsoft.com/office/powerpoint/2010/main" val="2895217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 y="1"/>
            <a:ext cx="3043343" cy="465455"/>
          </a:xfrm>
          <a:prstGeom prst="rect">
            <a:avLst/>
          </a:prstGeom>
        </p:spPr>
        <p:txBody>
          <a:bodyPr vert="horz" lIns="93177" tIns="46589" rIns="93177" bIns="46589" rtlCol="0"/>
          <a:lstStyle>
            <a:lvl1pPr algn="l">
              <a:defRPr sz="1200">
                <a:latin typeface="Verdana"/>
              </a:defRPr>
            </a:lvl1pPr>
          </a:lstStyle>
          <a:p>
            <a:endParaRPr lang="nl-NL"/>
          </a:p>
        </p:txBody>
      </p:sp>
      <p:sp>
        <p:nvSpPr>
          <p:cNvPr id="3" name="Tijdelijke aanduiding voor datum 2"/>
          <p:cNvSpPr>
            <a:spLocks noGrp="1"/>
          </p:cNvSpPr>
          <p:nvPr>
            <p:ph type="dt" idx="1"/>
          </p:nvPr>
        </p:nvSpPr>
        <p:spPr>
          <a:xfrm>
            <a:off x="3978134" y="1"/>
            <a:ext cx="3043343" cy="465455"/>
          </a:xfrm>
          <a:prstGeom prst="rect">
            <a:avLst/>
          </a:prstGeom>
        </p:spPr>
        <p:txBody>
          <a:bodyPr vert="horz" lIns="93177" tIns="46589" rIns="93177" bIns="46589" rtlCol="0"/>
          <a:lstStyle>
            <a:lvl1pPr algn="r">
              <a:defRPr sz="1200">
                <a:latin typeface="Verdana"/>
              </a:defRPr>
            </a:lvl1pPr>
          </a:lstStyle>
          <a:p>
            <a:fld id="{FE45D710-741C-E742-9DEB-2DB5579B9FF8}" type="datetime1">
              <a:rPr lang="nl-NL" smtClean="0"/>
              <a:pPr/>
              <a:t>4-9-2020</a:t>
            </a:fld>
            <a:endParaRPr lang="nl-NL"/>
          </a:p>
        </p:txBody>
      </p:sp>
      <p:sp>
        <p:nvSpPr>
          <p:cNvPr id="4" name="Tijdelijke aanduiding voor dia-afbeelding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177" tIns="46589" rIns="93177" bIns="46589" rtlCol="0" anchor="ctr"/>
          <a:lstStyle/>
          <a:p>
            <a:endParaRPr lang="nl-NL"/>
          </a:p>
        </p:txBody>
      </p:sp>
      <p:sp>
        <p:nvSpPr>
          <p:cNvPr id="5" name="Tijdelijke aanduiding voor notities 4"/>
          <p:cNvSpPr>
            <a:spLocks noGrp="1"/>
          </p:cNvSpPr>
          <p:nvPr>
            <p:ph type="body" sz="quarter" idx="3"/>
          </p:nvPr>
        </p:nvSpPr>
        <p:spPr>
          <a:xfrm>
            <a:off x="702311" y="4421824"/>
            <a:ext cx="5618480" cy="4189095"/>
          </a:xfrm>
          <a:prstGeom prst="rect">
            <a:avLst/>
          </a:prstGeom>
        </p:spPr>
        <p:txBody>
          <a:bodyPr vert="horz" lIns="93177" tIns="46589" rIns="93177" bIns="46589"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3" y="8842031"/>
            <a:ext cx="3043343" cy="465455"/>
          </a:xfrm>
          <a:prstGeom prst="rect">
            <a:avLst/>
          </a:prstGeom>
        </p:spPr>
        <p:txBody>
          <a:bodyPr vert="horz" lIns="93177" tIns="46589" rIns="93177" bIns="46589" rtlCol="0" anchor="b"/>
          <a:lstStyle>
            <a:lvl1pPr algn="l">
              <a:defRPr sz="1200">
                <a:latin typeface="Verdana"/>
              </a:defRPr>
            </a:lvl1pPr>
          </a:lstStyle>
          <a:p>
            <a:endParaRPr lang="nl-NL"/>
          </a:p>
        </p:txBody>
      </p:sp>
      <p:sp>
        <p:nvSpPr>
          <p:cNvPr id="7" name="Tijdelijke aanduiding voor dianummer 6"/>
          <p:cNvSpPr>
            <a:spLocks noGrp="1"/>
          </p:cNvSpPr>
          <p:nvPr>
            <p:ph type="sldNum" sz="quarter" idx="5"/>
          </p:nvPr>
        </p:nvSpPr>
        <p:spPr>
          <a:xfrm>
            <a:off x="3978134" y="8842031"/>
            <a:ext cx="3043343" cy="465455"/>
          </a:xfrm>
          <a:prstGeom prst="rect">
            <a:avLst/>
          </a:prstGeom>
        </p:spPr>
        <p:txBody>
          <a:bodyPr vert="horz" lIns="93177" tIns="46589" rIns="93177" bIns="46589" rtlCol="0" anchor="b"/>
          <a:lstStyle>
            <a:lvl1pPr algn="r">
              <a:defRPr sz="1200">
                <a:latin typeface="Verdana"/>
              </a:defRPr>
            </a:lvl1pPr>
          </a:lstStyle>
          <a:p>
            <a:fld id="{FEF6ABCE-445D-474A-BAB4-7446AED2C1CC}" type="slidenum">
              <a:rPr lang="nl-NL" smtClean="0"/>
              <a:pPr/>
              <a:t>‹#›</a:t>
            </a:fld>
            <a:endParaRPr lang="nl-NL"/>
          </a:p>
        </p:txBody>
      </p:sp>
    </p:spTree>
    <p:extLst>
      <p:ext uri="{BB962C8B-B14F-4D97-AF65-F5344CB8AC3E}">
        <p14:creationId xmlns:p14="http://schemas.microsoft.com/office/powerpoint/2010/main" val="1669886427"/>
      </p:ext>
    </p:extLst>
  </p:cSld>
  <p:clrMap bg1="lt1" tx1="dk1" bg2="lt2" tx2="dk2" accent1="accent1" accent2="accent2" accent3="accent3" accent4="accent4" accent5="accent5" accent6="accent6" hlink="hlink" folHlink="folHlink"/>
  <p:hf hdr="0" ftr="0" dt="0"/>
  <p:notesStyle>
    <a:lvl1pPr marL="0" algn="l" defTabSz="439543" rtl="0" eaLnBrk="1" latinLnBrk="0" hangingPunct="1">
      <a:defRPr sz="1200" kern="1200">
        <a:solidFill>
          <a:schemeClr val="tx1"/>
        </a:solidFill>
        <a:latin typeface="Verdana"/>
        <a:ea typeface="+mn-ea"/>
        <a:cs typeface="+mn-cs"/>
      </a:defRPr>
    </a:lvl1pPr>
    <a:lvl2pPr marL="439543" algn="l" defTabSz="439543" rtl="0" eaLnBrk="1" latinLnBrk="0" hangingPunct="1">
      <a:defRPr sz="1200" kern="1200">
        <a:solidFill>
          <a:schemeClr val="tx1"/>
        </a:solidFill>
        <a:latin typeface="Verdana"/>
        <a:ea typeface="+mn-ea"/>
        <a:cs typeface="+mn-cs"/>
      </a:defRPr>
    </a:lvl2pPr>
    <a:lvl3pPr marL="879084" algn="l" defTabSz="439543" rtl="0" eaLnBrk="1" latinLnBrk="0" hangingPunct="1">
      <a:defRPr sz="1200" kern="1200">
        <a:solidFill>
          <a:schemeClr val="tx1"/>
        </a:solidFill>
        <a:latin typeface="Verdana"/>
        <a:ea typeface="+mn-ea"/>
        <a:cs typeface="+mn-cs"/>
      </a:defRPr>
    </a:lvl3pPr>
    <a:lvl4pPr marL="1318627" algn="l" defTabSz="439543" rtl="0" eaLnBrk="1" latinLnBrk="0" hangingPunct="1">
      <a:defRPr sz="1200" kern="1200">
        <a:solidFill>
          <a:schemeClr val="tx1"/>
        </a:solidFill>
        <a:latin typeface="Verdana"/>
        <a:ea typeface="+mn-ea"/>
        <a:cs typeface="+mn-cs"/>
      </a:defRPr>
    </a:lvl4pPr>
    <a:lvl5pPr marL="1758169" algn="l" defTabSz="439543" rtl="0" eaLnBrk="1" latinLnBrk="0" hangingPunct="1">
      <a:defRPr sz="1200" kern="1200">
        <a:solidFill>
          <a:schemeClr val="tx1"/>
        </a:solidFill>
        <a:latin typeface="Verdana"/>
        <a:ea typeface="+mn-ea"/>
        <a:cs typeface="+mn-cs"/>
      </a:defRPr>
    </a:lvl5pPr>
    <a:lvl6pPr marL="2197711" algn="l" defTabSz="439543" rtl="0" eaLnBrk="1" latinLnBrk="0" hangingPunct="1">
      <a:defRPr sz="1200" kern="1200">
        <a:solidFill>
          <a:schemeClr val="tx1"/>
        </a:solidFill>
        <a:latin typeface="+mn-lt"/>
        <a:ea typeface="+mn-ea"/>
        <a:cs typeface="+mn-cs"/>
      </a:defRPr>
    </a:lvl6pPr>
    <a:lvl7pPr marL="2637253" algn="l" defTabSz="439543" rtl="0" eaLnBrk="1" latinLnBrk="0" hangingPunct="1">
      <a:defRPr sz="1200" kern="1200">
        <a:solidFill>
          <a:schemeClr val="tx1"/>
        </a:solidFill>
        <a:latin typeface="+mn-lt"/>
        <a:ea typeface="+mn-ea"/>
        <a:cs typeface="+mn-cs"/>
      </a:defRPr>
    </a:lvl7pPr>
    <a:lvl8pPr marL="3076796" algn="l" defTabSz="439543" rtl="0" eaLnBrk="1" latinLnBrk="0" hangingPunct="1">
      <a:defRPr sz="1200" kern="1200">
        <a:solidFill>
          <a:schemeClr val="tx1"/>
        </a:solidFill>
        <a:latin typeface="+mn-lt"/>
        <a:ea typeface="+mn-ea"/>
        <a:cs typeface="+mn-cs"/>
      </a:defRPr>
    </a:lvl8pPr>
    <a:lvl9pPr marL="3516337" algn="l" defTabSz="43954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2F8B99C-00E5-4454-8541-C53980D8A55E}" type="slidenum">
              <a:rPr lang="nl-NL" smtClean="0"/>
              <a:pPr/>
              <a:t>6</a:t>
            </a:fld>
            <a:endParaRPr lang="nl-NL"/>
          </a:p>
        </p:txBody>
      </p:sp>
    </p:spTree>
    <p:extLst>
      <p:ext uri="{BB962C8B-B14F-4D97-AF65-F5344CB8AC3E}">
        <p14:creationId xmlns:p14="http://schemas.microsoft.com/office/powerpoint/2010/main" val="363734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6ABCE-445D-474A-BAB4-7446AED2C1CC}" type="slidenum">
              <a:rPr lang="nl-NL" smtClean="0"/>
              <a:pPr/>
              <a:t>9</a:t>
            </a:fld>
            <a:endParaRPr lang="nl-NL"/>
          </a:p>
        </p:txBody>
      </p:sp>
    </p:spTree>
    <p:extLst>
      <p:ext uri="{BB962C8B-B14F-4D97-AF65-F5344CB8AC3E}">
        <p14:creationId xmlns:p14="http://schemas.microsoft.com/office/powerpoint/2010/main" val="278402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6ABCE-445D-474A-BAB4-7446AED2C1CC}" type="slidenum">
              <a:rPr lang="nl-NL" smtClean="0"/>
              <a:pPr/>
              <a:t>13</a:t>
            </a:fld>
            <a:endParaRPr lang="nl-NL"/>
          </a:p>
        </p:txBody>
      </p:sp>
    </p:spTree>
    <p:extLst>
      <p:ext uri="{BB962C8B-B14F-4D97-AF65-F5344CB8AC3E}">
        <p14:creationId xmlns:p14="http://schemas.microsoft.com/office/powerpoint/2010/main" val="77476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2F8B99C-00E5-4454-8541-C53980D8A55E}" type="slidenum">
              <a:rPr lang="nl-NL" smtClean="0"/>
              <a:pPr/>
              <a:t>15</a:t>
            </a:fld>
            <a:endParaRPr lang="nl-NL"/>
          </a:p>
        </p:txBody>
      </p:sp>
    </p:spTree>
    <p:extLst>
      <p:ext uri="{BB962C8B-B14F-4D97-AF65-F5344CB8AC3E}">
        <p14:creationId xmlns:p14="http://schemas.microsoft.com/office/powerpoint/2010/main" val="1646588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2F8B99C-00E5-4454-8541-C53980D8A55E}" type="slidenum">
              <a:rPr lang="nl-NL" smtClean="0"/>
              <a:pPr/>
              <a:t>21</a:t>
            </a:fld>
            <a:endParaRPr lang="nl-NL"/>
          </a:p>
        </p:txBody>
      </p:sp>
    </p:spTree>
    <p:extLst>
      <p:ext uri="{BB962C8B-B14F-4D97-AF65-F5344CB8AC3E}">
        <p14:creationId xmlns:p14="http://schemas.microsoft.com/office/powerpoint/2010/main" val="173661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https://www.linkedin.com/pulse/difference-between-system-record-source-truth-santosh-kudva</a:t>
            </a:r>
          </a:p>
          <a:p>
            <a:endParaRPr lang="en-GB"/>
          </a:p>
        </p:txBody>
      </p:sp>
      <p:sp>
        <p:nvSpPr>
          <p:cNvPr id="4" name="Slide Number Placeholder 3"/>
          <p:cNvSpPr>
            <a:spLocks noGrp="1"/>
          </p:cNvSpPr>
          <p:nvPr>
            <p:ph type="sldNum" sz="quarter" idx="10"/>
          </p:nvPr>
        </p:nvSpPr>
        <p:spPr/>
        <p:txBody>
          <a:bodyPr/>
          <a:lstStyle/>
          <a:p>
            <a:fld id="{FEF6ABCE-445D-474A-BAB4-7446AED2C1CC}" type="slidenum">
              <a:rPr lang="nl-NL" smtClean="0"/>
              <a:pPr/>
              <a:t>22</a:t>
            </a:fld>
            <a:endParaRPr lang="nl-NL"/>
          </a:p>
        </p:txBody>
      </p:sp>
    </p:spTree>
    <p:extLst>
      <p:ext uri="{BB962C8B-B14F-4D97-AF65-F5344CB8AC3E}">
        <p14:creationId xmlns:p14="http://schemas.microsoft.com/office/powerpoint/2010/main" val="4456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2F8B99C-00E5-4454-8541-C53980D8A55E}" type="slidenum">
              <a:rPr lang="nl-NL" smtClean="0"/>
              <a:pPr/>
              <a:t>24</a:t>
            </a:fld>
            <a:endParaRPr lang="nl-NL"/>
          </a:p>
        </p:txBody>
      </p:sp>
    </p:spTree>
    <p:extLst>
      <p:ext uri="{BB962C8B-B14F-4D97-AF65-F5344CB8AC3E}">
        <p14:creationId xmlns:p14="http://schemas.microsoft.com/office/powerpoint/2010/main" val="2073297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81" y="4109391"/>
            <a:ext cx="9133019" cy="1034822"/>
          </a:xfrm>
          <a:prstGeom prst="rect">
            <a:avLst/>
          </a:prstGeom>
        </p:spPr>
      </p:pic>
      <p:sp>
        <p:nvSpPr>
          <p:cNvPr id="18" name="Tijdelijke aanduiding voor tekst 14"/>
          <p:cNvSpPr>
            <a:spLocks noGrp="1"/>
          </p:cNvSpPr>
          <p:nvPr>
            <p:ph type="body" sz="quarter" idx="15" hasCustomPrompt="1"/>
          </p:nvPr>
        </p:nvSpPr>
        <p:spPr>
          <a:xfrm>
            <a:off x="5254870" y="4800138"/>
            <a:ext cx="3424041" cy="248603"/>
          </a:xfrm>
          <a:prstGeom prst="rect">
            <a:avLst/>
          </a:prstGeom>
        </p:spPr>
        <p:txBody>
          <a:bodyPr lIns="0" tIns="0" rIns="0" bIns="0" anchor="ctr" anchorCtr="0"/>
          <a:lstStyle>
            <a:lvl1pPr marL="0" indent="0" algn="r">
              <a:lnSpc>
                <a:spcPct val="100000"/>
              </a:lnSpc>
              <a:spcBef>
                <a:spcPts val="0"/>
              </a:spcBef>
              <a:buNone/>
              <a:defRPr sz="12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January 1 2016</a:t>
            </a:r>
          </a:p>
        </p:txBody>
      </p:sp>
      <p:sp>
        <p:nvSpPr>
          <p:cNvPr id="24" name="Tijdelijke aanduiding voor afbeelding 7"/>
          <p:cNvSpPr>
            <a:spLocks noGrp="1"/>
          </p:cNvSpPr>
          <p:nvPr>
            <p:ph type="pic" sz="quarter" idx="10" hasCustomPrompt="1"/>
          </p:nvPr>
        </p:nvSpPr>
        <p:spPr>
          <a:xfrm>
            <a:off x="1" y="1924217"/>
            <a:ext cx="9153224" cy="2621690"/>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153384 w 9157195"/>
              <a:gd name="connsiteY4" fmla="*/ 2204380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005305 w 9157195"/>
              <a:gd name="connsiteY4" fmla="*/ 2159539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72399 w 9157195"/>
              <a:gd name="connsiteY4" fmla="*/ 2021276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26330 w 9157195"/>
              <a:gd name="connsiteY4" fmla="*/ 2196907 h 2669373"/>
              <a:gd name="connsiteX5" fmla="*/ 0 w 9157195"/>
              <a:gd name="connsiteY5" fmla="*/ 2540536 h 2669373"/>
              <a:gd name="connsiteX6" fmla="*/ 0 w 9157195"/>
              <a:gd name="connsiteY6" fmla="*/ 0 h 2669373"/>
              <a:gd name="connsiteX0" fmla="*/ 0 w 9157195"/>
              <a:gd name="connsiteY0" fmla="*/ 0 h 2662692"/>
              <a:gd name="connsiteX1" fmla="*/ 9157195 w 9157195"/>
              <a:gd name="connsiteY1" fmla="*/ 1926 h 2662692"/>
              <a:gd name="connsiteX2" fmla="*/ 9150166 w 9157195"/>
              <a:gd name="connsiteY2" fmla="*/ 2662692 h 2662692"/>
              <a:gd name="connsiteX3" fmla="*/ 1118998 w 9157195"/>
              <a:gd name="connsiteY3" fmla="*/ 2561004 h 2662692"/>
              <a:gd name="connsiteX4" fmla="*/ 926330 w 9157195"/>
              <a:gd name="connsiteY4" fmla="*/ 2196907 h 2662692"/>
              <a:gd name="connsiteX5" fmla="*/ 0 w 9157195"/>
              <a:gd name="connsiteY5" fmla="*/ 2540536 h 2662692"/>
              <a:gd name="connsiteX6" fmla="*/ 0 w 9157195"/>
              <a:gd name="connsiteY6" fmla="*/ 0 h 2662692"/>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40536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59912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31095 w 9157195"/>
              <a:gd name="connsiteY4" fmla="*/ 2247768 h 2666510"/>
              <a:gd name="connsiteX5" fmla="*/ 0 w 9157195"/>
              <a:gd name="connsiteY5" fmla="*/ 2559912 h 2666510"/>
              <a:gd name="connsiteX6" fmla="*/ 0 w 9157195"/>
              <a:gd name="connsiteY6" fmla="*/ 0 h 266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6510">
                <a:moveTo>
                  <a:pt x="0" y="0"/>
                </a:moveTo>
                <a:lnTo>
                  <a:pt x="9157195" y="1926"/>
                </a:lnTo>
                <a:cubicBezTo>
                  <a:pt x="9154913" y="886543"/>
                  <a:pt x="9148049" y="1774221"/>
                  <a:pt x="9150166" y="2662692"/>
                </a:cubicBezTo>
                <a:lnTo>
                  <a:pt x="1068971" y="2666510"/>
                </a:lnTo>
                <a:lnTo>
                  <a:pt x="931095" y="2247768"/>
                </a:lnTo>
                <a:lnTo>
                  <a:pt x="0" y="2559912"/>
                </a:lnTo>
                <a:lnTo>
                  <a:pt x="0" y="0"/>
                </a:lnTo>
                <a:close/>
              </a:path>
            </a:pathLst>
          </a:custGeom>
          <a:solidFill>
            <a:schemeClr val="bg1">
              <a:lumMod val="85000"/>
              <a:alpha val="99000"/>
            </a:schemeClr>
          </a:solidFill>
        </p:spPr>
        <p:txBody>
          <a:bodyPr lIns="77925" tIns="38963" rIns="77925" bIns="38963"/>
          <a:lstStyle>
            <a:lvl1pPr marL="0" indent="0">
              <a:buNone/>
              <a:defRPr sz="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nl-NL"/>
              <a:t>Click on the icon </a:t>
            </a:r>
            <a:r>
              <a:rPr lang="nl-NL" err="1"/>
              <a:t>to</a:t>
            </a:r>
            <a:r>
              <a:rPr lang="nl-NL"/>
              <a:t> </a:t>
            </a:r>
            <a:r>
              <a:rPr lang="nl-NL" err="1"/>
              <a:t>insert</a:t>
            </a:r>
            <a:r>
              <a:rPr lang="nl-NL"/>
              <a:t> </a:t>
            </a:r>
            <a:r>
              <a:rPr lang="nl-NL" err="1"/>
              <a:t>an</a:t>
            </a:r>
            <a:r>
              <a:rPr lang="nl-NL"/>
              <a:t> image</a:t>
            </a:r>
            <a:endParaRPr lang="en-GB"/>
          </a:p>
        </p:txBody>
      </p:sp>
      <p:sp>
        <p:nvSpPr>
          <p:cNvPr id="11" name="Tijdelijke aanduiding voor tekst 10"/>
          <p:cNvSpPr>
            <a:spLocks noGrp="1"/>
          </p:cNvSpPr>
          <p:nvPr>
            <p:ph type="body" sz="quarter" idx="16" hasCustomPrompt="1"/>
          </p:nvPr>
        </p:nvSpPr>
        <p:spPr>
          <a:xfrm>
            <a:off x="5081955" y="1350000"/>
            <a:ext cx="3669323" cy="257175"/>
          </a:xfrm>
          <a:prstGeom prst="rect">
            <a:avLst/>
          </a:prstGeom>
        </p:spPr>
        <p:txBody>
          <a:bodyPr lIns="77925" tIns="38963" rIns="77925" bIns="38963" anchor="b"/>
          <a:lstStyle>
            <a:lvl1pPr marL="0" indent="0" algn="r">
              <a:lnSpc>
                <a:spcPts val="1534"/>
              </a:lnSpc>
              <a:spcBef>
                <a:spcPts val="0"/>
              </a:spcBef>
              <a:buNone/>
              <a:defRPr sz="1500" baseline="0">
                <a:solidFill>
                  <a:schemeClr val="tx1"/>
                </a:solidFill>
              </a:defRPr>
            </a:lvl1pPr>
          </a:lstStyle>
          <a:p>
            <a:pPr lvl="0"/>
            <a:r>
              <a:rPr lang="en-US"/>
              <a:t>Click to add name speaker</a:t>
            </a:r>
            <a:endParaRPr lang="nl-NL"/>
          </a:p>
        </p:txBody>
      </p:sp>
      <p:sp>
        <p:nvSpPr>
          <p:cNvPr id="31" name="Tijdelijke aanduiding voor tekst 10"/>
          <p:cNvSpPr>
            <a:spLocks noGrp="1"/>
          </p:cNvSpPr>
          <p:nvPr>
            <p:ph type="body" sz="quarter" idx="17" hasCustomPrompt="1"/>
          </p:nvPr>
        </p:nvSpPr>
        <p:spPr>
          <a:xfrm>
            <a:off x="5081672" y="1634400"/>
            <a:ext cx="3669323" cy="171451"/>
          </a:xfrm>
          <a:prstGeom prst="rect">
            <a:avLst/>
          </a:prstGeom>
        </p:spPr>
        <p:txBody>
          <a:bodyPr lIns="77925" tIns="38963" rIns="77925" bIns="38963" anchor="b"/>
          <a:lstStyle>
            <a:lvl1pPr marL="0" indent="0" algn="r">
              <a:lnSpc>
                <a:spcPts val="1364"/>
              </a:lnSpc>
              <a:spcBef>
                <a:spcPts val="0"/>
              </a:spcBef>
              <a:buNone/>
              <a:defRPr sz="1200" baseline="0">
                <a:solidFill>
                  <a:schemeClr val="tx2"/>
                </a:solidFill>
              </a:defRPr>
            </a:lvl1pPr>
          </a:lstStyle>
          <a:p>
            <a:pPr lvl="0"/>
            <a:r>
              <a:rPr lang="en-US"/>
              <a:t>Click to add job title</a:t>
            </a:r>
            <a:endParaRPr lang="nl-NL"/>
          </a:p>
        </p:txBody>
      </p:sp>
      <p:sp>
        <p:nvSpPr>
          <p:cNvPr id="12" name="Tijdelijke aanduiding voor tekst 14"/>
          <p:cNvSpPr>
            <a:spLocks noGrp="1"/>
          </p:cNvSpPr>
          <p:nvPr>
            <p:ph type="body" sz="quarter" idx="18" hasCustomPrompt="1"/>
          </p:nvPr>
        </p:nvSpPr>
        <p:spPr>
          <a:xfrm>
            <a:off x="482400" y="61200"/>
            <a:ext cx="8267049" cy="959642"/>
          </a:xfrm>
          <a:prstGeom prst="rect">
            <a:avLst/>
          </a:prstGeom>
        </p:spPr>
        <p:txBody>
          <a:bodyPr lIns="0" tIns="0" rIns="0" bIns="0" anchor="b" anchorCtr="0"/>
          <a:lstStyle>
            <a:lvl1pPr marL="0" indent="0">
              <a:lnSpc>
                <a:spcPts val="3238"/>
              </a:lnSpc>
              <a:spcBef>
                <a:spcPts val="0"/>
              </a:spcBef>
              <a:buNone/>
              <a:defRPr sz="32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a:t>
            </a:r>
          </a:p>
          <a:p>
            <a:pPr lvl="0"/>
            <a:r>
              <a:rPr lang="en-US"/>
              <a:t>(functional) title style</a:t>
            </a:r>
          </a:p>
        </p:txBody>
      </p:sp>
      <p:sp>
        <p:nvSpPr>
          <p:cNvPr id="16" name="Tijdelijke aanduiding voor tekst 16"/>
          <p:cNvSpPr>
            <a:spLocks noGrp="1"/>
          </p:cNvSpPr>
          <p:nvPr>
            <p:ph type="body" sz="quarter" idx="19" hasCustomPrompt="1"/>
          </p:nvPr>
        </p:nvSpPr>
        <p:spPr>
          <a:xfrm>
            <a:off x="483612" y="1040400"/>
            <a:ext cx="5776510" cy="385764"/>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Tree>
    <p:extLst>
      <p:ext uri="{BB962C8B-B14F-4D97-AF65-F5344CB8AC3E}">
        <p14:creationId xmlns:p14="http://schemas.microsoft.com/office/powerpoint/2010/main" val="40697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52B7E-FDF2-4DAD-95AF-510105EFD91A}"/>
              </a:ext>
            </a:extLst>
          </p:cNvPr>
          <p:cNvSpPr>
            <a:spLocks noGrp="1"/>
          </p:cNvSpPr>
          <p:nvPr>
            <p:ph type="title" hasCustomPrompt="1"/>
          </p:nvPr>
        </p:nvSpPr>
        <p:spPr>
          <a:xfrm>
            <a:off x="434579" y="1"/>
            <a:ext cx="7886700" cy="885464"/>
          </a:xfrm>
          <a:prstGeom prst="rect">
            <a:avLst/>
          </a:prstGeom>
        </p:spPr>
        <p:txBody>
          <a:bodyPr lIns="0" tIns="0" rIns="0" bIns="72000" anchor="b" anchorCtr="0"/>
          <a:lstStyle>
            <a:lvl1pPr>
              <a:defRPr sz="27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 xmlns:a16="http://schemas.microsoft.com/office/drawing/2014/main" id="{0EC16BB5-BF5C-4F7D-9AB4-6C27C4B3BEDC}"/>
              </a:ext>
            </a:extLst>
          </p:cNvPr>
          <p:cNvSpPr>
            <a:spLocks noGrp="1"/>
          </p:cNvSpPr>
          <p:nvPr>
            <p:ph type="body" sz="quarter" idx="10" hasCustomPrompt="1"/>
          </p:nvPr>
        </p:nvSpPr>
        <p:spPr>
          <a:xfrm>
            <a:off x="441614" y="4738500"/>
            <a:ext cx="6388894" cy="228600"/>
          </a:xfrm>
          <a:prstGeom prst="rect">
            <a:avLst/>
          </a:prstGeom>
        </p:spPr>
        <p:txBody>
          <a:bodyPr lIns="0"/>
          <a:lstStyle>
            <a:lvl1pPr marL="0" indent="0">
              <a:buNone/>
              <a:defRPr sz="600" i="1"/>
            </a:lvl1pPr>
            <a:lvl2pPr marL="342900" indent="0">
              <a:buNone/>
              <a:defRPr sz="600" i="1"/>
            </a:lvl2pPr>
            <a:lvl3pPr marL="685800" indent="0">
              <a:buNone/>
              <a:defRPr sz="600" i="1"/>
            </a:lvl3pPr>
            <a:lvl4pPr marL="1028700" indent="0">
              <a:buNone/>
              <a:defRPr sz="600" i="1"/>
            </a:lvl4pPr>
            <a:lvl5pPr marL="1371600" indent="0">
              <a:buNone/>
              <a:defRPr sz="600" i="1"/>
            </a:lvl5pPr>
          </a:lstStyle>
          <a:p>
            <a:pPr lvl="0"/>
            <a:r>
              <a:rPr lang="en-US"/>
              <a:t>Place footnotes in this area</a:t>
            </a:r>
          </a:p>
          <a:p>
            <a:pPr lvl="1"/>
            <a:endParaRPr lang="nl-NL"/>
          </a:p>
        </p:txBody>
      </p:sp>
      <p:sp>
        <p:nvSpPr>
          <p:cNvPr id="7" name="Tijdelijke aanduiding voor tekst 11">
            <a:extLst>
              <a:ext uri="{FF2B5EF4-FFF2-40B4-BE49-F238E27FC236}">
                <a16:creationId xmlns="" xmlns:a16="http://schemas.microsoft.com/office/drawing/2014/main" id="{0CB1BB79-5D26-4BD8-A329-06E3FEBDD2E0}"/>
              </a:ext>
            </a:extLst>
          </p:cNvPr>
          <p:cNvSpPr>
            <a:spLocks noGrp="1"/>
          </p:cNvSpPr>
          <p:nvPr>
            <p:ph type="body" sz="quarter" idx="13" hasCustomPrompt="1"/>
          </p:nvPr>
        </p:nvSpPr>
        <p:spPr>
          <a:xfrm>
            <a:off x="434579" y="1076446"/>
            <a:ext cx="7898606" cy="3472405"/>
          </a:xfrm>
          <a:prstGeom prst="rect">
            <a:avLst/>
          </a:prstGeom>
        </p:spPr>
        <p:txBody>
          <a:bodyPr lIns="0" tIns="0" rIns="0" bIns="0"/>
          <a:lstStyle>
            <a:lvl1pPr marL="200025" indent="-200025">
              <a:buClr>
                <a:schemeClr val="accent1"/>
              </a:buClr>
              <a:defRPr sz="1500">
                <a:solidFill>
                  <a:schemeClr val="tx1"/>
                </a:solidFill>
              </a:defRPr>
            </a:lvl1pPr>
            <a:lvl2pPr marL="469106" indent="-200025">
              <a:buClr>
                <a:schemeClr val="accent1"/>
              </a:buClr>
              <a:buFont typeface="Calibri" panose="020F0502020204030204" pitchFamily="34" charset="0"/>
              <a:buChar char="-"/>
              <a:defRPr sz="1350">
                <a:solidFill>
                  <a:schemeClr val="tx1">
                    <a:lumMod val="50000"/>
                    <a:lumOff val="50000"/>
                  </a:schemeClr>
                </a:solidFill>
              </a:defRPr>
            </a:lvl2pPr>
            <a:lvl3pPr marL="667941" indent="-198835">
              <a:buClr>
                <a:schemeClr val="accent1"/>
              </a:buClr>
              <a:buFont typeface="Wingdings" panose="05000000000000000000" pitchFamily="2" charset="2"/>
              <a:buChar char="§"/>
              <a:defRPr sz="12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28065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52B7E-FDF2-4DAD-95AF-510105EFD91A}"/>
              </a:ext>
            </a:extLst>
          </p:cNvPr>
          <p:cNvSpPr>
            <a:spLocks noGrp="1"/>
          </p:cNvSpPr>
          <p:nvPr>
            <p:ph type="title" hasCustomPrompt="1"/>
          </p:nvPr>
        </p:nvSpPr>
        <p:spPr>
          <a:xfrm>
            <a:off x="434579" y="1"/>
            <a:ext cx="7886700" cy="885464"/>
          </a:xfrm>
          <a:prstGeom prst="rect">
            <a:avLst/>
          </a:prstGeom>
        </p:spPr>
        <p:txBody>
          <a:bodyPr lIns="0" tIns="0" rIns="0" bIns="72000" anchor="b" anchorCtr="0"/>
          <a:lstStyle>
            <a:lvl1pPr>
              <a:defRPr sz="27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 xmlns:a16="http://schemas.microsoft.com/office/drawing/2014/main" id="{0EC16BB5-BF5C-4F7D-9AB4-6C27C4B3BEDC}"/>
              </a:ext>
            </a:extLst>
          </p:cNvPr>
          <p:cNvSpPr>
            <a:spLocks noGrp="1"/>
          </p:cNvSpPr>
          <p:nvPr>
            <p:ph type="body" sz="quarter" idx="10" hasCustomPrompt="1"/>
          </p:nvPr>
        </p:nvSpPr>
        <p:spPr>
          <a:xfrm>
            <a:off x="441614" y="4738500"/>
            <a:ext cx="6388894" cy="228600"/>
          </a:xfrm>
          <a:prstGeom prst="rect">
            <a:avLst/>
          </a:prstGeom>
        </p:spPr>
        <p:txBody>
          <a:bodyPr lIns="0"/>
          <a:lstStyle>
            <a:lvl1pPr marL="0" indent="0">
              <a:buNone/>
              <a:defRPr sz="600" i="1"/>
            </a:lvl1pPr>
            <a:lvl2pPr marL="342900" indent="0">
              <a:buNone/>
              <a:defRPr sz="600" i="1"/>
            </a:lvl2pPr>
            <a:lvl3pPr marL="685800" indent="0">
              <a:buNone/>
              <a:defRPr sz="600" i="1"/>
            </a:lvl3pPr>
            <a:lvl4pPr marL="1028700" indent="0">
              <a:buNone/>
              <a:defRPr sz="600" i="1"/>
            </a:lvl4pPr>
            <a:lvl5pPr marL="1371600" indent="0">
              <a:buNone/>
              <a:defRPr sz="600" i="1"/>
            </a:lvl5pPr>
          </a:lstStyle>
          <a:p>
            <a:pPr lvl="0"/>
            <a:r>
              <a:rPr lang="en-US"/>
              <a:t>Place footnotes in this area</a:t>
            </a:r>
          </a:p>
          <a:p>
            <a:pPr lvl="1"/>
            <a:endParaRPr lang="nl-NL"/>
          </a:p>
        </p:txBody>
      </p:sp>
      <p:sp>
        <p:nvSpPr>
          <p:cNvPr id="6" name="Text Placeholder 5">
            <a:extLst>
              <a:ext uri="{FF2B5EF4-FFF2-40B4-BE49-F238E27FC236}">
                <a16:creationId xmlns="" xmlns:a16="http://schemas.microsoft.com/office/drawing/2014/main" id="{D080D343-9626-4395-BD76-3B90D4250DD5}"/>
              </a:ext>
            </a:extLst>
          </p:cNvPr>
          <p:cNvSpPr>
            <a:spLocks noGrp="1"/>
          </p:cNvSpPr>
          <p:nvPr>
            <p:ph type="body" sz="quarter" idx="11" hasCustomPrompt="1"/>
          </p:nvPr>
        </p:nvSpPr>
        <p:spPr>
          <a:xfrm>
            <a:off x="434579" y="902827"/>
            <a:ext cx="7886700" cy="347240"/>
          </a:xfrm>
          <a:prstGeom prst="rect">
            <a:avLst/>
          </a:prstGeom>
        </p:spPr>
        <p:txBody>
          <a:bodyPr lIns="0"/>
          <a:lstStyle>
            <a:lvl1pPr marL="0" indent="0">
              <a:buNone/>
              <a:defRPr sz="1500" b="1">
                <a:solidFill>
                  <a:schemeClr val="tx2"/>
                </a:solidFill>
              </a:defRPr>
            </a:lvl1pPr>
          </a:lstStyle>
          <a:p>
            <a:pPr lvl="0"/>
            <a:r>
              <a:rPr lang="en-US"/>
              <a:t>Click to edit sub title style</a:t>
            </a:r>
            <a:endParaRPr lang="nl-NL"/>
          </a:p>
        </p:txBody>
      </p:sp>
    </p:spTree>
    <p:extLst>
      <p:ext uri="{BB962C8B-B14F-4D97-AF65-F5344CB8AC3E}">
        <p14:creationId xmlns:p14="http://schemas.microsoft.com/office/powerpoint/2010/main" val="263819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ullets Option 2">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7" y="1226109"/>
            <a:ext cx="8180959" cy="3153010"/>
          </a:xfrm>
          <a:prstGeom prst="rect">
            <a:avLst/>
          </a:prstGeom>
        </p:spPr>
        <p:txBody>
          <a:bodyPr lIns="0" tIns="0" rIns="0" bIns="0"/>
          <a:lstStyle>
            <a:lvl1pPr marL="0" marR="0" indent="0" algn="l" defTabSz="773381" rtl="0" eaLnBrk="1" fontAlgn="auto" latinLnBrk="0" hangingPunct="1">
              <a:lnSpc>
                <a:spcPts val="1861"/>
              </a:lnSpc>
              <a:spcBef>
                <a:spcPct val="20000"/>
              </a:spcBef>
              <a:spcAft>
                <a:spcPts val="0"/>
              </a:spcAft>
              <a:buClr>
                <a:srgbClr val="007BBF"/>
              </a:buClr>
              <a:buSzTx/>
              <a:buFont typeface="Arial" panose="020B0604020202020204" pitchFamily="34" charset="0"/>
              <a:buNone/>
              <a:tabLst/>
              <a:defRPr sz="1500" baseline="0">
                <a:solidFill>
                  <a:schemeClr val="tx2"/>
                </a:solidFill>
                <a:latin typeface="+mn-lt"/>
                <a:ea typeface="Verdana" panose="020B0604030504040204" pitchFamily="34" charset="0"/>
                <a:cs typeface="Verdana" panose="020B0604030504040204" pitchFamily="34" charset="0"/>
              </a:defRPr>
            </a:lvl1pPr>
            <a:lvl2pPr marL="0" marR="0" indent="-153065" algn="l" defTabSz="773381" rtl="0" eaLnBrk="1" fontAlgn="auto" latinLnBrk="0" hangingPunct="1">
              <a:lnSpc>
                <a:spcPts val="1691"/>
              </a:lnSpc>
              <a:spcBef>
                <a:spcPts val="338"/>
              </a:spcBef>
              <a:spcAft>
                <a:spcPts val="0"/>
              </a:spcAft>
              <a:buClr>
                <a:srgbClr val="007BBF"/>
              </a:buClr>
              <a:buSzTx/>
              <a:buFont typeface="Arial" panose="020B0604020202020204" pitchFamily="34" charset="0"/>
              <a:buChar char="•"/>
              <a:tabLst/>
              <a:defRPr sz="1350">
                <a:solidFill>
                  <a:schemeClr val="tx2"/>
                </a:solidFill>
                <a:latin typeface="+mn-lt"/>
                <a:ea typeface="Verdana" panose="020B0604030504040204" pitchFamily="34" charset="0"/>
                <a:cs typeface="Verdana" panose="020B0604030504040204" pitchFamily="34" charset="0"/>
              </a:defRPr>
            </a:lvl2pPr>
            <a:lvl3pPr marL="153065" indent="0" defTabSz="269903">
              <a:lnSpc>
                <a:spcPts val="1691"/>
              </a:lnSpc>
              <a:spcBef>
                <a:spcPts val="0"/>
              </a:spcBef>
              <a:spcAft>
                <a:spcPts val="18"/>
              </a:spcAft>
              <a:buNone/>
              <a:defRPr sz="1200" baseline="0">
                <a:solidFill>
                  <a:schemeClr val="tx2"/>
                </a:solidFill>
                <a:latin typeface="+mn-lt"/>
                <a:ea typeface="Verdana" panose="020B0604030504040204" pitchFamily="34" charset="0"/>
                <a:cs typeface="Verdana" panose="020B0604030504040204" pitchFamily="34" charset="0"/>
              </a:defRPr>
            </a:lvl3pPr>
            <a:lvl4pPr marL="461534" marR="0" indent="-153845" algn="l" defTabSz="269903" rtl="0" eaLnBrk="1" fontAlgn="auto" latinLnBrk="0" hangingPunct="1">
              <a:lnSpc>
                <a:spcPts val="1691"/>
              </a:lnSpc>
              <a:spcBef>
                <a:spcPts val="0"/>
              </a:spcBef>
              <a:spcAft>
                <a:spcPts val="338"/>
              </a:spcAft>
              <a:buClrTx/>
              <a:buSzTx/>
              <a:buFont typeface="Arial" panose="020B0604020202020204" pitchFamily="34" charset="0"/>
              <a:buNone/>
              <a:tabLst/>
              <a:defRPr sz="1200" b="0">
                <a:solidFill>
                  <a:schemeClr val="tx2"/>
                </a:solidFill>
                <a:latin typeface="+mj-lt"/>
                <a:ea typeface="Verdana" panose="020B0604030504040204" pitchFamily="34" charset="0"/>
                <a:cs typeface="Verdana" panose="020B0604030504040204" pitchFamily="34" charset="0"/>
              </a:defRPr>
            </a:lvl4pPr>
            <a:lvl5pPr marL="615378" indent="0" defTabSz="269903">
              <a:lnSpc>
                <a:spcPts val="1683"/>
              </a:lnSpc>
              <a:spcBef>
                <a:spcPts val="0"/>
              </a:spcBef>
              <a:spcAft>
                <a:spcPts val="0"/>
              </a:spcAft>
              <a:buNone/>
              <a:defRPr sz="1200" b="0" baseline="0">
                <a:solidFill>
                  <a:schemeClr val="tx2"/>
                </a:solidFill>
                <a:latin typeface="+mj-lt"/>
                <a:ea typeface="Verdana" panose="020B0604030504040204" pitchFamily="34" charset="0"/>
                <a:cs typeface="Verdana" panose="020B0604030504040204" pitchFamily="34" charset="0"/>
              </a:defRPr>
            </a:lvl5pPr>
          </a:lstStyle>
          <a:p>
            <a:pPr lvl="1"/>
            <a:r>
              <a:rPr lang="en-US"/>
              <a:t>Bullet points option 2</a:t>
            </a:r>
          </a:p>
          <a:p>
            <a:pPr lvl="2"/>
            <a:r>
              <a:rPr lang="en-US"/>
              <a:t>Click to edit master bullet title style</a:t>
            </a:r>
          </a:p>
          <a:p>
            <a:pPr lvl="3"/>
            <a:r>
              <a:rPr lang="en-US"/>
              <a:t>Click to edit master bullet title style</a:t>
            </a:r>
          </a:p>
          <a:p>
            <a:pPr lvl="1"/>
            <a:r>
              <a:rPr lang="en-US"/>
              <a:t>List style level 1</a:t>
            </a:r>
          </a:p>
          <a:p>
            <a:pPr lvl="2"/>
            <a:r>
              <a:rPr lang="en-US"/>
              <a:t>Click to edit master bullet title style level 2</a:t>
            </a:r>
          </a:p>
          <a:p>
            <a:pPr lvl="3"/>
            <a:r>
              <a:rPr lang="en-US"/>
              <a:t>Click to edit master bullet title style level 3</a:t>
            </a:r>
          </a:p>
        </p:txBody>
      </p:sp>
      <p:pic>
        <p:nvPicPr>
          <p:cNvPr id="25" name="Afbeelding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 y="4679158"/>
            <a:ext cx="9144000" cy="464344"/>
          </a:xfrm>
          <a:prstGeom prst="rect">
            <a:avLst/>
          </a:prstGeom>
        </p:spPr>
      </p:pic>
      <p:sp>
        <p:nvSpPr>
          <p:cNvPr id="13" name="Tijdelijke aanduiding voor tekst 14"/>
          <p:cNvSpPr>
            <a:spLocks noGrp="1"/>
          </p:cNvSpPr>
          <p:nvPr>
            <p:ph type="body" sz="quarter" idx="16" hasCustomPrompt="1"/>
          </p:nvPr>
        </p:nvSpPr>
        <p:spPr>
          <a:xfrm>
            <a:off x="483947" y="321469"/>
            <a:ext cx="8180959" cy="386897"/>
          </a:xfrm>
          <a:prstGeom prst="rect">
            <a:avLst/>
          </a:prstGeom>
        </p:spPr>
        <p:txBody>
          <a:bodyPr lIns="0" tIns="0" rIns="0" bIns="0" anchor="b" anchorCtr="0"/>
          <a:lstStyle>
            <a:lvl1pPr marL="0" indent="0">
              <a:lnSpc>
                <a:spcPts val="2548"/>
              </a:lnSpc>
              <a:spcBef>
                <a:spcPts val="0"/>
              </a:spcBef>
              <a:buNone/>
              <a:defRPr sz="2250" b="0" baseline="0">
                <a:solidFill>
                  <a:schemeClr val="tx1"/>
                </a:solidFill>
                <a:latin typeface="+mj-lt"/>
                <a:ea typeface="Verdana" panose="020B0604030504040204" pitchFamily="34" charset="0"/>
                <a:cs typeface="Verdana" panose="020B0604030504040204" pitchFamily="34" charset="0"/>
              </a:defRPr>
            </a:lvl1pPr>
            <a:lvl2pPr marL="386691" indent="0">
              <a:buNone/>
              <a:defRPr>
                <a:latin typeface="Verdana" panose="020B0604030504040204" pitchFamily="34" charset="0"/>
                <a:ea typeface="Verdana" panose="020B0604030504040204" pitchFamily="34" charset="0"/>
                <a:cs typeface="Verdana" panose="020B0604030504040204" pitchFamily="34" charset="0"/>
              </a:defRPr>
            </a:lvl2pPr>
            <a:lvl3pPr marL="773381" indent="0">
              <a:buNone/>
              <a:defRPr>
                <a:latin typeface="Verdana" panose="020B0604030504040204" pitchFamily="34" charset="0"/>
                <a:ea typeface="Verdana" panose="020B0604030504040204" pitchFamily="34" charset="0"/>
                <a:cs typeface="Verdana" panose="020B0604030504040204" pitchFamily="34" charset="0"/>
              </a:defRPr>
            </a:lvl3pPr>
            <a:lvl4pPr marL="1160072" indent="0">
              <a:buNone/>
              <a:defRPr>
                <a:latin typeface="Verdana" panose="020B0604030504040204" pitchFamily="34" charset="0"/>
                <a:ea typeface="Verdana" panose="020B0604030504040204" pitchFamily="34" charset="0"/>
                <a:cs typeface="Verdana" panose="020B0604030504040204" pitchFamily="34" charset="0"/>
              </a:defRPr>
            </a:lvl4pPr>
            <a:lvl5pPr marL="154676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4" name="Tijdelijke aanduiding voor tekst 16"/>
          <p:cNvSpPr>
            <a:spLocks noGrp="1"/>
          </p:cNvSpPr>
          <p:nvPr>
            <p:ph type="body" sz="quarter" idx="17" hasCustomPrompt="1"/>
          </p:nvPr>
        </p:nvSpPr>
        <p:spPr>
          <a:xfrm>
            <a:off x="483612" y="750094"/>
            <a:ext cx="8170669" cy="218300"/>
          </a:xfrm>
          <a:prstGeom prst="rect">
            <a:avLst/>
          </a:prstGeom>
        </p:spPr>
        <p:txBody>
          <a:bodyPr lIns="0" tIns="0" rIns="0" bIns="0" anchor="t"/>
          <a:lstStyle>
            <a:lvl1pPr marL="0" indent="0">
              <a:lnSpc>
                <a:spcPts val="1349"/>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386691" indent="0">
              <a:buNone/>
              <a:defRPr sz="135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773381" indent="0">
              <a:buNone/>
              <a:defRPr sz="135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160072" indent="0">
              <a:buNone/>
              <a:defRPr sz="135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546763" indent="0">
              <a:buNone/>
              <a:defRPr sz="135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5" name="Text Box 27"/>
          <p:cNvSpPr txBox="1">
            <a:spLocks noChangeArrowheads="1"/>
          </p:cNvSpPr>
          <p:nvPr userDrawn="1"/>
        </p:nvSpPr>
        <p:spPr bwMode="auto">
          <a:xfrm>
            <a:off x="8282354" y="4819649"/>
            <a:ext cx="687436" cy="223518"/>
          </a:xfrm>
          <a:prstGeom prst="rect">
            <a:avLst/>
          </a:prstGeom>
          <a:noFill/>
          <a:ln w="9525" algn="ctr">
            <a:noFill/>
            <a:miter lim="800000"/>
            <a:headEnd/>
            <a:tailEnd/>
          </a:ln>
          <a:effectLst/>
        </p:spPr>
        <p:txBody>
          <a:bodyPr wrap="square" lIns="77339" tIns="38669" rIns="77339" bIns="38669" anchor="b">
            <a:spAutoFit/>
          </a:bodyPr>
          <a:lstStyle/>
          <a:p>
            <a:pPr algn="l">
              <a:lnSpc>
                <a:spcPct val="90000"/>
              </a:lnSpc>
            </a:pPr>
            <a:r>
              <a:rPr lang="en-US" sz="1050">
                <a:solidFill>
                  <a:schemeClr val="tx1"/>
                </a:solidFill>
              </a:rPr>
              <a:t>— </a:t>
            </a:r>
            <a:fld id="{27E0A068-2F96-4452-B6AF-D7C6C78D01BA}" type="slidenum">
              <a:rPr lang="en-US" sz="1050" smtClean="0">
                <a:solidFill>
                  <a:schemeClr val="tx1"/>
                </a:solidFill>
                <a:latin typeface="+mn-lt"/>
              </a:rPr>
              <a:pPr algn="l">
                <a:lnSpc>
                  <a:spcPct val="90000"/>
                </a:lnSpc>
              </a:pPr>
              <a:t>‹#›</a:t>
            </a:fld>
            <a:endParaRPr lang="en-US" sz="1050">
              <a:solidFill>
                <a:schemeClr val="tx1"/>
              </a:solidFill>
              <a:latin typeface="+mn-lt"/>
            </a:endParaRPr>
          </a:p>
        </p:txBody>
      </p:sp>
      <p:sp>
        <p:nvSpPr>
          <p:cNvPr id="16" name="Tijdelijke aanduiding voor tekst 14"/>
          <p:cNvSpPr>
            <a:spLocks noGrp="1"/>
          </p:cNvSpPr>
          <p:nvPr>
            <p:ph type="body" sz="quarter" idx="20" hasCustomPrompt="1"/>
          </p:nvPr>
        </p:nvSpPr>
        <p:spPr>
          <a:xfrm>
            <a:off x="5098076" y="4797523"/>
            <a:ext cx="3245826" cy="248603"/>
          </a:xfrm>
          <a:prstGeom prst="rect">
            <a:avLst/>
          </a:prstGeom>
        </p:spPr>
        <p:txBody>
          <a:bodyPr lIns="0" tIns="0" rIns="0" bIns="0" anchor="ctr" anchorCtr="0"/>
          <a:lstStyle>
            <a:lvl1pPr marL="0" indent="0" algn="r">
              <a:lnSpc>
                <a:spcPct val="100000"/>
              </a:lnSpc>
              <a:spcBef>
                <a:spcPts val="0"/>
              </a:spcBef>
              <a:buNone/>
              <a:defRPr sz="1050" b="0" baseline="0">
                <a:solidFill>
                  <a:schemeClr val="tx1"/>
                </a:solidFill>
                <a:latin typeface="+mj-lt"/>
                <a:ea typeface="Verdana" panose="020B0604030504040204" pitchFamily="34" charset="0"/>
                <a:cs typeface="Verdana" panose="020B0604030504040204" pitchFamily="34" charset="0"/>
              </a:defRPr>
            </a:lvl1pPr>
            <a:lvl2pPr marL="386691" indent="0">
              <a:buNone/>
              <a:defRPr>
                <a:latin typeface="Verdana" panose="020B0604030504040204" pitchFamily="34" charset="0"/>
                <a:ea typeface="Verdana" panose="020B0604030504040204" pitchFamily="34" charset="0"/>
                <a:cs typeface="Verdana" panose="020B0604030504040204" pitchFamily="34" charset="0"/>
              </a:defRPr>
            </a:lvl2pPr>
            <a:lvl3pPr marL="773381" indent="0">
              <a:buNone/>
              <a:defRPr>
                <a:latin typeface="Verdana" panose="020B0604030504040204" pitchFamily="34" charset="0"/>
                <a:ea typeface="Verdana" panose="020B0604030504040204" pitchFamily="34" charset="0"/>
                <a:cs typeface="Verdana" panose="020B0604030504040204" pitchFamily="34" charset="0"/>
              </a:defRPr>
            </a:lvl3pPr>
            <a:lvl4pPr marL="1160072" indent="0">
              <a:buNone/>
              <a:defRPr>
                <a:latin typeface="Verdana" panose="020B0604030504040204" pitchFamily="34" charset="0"/>
                <a:ea typeface="Verdana" panose="020B0604030504040204" pitchFamily="34" charset="0"/>
                <a:cs typeface="Verdana" panose="020B0604030504040204" pitchFamily="34" charset="0"/>
              </a:defRPr>
            </a:lvl4pPr>
            <a:lvl5pPr marL="154676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spTree>
    <p:extLst>
      <p:ext uri="{BB962C8B-B14F-4D97-AF65-F5344CB8AC3E}">
        <p14:creationId xmlns:p14="http://schemas.microsoft.com/office/powerpoint/2010/main" val="229283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30475" y="668077"/>
            <a:ext cx="4813527" cy="4005623"/>
          </a:xfrm>
          <a:prstGeom prst="rect">
            <a:avLst/>
          </a:prstGeom>
        </p:spPr>
      </p:pic>
      <p:sp>
        <p:nvSpPr>
          <p:cNvPr id="10" name="Tijdelijke aanduiding voor tekst 14"/>
          <p:cNvSpPr>
            <a:spLocks noGrp="1"/>
          </p:cNvSpPr>
          <p:nvPr>
            <p:ph type="body" sz="quarter" idx="16" hasCustomPrompt="1"/>
          </p:nvPr>
        </p:nvSpPr>
        <p:spPr>
          <a:xfrm>
            <a:off x="483947" y="254796"/>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21" indent="0">
              <a:buNone/>
              <a:defRPr>
                <a:latin typeface="Verdana" panose="020B0604030504040204" pitchFamily="34" charset="0"/>
                <a:ea typeface="Verdana" panose="020B0604030504040204" pitchFamily="34" charset="0"/>
                <a:cs typeface="Verdana" panose="020B0604030504040204" pitchFamily="34" charset="0"/>
              </a:defRPr>
            </a:lvl2pPr>
            <a:lvl3pPr marL="879040" indent="0">
              <a:buNone/>
              <a:defRPr>
                <a:latin typeface="Verdana" panose="020B0604030504040204" pitchFamily="34" charset="0"/>
                <a:ea typeface="Verdana" panose="020B0604030504040204" pitchFamily="34" charset="0"/>
                <a:cs typeface="Verdana" panose="020B0604030504040204" pitchFamily="34" charset="0"/>
              </a:defRPr>
            </a:lvl3pPr>
            <a:lvl4pPr marL="1318561" indent="0">
              <a:buNone/>
              <a:defRPr>
                <a:latin typeface="Verdana" panose="020B0604030504040204" pitchFamily="34" charset="0"/>
                <a:ea typeface="Verdana" panose="020B0604030504040204" pitchFamily="34" charset="0"/>
                <a:cs typeface="Verdana" panose="020B0604030504040204" pitchFamily="34" charset="0"/>
              </a:defRPr>
            </a:lvl4pPr>
            <a:lvl5pPr marL="1758081"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Today’s agenda</a:t>
            </a:r>
          </a:p>
        </p:txBody>
      </p:sp>
      <p:sp>
        <p:nvSpPr>
          <p:cNvPr id="11" name="Tijdelijke aanduiding voor tekst 16"/>
          <p:cNvSpPr>
            <a:spLocks noGrp="1"/>
          </p:cNvSpPr>
          <p:nvPr>
            <p:ph type="body" sz="quarter" idx="17" hasCustomPrompt="1"/>
          </p:nvPr>
        </p:nvSpPr>
        <p:spPr>
          <a:xfrm>
            <a:off x="483614" y="683419"/>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21"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40"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561"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081"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4" name="Tijdelijke aanduiding voor tekst 16"/>
          <p:cNvSpPr>
            <a:spLocks noGrp="1"/>
          </p:cNvSpPr>
          <p:nvPr>
            <p:ph type="body" sz="quarter" idx="21" hasCustomPrompt="1"/>
          </p:nvPr>
        </p:nvSpPr>
        <p:spPr>
          <a:xfrm>
            <a:off x="483614" y="1163338"/>
            <a:ext cx="8181293" cy="3303889"/>
          </a:xfrm>
          <a:prstGeom prst="rect">
            <a:avLst/>
          </a:prstGeom>
        </p:spPr>
        <p:txBody>
          <a:bodyPr lIns="0" tIns="0" rIns="0" bIns="0"/>
          <a:lstStyle>
            <a:lvl1pPr marL="0" marR="0" indent="0" algn="l" defTabSz="1031496" rtl="0" eaLnBrk="1" fontAlgn="auto" latinLnBrk="0" hangingPunct="1">
              <a:lnSpc>
                <a:spcPts val="2482"/>
              </a:lnSpc>
              <a:spcBef>
                <a:spcPct val="20000"/>
              </a:spcBef>
              <a:spcAft>
                <a:spcPts val="0"/>
              </a:spcAft>
              <a:buClr>
                <a:srgbClr val="007BBF"/>
              </a:buClr>
              <a:buSzTx/>
              <a:buFont typeface="Arial" panose="020B0604020202020204" pitchFamily="34" charset="0"/>
              <a:buNone/>
              <a:tabLst/>
              <a:defRPr sz="2000" baseline="0">
                <a:solidFill>
                  <a:schemeClr val="tx2"/>
                </a:solidFill>
                <a:latin typeface="+mn-lt"/>
                <a:ea typeface="Verdana" panose="020B0604030504040204" pitchFamily="34" charset="0"/>
                <a:cs typeface="Verdana" panose="020B0604030504040204" pitchFamily="34" charset="0"/>
              </a:defRPr>
            </a:lvl1pPr>
            <a:lvl2pPr marL="138107" marR="0" indent="-342884" algn="l" defTabSz="1031496" rtl="0" eaLnBrk="1" fontAlgn="auto" latinLnBrk="0" hangingPunct="1">
              <a:lnSpc>
                <a:spcPts val="2255"/>
              </a:lnSpc>
              <a:spcBef>
                <a:spcPts val="500"/>
              </a:spcBef>
              <a:spcAft>
                <a:spcPts val="0"/>
              </a:spcAft>
              <a:buClr>
                <a:srgbClr val="007BBF"/>
              </a:buClr>
              <a:buSzTx/>
              <a:buFont typeface="+mj-lt"/>
              <a:buAutoNum type="arabicPeriod"/>
              <a:tabLst/>
              <a:defRPr sz="1800" baseline="0">
                <a:solidFill>
                  <a:schemeClr val="tx2"/>
                </a:solidFill>
                <a:latin typeface="+mn-lt"/>
                <a:ea typeface="Verdana" panose="020B0604030504040204" pitchFamily="34" charset="0"/>
                <a:cs typeface="Verdana" panose="020B0604030504040204" pitchFamily="34" charset="0"/>
              </a:defRPr>
            </a:lvl2pPr>
            <a:lvl3pPr marL="203190" indent="158742">
              <a:lnSpc>
                <a:spcPts val="2255"/>
              </a:lnSpc>
              <a:spcBef>
                <a:spcPts val="0"/>
              </a:spcBef>
              <a:spcAft>
                <a:spcPts val="451"/>
              </a:spcAft>
              <a:buNone/>
              <a:defRPr sz="1600">
                <a:solidFill>
                  <a:schemeClr val="tx2"/>
                </a:solidFill>
                <a:latin typeface="+mn-lt"/>
                <a:ea typeface="Verdana" panose="020B0604030504040204" pitchFamily="34" charset="0"/>
                <a:cs typeface="Verdana" panose="020B0604030504040204" pitchFamily="34" charset="0"/>
              </a:defRPr>
            </a:lvl3pPr>
            <a:lvl4pPr marL="1547243"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299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1"/>
            <a:r>
              <a:rPr lang="en-US"/>
              <a:t>Bullet point 1</a:t>
            </a:r>
          </a:p>
          <a:p>
            <a:pPr lvl="1"/>
            <a:endParaRPr lang="en-US"/>
          </a:p>
          <a:p>
            <a:pPr lvl="1"/>
            <a:r>
              <a:rPr lang="en-US"/>
              <a:t>Bullet point 2</a:t>
            </a:r>
            <a:br>
              <a:rPr lang="en-US"/>
            </a:br>
            <a:endParaRPr lang="en-US"/>
          </a:p>
          <a:p>
            <a:pPr lvl="1"/>
            <a:r>
              <a:rPr lang="en-US"/>
              <a:t>Bullet point  3</a:t>
            </a:r>
            <a:br>
              <a:rPr lang="en-US"/>
            </a:br>
            <a:endParaRPr lang="en-US"/>
          </a:p>
          <a:p>
            <a:pPr lvl="1"/>
            <a:r>
              <a:rPr lang="en-US"/>
              <a:t>Bullet point 4</a:t>
            </a:r>
            <a:br>
              <a:rPr lang="en-US"/>
            </a:br>
            <a:endParaRPr lang="en-US"/>
          </a:p>
          <a:p>
            <a:pPr lvl="1"/>
            <a:r>
              <a:rPr lang="en-US"/>
              <a:t>Bullet point 3</a:t>
            </a:r>
          </a:p>
        </p:txBody>
      </p:sp>
      <p:sp>
        <p:nvSpPr>
          <p:cNvPr id="16" name="Text Box 27"/>
          <p:cNvSpPr txBox="1">
            <a:spLocks noChangeArrowheads="1"/>
          </p:cNvSpPr>
          <p:nvPr userDrawn="1"/>
        </p:nvSpPr>
        <p:spPr bwMode="auto">
          <a:xfrm>
            <a:off x="8267701" y="4799968"/>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8"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124437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Slide White">
    <p:spTree>
      <p:nvGrpSpPr>
        <p:cNvPr id="1" name=""/>
        <p:cNvGrpSpPr/>
        <p:nvPr/>
      </p:nvGrpSpPr>
      <p:grpSpPr>
        <a:xfrm>
          <a:off x="0" y="0"/>
          <a:ext cx="0" cy="0"/>
          <a:chOff x="0" y="0"/>
          <a:chExt cx="0" cy="0"/>
        </a:xfrm>
      </p:grpSpPr>
      <p:sp>
        <p:nvSpPr>
          <p:cNvPr id="10" name="Tijdelijke aanduiding voor tekst 14"/>
          <p:cNvSpPr>
            <a:spLocks noGrp="1"/>
          </p:cNvSpPr>
          <p:nvPr>
            <p:ph type="body" sz="quarter" idx="16"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7"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4"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403417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30473" y="668075"/>
            <a:ext cx="4813527" cy="4005623"/>
          </a:xfrm>
          <a:prstGeom prst="rect">
            <a:avLst/>
          </a:prstGeom>
        </p:spPr>
      </p:pic>
      <p:sp>
        <p:nvSpPr>
          <p:cNvPr id="10" name="Tijdelijke aanduiding voor tekst 14"/>
          <p:cNvSpPr>
            <a:spLocks noGrp="1"/>
          </p:cNvSpPr>
          <p:nvPr>
            <p:ph type="body" sz="quarter" idx="16"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Today’s agenda</a:t>
            </a:r>
          </a:p>
        </p:txBody>
      </p:sp>
      <p:sp>
        <p:nvSpPr>
          <p:cNvPr id="11"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4" name="Tijdelijke aanduiding voor tekst 16"/>
          <p:cNvSpPr>
            <a:spLocks noGrp="1"/>
          </p:cNvSpPr>
          <p:nvPr>
            <p:ph type="body" sz="quarter" idx="21" hasCustomPrompt="1"/>
          </p:nvPr>
        </p:nvSpPr>
        <p:spPr>
          <a:xfrm>
            <a:off x="483612" y="1163336"/>
            <a:ext cx="8181293" cy="3303889"/>
          </a:xfrm>
          <a:prstGeom prst="rect">
            <a:avLst/>
          </a:prstGeom>
        </p:spPr>
        <p:txBody>
          <a:bodyPr lIns="0" tIns="0" rIns="0" bIns="0"/>
          <a:lstStyle>
            <a:lvl1pPr marL="0" marR="0" indent="0" algn="l" defTabSz="1031547" rtl="0" eaLnBrk="1" fontAlgn="auto" latinLnBrk="0" hangingPunct="1">
              <a:lnSpc>
                <a:spcPts val="2482"/>
              </a:lnSpc>
              <a:spcBef>
                <a:spcPct val="20000"/>
              </a:spcBef>
              <a:spcAft>
                <a:spcPts val="0"/>
              </a:spcAft>
              <a:buClr>
                <a:srgbClr val="007BBF"/>
              </a:buClr>
              <a:buSzTx/>
              <a:buFont typeface="Arial" panose="020B0604020202020204" pitchFamily="34" charset="0"/>
              <a:buNone/>
              <a:tabLst/>
              <a:defRPr sz="2000" baseline="0">
                <a:solidFill>
                  <a:schemeClr val="tx2"/>
                </a:solidFill>
                <a:latin typeface="+mn-lt"/>
                <a:ea typeface="Verdana" panose="020B0604030504040204" pitchFamily="34" charset="0"/>
                <a:cs typeface="Verdana" panose="020B0604030504040204" pitchFamily="34" charset="0"/>
              </a:defRPr>
            </a:lvl1pPr>
            <a:lvl2pPr marL="138113" marR="0" indent="-342900" algn="l" defTabSz="1031547" rtl="0" eaLnBrk="1" fontAlgn="auto" latinLnBrk="0" hangingPunct="1">
              <a:lnSpc>
                <a:spcPts val="2255"/>
              </a:lnSpc>
              <a:spcBef>
                <a:spcPts val="500"/>
              </a:spcBef>
              <a:spcAft>
                <a:spcPts val="0"/>
              </a:spcAft>
              <a:buClr>
                <a:srgbClr val="007BBF"/>
              </a:buClr>
              <a:buSzTx/>
              <a:buFont typeface="+mj-lt"/>
              <a:buAutoNum type="arabicPeriod"/>
              <a:tabLst/>
              <a:defRPr sz="1800" baseline="0">
                <a:solidFill>
                  <a:schemeClr val="tx2"/>
                </a:solidFill>
                <a:latin typeface="+mn-lt"/>
                <a:ea typeface="Verdana" panose="020B0604030504040204" pitchFamily="34" charset="0"/>
                <a:cs typeface="Verdana" panose="020B0604030504040204" pitchFamily="34" charset="0"/>
              </a:defRPr>
            </a:lvl2pPr>
            <a:lvl3pPr marL="203200" indent="158750">
              <a:lnSpc>
                <a:spcPts val="2255"/>
              </a:lnSpc>
              <a:spcBef>
                <a:spcPts val="0"/>
              </a:spcBef>
              <a:spcAft>
                <a:spcPts val="451"/>
              </a:spcAft>
              <a:buNone/>
              <a:defRPr sz="1600">
                <a:solidFill>
                  <a:schemeClr val="tx2"/>
                </a:solidFill>
                <a:latin typeface="+mn-lt"/>
                <a:ea typeface="Verdana" panose="020B0604030504040204" pitchFamily="34" charset="0"/>
                <a:cs typeface="Verdana" panose="020B0604030504040204" pitchFamily="34" charset="0"/>
              </a:defRPr>
            </a:lvl3pPr>
            <a:lvl4pPr marL="154732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309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1"/>
            <a:r>
              <a:rPr lang="en-US"/>
              <a:t>Bullet point 1</a:t>
            </a:r>
          </a:p>
          <a:p>
            <a:pPr lvl="1"/>
            <a:endParaRPr lang="en-US"/>
          </a:p>
          <a:p>
            <a:pPr lvl="1"/>
            <a:r>
              <a:rPr lang="en-US"/>
              <a:t>Bullet point 2</a:t>
            </a:r>
            <a:br>
              <a:rPr lang="en-US"/>
            </a:br>
            <a:endParaRPr lang="en-US"/>
          </a:p>
          <a:p>
            <a:pPr lvl="1"/>
            <a:r>
              <a:rPr lang="en-US"/>
              <a:t>Bullet point  3</a:t>
            </a:r>
            <a:br>
              <a:rPr lang="en-US"/>
            </a:br>
            <a:endParaRPr lang="en-US"/>
          </a:p>
          <a:p>
            <a:pPr lvl="1"/>
            <a:r>
              <a:rPr lang="en-US"/>
              <a:t>Bullet point 4</a:t>
            </a:r>
            <a:br>
              <a:rPr lang="en-US"/>
            </a:br>
            <a:endParaRPr lang="en-US"/>
          </a:p>
          <a:p>
            <a:pPr lvl="1"/>
            <a:r>
              <a:rPr lang="en-US"/>
              <a:t>Bullet point 3</a:t>
            </a:r>
          </a:p>
        </p:txBody>
      </p:sp>
      <p:sp>
        <p:nvSpPr>
          <p:cNvPr id="16"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8"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130445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2" name="Rechthoek 1"/>
          <p:cNvSpPr/>
          <p:nvPr userDrawn="1"/>
        </p:nvSpPr>
        <p:spPr>
          <a:xfrm>
            <a:off x="0" y="-1"/>
            <a:ext cx="9143169" cy="4673443"/>
          </a:xfrm>
          <a:prstGeom prst="rect">
            <a:avLst/>
          </a:prstGeom>
          <a:solidFill>
            <a:srgbClr val="007BBF"/>
          </a:solidFill>
          <a:ln>
            <a:noFill/>
          </a:ln>
        </p:spPr>
        <p:style>
          <a:lnRef idx="2">
            <a:schemeClr val="accent1">
              <a:shade val="50000"/>
            </a:schemeClr>
          </a:lnRef>
          <a:fillRef idx="1">
            <a:schemeClr val="accent1"/>
          </a:fillRef>
          <a:effectRef idx="0">
            <a:schemeClr val="accent1"/>
          </a:effectRef>
          <a:fontRef idx="minor">
            <a:schemeClr val="lt1"/>
          </a:fontRef>
        </p:style>
        <p:txBody>
          <a:bodyPr lIns="87909" tIns="43954" rIns="87909" bIns="43954" rtlCol="0" anchor="ctr"/>
          <a:lstStyle/>
          <a:p>
            <a:pPr algn="ctr"/>
            <a:endParaRPr lang="nl-NL"/>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 y="4625610"/>
            <a:ext cx="9143169" cy="523828"/>
          </a:xfrm>
          <a:prstGeom prst="rect">
            <a:avLst/>
          </a:prstGeom>
        </p:spPr>
      </p:pic>
      <p:sp>
        <p:nvSpPr>
          <p:cNvPr id="15" name="Tijdelijke aanduiding voor tekst 14"/>
          <p:cNvSpPr>
            <a:spLocks noGrp="1"/>
          </p:cNvSpPr>
          <p:nvPr>
            <p:ph type="body" sz="quarter" idx="13" hasCustomPrompt="1"/>
          </p:nvPr>
        </p:nvSpPr>
        <p:spPr>
          <a:xfrm>
            <a:off x="475153" y="1562822"/>
            <a:ext cx="8204200" cy="857250"/>
          </a:xfrm>
          <a:prstGeom prst="rect">
            <a:avLst/>
          </a:prstGeom>
        </p:spPr>
        <p:txBody>
          <a:bodyPr lIns="0" tIns="0" rIns="0" bIns="0" anchor="b" anchorCtr="0"/>
          <a:lstStyle>
            <a:lvl1pPr marL="0" indent="0">
              <a:lnSpc>
                <a:spcPts val="3076"/>
              </a:lnSpc>
              <a:spcBef>
                <a:spcPts val="0"/>
              </a:spcBef>
              <a:buNone/>
              <a:defRPr sz="2600" b="0" i="1" baseline="0">
                <a:solidFill>
                  <a:schemeClr val="bg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pull quote title style ”</a:t>
            </a:r>
          </a:p>
        </p:txBody>
      </p:sp>
      <p:sp>
        <p:nvSpPr>
          <p:cNvPr id="16" name="Tijdelijke aanduiding voor tekst 16"/>
          <p:cNvSpPr>
            <a:spLocks noGrp="1"/>
          </p:cNvSpPr>
          <p:nvPr>
            <p:ph type="body" sz="quarter" idx="14" hasCustomPrompt="1"/>
          </p:nvPr>
        </p:nvSpPr>
        <p:spPr>
          <a:xfrm>
            <a:off x="479913" y="2444173"/>
            <a:ext cx="8191951" cy="342660"/>
          </a:xfrm>
          <a:prstGeom prst="rect">
            <a:avLst/>
          </a:prstGeom>
        </p:spPr>
        <p:txBody>
          <a:bodyPr lIns="0" tIns="0" rIns="0" bIns="0"/>
          <a:lstStyle>
            <a:lvl1pPr marL="0" indent="0">
              <a:buNone/>
              <a:defRPr sz="1400">
                <a:solidFill>
                  <a:schemeClr val="bg1"/>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 Click to edit name </a:t>
            </a:r>
            <a:r>
              <a:rPr lang="en-US" err="1"/>
              <a:t>quoter</a:t>
            </a:r>
            <a:r>
              <a:rPr lang="en-US"/>
              <a:t> title style</a:t>
            </a:r>
          </a:p>
        </p:txBody>
      </p:sp>
      <p:sp>
        <p:nvSpPr>
          <p:cNvPr id="9"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3"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126871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Sceenshot, Circle">
    <p:spTree>
      <p:nvGrpSpPr>
        <p:cNvPr id="1" name=""/>
        <p:cNvGrpSpPr/>
        <p:nvPr/>
      </p:nvGrpSpPr>
      <p:grpSpPr>
        <a:xfrm>
          <a:off x="0" y="0"/>
          <a:ext cx="0" cy="0"/>
          <a:chOff x="0" y="0"/>
          <a:chExt cx="0" cy="0"/>
        </a:xfrm>
      </p:grpSpPr>
      <p:cxnSp>
        <p:nvCxnSpPr>
          <p:cNvPr id="3" name="Rechte verbindingslijn 2"/>
          <p:cNvCxnSpPr/>
          <p:nvPr userDrawn="1"/>
        </p:nvCxnSpPr>
        <p:spPr>
          <a:xfrm>
            <a:off x="4580694" y="0"/>
            <a:ext cx="0" cy="4476750"/>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sp>
        <p:nvSpPr>
          <p:cNvPr id="5" name="Tijdelijke aanduiding voor afbeelding 4"/>
          <p:cNvSpPr>
            <a:spLocks noGrp="1"/>
          </p:cNvSpPr>
          <p:nvPr>
            <p:ph type="pic" sz="quarter" idx="14" hasCustomPrompt="1"/>
          </p:nvPr>
        </p:nvSpPr>
        <p:spPr>
          <a:xfrm>
            <a:off x="5020408" y="0"/>
            <a:ext cx="4123594" cy="4476750"/>
          </a:xfrm>
          <a:prstGeom prst="rect">
            <a:avLst/>
          </a:prstGeom>
          <a:solidFill>
            <a:schemeClr val="bg1">
              <a:lumMod val="85000"/>
            </a:schemeClr>
          </a:solidFill>
        </p:spPr>
        <p:txBody>
          <a:bodyPr lIns="87909" tIns="43954" rIns="87909" bIns="43954"/>
          <a:lstStyle>
            <a:lvl1pPr marL="0" indent="0">
              <a:buNone/>
              <a:defRPr>
                <a:solidFill>
                  <a:schemeClr val="tx1"/>
                </a:solidFill>
              </a:defRPr>
            </a:lvl1pPr>
          </a:lstStyle>
          <a:p>
            <a:r>
              <a:rPr lang="nl-NL"/>
              <a:t>Image</a:t>
            </a:r>
          </a:p>
        </p:txBody>
      </p:sp>
      <p:sp>
        <p:nvSpPr>
          <p:cNvPr id="44" name="Tijdelijke aanduiding voor tekst 16"/>
          <p:cNvSpPr>
            <a:spLocks noGrp="1"/>
          </p:cNvSpPr>
          <p:nvPr>
            <p:ph type="body" sz="quarter" idx="13" hasCustomPrompt="1"/>
          </p:nvPr>
        </p:nvSpPr>
        <p:spPr>
          <a:xfrm>
            <a:off x="477434" y="1443038"/>
            <a:ext cx="3628574" cy="3033712"/>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19" name="Tijdelijke aanduiding voor tekst 14"/>
          <p:cNvSpPr>
            <a:spLocks noGrp="1"/>
          </p:cNvSpPr>
          <p:nvPr>
            <p:ph type="body" sz="quarter" idx="16" hasCustomPrompt="1"/>
          </p:nvPr>
        </p:nvSpPr>
        <p:spPr>
          <a:xfrm>
            <a:off x="483947" y="257176"/>
            <a:ext cx="3623087" cy="672647"/>
          </a:xfrm>
          <a:prstGeom prst="rect">
            <a:avLst/>
          </a:prstGeom>
        </p:spPr>
        <p:txBody>
          <a:bodyPr lIns="0" tIns="0" rIns="0" bIns="0" anchor="b" anchorCtr="0"/>
          <a:lstStyle>
            <a:lvl1pPr marL="0" indent="0">
              <a:lnSpc>
                <a:spcPts val="272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20" name="Tijdelijke aanduiding voor tekst 16"/>
          <p:cNvSpPr>
            <a:spLocks noGrp="1"/>
          </p:cNvSpPr>
          <p:nvPr>
            <p:ph type="body" sz="quarter" idx="17" hasCustomPrompt="1"/>
          </p:nvPr>
        </p:nvSpPr>
        <p:spPr>
          <a:xfrm>
            <a:off x="483612" y="988914"/>
            <a:ext cx="3618530"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5"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29019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Graph">
    <p:spTree>
      <p:nvGrpSpPr>
        <p:cNvPr id="1" name=""/>
        <p:cNvGrpSpPr/>
        <p:nvPr/>
      </p:nvGrpSpPr>
      <p:grpSpPr>
        <a:xfrm>
          <a:off x="0" y="0"/>
          <a:ext cx="0" cy="0"/>
          <a:chOff x="0" y="0"/>
          <a:chExt cx="0" cy="0"/>
        </a:xfrm>
      </p:grpSpPr>
      <p:sp>
        <p:nvSpPr>
          <p:cNvPr id="4" name="Tijdelijke aanduiding voor grafiek 3"/>
          <p:cNvSpPr>
            <a:spLocks noGrp="1"/>
          </p:cNvSpPr>
          <p:nvPr>
            <p:ph type="chart" sz="quarter" idx="14" hasCustomPrompt="1"/>
          </p:nvPr>
        </p:nvSpPr>
        <p:spPr>
          <a:xfrm>
            <a:off x="5020407" y="0"/>
            <a:ext cx="4122006" cy="4476750"/>
          </a:xfrm>
          <a:prstGeom prst="rect">
            <a:avLst/>
          </a:prstGeom>
        </p:spPr>
        <p:txBody>
          <a:bodyPr lIns="87909" tIns="43954" rIns="87909" bIns="43954"/>
          <a:lstStyle>
            <a:lvl1pPr marL="0" indent="0">
              <a:buNone/>
              <a:defRPr>
                <a:solidFill>
                  <a:schemeClr val="tx1"/>
                </a:solidFill>
              </a:defRPr>
            </a:lvl1pPr>
          </a:lstStyle>
          <a:p>
            <a:r>
              <a:rPr lang="nl-NL" err="1"/>
              <a:t>Graph</a:t>
            </a:r>
            <a:endParaRPr lang="nl-NL"/>
          </a:p>
        </p:txBody>
      </p:sp>
      <p:cxnSp>
        <p:nvCxnSpPr>
          <p:cNvPr id="35" name="Rechte verbindingslijn 34"/>
          <p:cNvCxnSpPr/>
          <p:nvPr userDrawn="1"/>
        </p:nvCxnSpPr>
        <p:spPr>
          <a:xfrm>
            <a:off x="4580694" y="0"/>
            <a:ext cx="0" cy="4476750"/>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pic>
        <p:nvPicPr>
          <p:cNvPr id="12" name="Afbeelding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0" name="Tijdelijke aanduiding voor tekst 16"/>
          <p:cNvSpPr>
            <a:spLocks noGrp="1"/>
          </p:cNvSpPr>
          <p:nvPr>
            <p:ph type="body" sz="quarter" idx="13" hasCustomPrompt="1"/>
          </p:nvPr>
        </p:nvSpPr>
        <p:spPr>
          <a:xfrm>
            <a:off x="477434" y="1443038"/>
            <a:ext cx="3628574" cy="3033712"/>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11" name="Tijdelijke aanduiding voor tekst 14"/>
          <p:cNvSpPr>
            <a:spLocks noGrp="1"/>
          </p:cNvSpPr>
          <p:nvPr>
            <p:ph type="body" sz="quarter" idx="16" hasCustomPrompt="1"/>
          </p:nvPr>
        </p:nvSpPr>
        <p:spPr>
          <a:xfrm>
            <a:off x="483947" y="257176"/>
            <a:ext cx="3623087" cy="672647"/>
          </a:xfrm>
          <a:prstGeom prst="rect">
            <a:avLst/>
          </a:prstGeom>
        </p:spPr>
        <p:txBody>
          <a:bodyPr lIns="0" tIns="0" rIns="0" bIns="0" anchor="b" anchorCtr="0"/>
          <a:lstStyle>
            <a:lvl1pPr marL="0" indent="0">
              <a:lnSpc>
                <a:spcPts val="272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483612" y="988914"/>
            <a:ext cx="3618530"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6"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8"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402016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 and Cons Orange">
    <p:spTree>
      <p:nvGrpSpPr>
        <p:cNvPr id="1" name=""/>
        <p:cNvGrpSpPr/>
        <p:nvPr/>
      </p:nvGrpSpPr>
      <p:grpSpPr>
        <a:xfrm>
          <a:off x="0" y="0"/>
          <a:ext cx="0" cy="0"/>
          <a:chOff x="0" y="0"/>
          <a:chExt cx="0" cy="0"/>
        </a:xfrm>
      </p:grpSpPr>
      <p:sp>
        <p:nvSpPr>
          <p:cNvPr id="2" name="Rechthoek 1"/>
          <p:cNvSpPr/>
          <p:nvPr userDrawn="1"/>
        </p:nvSpPr>
        <p:spPr>
          <a:xfrm>
            <a:off x="4580694" y="-1"/>
            <a:ext cx="4563306" cy="4679157"/>
          </a:xfrm>
          <a:prstGeom prst="rect">
            <a:avLst/>
          </a:prstGeom>
          <a:solidFill>
            <a:srgbClr val="DE67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909" tIns="43954" rIns="87909" bIns="43954" rtlCol="0" anchor="ctr"/>
          <a:lstStyle/>
          <a:p>
            <a:pPr algn="ctr"/>
            <a:endParaRPr lang="nl-NL"/>
          </a:p>
        </p:txBody>
      </p:sp>
      <p:sp>
        <p:nvSpPr>
          <p:cNvPr id="51" name="Tijdelijke aanduiding voor tekst 16"/>
          <p:cNvSpPr>
            <a:spLocks noGrp="1"/>
          </p:cNvSpPr>
          <p:nvPr>
            <p:ph type="body" sz="quarter" idx="27" hasCustomPrompt="1"/>
          </p:nvPr>
        </p:nvSpPr>
        <p:spPr>
          <a:xfrm>
            <a:off x="5020408" y="1433513"/>
            <a:ext cx="3660716" cy="3043237"/>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27" name="Tijdelijke aanduiding voor tekst 14"/>
          <p:cNvSpPr>
            <a:spLocks noGrp="1"/>
          </p:cNvSpPr>
          <p:nvPr>
            <p:ph type="body" sz="quarter" idx="28" hasCustomPrompt="1"/>
          </p:nvPr>
        </p:nvSpPr>
        <p:spPr>
          <a:xfrm>
            <a:off x="5020408" y="254794"/>
            <a:ext cx="3660716" cy="672647"/>
          </a:xfrm>
          <a:prstGeom prst="rect">
            <a:avLst/>
          </a:prstGeom>
        </p:spPr>
        <p:txBody>
          <a:bodyPr lIns="0" tIns="0" rIns="0" bIns="0" anchor="b" anchorCtr="0"/>
          <a:lstStyle>
            <a:lvl1pPr marL="0" indent="0">
              <a:lnSpc>
                <a:spcPts val="2727"/>
              </a:lnSpc>
              <a:spcBef>
                <a:spcPts val="0"/>
              </a:spcBef>
              <a:buNone/>
              <a:defRPr sz="2600" b="0" baseline="0">
                <a:solidFill>
                  <a:schemeClr val="bg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28" name="Tijdelijke aanduiding voor tekst 16"/>
          <p:cNvSpPr>
            <a:spLocks noGrp="1"/>
          </p:cNvSpPr>
          <p:nvPr>
            <p:ph type="body" sz="quarter" idx="29" hasCustomPrompt="1"/>
          </p:nvPr>
        </p:nvSpPr>
        <p:spPr>
          <a:xfrm>
            <a:off x="5020074" y="993676"/>
            <a:ext cx="3656112"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2" name="Tijdelijke aanduiding voor tekst 16"/>
          <p:cNvSpPr>
            <a:spLocks noGrp="1"/>
          </p:cNvSpPr>
          <p:nvPr>
            <p:ph type="body" sz="quarter" idx="13" hasCustomPrompt="1"/>
          </p:nvPr>
        </p:nvSpPr>
        <p:spPr>
          <a:xfrm>
            <a:off x="477434" y="1443038"/>
            <a:ext cx="3628574" cy="3033712"/>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13" name="Tijdelijke aanduiding voor tekst 14"/>
          <p:cNvSpPr>
            <a:spLocks noGrp="1"/>
          </p:cNvSpPr>
          <p:nvPr>
            <p:ph type="body" sz="quarter" idx="16" hasCustomPrompt="1"/>
          </p:nvPr>
        </p:nvSpPr>
        <p:spPr>
          <a:xfrm>
            <a:off x="483947" y="257176"/>
            <a:ext cx="3623087" cy="672647"/>
          </a:xfrm>
          <a:prstGeom prst="rect">
            <a:avLst/>
          </a:prstGeom>
        </p:spPr>
        <p:txBody>
          <a:bodyPr lIns="0" tIns="0" rIns="0" bIns="0" anchor="b" anchorCtr="0"/>
          <a:lstStyle>
            <a:lvl1pPr marL="0" indent="0">
              <a:lnSpc>
                <a:spcPts val="272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7" name="Tijdelijke aanduiding voor tekst 16"/>
          <p:cNvSpPr>
            <a:spLocks noGrp="1"/>
          </p:cNvSpPr>
          <p:nvPr>
            <p:ph type="body" sz="quarter" idx="17" hasCustomPrompt="1"/>
          </p:nvPr>
        </p:nvSpPr>
        <p:spPr>
          <a:xfrm>
            <a:off x="483612" y="988914"/>
            <a:ext cx="3618530"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8"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20"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15748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rism">
    <p:spTree>
      <p:nvGrpSpPr>
        <p:cNvPr id="1" name=""/>
        <p:cNvGrpSpPr/>
        <p:nvPr/>
      </p:nvGrpSpPr>
      <p:grpSpPr>
        <a:xfrm>
          <a:off x="0" y="0"/>
          <a:ext cx="0" cy="0"/>
          <a:chOff x="0" y="0"/>
          <a:chExt cx="0" cy="0"/>
        </a:xfrm>
      </p:grpSpPr>
      <p:pic>
        <p:nvPicPr>
          <p:cNvPr id="18" name="Afbeelding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5" name="Tijdelijke aanduiding voor tekst 14"/>
          <p:cNvSpPr>
            <a:spLocks noGrp="1"/>
          </p:cNvSpPr>
          <p:nvPr>
            <p:ph type="body" sz="quarter" idx="16"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1"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Tree>
    <p:extLst>
      <p:ext uri="{BB962C8B-B14F-4D97-AF65-F5344CB8AC3E}">
        <p14:creationId xmlns:p14="http://schemas.microsoft.com/office/powerpoint/2010/main" val="280206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 and Cons Green">
    <p:spTree>
      <p:nvGrpSpPr>
        <p:cNvPr id="1" name=""/>
        <p:cNvGrpSpPr/>
        <p:nvPr/>
      </p:nvGrpSpPr>
      <p:grpSpPr>
        <a:xfrm>
          <a:off x="0" y="0"/>
          <a:ext cx="0" cy="0"/>
          <a:chOff x="0" y="0"/>
          <a:chExt cx="0" cy="0"/>
        </a:xfrm>
      </p:grpSpPr>
      <p:sp>
        <p:nvSpPr>
          <p:cNvPr id="2" name="Rechthoek 1"/>
          <p:cNvSpPr/>
          <p:nvPr userDrawn="1"/>
        </p:nvSpPr>
        <p:spPr>
          <a:xfrm>
            <a:off x="4580694" y="-1"/>
            <a:ext cx="4563306" cy="4679157"/>
          </a:xfrm>
          <a:prstGeom prst="rect">
            <a:avLst/>
          </a:prstGeom>
          <a:solidFill>
            <a:srgbClr val="63A70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909" tIns="43954" rIns="87909" bIns="43954" rtlCol="0" anchor="ctr"/>
          <a:lstStyle/>
          <a:p>
            <a:pPr algn="ctr"/>
            <a:endParaRPr lang="nl-NL"/>
          </a:p>
        </p:txBody>
      </p:sp>
      <p:sp>
        <p:nvSpPr>
          <p:cNvPr id="39" name="Tijdelijke aanduiding voor tekst 16"/>
          <p:cNvSpPr>
            <a:spLocks noGrp="1"/>
          </p:cNvSpPr>
          <p:nvPr>
            <p:ph type="body" sz="quarter" idx="27" hasCustomPrompt="1"/>
          </p:nvPr>
        </p:nvSpPr>
        <p:spPr>
          <a:xfrm>
            <a:off x="5020408" y="1436688"/>
            <a:ext cx="3660716" cy="3033712"/>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21" name="Tijdelijke aanduiding voor tekst 14"/>
          <p:cNvSpPr>
            <a:spLocks noGrp="1"/>
          </p:cNvSpPr>
          <p:nvPr>
            <p:ph type="body" sz="quarter" idx="28" hasCustomPrompt="1"/>
          </p:nvPr>
        </p:nvSpPr>
        <p:spPr>
          <a:xfrm>
            <a:off x="5020408" y="251619"/>
            <a:ext cx="3660716" cy="672647"/>
          </a:xfrm>
          <a:prstGeom prst="rect">
            <a:avLst/>
          </a:prstGeom>
        </p:spPr>
        <p:txBody>
          <a:bodyPr lIns="0" tIns="0" rIns="0" bIns="0" anchor="b" anchorCtr="0"/>
          <a:lstStyle>
            <a:lvl1pPr marL="0" indent="0">
              <a:lnSpc>
                <a:spcPts val="2727"/>
              </a:lnSpc>
              <a:spcBef>
                <a:spcPts val="0"/>
              </a:spcBef>
              <a:buNone/>
              <a:defRPr sz="2600" b="0" baseline="0">
                <a:solidFill>
                  <a:schemeClr val="bg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23" name="Tijdelijke aanduiding voor tekst 16"/>
          <p:cNvSpPr>
            <a:spLocks noGrp="1"/>
          </p:cNvSpPr>
          <p:nvPr>
            <p:ph type="body" sz="quarter" idx="29" hasCustomPrompt="1"/>
          </p:nvPr>
        </p:nvSpPr>
        <p:spPr>
          <a:xfrm>
            <a:off x="5020074" y="990501"/>
            <a:ext cx="3656112"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4" name="Tijdelijke aanduiding voor tekst 16"/>
          <p:cNvSpPr>
            <a:spLocks noGrp="1"/>
          </p:cNvSpPr>
          <p:nvPr>
            <p:ph type="body" sz="quarter" idx="13" hasCustomPrompt="1"/>
          </p:nvPr>
        </p:nvSpPr>
        <p:spPr>
          <a:xfrm>
            <a:off x="477434" y="1443038"/>
            <a:ext cx="3628574" cy="3033712"/>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15" name="Tijdelijke aanduiding voor tekst 14"/>
          <p:cNvSpPr>
            <a:spLocks noGrp="1"/>
          </p:cNvSpPr>
          <p:nvPr>
            <p:ph type="body" sz="quarter" idx="16" hasCustomPrompt="1"/>
          </p:nvPr>
        </p:nvSpPr>
        <p:spPr>
          <a:xfrm>
            <a:off x="483947" y="257176"/>
            <a:ext cx="3623087" cy="672647"/>
          </a:xfrm>
          <a:prstGeom prst="rect">
            <a:avLst/>
          </a:prstGeom>
        </p:spPr>
        <p:txBody>
          <a:bodyPr lIns="0" tIns="0" rIns="0" bIns="0" anchor="b" anchorCtr="0"/>
          <a:lstStyle>
            <a:lvl1pPr marL="0" indent="0">
              <a:lnSpc>
                <a:spcPts val="272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7" name="Tijdelijke aanduiding voor tekst 16"/>
          <p:cNvSpPr>
            <a:spLocks noGrp="1"/>
          </p:cNvSpPr>
          <p:nvPr>
            <p:ph type="body" sz="quarter" idx="17" hasCustomPrompt="1"/>
          </p:nvPr>
        </p:nvSpPr>
        <p:spPr>
          <a:xfrm>
            <a:off x="483612" y="988914"/>
            <a:ext cx="3618530"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8"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20"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233640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 and Cons Yellow">
    <p:spTree>
      <p:nvGrpSpPr>
        <p:cNvPr id="1" name=""/>
        <p:cNvGrpSpPr/>
        <p:nvPr/>
      </p:nvGrpSpPr>
      <p:grpSpPr>
        <a:xfrm>
          <a:off x="0" y="0"/>
          <a:ext cx="0" cy="0"/>
          <a:chOff x="0" y="0"/>
          <a:chExt cx="0" cy="0"/>
        </a:xfrm>
      </p:grpSpPr>
      <p:sp>
        <p:nvSpPr>
          <p:cNvPr id="2" name="Rechthoek 1"/>
          <p:cNvSpPr/>
          <p:nvPr userDrawn="1"/>
        </p:nvSpPr>
        <p:spPr>
          <a:xfrm>
            <a:off x="4580694" y="-1"/>
            <a:ext cx="4563306" cy="4679157"/>
          </a:xfrm>
          <a:prstGeom prst="rect">
            <a:avLst/>
          </a:prstGeom>
          <a:solidFill>
            <a:srgbClr val="FFB81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909" tIns="43954" rIns="87909" bIns="43954" rtlCol="0" anchor="ctr"/>
          <a:lstStyle/>
          <a:p>
            <a:pPr algn="ctr"/>
            <a:endParaRPr lang="nl-NL"/>
          </a:p>
        </p:txBody>
      </p:sp>
      <p:sp>
        <p:nvSpPr>
          <p:cNvPr id="39" name="Tijdelijke aanduiding voor tekst 16"/>
          <p:cNvSpPr>
            <a:spLocks noGrp="1"/>
          </p:cNvSpPr>
          <p:nvPr>
            <p:ph type="body" sz="quarter" idx="27" hasCustomPrompt="1"/>
          </p:nvPr>
        </p:nvSpPr>
        <p:spPr>
          <a:xfrm>
            <a:off x="5020408" y="1437482"/>
            <a:ext cx="3660716" cy="3026568"/>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22" name="Tijdelijke aanduiding voor tekst 14"/>
          <p:cNvSpPr>
            <a:spLocks noGrp="1"/>
          </p:cNvSpPr>
          <p:nvPr>
            <p:ph type="body" sz="quarter" idx="28" hasCustomPrompt="1"/>
          </p:nvPr>
        </p:nvSpPr>
        <p:spPr>
          <a:xfrm>
            <a:off x="5020408" y="251619"/>
            <a:ext cx="3660716" cy="672647"/>
          </a:xfrm>
          <a:prstGeom prst="rect">
            <a:avLst/>
          </a:prstGeom>
        </p:spPr>
        <p:txBody>
          <a:bodyPr lIns="0" tIns="0" rIns="0" bIns="0" anchor="b" anchorCtr="0"/>
          <a:lstStyle>
            <a:lvl1pPr marL="0" indent="0">
              <a:lnSpc>
                <a:spcPts val="2727"/>
              </a:lnSpc>
              <a:spcBef>
                <a:spcPts val="0"/>
              </a:spcBef>
              <a:buNone/>
              <a:defRPr sz="2600" b="0" baseline="0">
                <a:solidFill>
                  <a:schemeClr val="bg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24" name="Tijdelijke aanduiding voor tekst 16"/>
          <p:cNvSpPr>
            <a:spLocks noGrp="1"/>
          </p:cNvSpPr>
          <p:nvPr>
            <p:ph type="body" sz="quarter" idx="29" hasCustomPrompt="1"/>
          </p:nvPr>
        </p:nvSpPr>
        <p:spPr>
          <a:xfrm>
            <a:off x="5020074" y="990501"/>
            <a:ext cx="3656112"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2" name="Tijdelijke aanduiding voor tekst 16"/>
          <p:cNvSpPr>
            <a:spLocks noGrp="1"/>
          </p:cNvSpPr>
          <p:nvPr>
            <p:ph type="body" sz="quarter" idx="13" hasCustomPrompt="1"/>
          </p:nvPr>
        </p:nvSpPr>
        <p:spPr>
          <a:xfrm>
            <a:off x="477434" y="1443038"/>
            <a:ext cx="3628574" cy="3033712"/>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13" name="Tijdelijke aanduiding voor tekst 14"/>
          <p:cNvSpPr>
            <a:spLocks noGrp="1"/>
          </p:cNvSpPr>
          <p:nvPr>
            <p:ph type="body" sz="quarter" idx="16" hasCustomPrompt="1"/>
          </p:nvPr>
        </p:nvSpPr>
        <p:spPr>
          <a:xfrm>
            <a:off x="483947" y="257176"/>
            <a:ext cx="3623087" cy="672647"/>
          </a:xfrm>
          <a:prstGeom prst="rect">
            <a:avLst/>
          </a:prstGeom>
        </p:spPr>
        <p:txBody>
          <a:bodyPr lIns="0" tIns="0" rIns="0" bIns="0" anchor="b" anchorCtr="0"/>
          <a:lstStyle>
            <a:lvl1pPr marL="0" indent="0">
              <a:lnSpc>
                <a:spcPts val="272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7" name="Tijdelijke aanduiding voor tekst 16"/>
          <p:cNvSpPr>
            <a:spLocks noGrp="1"/>
          </p:cNvSpPr>
          <p:nvPr>
            <p:ph type="body" sz="quarter" idx="17" hasCustomPrompt="1"/>
          </p:nvPr>
        </p:nvSpPr>
        <p:spPr>
          <a:xfrm>
            <a:off x="483612" y="988914"/>
            <a:ext cx="3618530"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8"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20"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150247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 and Cons Red">
    <p:spTree>
      <p:nvGrpSpPr>
        <p:cNvPr id="1" name=""/>
        <p:cNvGrpSpPr/>
        <p:nvPr/>
      </p:nvGrpSpPr>
      <p:grpSpPr>
        <a:xfrm>
          <a:off x="0" y="0"/>
          <a:ext cx="0" cy="0"/>
          <a:chOff x="0" y="0"/>
          <a:chExt cx="0" cy="0"/>
        </a:xfrm>
      </p:grpSpPr>
      <p:sp>
        <p:nvSpPr>
          <p:cNvPr id="2" name="Rechthoek 1"/>
          <p:cNvSpPr/>
          <p:nvPr userDrawn="1"/>
        </p:nvSpPr>
        <p:spPr>
          <a:xfrm>
            <a:off x="4580694" y="-1"/>
            <a:ext cx="4563306" cy="4679157"/>
          </a:xfrm>
          <a:prstGeom prst="rect">
            <a:avLst/>
          </a:prstGeom>
          <a:solidFill>
            <a:srgbClr val="C3002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909" tIns="43954" rIns="87909" bIns="43954" rtlCol="0" anchor="ctr"/>
          <a:lstStyle/>
          <a:p>
            <a:pPr algn="ctr"/>
            <a:endParaRPr lang="nl-NL"/>
          </a:p>
        </p:txBody>
      </p:sp>
      <p:sp>
        <p:nvSpPr>
          <p:cNvPr id="36" name="Tijdelijke aanduiding voor tekst 16"/>
          <p:cNvSpPr>
            <a:spLocks noGrp="1"/>
          </p:cNvSpPr>
          <p:nvPr>
            <p:ph type="body" sz="quarter" idx="13" hasCustomPrompt="1"/>
          </p:nvPr>
        </p:nvSpPr>
        <p:spPr>
          <a:xfrm>
            <a:off x="477434" y="1447161"/>
            <a:ext cx="3628574" cy="3026568"/>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br>
              <a:rPr lang="nl-NL"/>
            </a:b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39" name="Tijdelijke aanduiding voor tekst 16"/>
          <p:cNvSpPr>
            <a:spLocks noGrp="1"/>
          </p:cNvSpPr>
          <p:nvPr>
            <p:ph type="body" sz="quarter" idx="27" hasCustomPrompt="1"/>
          </p:nvPr>
        </p:nvSpPr>
        <p:spPr>
          <a:xfrm>
            <a:off x="5020408" y="1440657"/>
            <a:ext cx="3660716" cy="3026568"/>
          </a:xfrm>
          <a:prstGeom prst="rect">
            <a:avLst/>
          </a:prstGeom>
        </p:spPr>
        <p:txBody>
          <a:bodyPr lIns="0" tIns="0" rIns="0" bIns="0"/>
          <a:lstStyle>
            <a:lvl1pPr marL="0" indent="0">
              <a:lnSpc>
                <a:spcPts val="2045"/>
              </a:lnSpc>
              <a:spcBef>
                <a:spcPts val="0"/>
              </a:spcBef>
              <a:buNone/>
              <a:defRPr sz="12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err="1"/>
              <a:t>Lorem</a:t>
            </a:r>
            <a:r>
              <a:rPr lang="nl-NL"/>
              <a:t> </a:t>
            </a:r>
            <a:r>
              <a:rPr lang="nl-NL" err="1"/>
              <a:t>ipsum</a:t>
            </a:r>
            <a:r>
              <a:rPr lang="nl-NL"/>
              <a:t> </a:t>
            </a:r>
            <a:r>
              <a:rPr lang="nl-NL" err="1"/>
              <a:t>dolor</a:t>
            </a:r>
            <a:r>
              <a:rPr lang="nl-NL"/>
              <a:t> </a:t>
            </a:r>
            <a:r>
              <a:rPr lang="nl-NL" err="1"/>
              <a:t>sit</a:t>
            </a:r>
            <a:r>
              <a:rPr lang="nl-NL"/>
              <a:t> </a:t>
            </a:r>
            <a:r>
              <a:rPr lang="nl-NL" err="1"/>
              <a:t>amcon</a:t>
            </a:r>
            <a:r>
              <a:rPr lang="nl-NL"/>
              <a:t>. </a:t>
            </a:r>
            <a:r>
              <a:rPr lang="nl-NL" err="1"/>
              <a:t>Aenean</a:t>
            </a:r>
            <a:r>
              <a:rPr lang="nl-NL"/>
              <a:t> commodo </a:t>
            </a:r>
            <a:r>
              <a:rPr lang="nl-NL" err="1"/>
              <a:t>ligula</a:t>
            </a:r>
            <a:r>
              <a:rPr lang="nl-NL"/>
              <a:t> </a:t>
            </a:r>
            <a:r>
              <a:rPr lang="nl-NL" err="1"/>
              <a:t>eget</a:t>
            </a:r>
            <a:r>
              <a:rPr lang="nl-NL"/>
              <a:t>. </a:t>
            </a:r>
            <a:r>
              <a:rPr lang="nl-NL" err="1"/>
              <a:t>Aenean</a:t>
            </a:r>
            <a:r>
              <a:rPr lang="nl-NL"/>
              <a:t> massa cum </a:t>
            </a:r>
            <a:r>
              <a:rPr lang="nl-NL" err="1"/>
              <a:t>cociis</a:t>
            </a:r>
            <a:r>
              <a:rPr lang="nl-NL"/>
              <a:t> </a:t>
            </a:r>
            <a:r>
              <a:rPr lang="nl-NL" err="1"/>
              <a:t>nato</a:t>
            </a:r>
            <a:endParaRPr lang="nl-NL"/>
          </a:p>
          <a:p>
            <a:pPr lvl="0"/>
            <a:r>
              <a:rPr lang="nl-NL" err="1"/>
              <a:t>nascetur</a:t>
            </a:r>
            <a:r>
              <a:rPr lang="nl-NL"/>
              <a:t> </a:t>
            </a:r>
            <a:r>
              <a:rPr lang="nl-NL" err="1"/>
              <a:t>ridiculus</a:t>
            </a:r>
            <a:r>
              <a:rPr lang="nl-NL"/>
              <a:t> mus. </a:t>
            </a:r>
            <a:r>
              <a:rPr lang="nl-NL" err="1"/>
              <a:t>Donec</a:t>
            </a:r>
            <a:r>
              <a:rPr lang="nl-NL"/>
              <a:t> </a:t>
            </a:r>
            <a:r>
              <a:rPr lang="nl-NL" err="1"/>
              <a:t>pellentesque</a:t>
            </a:r>
            <a:r>
              <a:rPr lang="nl-NL"/>
              <a:t> </a:t>
            </a:r>
            <a:r>
              <a:rPr lang="nl-NL" err="1"/>
              <a:t>eu</a:t>
            </a:r>
            <a:r>
              <a:rPr lang="nl-NL"/>
              <a:t>, </a:t>
            </a:r>
            <a:r>
              <a:rPr lang="nl-NL" err="1"/>
              <a:t>pretium</a:t>
            </a:r>
            <a:r>
              <a:rPr lang="nl-NL"/>
              <a:t> </a:t>
            </a:r>
            <a:r>
              <a:rPr lang="nl-NL" err="1"/>
              <a:t>quis</a:t>
            </a:r>
            <a:r>
              <a:rPr lang="nl-NL"/>
              <a:t>.</a:t>
            </a:r>
          </a:p>
        </p:txBody>
      </p:sp>
      <p:sp>
        <p:nvSpPr>
          <p:cNvPr id="23" name="Tijdelijke aanduiding voor tekst 14"/>
          <p:cNvSpPr>
            <a:spLocks noGrp="1"/>
          </p:cNvSpPr>
          <p:nvPr>
            <p:ph type="body" sz="quarter" idx="28" hasCustomPrompt="1"/>
          </p:nvPr>
        </p:nvSpPr>
        <p:spPr>
          <a:xfrm>
            <a:off x="5020408" y="254794"/>
            <a:ext cx="3660716" cy="672647"/>
          </a:xfrm>
          <a:prstGeom prst="rect">
            <a:avLst/>
          </a:prstGeom>
        </p:spPr>
        <p:txBody>
          <a:bodyPr lIns="0" tIns="0" rIns="0" bIns="0" anchor="b" anchorCtr="0"/>
          <a:lstStyle>
            <a:lvl1pPr marL="0" indent="0">
              <a:lnSpc>
                <a:spcPts val="2727"/>
              </a:lnSpc>
              <a:spcBef>
                <a:spcPts val="0"/>
              </a:spcBef>
              <a:buNone/>
              <a:defRPr sz="2600" b="0" baseline="0">
                <a:solidFill>
                  <a:schemeClr val="bg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24" name="Tijdelijke aanduiding voor tekst 16"/>
          <p:cNvSpPr>
            <a:spLocks noGrp="1"/>
          </p:cNvSpPr>
          <p:nvPr>
            <p:ph type="body" sz="quarter" idx="29" hasCustomPrompt="1"/>
          </p:nvPr>
        </p:nvSpPr>
        <p:spPr>
          <a:xfrm>
            <a:off x="5020074" y="986852"/>
            <a:ext cx="3656112"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25" name="Tijdelijke aanduiding voor tekst 14"/>
          <p:cNvSpPr>
            <a:spLocks noGrp="1"/>
          </p:cNvSpPr>
          <p:nvPr>
            <p:ph type="body" sz="quarter" idx="16" hasCustomPrompt="1"/>
          </p:nvPr>
        </p:nvSpPr>
        <p:spPr>
          <a:xfrm>
            <a:off x="483947" y="261299"/>
            <a:ext cx="3623087" cy="672647"/>
          </a:xfrm>
          <a:prstGeom prst="rect">
            <a:avLst/>
          </a:prstGeom>
        </p:spPr>
        <p:txBody>
          <a:bodyPr lIns="0" tIns="0" rIns="0" bIns="0" anchor="b" anchorCtr="0"/>
          <a:lstStyle>
            <a:lvl1pPr marL="0" indent="0">
              <a:lnSpc>
                <a:spcPts val="272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27" name="Tijdelijke aanduiding voor tekst 16"/>
          <p:cNvSpPr>
            <a:spLocks noGrp="1"/>
          </p:cNvSpPr>
          <p:nvPr>
            <p:ph type="body" sz="quarter" idx="17" hasCustomPrompt="1"/>
          </p:nvPr>
        </p:nvSpPr>
        <p:spPr>
          <a:xfrm>
            <a:off x="483612" y="986213"/>
            <a:ext cx="3618530" cy="379529"/>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2"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7"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246798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Slide - Blue background">
    <p:spTree>
      <p:nvGrpSpPr>
        <p:cNvPr id="1" name=""/>
        <p:cNvGrpSpPr/>
        <p:nvPr/>
      </p:nvGrpSpPr>
      <p:grpSpPr>
        <a:xfrm>
          <a:off x="0" y="0"/>
          <a:ext cx="0" cy="0"/>
          <a:chOff x="0" y="0"/>
          <a:chExt cx="0" cy="0"/>
        </a:xfrm>
      </p:grpSpPr>
      <p:sp>
        <p:nvSpPr>
          <p:cNvPr id="2" name="Rechthoek 1"/>
          <p:cNvSpPr/>
          <p:nvPr userDrawn="1"/>
        </p:nvSpPr>
        <p:spPr>
          <a:xfrm>
            <a:off x="831" y="0"/>
            <a:ext cx="9143169" cy="4625610"/>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87909" tIns="43954" rIns="87909" bIns="43954" rtlCol="0" anchor="ctr"/>
          <a:lstStyle/>
          <a:p>
            <a:pPr algn="ctr"/>
            <a:endParaRPr lang="nl-NL"/>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 y="4625610"/>
            <a:ext cx="9143169" cy="523828"/>
          </a:xfrm>
          <a:prstGeom prst="rect">
            <a:avLst/>
          </a:prstGeom>
        </p:spPr>
      </p:pic>
      <p:sp>
        <p:nvSpPr>
          <p:cNvPr id="22" name="Tijdelijke aanduiding voor tekst 16"/>
          <p:cNvSpPr>
            <a:spLocks noGrp="1"/>
          </p:cNvSpPr>
          <p:nvPr>
            <p:ph type="body" sz="quarter" idx="12" hasCustomPrompt="1"/>
          </p:nvPr>
        </p:nvSpPr>
        <p:spPr>
          <a:xfrm>
            <a:off x="476617" y="788192"/>
            <a:ext cx="8204200" cy="3669507"/>
          </a:xfrm>
          <a:prstGeom prst="rect">
            <a:avLst/>
          </a:prstGeom>
        </p:spPr>
        <p:txBody>
          <a:bodyPr lIns="0" tIns="0" rIns="0" bIns="0"/>
          <a:lstStyle>
            <a:lvl1pPr marL="0" indent="0">
              <a:lnSpc>
                <a:spcPct val="100000"/>
              </a:lnSpc>
              <a:spcBef>
                <a:spcPts val="96"/>
              </a:spcBef>
              <a:buNone/>
              <a:defRPr sz="1000">
                <a:solidFill>
                  <a:schemeClr val="bg1"/>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483946" y="27384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bg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4"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399791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laimer Slide - White Background">
    <p:spTree>
      <p:nvGrpSpPr>
        <p:cNvPr id="1" name=""/>
        <p:cNvGrpSpPr/>
        <p:nvPr/>
      </p:nvGrpSpPr>
      <p:grpSpPr>
        <a:xfrm>
          <a:off x="0" y="0"/>
          <a:ext cx="0" cy="0"/>
          <a:chOff x="0" y="0"/>
          <a:chExt cx="0" cy="0"/>
        </a:xfrm>
      </p:grpSpPr>
      <p:sp>
        <p:nvSpPr>
          <p:cNvPr id="8" name="Tijdelijke aanduiding voor tekst 16"/>
          <p:cNvSpPr>
            <a:spLocks noGrp="1"/>
          </p:cNvSpPr>
          <p:nvPr>
            <p:ph type="body" sz="quarter" idx="12" hasCustomPrompt="1"/>
          </p:nvPr>
        </p:nvSpPr>
        <p:spPr>
          <a:xfrm>
            <a:off x="476617" y="795337"/>
            <a:ext cx="8204200" cy="3671888"/>
          </a:xfrm>
          <a:prstGeom prst="rect">
            <a:avLst/>
          </a:prstGeom>
        </p:spPr>
        <p:txBody>
          <a:bodyPr lIns="0" tIns="0" rIns="0" bIns="0"/>
          <a:lstStyle>
            <a:lvl1pPr marL="0" indent="0">
              <a:lnSpc>
                <a:spcPct val="100000"/>
              </a:lnSpc>
              <a:spcBef>
                <a:spcPts val="96"/>
              </a:spcBef>
              <a:buNone/>
              <a:defRPr sz="10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1" name="Tijdelijke aanduiding voor tekst 14"/>
          <p:cNvSpPr>
            <a:spLocks noGrp="1"/>
          </p:cNvSpPr>
          <p:nvPr>
            <p:ph type="body" sz="quarter" idx="16" hasCustomPrompt="1"/>
          </p:nvPr>
        </p:nvSpPr>
        <p:spPr>
          <a:xfrm>
            <a:off x="483946" y="27384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pic>
        <p:nvPicPr>
          <p:cNvPr id="15" name="Afbeelding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7"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0"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161741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1" y="4109391"/>
            <a:ext cx="9133019" cy="1034822"/>
          </a:xfrm>
          <a:prstGeom prst="rect">
            <a:avLst/>
          </a:prstGeom>
        </p:spPr>
      </p:pic>
      <p:sp>
        <p:nvSpPr>
          <p:cNvPr id="18" name="Tijdelijke aanduiding voor tekst 14"/>
          <p:cNvSpPr>
            <a:spLocks noGrp="1"/>
          </p:cNvSpPr>
          <p:nvPr>
            <p:ph type="body" sz="quarter" idx="15" hasCustomPrompt="1"/>
          </p:nvPr>
        </p:nvSpPr>
        <p:spPr>
          <a:xfrm>
            <a:off x="5254870" y="4800138"/>
            <a:ext cx="3424041" cy="248603"/>
          </a:xfrm>
          <a:prstGeom prst="rect">
            <a:avLst/>
          </a:prstGeom>
        </p:spPr>
        <p:txBody>
          <a:bodyPr lIns="0" tIns="0" rIns="0" bIns="0" anchor="ctr" anchorCtr="0"/>
          <a:lstStyle>
            <a:lvl1pPr marL="0" indent="0" algn="r">
              <a:lnSpc>
                <a:spcPct val="100000"/>
              </a:lnSpc>
              <a:spcBef>
                <a:spcPts val="0"/>
              </a:spcBef>
              <a:buNone/>
              <a:defRPr sz="12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January 1 2016</a:t>
            </a:r>
          </a:p>
        </p:txBody>
      </p:sp>
      <p:sp>
        <p:nvSpPr>
          <p:cNvPr id="24" name="Tijdelijke aanduiding voor afbeelding 7"/>
          <p:cNvSpPr>
            <a:spLocks noGrp="1"/>
          </p:cNvSpPr>
          <p:nvPr>
            <p:ph type="pic" sz="quarter" idx="10" hasCustomPrompt="1"/>
          </p:nvPr>
        </p:nvSpPr>
        <p:spPr>
          <a:xfrm>
            <a:off x="1" y="1924217"/>
            <a:ext cx="9153224" cy="2621690"/>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153384 w 9157195"/>
              <a:gd name="connsiteY4" fmla="*/ 2204380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005305 w 9157195"/>
              <a:gd name="connsiteY4" fmla="*/ 2159539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72399 w 9157195"/>
              <a:gd name="connsiteY4" fmla="*/ 2021276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26330 w 9157195"/>
              <a:gd name="connsiteY4" fmla="*/ 2196907 h 2669373"/>
              <a:gd name="connsiteX5" fmla="*/ 0 w 9157195"/>
              <a:gd name="connsiteY5" fmla="*/ 2540536 h 2669373"/>
              <a:gd name="connsiteX6" fmla="*/ 0 w 9157195"/>
              <a:gd name="connsiteY6" fmla="*/ 0 h 2669373"/>
              <a:gd name="connsiteX0" fmla="*/ 0 w 9157195"/>
              <a:gd name="connsiteY0" fmla="*/ 0 h 2662692"/>
              <a:gd name="connsiteX1" fmla="*/ 9157195 w 9157195"/>
              <a:gd name="connsiteY1" fmla="*/ 1926 h 2662692"/>
              <a:gd name="connsiteX2" fmla="*/ 9150166 w 9157195"/>
              <a:gd name="connsiteY2" fmla="*/ 2662692 h 2662692"/>
              <a:gd name="connsiteX3" fmla="*/ 1118998 w 9157195"/>
              <a:gd name="connsiteY3" fmla="*/ 2561004 h 2662692"/>
              <a:gd name="connsiteX4" fmla="*/ 926330 w 9157195"/>
              <a:gd name="connsiteY4" fmla="*/ 2196907 h 2662692"/>
              <a:gd name="connsiteX5" fmla="*/ 0 w 9157195"/>
              <a:gd name="connsiteY5" fmla="*/ 2540536 h 2662692"/>
              <a:gd name="connsiteX6" fmla="*/ 0 w 9157195"/>
              <a:gd name="connsiteY6" fmla="*/ 0 h 2662692"/>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40536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59912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31095 w 9157195"/>
              <a:gd name="connsiteY4" fmla="*/ 2247768 h 2666510"/>
              <a:gd name="connsiteX5" fmla="*/ 0 w 9157195"/>
              <a:gd name="connsiteY5" fmla="*/ 2559912 h 2666510"/>
              <a:gd name="connsiteX6" fmla="*/ 0 w 9157195"/>
              <a:gd name="connsiteY6" fmla="*/ 0 h 266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6510">
                <a:moveTo>
                  <a:pt x="0" y="0"/>
                </a:moveTo>
                <a:lnTo>
                  <a:pt x="9157195" y="1926"/>
                </a:lnTo>
                <a:cubicBezTo>
                  <a:pt x="9154913" y="886543"/>
                  <a:pt x="9148049" y="1774221"/>
                  <a:pt x="9150166" y="2662692"/>
                </a:cubicBezTo>
                <a:lnTo>
                  <a:pt x="1068971" y="2666510"/>
                </a:lnTo>
                <a:lnTo>
                  <a:pt x="931095" y="2247768"/>
                </a:lnTo>
                <a:lnTo>
                  <a:pt x="0" y="2559912"/>
                </a:lnTo>
                <a:lnTo>
                  <a:pt x="0" y="0"/>
                </a:lnTo>
                <a:close/>
              </a:path>
            </a:pathLst>
          </a:custGeom>
          <a:solidFill>
            <a:schemeClr val="bg1">
              <a:lumMod val="85000"/>
              <a:alpha val="99000"/>
            </a:schemeClr>
          </a:solidFill>
        </p:spPr>
        <p:txBody>
          <a:bodyPr lIns="77925" tIns="38963" rIns="77925" bIns="38963"/>
          <a:lstStyle>
            <a:lvl1pPr marL="0" indent="0">
              <a:buNone/>
              <a:defRPr sz="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nl-NL"/>
              <a:t>Click on the icon </a:t>
            </a:r>
            <a:r>
              <a:rPr lang="nl-NL" err="1"/>
              <a:t>to</a:t>
            </a:r>
            <a:r>
              <a:rPr lang="nl-NL"/>
              <a:t> </a:t>
            </a:r>
            <a:r>
              <a:rPr lang="nl-NL" err="1"/>
              <a:t>insert</a:t>
            </a:r>
            <a:r>
              <a:rPr lang="nl-NL"/>
              <a:t> </a:t>
            </a:r>
            <a:r>
              <a:rPr lang="nl-NL" err="1"/>
              <a:t>an</a:t>
            </a:r>
            <a:r>
              <a:rPr lang="nl-NL"/>
              <a:t> image</a:t>
            </a:r>
            <a:endParaRPr lang="en-GB"/>
          </a:p>
        </p:txBody>
      </p:sp>
      <p:sp>
        <p:nvSpPr>
          <p:cNvPr id="11" name="Tijdelijke aanduiding voor tekst 10"/>
          <p:cNvSpPr>
            <a:spLocks noGrp="1"/>
          </p:cNvSpPr>
          <p:nvPr>
            <p:ph type="body" sz="quarter" idx="16" hasCustomPrompt="1"/>
          </p:nvPr>
        </p:nvSpPr>
        <p:spPr>
          <a:xfrm>
            <a:off x="5081955" y="1350000"/>
            <a:ext cx="3669323" cy="257175"/>
          </a:xfrm>
          <a:prstGeom prst="rect">
            <a:avLst/>
          </a:prstGeom>
        </p:spPr>
        <p:txBody>
          <a:bodyPr lIns="77925" tIns="38963" rIns="77925" bIns="38963" anchor="b"/>
          <a:lstStyle>
            <a:lvl1pPr marL="0" indent="0" algn="r">
              <a:lnSpc>
                <a:spcPts val="1534"/>
              </a:lnSpc>
              <a:spcBef>
                <a:spcPts val="0"/>
              </a:spcBef>
              <a:buNone/>
              <a:defRPr sz="1500" baseline="0">
                <a:solidFill>
                  <a:schemeClr val="tx1"/>
                </a:solidFill>
              </a:defRPr>
            </a:lvl1pPr>
          </a:lstStyle>
          <a:p>
            <a:pPr lvl="0"/>
            <a:r>
              <a:rPr lang="en-US"/>
              <a:t>Click to add name speaker</a:t>
            </a:r>
            <a:endParaRPr lang="nl-NL"/>
          </a:p>
        </p:txBody>
      </p:sp>
      <p:sp>
        <p:nvSpPr>
          <p:cNvPr id="31" name="Tijdelijke aanduiding voor tekst 10"/>
          <p:cNvSpPr>
            <a:spLocks noGrp="1"/>
          </p:cNvSpPr>
          <p:nvPr>
            <p:ph type="body" sz="quarter" idx="17" hasCustomPrompt="1"/>
          </p:nvPr>
        </p:nvSpPr>
        <p:spPr>
          <a:xfrm>
            <a:off x="5081672" y="1634400"/>
            <a:ext cx="3669323" cy="171451"/>
          </a:xfrm>
          <a:prstGeom prst="rect">
            <a:avLst/>
          </a:prstGeom>
        </p:spPr>
        <p:txBody>
          <a:bodyPr lIns="77925" tIns="38963" rIns="77925" bIns="38963" anchor="b"/>
          <a:lstStyle>
            <a:lvl1pPr marL="0" indent="0" algn="r">
              <a:lnSpc>
                <a:spcPts val="1364"/>
              </a:lnSpc>
              <a:spcBef>
                <a:spcPts val="0"/>
              </a:spcBef>
              <a:buNone/>
              <a:defRPr sz="1200" baseline="0">
                <a:solidFill>
                  <a:schemeClr val="tx2"/>
                </a:solidFill>
              </a:defRPr>
            </a:lvl1pPr>
          </a:lstStyle>
          <a:p>
            <a:pPr lvl="0"/>
            <a:r>
              <a:rPr lang="en-US"/>
              <a:t>Click to add job title</a:t>
            </a:r>
            <a:endParaRPr lang="nl-NL"/>
          </a:p>
        </p:txBody>
      </p:sp>
      <p:sp>
        <p:nvSpPr>
          <p:cNvPr id="12" name="Tijdelijke aanduiding voor tekst 14"/>
          <p:cNvSpPr>
            <a:spLocks noGrp="1"/>
          </p:cNvSpPr>
          <p:nvPr>
            <p:ph type="body" sz="quarter" idx="18" hasCustomPrompt="1"/>
          </p:nvPr>
        </p:nvSpPr>
        <p:spPr>
          <a:xfrm>
            <a:off x="482400" y="61200"/>
            <a:ext cx="8267049" cy="959642"/>
          </a:xfrm>
          <a:prstGeom prst="rect">
            <a:avLst/>
          </a:prstGeom>
        </p:spPr>
        <p:txBody>
          <a:bodyPr lIns="0" tIns="0" rIns="0" bIns="0" anchor="b" anchorCtr="0"/>
          <a:lstStyle>
            <a:lvl1pPr marL="0" indent="0">
              <a:lnSpc>
                <a:spcPts val="3238"/>
              </a:lnSpc>
              <a:spcBef>
                <a:spcPts val="0"/>
              </a:spcBef>
              <a:buNone/>
              <a:defRPr sz="32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a:t>
            </a:r>
          </a:p>
          <a:p>
            <a:pPr lvl="0"/>
            <a:r>
              <a:rPr lang="en-US"/>
              <a:t>(functional) title style</a:t>
            </a:r>
          </a:p>
        </p:txBody>
      </p:sp>
      <p:sp>
        <p:nvSpPr>
          <p:cNvPr id="16" name="Tijdelijke aanduiding voor tekst 16"/>
          <p:cNvSpPr>
            <a:spLocks noGrp="1"/>
          </p:cNvSpPr>
          <p:nvPr>
            <p:ph type="body" sz="quarter" idx="19" hasCustomPrompt="1"/>
          </p:nvPr>
        </p:nvSpPr>
        <p:spPr>
          <a:xfrm>
            <a:off x="483612" y="1040400"/>
            <a:ext cx="5776510" cy="385764"/>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Tree>
    <p:extLst>
      <p:ext uri="{BB962C8B-B14F-4D97-AF65-F5344CB8AC3E}">
        <p14:creationId xmlns:p14="http://schemas.microsoft.com/office/powerpoint/2010/main" val="46734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Slide Prism">
    <p:spTree>
      <p:nvGrpSpPr>
        <p:cNvPr id="1" name=""/>
        <p:cNvGrpSpPr/>
        <p:nvPr/>
      </p:nvGrpSpPr>
      <p:grpSpPr>
        <a:xfrm>
          <a:off x="0" y="0"/>
          <a:ext cx="0" cy="0"/>
          <a:chOff x="0" y="0"/>
          <a:chExt cx="0" cy="0"/>
        </a:xfrm>
      </p:grpSpPr>
      <p:pic>
        <p:nvPicPr>
          <p:cNvPr id="18"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5" name="Tijdelijke aanduiding voor tekst 14"/>
          <p:cNvSpPr>
            <a:spLocks noGrp="1"/>
          </p:cNvSpPr>
          <p:nvPr>
            <p:ph type="body" sz="quarter" idx="16"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1"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2"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Architecture Handbook</a:t>
            </a:r>
            <a:endParaRPr lang="nl-NL">
              <a:solidFill>
                <a:srgbClr val="0069B4"/>
              </a:solidFill>
            </a:endParaRPr>
          </a:p>
        </p:txBody>
      </p:sp>
    </p:spTree>
    <p:extLst>
      <p:ext uri="{BB962C8B-B14F-4D97-AF65-F5344CB8AC3E}">
        <p14:creationId xmlns:p14="http://schemas.microsoft.com/office/powerpoint/2010/main" val="226967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2" name="Tijdelijke aanduiding voor tekst 14"/>
          <p:cNvSpPr>
            <a:spLocks noGrp="1"/>
          </p:cNvSpPr>
          <p:nvPr>
            <p:ph type="body" sz="quarter" idx="18" hasCustomPrompt="1"/>
          </p:nvPr>
        </p:nvSpPr>
        <p:spPr>
          <a:xfrm>
            <a:off x="483946" y="2050256"/>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3" name="Tijdelijke aanduiding voor tekst 16"/>
          <p:cNvSpPr>
            <a:spLocks noGrp="1"/>
          </p:cNvSpPr>
          <p:nvPr>
            <p:ph type="body" sz="quarter" idx="19" hasCustomPrompt="1"/>
          </p:nvPr>
        </p:nvSpPr>
        <p:spPr>
          <a:xfrm>
            <a:off x="483612" y="2478880"/>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4"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349955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6" y="1154905"/>
            <a:ext cx="8180959" cy="3312320"/>
          </a:xfrm>
          <a:prstGeom prst="rect">
            <a:avLst/>
          </a:prstGeom>
        </p:spPr>
        <p:txBody>
          <a:bodyPr lIns="0" tIns="0" rIns="0" bIns="0"/>
          <a:lstStyle>
            <a:lvl1pPr marL="0" marR="0" indent="0" algn="l" defTabSz="879084" rtl="0" eaLnBrk="1" fontAlgn="auto" latinLnBrk="0" hangingPunct="1">
              <a:lnSpc>
                <a:spcPts val="1922"/>
              </a:lnSpc>
              <a:spcBef>
                <a:spcPts val="400"/>
              </a:spcBef>
              <a:spcAft>
                <a:spcPts val="0"/>
              </a:spcAft>
              <a:buClr>
                <a:srgbClr val="007BBF"/>
              </a:buClr>
              <a:buSzTx/>
              <a:buFont typeface="Arial" panose="020B0604020202020204" pitchFamily="34" charset="0"/>
              <a:buNone/>
              <a:tabLst/>
              <a:defRPr sz="18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360000" marR="0" indent="204788" algn="l" defTabSz="360000" rtl="0" eaLnBrk="1" fontAlgn="auto" latinLnBrk="0" hangingPunct="1">
              <a:lnSpc>
                <a:spcPts val="1900"/>
              </a:lnSpc>
              <a:spcBef>
                <a:spcPts val="0"/>
              </a:spcBef>
              <a:spcAft>
                <a:spcPts val="0"/>
              </a:spcAft>
              <a:buClr>
                <a:schemeClr val="tx1"/>
              </a:buClr>
              <a:buSzTx/>
              <a:buFont typeface="Arial" panose="020B0604020202020204" pitchFamily="34" charset="0"/>
              <a:buChar char="•"/>
              <a:tabLst/>
              <a:defRPr sz="1600" baseline="0">
                <a:solidFill>
                  <a:schemeClr val="tx2"/>
                </a:solidFill>
                <a:latin typeface="+mn-lt"/>
                <a:ea typeface="Verdana" panose="020B0604030504040204" pitchFamily="34" charset="0"/>
                <a:cs typeface="Verdana" panose="020B0604030504040204" pitchFamily="34" charset="0"/>
              </a:defRPr>
            </a:lvl2pPr>
            <a:lvl3pPr marL="720000" indent="205200" defTabSz="360000">
              <a:lnSpc>
                <a:spcPts val="1900"/>
              </a:lnSpc>
              <a:spcBef>
                <a:spcPts val="0"/>
              </a:spcBef>
              <a:buClr>
                <a:schemeClr val="tx1"/>
              </a:buClr>
              <a:buFont typeface="Arial" panose="020B0604020202020204" pitchFamily="34" charset="0"/>
              <a:buChar char="•"/>
              <a:defRPr sz="1600" baseline="0">
                <a:solidFill>
                  <a:schemeClr val="tx2"/>
                </a:solidFill>
                <a:latin typeface="+mn-lt"/>
                <a:ea typeface="Verdana" panose="020B0604030504040204" pitchFamily="34" charset="0"/>
                <a:cs typeface="Verdana" panose="020B0604030504040204" pitchFamily="34" charset="0"/>
              </a:defRPr>
            </a:lvl3pPr>
            <a:lvl4pPr marL="1080000" indent="205200" defTabSz="360000">
              <a:lnSpc>
                <a:spcPts val="1900"/>
              </a:lnSpc>
              <a:spcBef>
                <a:spcPts val="0"/>
              </a:spcBef>
              <a:buClr>
                <a:schemeClr val="tx1"/>
              </a:buClr>
              <a:buFont typeface="Arial" panose="020B0604020202020204" pitchFamily="34" charset="0"/>
              <a:buChar char="•"/>
              <a:defRPr sz="1600" baseline="0">
                <a:solidFill>
                  <a:schemeClr val="tx2"/>
                </a:solidFill>
                <a:latin typeface="+mn-lt"/>
                <a:ea typeface="Verdana" panose="020B0604030504040204" pitchFamily="34" charset="0"/>
                <a:cs typeface="Verdana" panose="020B0604030504040204" pitchFamily="34" charset="0"/>
              </a:defRPr>
            </a:lvl4pPr>
            <a:lvl5pPr marL="1725750" indent="-285750">
              <a:lnSpc>
                <a:spcPts val="1900"/>
              </a:lnSpc>
              <a:spcBef>
                <a:spcPts val="0"/>
              </a:spcBef>
              <a:buClr>
                <a:schemeClr val="tx1"/>
              </a:buClr>
              <a:buFont typeface="Arial" panose="020B0604020202020204" pitchFamily="34" charset="0"/>
              <a:buChar char="•"/>
              <a:defRPr sz="1600">
                <a:solidFill>
                  <a:schemeClr val="tx2"/>
                </a:solidFill>
                <a:latin typeface="+mn-lt"/>
                <a:ea typeface="Verdana" panose="020B0604030504040204" pitchFamily="34" charset="0"/>
                <a:cs typeface="Verdana" panose="020B0604030504040204" pitchFamily="34" charset="0"/>
              </a:defRPr>
            </a:lvl5pPr>
            <a:lvl6pPr marL="1800000" indent="205200">
              <a:lnSpc>
                <a:spcPts val="1900"/>
              </a:lnSpc>
              <a:spcBef>
                <a:spcPts val="0"/>
              </a:spcBef>
              <a:buClr>
                <a:schemeClr val="tx1"/>
              </a:buClr>
              <a:buFont typeface="Arial" panose="020B0604020202020204" pitchFamily="34" charset="0"/>
              <a:buChar char="•"/>
              <a:defRPr sz="1600">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483946" y="245269"/>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483612" y="673893"/>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6"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40100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s Option 2">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6" y="1159433"/>
            <a:ext cx="8180959" cy="3307792"/>
          </a:xfrm>
          <a:prstGeom prst="rect">
            <a:avLst/>
          </a:prstGeom>
        </p:spPr>
        <p:txBody>
          <a:bodyPr lIns="0" tIns="0" rIns="0" bIns="0"/>
          <a:lstStyle>
            <a:lvl1pPr marL="0" marR="0" indent="0" algn="l" defTabSz="879084" rtl="0" eaLnBrk="1" fontAlgn="auto" latinLnBrk="0" hangingPunct="1">
              <a:lnSpc>
                <a:spcPts val="2115"/>
              </a:lnSpc>
              <a:spcBef>
                <a:spcPct val="20000"/>
              </a:spcBef>
              <a:spcAft>
                <a:spcPts val="0"/>
              </a:spcAft>
              <a:buClr>
                <a:srgbClr val="007BBF"/>
              </a:buClr>
              <a:buSzTx/>
              <a:buFont typeface="Arial" panose="020B0604020202020204" pitchFamily="34" charset="0"/>
              <a:buNone/>
              <a:tabLst/>
              <a:defRPr sz="1700" baseline="0">
                <a:solidFill>
                  <a:schemeClr val="tx2"/>
                </a:solidFill>
                <a:latin typeface="+mn-lt"/>
                <a:ea typeface="Verdana" panose="020B0604030504040204" pitchFamily="34" charset="0"/>
                <a:cs typeface="Verdana" panose="020B0604030504040204" pitchFamily="34" charset="0"/>
              </a:defRPr>
            </a:lvl1pPr>
            <a:lvl2pPr marL="0" marR="0" indent="-173985" algn="l" defTabSz="879084" rtl="0" eaLnBrk="1" fontAlgn="auto" latinLnBrk="0" hangingPunct="1">
              <a:lnSpc>
                <a:spcPts val="2160"/>
              </a:lnSpc>
              <a:spcBef>
                <a:spcPts val="400"/>
              </a:spcBef>
              <a:spcAft>
                <a:spcPts val="0"/>
              </a:spcAft>
              <a:buClr>
                <a:srgbClr val="007BBF"/>
              </a:buClr>
              <a:buSzTx/>
              <a:buFont typeface="Arial" panose="020B0604020202020204" pitchFamily="34" charset="0"/>
              <a:buChar char="•"/>
              <a:tabLst/>
              <a:defRPr sz="1800">
                <a:solidFill>
                  <a:schemeClr val="tx2"/>
                </a:solidFill>
                <a:latin typeface="+mn-lt"/>
                <a:ea typeface="Verdana" panose="020B0604030504040204" pitchFamily="34" charset="0"/>
                <a:cs typeface="Verdana" panose="020B0604030504040204" pitchFamily="34" charset="0"/>
              </a:defRPr>
            </a:lvl2pPr>
            <a:lvl3pPr marL="173985" indent="0">
              <a:lnSpc>
                <a:spcPts val="2160"/>
              </a:lnSpc>
              <a:spcBef>
                <a:spcPts val="0"/>
              </a:spcBef>
              <a:spcAft>
                <a:spcPts val="0"/>
              </a:spcAft>
              <a:buFontTx/>
              <a:buNone/>
              <a:defRPr sz="1600" baseline="0">
                <a:solidFill>
                  <a:schemeClr val="tx2"/>
                </a:solidFill>
                <a:latin typeface="+mn-lt"/>
                <a:ea typeface="Verdana" panose="020B0604030504040204" pitchFamily="34" charset="0"/>
                <a:cs typeface="Verdana" panose="020B0604030504040204" pitchFamily="34" charset="0"/>
              </a:defRPr>
            </a:lvl3pPr>
            <a:lvl4pPr marL="378000" indent="0">
              <a:lnSpc>
                <a:spcPts val="2160"/>
              </a:lnSpc>
              <a:spcBef>
                <a:spcPts val="0"/>
              </a:spcBef>
              <a:buFontTx/>
              <a:buNone/>
              <a:defRPr sz="1600">
                <a:solidFill>
                  <a:schemeClr val="tx2"/>
                </a:solidFill>
                <a:latin typeface="+mj-lt"/>
                <a:ea typeface="Verdana" panose="020B0604030504040204" pitchFamily="34" charset="0"/>
                <a:cs typeface="Verdana" panose="020B0604030504040204" pitchFamily="34" charset="0"/>
              </a:defRPr>
            </a:lvl4pPr>
            <a:lvl5pPr marL="583200" indent="0">
              <a:lnSpc>
                <a:spcPts val="2160"/>
              </a:lnSpc>
              <a:spcBef>
                <a:spcPts val="0"/>
              </a:spcBef>
              <a:buFontTx/>
              <a:buNone/>
              <a:defRPr sz="1600">
                <a:solidFill>
                  <a:schemeClr val="tx2"/>
                </a:solidFill>
                <a:latin typeface="+mj-lt"/>
                <a:ea typeface="Verdana" panose="020B0604030504040204" pitchFamily="34" charset="0"/>
                <a:cs typeface="Verdana" panose="020B0604030504040204" pitchFamily="34" charset="0"/>
              </a:defRPr>
            </a:lvl5pPr>
            <a:lvl6pPr marL="788400" indent="0">
              <a:lnSpc>
                <a:spcPts val="2160"/>
              </a:lnSpc>
              <a:spcBef>
                <a:spcPts val="0"/>
              </a:spcBef>
              <a:buFontTx/>
              <a:buNone/>
              <a:defRPr sz="1600">
                <a:solidFill>
                  <a:schemeClr val="tx2"/>
                </a:solidFill>
                <a:latin typeface="+mj-lt"/>
              </a:defRPr>
            </a:lvl6pPr>
          </a:lstStyle>
          <a:p>
            <a:pPr lvl="1"/>
            <a:r>
              <a:rPr lang="en-US"/>
              <a:t>Bullet points option 2</a:t>
            </a:r>
          </a:p>
          <a:p>
            <a:pPr lvl="2"/>
            <a:r>
              <a:rPr lang="en-US"/>
              <a:t>Click to edit master bullet title style</a:t>
            </a:r>
          </a:p>
          <a:p>
            <a:pPr lvl="1"/>
            <a:r>
              <a:rPr lang="en-US"/>
              <a:t>Click to edit bullet level 1</a:t>
            </a:r>
          </a:p>
          <a:p>
            <a:pPr lvl="2"/>
            <a:r>
              <a:rPr lang="en-US"/>
              <a:t>Click to edit bullet style level 2</a:t>
            </a:r>
          </a:p>
          <a:p>
            <a:pPr lvl="3"/>
            <a:r>
              <a:rPr lang="en-US"/>
              <a:t>Click to edit bullet style level 3</a:t>
            </a:r>
          </a:p>
        </p:txBody>
      </p:sp>
      <p:sp>
        <p:nvSpPr>
          <p:cNvPr id="13" name="Tijdelijke aanduiding voor tekst 14"/>
          <p:cNvSpPr>
            <a:spLocks noGrp="1"/>
          </p:cNvSpPr>
          <p:nvPr>
            <p:ph type="body" sz="quarter" idx="16" hasCustomPrompt="1"/>
          </p:nvPr>
        </p:nvSpPr>
        <p:spPr>
          <a:xfrm>
            <a:off x="483946" y="245269"/>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4" name="Tijdelijke aanduiding voor tekst 16"/>
          <p:cNvSpPr>
            <a:spLocks noGrp="1"/>
          </p:cNvSpPr>
          <p:nvPr>
            <p:ph type="body" sz="quarter" idx="17" hasCustomPrompt="1"/>
          </p:nvPr>
        </p:nvSpPr>
        <p:spPr>
          <a:xfrm>
            <a:off x="483612" y="673893"/>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2"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410306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2" name="Tijdelijke aanduiding voor tekst 14"/>
          <p:cNvSpPr>
            <a:spLocks noGrp="1"/>
          </p:cNvSpPr>
          <p:nvPr>
            <p:ph type="body" sz="quarter" idx="18" hasCustomPrompt="1"/>
          </p:nvPr>
        </p:nvSpPr>
        <p:spPr>
          <a:xfrm>
            <a:off x="483946" y="2050256"/>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3" name="Tijdelijke aanduiding voor tekst 16"/>
          <p:cNvSpPr>
            <a:spLocks noGrp="1"/>
          </p:cNvSpPr>
          <p:nvPr>
            <p:ph type="body" sz="quarter" idx="19" hasCustomPrompt="1"/>
          </p:nvPr>
        </p:nvSpPr>
        <p:spPr>
          <a:xfrm>
            <a:off x="483612" y="2478880"/>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Tree>
    <p:extLst>
      <p:ext uri="{BB962C8B-B14F-4D97-AF65-F5344CB8AC3E}">
        <p14:creationId xmlns:p14="http://schemas.microsoft.com/office/powerpoint/2010/main" val="328969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s Option 3">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6" y="1154906"/>
            <a:ext cx="8180959" cy="3312319"/>
          </a:xfrm>
          <a:prstGeom prst="rect">
            <a:avLst/>
          </a:prstGeom>
        </p:spPr>
        <p:txBody>
          <a:bodyPr lIns="0" tIns="0" rIns="0" bIns="0"/>
          <a:lstStyle>
            <a:lvl1pPr marL="0" marR="0" indent="0" algn="l" defTabSz="879084" rtl="0" eaLnBrk="1" fontAlgn="auto" latinLnBrk="0" hangingPunct="1">
              <a:lnSpc>
                <a:spcPts val="1922"/>
              </a:lnSpc>
              <a:spcBef>
                <a:spcPts val="0"/>
              </a:spcBef>
              <a:spcAft>
                <a:spcPts val="384"/>
              </a:spcAft>
              <a:buClr>
                <a:srgbClr val="007BBF"/>
              </a:buClr>
              <a:buSzTx/>
              <a:buFont typeface="Arial" panose="020B0604020202020204" pitchFamily="34" charset="0"/>
              <a:buNone/>
              <a:tabLst/>
              <a:defRPr sz="2000" baseline="0">
                <a:solidFill>
                  <a:schemeClr val="tx2"/>
                </a:solidFill>
                <a:latin typeface="+mn-lt"/>
                <a:ea typeface="Verdana" panose="020B0604030504040204" pitchFamily="34" charset="0"/>
                <a:cs typeface="Verdana" panose="020B0604030504040204" pitchFamily="34" charset="0"/>
              </a:defRPr>
            </a:lvl1pPr>
            <a:lvl2pPr marL="347970" marR="0" indent="-173985" algn="l" defTabSz="879084" rtl="0" eaLnBrk="1" fontAlgn="auto" latinLnBrk="0" hangingPunct="1">
              <a:lnSpc>
                <a:spcPts val="2200"/>
              </a:lnSpc>
              <a:spcBef>
                <a:spcPts val="400"/>
              </a:spcBef>
              <a:spcAft>
                <a:spcPts val="0"/>
              </a:spcAft>
              <a:buClr>
                <a:srgbClr val="007BBF"/>
              </a:buClr>
              <a:buSzTx/>
              <a:buFont typeface="Arial" panose="020B0604020202020204" pitchFamily="34" charset="0"/>
              <a:buChar char="•"/>
              <a:tabLst/>
              <a:defRPr sz="1800" baseline="0">
                <a:solidFill>
                  <a:schemeClr val="tx2"/>
                </a:solidFill>
                <a:latin typeface="+mn-lt"/>
                <a:ea typeface="Verdana" panose="020B0604030504040204" pitchFamily="34" charset="0"/>
                <a:cs typeface="Verdana" panose="020B0604030504040204" pitchFamily="34" charset="0"/>
              </a:defRPr>
            </a:lvl2pPr>
            <a:lvl3pPr marL="173985" indent="0">
              <a:lnSpc>
                <a:spcPts val="2200"/>
              </a:lnSpc>
              <a:spcBef>
                <a:spcPts val="0"/>
              </a:spcBef>
              <a:spcAft>
                <a:spcPts val="0"/>
              </a:spcAft>
              <a:buFontTx/>
              <a:buNone/>
              <a:defRPr sz="1600" baseline="0">
                <a:solidFill>
                  <a:schemeClr val="tx2"/>
                </a:solidFill>
                <a:latin typeface="Calibri" panose="020F0502020204030204" pitchFamily="34" charset="0"/>
                <a:ea typeface="Verdana" panose="020B0604030504040204" pitchFamily="34" charset="0"/>
                <a:cs typeface="Verdana" panose="020B0604030504040204" pitchFamily="34" charset="0"/>
              </a:defRPr>
            </a:lvl3pPr>
            <a:lvl4pPr marL="378000" indent="0">
              <a:lnSpc>
                <a:spcPts val="2200"/>
              </a:lnSpc>
              <a:spcBef>
                <a:spcPts val="0"/>
              </a:spcBef>
              <a:buFontTx/>
              <a:buNone/>
              <a:defRPr sz="1600" baseline="0">
                <a:solidFill>
                  <a:schemeClr val="tx2"/>
                </a:solidFill>
                <a:latin typeface="Calibri" panose="020F0502020204030204" pitchFamily="34" charset="0"/>
                <a:ea typeface="Verdana" panose="020B0604030504040204" pitchFamily="34" charset="0"/>
                <a:cs typeface="Verdana" panose="020B0604030504040204" pitchFamily="34" charset="0"/>
              </a:defRPr>
            </a:lvl4pPr>
            <a:lvl5pPr marL="583200" indent="0">
              <a:lnSpc>
                <a:spcPts val="2200"/>
              </a:lnSpc>
              <a:spcBef>
                <a:spcPts val="0"/>
              </a:spcBef>
              <a:buFontTx/>
              <a:buNone/>
              <a:defRPr sz="1600" baseline="0">
                <a:solidFill>
                  <a:schemeClr val="tx2"/>
                </a:solidFill>
                <a:latin typeface="Calibri" panose="020F0502020204030204" pitchFamily="34" charset="0"/>
                <a:ea typeface="Verdana" panose="020B0604030504040204" pitchFamily="34" charset="0"/>
                <a:cs typeface="Verdana" panose="020B0604030504040204" pitchFamily="34" charset="0"/>
              </a:defRPr>
            </a:lvl5pPr>
            <a:lvl6pPr marL="788400" indent="0">
              <a:lnSpc>
                <a:spcPts val="2200"/>
              </a:lnSpc>
              <a:spcBef>
                <a:spcPts val="0"/>
              </a:spcBef>
              <a:buFontTx/>
              <a:buNone/>
              <a:defRPr sz="1600" baseline="0">
                <a:solidFill>
                  <a:schemeClr val="tx2"/>
                </a:solidFill>
                <a:latin typeface="Calibri" panose="020F0502020204030204" pitchFamily="34" charset="0"/>
              </a:defRPr>
            </a:lvl6pPr>
          </a:lstStyle>
          <a:p>
            <a:pPr lvl="0"/>
            <a:r>
              <a:rPr lang="en-US"/>
              <a:t>Bullet points option 3 Introduction</a:t>
            </a:r>
          </a:p>
          <a:p>
            <a:pPr lvl="1"/>
            <a:r>
              <a:rPr lang="en-US"/>
              <a:t>Text</a:t>
            </a:r>
          </a:p>
          <a:p>
            <a:pPr lvl="2"/>
            <a:r>
              <a:rPr lang="en-US"/>
              <a:t>Click to edit master bullet title style</a:t>
            </a:r>
          </a:p>
          <a:p>
            <a:pPr lvl="1"/>
            <a:r>
              <a:rPr lang="en-US"/>
              <a:t>Text</a:t>
            </a:r>
          </a:p>
          <a:p>
            <a:pPr lvl="2"/>
            <a:r>
              <a:rPr lang="en-US"/>
              <a:t>Click to edit bullet style level 2</a:t>
            </a:r>
          </a:p>
          <a:p>
            <a:pPr lvl="3"/>
            <a:r>
              <a:rPr lang="en-US"/>
              <a:t>Click to edit bullet style level 3</a:t>
            </a:r>
          </a:p>
        </p:txBody>
      </p:sp>
      <p:sp>
        <p:nvSpPr>
          <p:cNvPr id="15" name="Tijdelijke aanduiding voor tekst 14"/>
          <p:cNvSpPr>
            <a:spLocks noGrp="1"/>
          </p:cNvSpPr>
          <p:nvPr>
            <p:ph type="body" sz="quarter" idx="16"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7"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9"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1"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4506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486876" y="1152291"/>
            <a:ext cx="3619132" cy="3312552"/>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4" name="Tijdelijke aanduiding voor grafiek 2"/>
          <p:cNvSpPr>
            <a:spLocks noGrp="1"/>
          </p:cNvSpPr>
          <p:nvPr>
            <p:ph type="chart" sz="quarter" idx="15"/>
          </p:nvPr>
        </p:nvSpPr>
        <p:spPr>
          <a:xfrm>
            <a:off x="5020408" y="1152289"/>
            <a:ext cx="3644498" cy="3312553"/>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7" name="Tijdelijke aanduiding voor tekst 14"/>
          <p:cNvSpPr>
            <a:spLocks noGrp="1"/>
          </p:cNvSpPr>
          <p:nvPr>
            <p:ph type="body" sz="quarter" idx="25"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8"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cxnSp>
        <p:nvCxnSpPr>
          <p:cNvPr id="12" name="Rechte verbindingslijn 11"/>
          <p:cNvCxnSpPr/>
          <p:nvPr userDrawn="1"/>
        </p:nvCxnSpPr>
        <p:spPr>
          <a:xfrm>
            <a:off x="4580694" y="1152291"/>
            <a:ext cx="0" cy="3312552"/>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6"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28457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486876" y="1152293"/>
            <a:ext cx="2605087" cy="3314934"/>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9" name="Tijdelijke aanduiding voor grafiek 2"/>
          <p:cNvSpPr>
            <a:spLocks noGrp="1"/>
          </p:cNvSpPr>
          <p:nvPr>
            <p:ph type="chart" sz="quarter" idx="15"/>
          </p:nvPr>
        </p:nvSpPr>
        <p:spPr>
          <a:xfrm>
            <a:off x="3278433" y="1152291"/>
            <a:ext cx="2605087" cy="3314935"/>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10" name="Tijdelijke aanduiding voor grafiek 2"/>
          <p:cNvSpPr>
            <a:spLocks noGrp="1"/>
          </p:cNvSpPr>
          <p:nvPr>
            <p:ph type="chart" sz="quarter" idx="16"/>
          </p:nvPr>
        </p:nvSpPr>
        <p:spPr>
          <a:xfrm>
            <a:off x="6068405" y="1152291"/>
            <a:ext cx="2605087" cy="3314935"/>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15" name="Tijdelijke aanduiding voor tekst 14"/>
          <p:cNvSpPr>
            <a:spLocks noGrp="1"/>
          </p:cNvSpPr>
          <p:nvPr>
            <p:ph type="body" sz="quarter" idx="25" hasCustomPrompt="1"/>
          </p:nvPr>
        </p:nvSpPr>
        <p:spPr>
          <a:xfrm>
            <a:off x="483946" y="254796"/>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1" name="Afbeelding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12"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18"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421938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486876" y="1152291"/>
            <a:ext cx="3864144" cy="1663419"/>
          </a:xfrm>
          <a:prstGeom prst="rect">
            <a:avLst/>
          </a:prstGeom>
        </p:spPr>
        <p:txBody>
          <a:bodyPr lIns="87909" tIns="43954" rIns="87909" bIns="43954"/>
          <a:lstStyle>
            <a:lvl1pPr marL="0" indent="0">
              <a:buNone/>
              <a:defRPr sz="1200">
                <a:solidFill>
                  <a:schemeClr val="tx1"/>
                </a:solidFill>
              </a:defRPr>
            </a:lvl1pPr>
          </a:lstStyle>
          <a:p>
            <a:endParaRPr lang="nl-NL"/>
          </a:p>
        </p:txBody>
      </p:sp>
      <p:sp>
        <p:nvSpPr>
          <p:cNvPr id="7" name="Tijdelijke aanduiding voor tekst 14"/>
          <p:cNvSpPr>
            <a:spLocks noGrp="1"/>
          </p:cNvSpPr>
          <p:nvPr>
            <p:ph type="body" sz="quarter" idx="25"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8"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cxnSp>
        <p:nvCxnSpPr>
          <p:cNvPr id="12" name="Rechte verbindingslijn 11"/>
          <p:cNvCxnSpPr/>
          <p:nvPr userDrawn="1"/>
        </p:nvCxnSpPr>
        <p:spPr>
          <a:xfrm>
            <a:off x="4580694" y="1152291"/>
            <a:ext cx="0" cy="3314934"/>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p:cNvCxnSpPr/>
          <p:nvPr userDrawn="1"/>
        </p:nvCxnSpPr>
        <p:spPr>
          <a:xfrm flipH="1" flipV="1">
            <a:off x="483612" y="2818091"/>
            <a:ext cx="8181294" cy="1"/>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sp>
        <p:nvSpPr>
          <p:cNvPr id="16" name="Tijdelijke aanduiding voor grafiek 2"/>
          <p:cNvSpPr>
            <a:spLocks noGrp="1"/>
          </p:cNvSpPr>
          <p:nvPr>
            <p:ph type="chart" sz="quarter" idx="26"/>
          </p:nvPr>
        </p:nvSpPr>
        <p:spPr>
          <a:xfrm>
            <a:off x="4823461" y="1152291"/>
            <a:ext cx="3841446" cy="1663419"/>
          </a:xfrm>
          <a:prstGeom prst="rect">
            <a:avLst/>
          </a:prstGeom>
        </p:spPr>
        <p:txBody>
          <a:bodyPr lIns="87909" tIns="43954" rIns="87909" bIns="43954"/>
          <a:lstStyle>
            <a:lvl1pPr marL="0" indent="0">
              <a:buNone/>
              <a:defRPr sz="1200">
                <a:solidFill>
                  <a:schemeClr val="tx1"/>
                </a:solidFill>
              </a:defRPr>
            </a:lvl1pPr>
          </a:lstStyle>
          <a:p>
            <a:endParaRPr lang="nl-NL"/>
          </a:p>
        </p:txBody>
      </p:sp>
      <p:sp>
        <p:nvSpPr>
          <p:cNvPr id="17" name="Tijdelijke aanduiding voor grafiek 2"/>
          <p:cNvSpPr>
            <a:spLocks noGrp="1"/>
          </p:cNvSpPr>
          <p:nvPr>
            <p:ph type="chart" sz="quarter" idx="27"/>
          </p:nvPr>
        </p:nvSpPr>
        <p:spPr>
          <a:xfrm>
            <a:off x="486876" y="2803806"/>
            <a:ext cx="3864144" cy="1663419"/>
          </a:xfrm>
          <a:prstGeom prst="rect">
            <a:avLst/>
          </a:prstGeom>
        </p:spPr>
        <p:txBody>
          <a:bodyPr lIns="87909" tIns="43954" rIns="87909" bIns="43954"/>
          <a:lstStyle>
            <a:lvl1pPr marL="0" indent="0">
              <a:buNone/>
              <a:defRPr sz="1200">
                <a:solidFill>
                  <a:schemeClr val="tx1"/>
                </a:solidFill>
              </a:defRPr>
            </a:lvl1pPr>
          </a:lstStyle>
          <a:p>
            <a:endParaRPr lang="nl-NL"/>
          </a:p>
        </p:txBody>
      </p:sp>
      <p:sp>
        <p:nvSpPr>
          <p:cNvPr id="18" name="Tijdelijke aanduiding voor grafiek 2"/>
          <p:cNvSpPr>
            <a:spLocks noGrp="1"/>
          </p:cNvSpPr>
          <p:nvPr>
            <p:ph type="chart" sz="quarter" idx="28"/>
          </p:nvPr>
        </p:nvSpPr>
        <p:spPr>
          <a:xfrm>
            <a:off x="4830809" y="2803806"/>
            <a:ext cx="3834098" cy="1663419"/>
          </a:xfrm>
          <a:prstGeom prst="rect">
            <a:avLst/>
          </a:prstGeom>
        </p:spPr>
        <p:txBody>
          <a:bodyPr lIns="87909" tIns="43954" rIns="87909" bIns="43954"/>
          <a:lstStyle>
            <a:lvl1pPr marL="0" indent="0">
              <a:buNone/>
              <a:defRPr sz="1200">
                <a:solidFill>
                  <a:schemeClr val="tx1"/>
                </a:solidFill>
              </a:defRPr>
            </a:lvl1pPr>
          </a:lstStyle>
          <a:p>
            <a:endParaRPr lang="nl-NL"/>
          </a:p>
        </p:txBody>
      </p:sp>
      <p:pic>
        <p:nvPicPr>
          <p:cNvPr id="14" name="Afbeelding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73443"/>
            <a:ext cx="9144000" cy="476250"/>
          </a:xfrm>
          <a:prstGeom prst="rect">
            <a:avLst/>
          </a:prstGeom>
        </p:spPr>
      </p:pic>
      <p:sp>
        <p:nvSpPr>
          <p:cNvPr id="2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nSpc>
                <a:spcPct val="90000"/>
              </a:lnSpc>
            </a:pPr>
            <a:r>
              <a:rPr lang="en-US" sz="1200">
                <a:solidFill>
                  <a:srgbClr val="0069B4"/>
                </a:solidFill>
              </a:rPr>
              <a:t>     </a:t>
            </a:r>
            <a:fld id="{27E0A068-2F96-4452-B6AF-D7C6C78D01BA}" type="slidenum">
              <a:rPr lang="en-US" sz="1200" smtClean="0">
                <a:solidFill>
                  <a:srgbClr val="0069B4"/>
                </a:solidFill>
              </a:rPr>
              <a:pPr>
                <a:lnSpc>
                  <a:spcPct val="90000"/>
                </a:lnSpc>
              </a:pPr>
              <a:t>‹#›</a:t>
            </a:fld>
            <a:endParaRPr lang="en-US" sz="1200">
              <a:solidFill>
                <a:srgbClr val="0069B4"/>
              </a:solidFill>
            </a:endParaRPr>
          </a:p>
        </p:txBody>
      </p:sp>
      <p:sp>
        <p:nvSpPr>
          <p:cNvPr id="22"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solidFill>
                  <a:srgbClr val="0069B4"/>
                </a:solidFill>
              </a:rPr>
              <a:t>Click to edit footer project title</a:t>
            </a:r>
            <a:endParaRPr lang="nl-NL">
              <a:solidFill>
                <a:srgbClr val="0069B4"/>
              </a:solidFill>
            </a:endParaRPr>
          </a:p>
        </p:txBody>
      </p:sp>
    </p:spTree>
    <p:extLst>
      <p:ext uri="{BB962C8B-B14F-4D97-AF65-F5344CB8AC3E}">
        <p14:creationId xmlns:p14="http://schemas.microsoft.com/office/powerpoint/2010/main" val="167868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0278" y="192907"/>
            <a:ext cx="8602627" cy="253916"/>
          </a:xfrm>
          <a:prstGeom prst="rect">
            <a:avLst/>
          </a:prstGeom>
        </p:spPr>
        <p:txBody>
          <a:bodyPr/>
          <a:lstStyle/>
          <a:p>
            <a:r>
              <a:rPr lang="en-US"/>
              <a:t>Click to edit Master title style</a:t>
            </a:r>
            <a:endParaRPr lang="en-GB"/>
          </a:p>
        </p:txBody>
      </p:sp>
      <p:sp>
        <p:nvSpPr>
          <p:cNvPr id="4" name="Footer Placeholder 3"/>
          <p:cNvSpPr>
            <a:spLocks noGrp="1"/>
          </p:cNvSpPr>
          <p:nvPr>
            <p:ph type="ftr" sz="quarter" idx="11"/>
          </p:nvPr>
        </p:nvSpPr>
        <p:spPr>
          <a:xfrm>
            <a:off x="551631" y="4846339"/>
            <a:ext cx="2895600" cy="92333"/>
          </a:xfrm>
          <a:prstGeom prst="rect">
            <a:avLst/>
          </a:prstGeom>
        </p:spPr>
        <p:txBody>
          <a:bodyPr/>
          <a:lstStyle/>
          <a:p>
            <a:r>
              <a:rPr lang="en-GB"/>
              <a:t>v0.9</a:t>
            </a:r>
          </a:p>
        </p:txBody>
      </p:sp>
      <p:cxnSp>
        <p:nvCxnSpPr>
          <p:cNvPr id="6" name="Straight Connector 5"/>
          <p:cNvCxnSpPr/>
          <p:nvPr userDrawn="1"/>
        </p:nvCxnSpPr>
        <p:spPr>
          <a:xfrm>
            <a:off x="270277" y="4689515"/>
            <a:ext cx="8603446" cy="0"/>
          </a:xfrm>
          <a:prstGeom prst="line">
            <a:avLst/>
          </a:prstGeom>
          <a:ln w="6350">
            <a:solidFill>
              <a:srgbClr val="1A9CE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70277" y="625688"/>
            <a:ext cx="8603446" cy="0"/>
          </a:xfrm>
          <a:prstGeom prst="line">
            <a:avLst/>
          </a:prstGeom>
          <a:ln w="6350">
            <a:solidFill>
              <a:srgbClr val="1A9CE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70277" y="4846340"/>
            <a:ext cx="226490" cy="92333"/>
          </a:xfrm>
          <a:prstGeom prst="rect">
            <a:avLst/>
          </a:prstGeom>
          <a:noFill/>
        </p:spPr>
        <p:txBody>
          <a:bodyPr wrap="square" lIns="0" tIns="0" rIns="0" bIns="0" rtlCol="0" anchor="b" anchorCtr="0">
            <a:spAutoFit/>
          </a:bodyPr>
          <a:lstStyle/>
          <a:p>
            <a:fld id="{55E13717-5372-4872-AA2F-57969FF86C14}" type="slidenum">
              <a:rPr lang="en-GB" sz="600" b="1" smtClean="0">
                <a:solidFill>
                  <a:srgbClr val="1A9CE3"/>
                </a:solidFill>
                <a:cs typeface="Arial" pitchFamily="34" charset="0"/>
              </a:rPr>
              <a:pPr/>
              <a:t>‹#›</a:t>
            </a:fld>
            <a:endParaRPr lang="en-GB" sz="600" b="1">
              <a:solidFill>
                <a:srgbClr val="1A9CE3"/>
              </a:solidFill>
              <a:cs typeface="Arial"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0390" y="4752685"/>
            <a:ext cx="1116554" cy="174056"/>
          </a:xfrm>
          <a:prstGeom prst="rect">
            <a:avLst/>
          </a:prstGeom>
        </p:spPr>
      </p:pic>
    </p:spTree>
    <p:extLst>
      <p:ext uri="{BB962C8B-B14F-4D97-AF65-F5344CB8AC3E}">
        <p14:creationId xmlns:p14="http://schemas.microsoft.com/office/powerpoint/2010/main" val="296777782"/>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270279" y="192907"/>
            <a:ext cx="8602627" cy="253916"/>
          </a:xfrm>
          <a:prstGeom prst="rect">
            <a:avLst/>
          </a:prstGeom>
        </p:spPr>
        <p:txBody>
          <a:bodyPr/>
          <a:lstStyle/>
          <a:p>
            <a:r>
              <a:rPr lang="en-US"/>
              <a:t>Click to edit Master title style</a:t>
            </a:r>
            <a:endParaRPr lang="en-GB"/>
          </a:p>
        </p:txBody>
      </p:sp>
      <p:sp>
        <p:nvSpPr>
          <p:cNvPr id="6" name="Footer Placeholder 5"/>
          <p:cNvSpPr>
            <a:spLocks noGrp="1"/>
          </p:cNvSpPr>
          <p:nvPr>
            <p:ph type="ftr" sz="quarter" idx="11"/>
          </p:nvPr>
        </p:nvSpPr>
        <p:spPr>
          <a:xfrm>
            <a:off x="551631" y="4846341"/>
            <a:ext cx="2895600" cy="92333"/>
          </a:xfrm>
          <a:prstGeom prst="rect">
            <a:avLst/>
          </a:prstGeom>
        </p:spPr>
        <p:txBody>
          <a:bodyPr/>
          <a:lstStyle/>
          <a:p>
            <a:r>
              <a:rPr lang="en-GB"/>
              <a:t>Post Integration Planning</a:t>
            </a:r>
          </a:p>
        </p:txBody>
      </p:sp>
      <p:cxnSp>
        <p:nvCxnSpPr>
          <p:cNvPr id="8" name="Straight Connector 7"/>
          <p:cNvCxnSpPr/>
          <p:nvPr userDrawn="1"/>
        </p:nvCxnSpPr>
        <p:spPr>
          <a:xfrm>
            <a:off x="270277" y="4689515"/>
            <a:ext cx="8603446" cy="0"/>
          </a:xfrm>
          <a:prstGeom prst="line">
            <a:avLst/>
          </a:prstGeom>
          <a:ln w="6350">
            <a:solidFill>
              <a:srgbClr val="1A9CE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70277" y="625688"/>
            <a:ext cx="8603446" cy="0"/>
          </a:xfrm>
          <a:prstGeom prst="line">
            <a:avLst/>
          </a:prstGeom>
          <a:ln w="6350">
            <a:solidFill>
              <a:srgbClr val="1A9CE3"/>
            </a:soli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6"/>
          </p:nvPr>
        </p:nvSpPr>
        <p:spPr>
          <a:xfrm>
            <a:off x="270278" y="785813"/>
            <a:ext cx="4231385" cy="373380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p:cNvSpPr>
            <a:spLocks noGrp="1"/>
          </p:cNvSpPr>
          <p:nvPr>
            <p:ph type="body" sz="quarter" idx="17"/>
          </p:nvPr>
        </p:nvSpPr>
        <p:spPr>
          <a:xfrm>
            <a:off x="4643805" y="785513"/>
            <a:ext cx="4229099" cy="373410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Box 12"/>
          <p:cNvSpPr txBox="1"/>
          <p:nvPr userDrawn="1"/>
        </p:nvSpPr>
        <p:spPr>
          <a:xfrm>
            <a:off x="270277" y="4846341"/>
            <a:ext cx="226490" cy="92333"/>
          </a:xfrm>
          <a:prstGeom prst="rect">
            <a:avLst/>
          </a:prstGeom>
          <a:noFill/>
        </p:spPr>
        <p:txBody>
          <a:bodyPr wrap="square" lIns="0" tIns="0" rIns="0" bIns="0" rtlCol="0" anchor="b" anchorCtr="0">
            <a:spAutoFit/>
          </a:bodyPr>
          <a:lstStyle/>
          <a:p>
            <a:fld id="{55E13717-5372-4872-AA2F-57969FF86C14}" type="slidenum">
              <a:rPr lang="en-GB" sz="600" b="1">
                <a:solidFill>
                  <a:srgbClr val="1A9CE3"/>
                </a:solidFill>
                <a:cs typeface="Arial" pitchFamily="34" charset="0"/>
              </a:rPr>
              <a:pPr/>
              <a:t>‹#›</a:t>
            </a:fld>
            <a:endParaRPr lang="en-GB" sz="600" b="1">
              <a:solidFill>
                <a:srgbClr val="1A9CE3"/>
              </a:solidFill>
              <a:cs typeface="Arial"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0390" y="4752687"/>
            <a:ext cx="1116554" cy="174056"/>
          </a:xfrm>
          <a:prstGeom prst="rect">
            <a:avLst/>
          </a:prstGeom>
        </p:spPr>
      </p:pic>
    </p:spTree>
    <p:extLst>
      <p:ext uri="{BB962C8B-B14F-4D97-AF65-F5344CB8AC3E}">
        <p14:creationId xmlns:p14="http://schemas.microsoft.com/office/powerpoint/2010/main" val="324148677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6" y="1154905"/>
            <a:ext cx="8180959" cy="3312320"/>
          </a:xfrm>
          <a:prstGeom prst="rect">
            <a:avLst/>
          </a:prstGeom>
        </p:spPr>
        <p:txBody>
          <a:bodyPr lIns="0" tIns="0" rIns="0" bIns="0"/>
          <a:lstStyle>
            <a:lvl1pPr marL="0" marR="0" indent="0" algn="l" defTabSz="879084" rtl="0" eaLnBrk="1" fontAlgn="auto" latinLnBrk="0" hangingPunct="1">
              <a:lnSpc>
                <a:spcPts val="1922"/>
              </a:lnSpc>
              <a:spcBef>
                <a:spcPts val="400"/>
              </a:spcBef>
              <a:spcAft>
                <a:spcPts val="0"/>
              </a:spcAft>
              <a:buClr>
                <a:srgbClr val="007BBF"/>
              </a:buClr>
              <a:buSzTx/>
              <a:buFont typeface="Arial" panose="020B0604020202020204" pitchFamily="34" charset="0"/>
              <a:buNone/>
              <a:tabLst/>
              <a:defRPr sz="18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360000" marR="0" indent="204788" algn="l" defTabSz="360000" rtl="0" eaLnBrk="1" fontAlgn="auto" latinLnBrk="0" hangingPunct="1">
              <a:lnSpc>
                <a:spcPts val="1900"/>
              </a:lnSpc>
              <a:spcBef>
                <a:spcPts val="0"/>
              </a:spcBef>
              <a:spcAft>
                <a:spcPts val="0"/>
              </a:spcAft>
              <a:buClr>
                <a:schemeClr val="tx1"/>
              </a:buClr>
              <a:buSzTx/>
              <a:buFont typeface="Arial" panose="020B0604020202020204" pitchFamily="34" charset="0"/>
              <a:buChar char="•"/>
              <a:tabLst/>
              <a:defRPr sz="1600" baseline="0">
                <a:solidFill>
                  <a:schemeClr val="tx2"/>
                </a:solidFill>
                <a:latin typeface="+mn-lt"/>
                <a:ea typeface="Verdana" panose="020B0604030504040204" pitchFamily="34" charset="0"/>
                <a:cs typeface="Verdana" panose="020B0604030504040204" pitchFamily="34" charset="0"/>
              </a:defRPr>
            </a:lvl2pPr>
            <a:lvl3pPr marL="720000" indent="205200" defTabSz="360000">
              <a:lnSpc>
                <a:spcPts val="1900"/>
              </a:lnSpc>
              <a:spcBef>
                <a:spcPts val="0"/>
              </a:spcBef>
              <a:buClr>
                <a:schemeClr val="tx1"/>
              </a:buClr>
              <a:buFont typeface="Arial" panose="020B0604020202020204" pitchFamily="34" charset="0"/>
              <a:buChar char="•"/>
              <a:defRPr sz="1600" baseline="0">
                <a:solidFill>
                  <a:schemeClr val="tx2"/>
                </a:solidFill>
                <a:latin typeface="+mn-lt"/>
                <a:ea typeface="Verdana" panose="020B0604030504040204" pitchFamily="34" charset="0"/>
                <a:cs typeface="Verdana" panose="020B0604030504040204" pitchFamily="34" charset="0"/>
              </a:defRPr>
            </a:lvl3pPr>
            <a:lvl4pPr marL="1080000" indent="205200" defTabSz="360000">
              <a:lnSpc>
                <a:spcPts val="1900"/>
              </a:lnSpc>
              <a:spcBef>
                <a:spcPts val="0"/>
              </a:spcBef>
              <a:buClr>
                <a:schemeClr val="tx1"/>
              </a:buClr>
              <a:buFont typeface="Arial" panose="020B0604020202020204" pitchFamily="34" charset="0"/>
              <a:buChar char="•"/>
              <a:defRPr sz="1600" baseline="0">
                <a:solidFill>
                  <a:schemeClr val="tx2"/>
                </a:solidFill>
                <a:latin typeface="+mn-lt"/>
                <a:ea typeface="Verdana" panose="020B0604030504040204" pitchFamily="34" charset="0"/>
                <a:cs typeface="Verdana" panose="020B0604030504040204" pitchFamily="34" charset="0"/>
              </a:defRPr>
            </a:lvl4pPr>
            <a:lvl5pPr marL="1725750" indent="-285750">
              <a:lnSpc>
                <a:spcPts val="1900"/>
              </a:lnSpc>
              <a:spcBef>
                <a:spcPts val="0"/>
              </a:spcBef>
              <a:buClr>
                <a:schemeClr val="tx1"/>
              </a:buClr>
              <a:buFont typeface="Arial" panose="020B0604020202020204" pitchFamily="34" charset="0"/>
              <a:buChar char="•"/>
              <a:defRPr sz="1600">
                <a:solidFill>
                  <a:schemeClr val="tx2"/>
                </a:solidFill>
                <a:latin typeface="+mn-lt"/>
                <a:ea typeface="Verdana" panose="020B0604030504040204" pitchFamily="34" charset="0"/>
                <a:cs typeface="Verdana" panose="020B0604030504040204" pitchFamily="34" charset="0"/>
              </a:defRPr>
            </a:lvl5pPr>
            <a:lvl6pPr marL="1800000" indent="205200">
              <a:lnSpc>
                <a:spcPts val="1900"/>
              </a:lnSpc>
              <a:spcBef>
                <a:spcPts val="0"/>
              </a:spcBef>
              <a:buClr>
                <a:schemeClr val="tx1"/>
              </a:buClr>
              <a:buFont typeface="Arial" panose="020B0604020202020204" pitchFamily="34" charset="0"/>
              <a:buChar char="•"/>
              <a:defRPr sz="1600">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483946" y="245269"/>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483612" y="673893"/>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Tree>
    <p:extLst>
      <p:ext uri="{BB962C8B-B14F-4D97-AF65-F5344CB8AC3E}">
        <p14:creationId xmlns:p14="http://schemas.microsoft.com/office/powerpoint/2010/main" val="35135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Option 2">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6" y="1159433"/>
            <a:ext cx="8180959" cy="3307792"/>
          </a:xfrm>
          <a:prstGeom prst="rect">
            <a:avLst/>
          </a:prstGeom>
        </p:spPr>
        <p:txBody>
          <a:bodyPr lIns="0" tIns="0" rIns="0" bIns="0"/>
          <a:lstStyle>
            <a:lvl1pPr marL="0" marR="0" indent="0" algn="l" defTabSz="879084" rtl="0" eaLnBrk="1" fontAlgn="auto" latinLnBrk="0" hangingPunct="1">
              <a:lnSpc>
                <a:spcPts val="2115"/>
              </a:lnSpc>
              <a:spcBef>
                <a:spcPct val="20000"/>
              </a:spcBef>
              <a:spcAft>
                <a:spcPts val="0"/>
              </a:spcAft>
              <a:buClr>
                <a:srgbClr val="007BBF"/>
              </a:buClr>
              <a:buSzTx/>
              <a:buFont typeface="Arial" panose="020B0604020202020204" pitchFamily="34" charset="0"/>
              <a:buNone/>
              <a:tabLst/>
              <a:defRPr sz="1700" baseline="0">
                <a:solidFill>
                  <a:schemeClr val="tx2"/>
                </a:solidFill>
                <a:latin typeface="+mn-lt"/>
                <a:ea typeface="Verdana" panose="020B0604030504040204" pitchFamily="34" charset="0"/>
                <a:cs typeface="Verdana" panose="020B0604030504040204" pitchFamily="34" charset="0"/>
              </a:defRPr>
            </a:lvl1pPr>
            <a:lvl2pPr marL="0" marR="0" indent="-173985" algn="l" defTabSz="879084" rtl="0" eaLnBrk="1" fontAlgn="auto" latinLnBrk="0" hangingPunct="1">
              <a:lnSpc>
                <a:spcPts val="2160"/>
              </a:lnSpc>
              <a:spcBef>
                <a:spcPts val="400"/>
              </a:spcBef>
              <a:spcAft>
                <a:spcPts val="0"/>
              </a:spcAft>
              <a:buClr>
                <a:srgbClr val="007BBF"/>
              </a:buClr>
              <a:buSzTx/>
              <a:buFont typeface="Arial" panose="020B0604020202020204" pitchFamily="34" charset="0"/>
              <a:buChar char="•"/>
              <a:tabLst/>
              <a:defRPr sz="1800">
                <a:solidFill>
                  <a:schemeClr val="tx2"/>
                </a:solidFill>
                <a:latin typeface="+mn-lt"/>
                <a:ea typeface="Verdana" panose="020B0604030504040204" pitchFamily="34" charset="0"/>
                <a:cs typeface="Verdana" panose="020B0604030504040204" pitchFamily="34" charset="0"/>
              </a:defRPr>
            </a:lvl2pPr>
            <a:lvl3pPr marL="173985" indent="0">
              <a:lnSpc>
                <a:spcPts val="2160"/>
              </a:lnSpc>
              <a:spcBef>
                <a:spcPts val="0"/>
              </a:spcBef>
              <a:spcAft>
                <a:spcPts val="0"/>
              </a:spcAft>
              <a:buFontTx/>
              <a:buNone/>
              <a:defRPr sz="1600" baseline="0">
                <a:solidFill>
                  <a:schemeClr val="tx2"/>
                </a:solidFill>
                <a:latin typeface="+mn-lt"/>
                <a:ea typeface="Verdana" panose="020B0604030504040204" pitchFamily="34" charset="0"/>
                <a:cs typeface="Verdana" panose="020B0604030504040204" pitchFamily="34" charset="0"/>
              </a:defRPr>
            </a:lvl3pPr>
            <a:lvl4pPr marL="378000" indent="0">
              <a:lnSpc>
                <a:spcPts val="2160"/>
              </a:lnSpc>
              <a:spcBef>
                <a:spcPts val="0"/>
              </a:spcBef>
              <a:buFontTx/>
              <a:buNone/>
              <a:defRPr sz="1600">
                <a:solidFill>
                  <a:schemeClr val="tx2"/>
                </a:solidFill>
                <a:latin typeface="+mj-lt"/>
                <a:ea typeface="Verdana" panose="020B0604030504040204" pitchFamily="34" charset="0"/>
                <a:cs typeface="Verdana" panose="020B0604030504040204" pitchFamily="34" charset="0"/>
              </a:defRPr>
            </a:lvl4pPr>
            <a:lvl5pPr marL="583200" indent="0">
              <a:lnSpc>
                <a:spcPts val="2160"/>
              </a:lnSpc>
              <a:spcBef>
                <a:spcPts val="0"/>
              </a:spcBef>
              <a:buFontTx/>
              <a:buNone/>
              <a:defRPr sz="1600">
                <a:solidFill>
                  <a:schemeClr val="tx2"/>
                </a:solidFill>
                <a:latin typeface="+mj-lt"/>
                <a:ea typeface="Verdana" panose="020B0604030504040204" pitchFamily="34" charset="0"/>
                <a:cs typeface="Verdana" panose="020B0604030504040204" pitchFamily="34" charset="0"/>
              </a:defRPr>
            </a:lvl5pPr>
            <a:lvl6pPr marL="788400" indent="0">
              <a:lnSpc>
                <a:spcPts val="2160"/>
              </a:lnSpc>
              <a:spcBef>
                <a:spcPts val="0"/>
              </a:spcBef>
              <a:buFontTx/>
              <a:buNone/>
              <a:defRPr sz="1600">
                <a:solidFill>
                  <a:schemeClr val="tx2"/>
                </a:solidFill>
                <a:latin typeface="+mj-lt"/>
              </a:defRPr>
            </a:lvl6pPr>
          </a:lstStyle>
          <a:p>
            <a:pPr lvl="1"/>
            <a:r>
              <a:rPr lang="en-US"/>
              <a:t>Bullet points option 2</a:t>
            </a:r>
          </a:p>
          <a:p>
            <a:pPr lvl="2"/>
            <a:r>
              <a:rPr lang="en-US"/>
              <a:t>Click to edit master bullet title style</a:t>
            </a:r>
          </a:p>
          <a:p>
            <a:pPr lvl="1"/>
            <a:r>
              <a:rPr lang="en-US"/>
              <a:t>Click to edit bullet level 1</a:t>
            </a:r>
          </a:p>
          <a:p>
            <a:pPr lvl="2"/>
            <a:r>
              <a:rPr lang="en-US"/>
              <a:t>Click to edit bullet style level 2</a:t>
            </a:r>
          </a:p>
          <a:p>
            <a:pPr lvl="3"/>
            <a:r>
              <a:rPr lang="en-US"/>
              <a:t>Click to edit bullet style level 3</a:t>
            </a:r>
          </a:p>
        </p:txBody>
      </p:sp>
      <p:sp>
        <p:nvSpPr>
          <p:cNvPr id="13" name="Tijdelijke aanduiding voor tekst 14"/>
          <p:cNvSpPr>
            <a:spLocks noGrp="1"/>
          </p:cNvSpPr>
          <p:nvPr>
            <p:ph type="body" sz="quarter" idx="16" hasCustomPrompt="1"/>
          </p:nvPr>
        </p:nvSpPr>
        <p:spPr>
          <a:xfrm>
            <a:off x="483946" y="245269"/>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4" name="Tijdelijke aanduiding voor tekst 16"/>
          <p:cNvSpPr>
            <a:spLocks noGrp="1"/>
          </p:cNvSpPr>
          <p:nvPr>
            <p:ph type="body" sz="quarter" idx="17" hasCustomPrompt="1"/>
          </p:nvPr>
        </p:nvSpPr>
        <p:spPr>
          <a:xfrm>
            <a:off x="483612" y="673893"/>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Tree>
    <p:extLst>
      <p:ext uri="{BB962C8B-B14F-4D97-AF65-F5344CB8AC3E}">
        <p14:creationId xmlns:p14="http://schemas.microsoft.com/office/powerpoint/2010/main" val="383566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Option 3">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483946" y="1154906"/>
            <a:ext cx="8180959" cy="3312319"/>
          </a:xfrm>
          <a:prstGeom prst="rect">
            <a:avLst/>
          </a:prstGeom>
        </p:spPr>
        <p:txBody>
          <a:bodyPr lIns="0" tIns="0" rIns="0" bIns="0"/>
          <a:lstStyle>
            <a:lvl1pPr marL="0" marR="0" indent="0" algn="l" defTabSz="879084" rtl="0" eaLnBrk="1" fontAlgn="auto" latinLnBrk="0" hangingPunct="1">
              <a:lnSpc>
                <a:spcPts val="1922"/>
              </a:lnSpc>
              <a:spcBef>
                <a:spcPts val="0"/>
              </a:spcBef>
              <a:spcAft>
                <a:spcPts val="384"/>
              </a:spcAft>
              <a:buClr>
                <a:srgbClr val="007BBF"/>
              </a:buClr>
              <a:buSzTx/>
              <a:buFont typeface="Arial" panose="020B0604020202020204" pitchFamily="34" charset="0"/>
              <a:buNone/>
              <a:tabLst/>
              <a:defRPr sz="2000" baseline="0">
                <a:solidFill>
                  <a:schemeClr val="tx2"/>
                </a:solidFill>
                <a:latin typeface="+mn-lt"/>
                <a:ea typeface="Verdana" panose="020B0604030504040204" pitchFamily="34" charset="0"/>
                <a:cs typeface="Verdana" panose="020B0604030504040204" pitchFamily="34" charset="0"/>
              </a:defRPr>
            </a:lvl1pPr>
            <a:lvl2pPr marL="347970" marR="0" indent="-173985" algn="l" defTabSz="879084" rtl="0" eaLnBrk="1" fontAlgn="auto" latinLnBrk="0" hangingPunct="1">
              <a:lnSpc>
                <a:spcPts val="2200"/>
              </a:lnSpc>
              <a:spcBef>
                <a:spcPts val="400"/>
              </a:spcBef>
              <a:spcAft>
                <a:spcPts val="0"/>
              </a:spcAft>
              <a:buClr>
                <a:srgbClr val="007BBF"/>
              </a:buClr>
              <a:buSzTx/>
              <a:buFont typeface="Arial" panose="020B0604020202020204" pitchFamily="34" charset="0"/>
              <a:buChar char="•"/>
              <a:tabLst/>
              <a:defRPr sz="1800" baseline="0">
                <a:solidFill>
                  <a:schemeClr val="tx2"/>
                </a:solidFill>
                <a:latin typeface="+mn-lt"/>
                <a:ea typeface="Verdana" panose="020B0604030504040204" pitchFamily="34" charset="0"/>
                <a:cs typeface="Verdana" panose="020B0604030504040204" pitchFamily="34" charset="0"/>
              </a:defRPr>
            </a:lvl2pPr>
            <a:lvl3pPr marL="173985" indent="0">
              <a:lnSpc>
                <a:spcPts val="2200"/>
              </a:lnSpc>
              <a:spcBef>
                <a:spcPts val="0"/>
              </a:spcBef>
              <a:spcAft>
                <a:spcPts val="0"/>
              </a:spcAft>
              <a:buFontTx/>
              <a:buNone/>
              <a:defRPr sz="1600" baseline="0">
                <a:solidFill>
                  <a:schemeClr val="tx2"/>
                </a:solidFill>
                <a:latin typeface="Calibri" panose="020F0502020204030204" pitchFamily="34" charset="0"/>
                <a:ea typeface="Verdana" panose="020B0604030504040204" pitchFamily="34" charset="0"/>
                <a:cs typeface="Verdana" panose="020B0604030504040204" pitchFamily="34" charset="0"/>
              </a:defRPr>
            </a:lvl3pPr>
            <a:lvl4pPr marL="378000" indent="0">
              <a:lnSpc>
                <a:spcPts val="2200"/>
              </a:lnSpc>
              <a:spcBef>
                <a:spcPts val="0"/>
              </a:spcBef>
              <a:buFontTx/>
              <a:buNone/>
              <a:defRPr sz="1600" baseline="0">
                <a:solidFill>
                  <a:schemeClr val="tx2"/>
                </a:solidFill>
                <a:latin typeface="Calibri" panose="020F0502020204030204" pitchFamily="34" charset="0"/>
                <a:ea typeface="Verdana" panose="020B0604030504040204" pitchFamily="34" charset="0"/>
                <a:cs typeface="Verdana" panose="020B0604030504040204" pitchFamily="34" charset="0"/>
              </a:defRPr>
            </a:lvl4pPr>
            <a:lvl5pPr marL="583200" indent="0">
              <a:lnSpc>
                <a:spcPts val="2200"/>
              </a:lnSpc>
              <a:spcBef>
                <a:spcPts val="0"/>
              </a:spcBef>
              <a:buFontTx/>
              <a:buNone/>
              <a:defRPr sz="1600" baseline="0">
                <a:solidFill>
                  <a:schemeClr val="tx2"/>
                </a:solidFill>
                <a:latin typeface="Calibri" panose="020F0502020204030204" pitchFamily="34" charset="0"/>
                <a:ea typeface="Verdana" panose="020B0604030504040204" pitchFamily="34" charset="0"/>
                <a:cs typeface="Verdana" panose="020B0604030504040204" pitchFamily="34" charset="0"/>
              </a:defRPr>
            </a:lvl5pPr>
            <a:lvl6pPr marL="788400" indent="0">
              <a:lnSpc>
                <a:spcPts val="2200"/>
              </a:lnSpc>
              <a:spcBef>
                <a:spcPts val="0"/>
              </a:spcBef>
              <a:buFontTx/>
              <a:buNone/>
              <a:defRPr sz="1600" baseline="0">
                <a:solidFill>
                  <a:schemeClr val="tx2"/>
                </a:solidFill>
                <a:latin typeface="Calibri" panose="020F0502020204030204" pitchFamily="34" charset="0"/>
              </a:defRPr>
            </a:lvl6pPr>
          </a:lstStyle>
          <a:p>
            <a:pPr lvl="0"/>
            <a:r>
              <a:rPr lang="en-US"/>
              <a:t>Bullet points option 3 Introduction</a:t>
            </a:r>
          </a:p>
          <a:p>
            <a:pPr lvl="1"/>
            <a:r>
              <a:rPr lang="en-US"/>
              <a:t>Text</a:t>
            </a:r>
          </a:p>
          <a:p>
            <a:pPr lvl="2"/>
            <a:r>
              <a:rPr lang="en-US"/>
              <a:t>Click to edit master bullet title style</a:t>
            </a:r>
          </a:p>
          <a:p>
            <a:pPr lvl="1"/>
            <a:r>
              <a:rPr lang="en-US"/>
              <a:t>Text</a:t>
            </a:r>
          </a:p>
          <a:p>
            <a:pPr lvl="2"/>
            <a:r>
              <a:rPr lang="en-US"/>
              <a:t>Click to edit bullet style level 2</a:t>
            </a:r>
          </a:p>
          <a:p>
            <a:pPr lvl="3"/>
            <a:r>
              <a:rPr lang="en-US"/>
              <a:t>Click to edit bullet style level 3</a:t>
            </a:r>
          </a:p>
        </p:txBody>
      </p:sp>
      <p:sp>
        <p:nvSpPr>
          <p:cNvPr id="15" name="Tijdelijke aanduiding voor tekst 14"/>
          <p:cNvSpPr>
            <a:spLocks noGrp="1"/>
          </p:cNvSpPr>
          <p:nvPr>
            <p:ph type="body" sz="quarter" idx="16"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7"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9"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Tree>
    <p:extLst>
      <p:ext uri="{BB962C8B-B14F-4D97-AF65-F5344CB8AC3E}">
        <p14:creationId xmlns:p14="http://schemas.microsoft.com/office/powerpoint/2010/main" val="24864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486876" y="1152291"/>
            <a:ext cx="3619132" cy="3312552"/>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4" name="Tijdelijke aanduiding voor grafiek 2"/>
          <p:cNvSpPr>
            <a:spLocks noGrp="1"/>
          </p:cNvSpPr>
          <p:nvPr>
            <p:ph type="chart" sz="quarter" idx="15"/>
          </p:nvPr>
        </p:nvSpPr>
        <p:spPr>
          <a:xfrm>
            <a:off x="5020408" y="1152289"/>
            <a:ext cx="3644498" cy="3312553"/>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7" name="Tijdelijke aanduiding voor tekst 14"/>
          <p:cNvSpPr>
            <a:spLocks noGrp="1"/>
          </p:cNvSpPr>
          <p:nvPr>
            <p:ph type="body" sz="quarter" idx="25"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8"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cxnSp>
        <p:nvCxnSpPr>
          <p:cNvPr id="12" name="Rechte verbindingslijn 11"/>
          <p:cNvCxnSpPr/>
          <p:nvPr userDrawn="1"/>
        </p:nvCxnSpPr>
        <p:spPr>
          <a:xfrm>
            <a:off x="4580694" y="1152291"/>
            <a:ext cx="0" cy="3312552"/>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pic>
        <p:nvPicPr>
          <p:cNvPr id="13" name="Afbeelding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6"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320319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486876" y="1152293"/>
            <a:ext cx="2605087" cy="3314934"/>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9" name="Tijdelijke aanduiding voor grafiek 2"/>
          <p:cNvSpPr>
            <a:spLocks noGrp="1"/>
          </p:cNvSpPr>
          <p:nvPr>
            <p:ph type="chart" sz="quarter" idx="15"/>
          </p:nvPr>
        </p:nvSpPr>
        <p:spPr>
          <a:xfrm>
            <a:off x="3278433" y="1152291"/>
            <a:ext cx="2605087" cy="3314935"/>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10" name="Tijdelijke aanduiding voor grafiek 2"/>
          <p:cNvSpPr>
            <a:spLocks noGrp="1"/>
          </p:cNvSpPr>
          <p:nvPr>
            <p:ph type="chart" sz="quarter" idx="16"/>
          </p:nvPr>
        </p:nvSpPr>
        <p:spPr>
          <a:xfrm>
            <a:off x="6068405" y="1152291"/>
            <a:ext cx="2605087" cy="3314935"/>
          </a:xfrm>
          <a:prstGeom prst="rect">
            <a:avLst/>
          </a:prstGeom>
        </p:spPr>
        <p:txBody>
          <a:bodyPr lIns="87909" tIns="43954" rIns="87909" bIns="43954"/>
          <a:lstStyle>
            <a:lvl1pPr marL="0" indent="0">
              <a:buNone/>
              <a:defRPr sz="1500">
                <a:solidFill>
                  <a:schemeClr val="tx1"/>
                </a:solidFill>
              </a:defRPr>
            </a:lvl1pPr>
          </a:lstStyle>
          <a:p>
            <a:endParaRPr lang="nl-NL"/>
          </a:p>
        </p:txBody>
      </p:sp>
      <p:sp>
        <p:nvSpPr>
          <p:cNvPr id="15" name="Tijdelijke aanduiding voor tekst 14"/>
          <p:cNvSpPr>
            <a:spLocks noGrp="1"/>
          </p:cNvSpPr>
          <p:nvPr>
            <p:ph type="body" sz="quarter" idx="25" hasCustomPrompt="1"/>
          </p:nvPr>
        </p:nvSpPr>
        <p:spPr>
          <a:xfrm>
            <a:off x="483946" y="254796"/>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12"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18"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258444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486876" y="1152291"/>
            <a:ext cx="3864144" cy="1663419"/>
          </a:xfrm>
          <a:prstGeom prst="rect">
            <a:avLst/>
          </a:prstGeom>
        </p:spPr>
        <p:txBody>
          <a:bodyPr lIns="87909" tIns="43954" rIns="87909" bIns="43954"/>
          <a:lstStyle>
            <a:lvl1pPr marL="0" indent="0">
              <a:buNone/>
              <a:defRPr sz="1200">
                <a:solidFill>
                  <a:schemeClr val="tx1"/>
                </a:solidFill>
              </a:defRPr>
            </a:lvl1pPr>
          </a:lstStyle>
          <a:p>
            <a:endParaRPr lang="nl-NL"/>
          </a:p>
        </p:txBody>
      </p:sp>
      <p:sp>
        <p:nvSpPr>
          <p:cNvPr id="7" name="Tijdelijke aanduiding voor tekst 14"/>
          <p:cNvSpPr>
            <a:spLocks noGrp="1"/>
          </p:cNvSpPr>
          <p:nvPr>
            <p:ph type="body" sz="quarter" idx="25" hasCustomPrompt="1"/>
          </p:nvPr>
        </p:nvSpPr>
        <p:spPr>
          <a:xfrm>
            <a:off x="483946" y="254794"/>
            <a:ext cx="8180959" cy="386897"/>
          </a:xfrm>
          <a:prstGeom prst="rect">
            <a:avLst/>
          </a:prstGeom>
        </p:spPr>
        <p:txBody>
          <a:bodyPr lIns="0" tIns="0" rIns="0" bIns="0" anchor="b" anchorCtr="0"/>
          <a:lstStyle>
            <a:lvl1pPr marL="0" indent="0">
              <a:lnSpc>
                <a:spcPts val="2897"/>
              </a:lnSpc>
              <a:spcBef>
                <a:spcPts val="0"/>
              </a:spcBef>
              <a:buNone/>
              <a:defRPr sz="2600" b="0" baseline="0">
                <a:solidFill>
                  <a:schemeClr val="tx1"/>
                </a:solidFill>
                <a:latin typeface="+mj-lt"/>
                <a:ea typeface="Verdana" panose="020B0604030504040204" pitchFamily="34" charset="0"/>
                <a:cs typeface="Verdana" panose="020B0604030504040204" pitchFamily="34" charset="0"/>
              </a:defRPr>
            </a:lvl1pPr>
            <a:lvl2pPr marL="439543" indent="0">
              <a:buNone/>
              <a:defRPr>
                <a:latin typeface="Verdana" panose="020B0604030504040204" pitchFamily="34" charset="0"/>
                <a:ea typeface="Verdana" panose="020B0604030504040204" pitchFamily="34" charset="0"/>
                <a:cs typeface="Verdana" panose="020B0604030504040204" pitchFamily="34" charset="0"/>
              </a:defRPr>
            </a:lvl2pPr>
            <a:lvl3pPr marL="879084" indent="0">
              <a:buNone/>
              <a:defRPr>
                <a:latin typeface="Verdana" panose="020B0604030504040204" pitchFamily="34" charset="0"/>
                <a:ea typeface="Verdana" panose="020B0604030504040204" pitchFamily="34" charset="0"/>
                <a:cs typeface="Verdana" panose="020B0604030504040204" pitchFamily="34" charset="0"/>
              </a:defRPr>
            </a:lvl3pPr>
            <a:lvl4pPr marL="1318627" indent="0">
              <a:buNone/>
              <a:defRPr>
                <a:latin typeface="Verdana" panose="020B0604030504040204" pitchFamily="34" charset="0"/>
                <a:ea typeface="Verdana" panose="020B0604030504040204" pitchFamily="34" charset="0"/>
                <a:cs typeface="Verdana" panose="020B0604030504040204" pitchFamily="34" charset="0"/>
              </a:defRPr>
            </a:lvl4pPr>
            <a:lvl5pPr marL="175816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8" name="Tijdelijke aanduiding voor tekst 16"/>
          <p:cNvSpPr>
            <a:spLocks noGrp="1"/>
          </p:cNvSpPr>
          <p:nvPr>
            <p:ph type="body" sz="quarter" idx="17" hasCustomPrompt="1"/>
          </p:nvPr>
        </p:nvSpPr>
        <p:spPr>
          <a:xfrm>
            <a:off x="483612" y="683418"/>
            <a:ext cx="8170669" cy="218300"/>
          </a:xfrm>
          <a:prstGeom prst="rect">
            <a:avLst/>
          </a:prstGeom>
        </p:spPr>
        <p:txBody>
          <a:bodyPr lIns="0" tIns="0" rIns="0" bIns="0" anchor="t"/>
          <a:lstStyle>
            <a:lvl1pPr marL="0" indent="0">
              <a:lnSpc>
                <a:spcPts val="1534"/>
              </a:lnSpc>
              <a:spcBef>
                <a:spcPts val="0"/>
              </a:spcBef>
              <a:buNone/>
              <a:defRPr sz="1400">
                <a:solidFill>
                  <a:schemeClr val="tx2"/>
                </a:solidFill>
                <a:latin typeface="+mj-lt"/>
                <a:ea typeface="Verdana" panose="020B0604030504040204" pitchFamily="34" charset="0"/>
                <a:cs typeface="Verdana" panose="020B0604030504040204" pitchFamily="34" charset="0"/>
              </a:defRPr>
            </a:lvl1pPr>
            <a:lvl2pPr marL="439543"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79084"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18627"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58169" indent="0">
              <a:buNone/>
              <a:defRPr sz="15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cxnSp>
        <p:nvCxnSpPr>
          <p:cNvPr id="12" name="Rechte verbindingslijn 11"/>
          <p:cNvCxnSpPr/>
          <p:nvPr userDrawn="1"/>
        </p:nvCxnSpPr>
        <p:spPr>
          <a:xfrm>
            <a:off x="4580694" y="1152291"/>
            <a:ext cx="0" cy="3314934"/>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p:cNvCxnSpPr/>
          <p:nvPr userDrawn="1"/>
        </p:nvCxnSpPr>
        <p:spPr>
          <a:xfrm flipH="1" flipV="1">
            <a:off x="483612" y="2818091"/>
            <a:ext cx="8181294" cy="1"/>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sp>
        <p:nvSpPr>
          <p:cNvPr id="16" name="Tijdelijke aanduiding voor grafiek 2"/>
          <p:cNvSpPr>
            <a:spLocks noGrp="1"/>
          </p:cNvSpPr>
          <p:nvPr>
            <p:ph type="chart" sz="quarter" idx="26"/>
          </p:nvPr>
        </p:nvSpPr>
        <p:spPr>
          <a:xfrm>
            <a:off x="4823461" y="1152291"/>
            <a:ext cx="3841446" cy="1663419"/>
          </a:xfrm>
          <a:prstGeom prst="rect">
            <a:avLst/>
          </a:prstGeom>
        </p:spPr>
        <p:txBody>
          <a:bodyPr lIns="87909" tIns="43954" rIns="87909" bIns="43954"/>
          <a:lstStyle>
            <a:lvl1pPr marL="0" indent="0">
              <a:buNone/>
              <a:defRPr sz="1200">
                <a:solidFill>
                  <a:schemeClr val="tx1"/>
                </a:solidFill>
              </a:defRPr>
            </a:lvl1pPr>
          </a:lstStyle>
          <a:p>
            <a:endParaRPr lang="nl-NL"/>
          </a:p>
        </p:txBody>
      </p:sp>
      <p:sp>
        <p:nvSpPr>
          <p:cNvPr id="17" name="Tijdelijke aanduiding voor grafiek 2"/>
          <p:cNvSpPr>
            <a:spLocks noGrp="1"/>
          </p:cNvSpPr>
          <p:nvPr>
            <p:ph type="chart" sz="quarter" idx="27"/>
          </p:nvPr>
        </p:nvSpPr>
        <p:spPr>
          <a:xfrm>
            <a:off x="486876" y="2803806"/>
            <a:ext cx="3864144" cy="1663419"/>
          </a:xfrm>
          <a:prstGeom prst="rect">
            <a:avLst/>
          </a:prstGeom>
        </p:spPr>
        <p:txBody>
          <a:bodyPr lIns="87909" tIns="43954" rIns="87909" bIns="43954"/>
          <a:lstStyle>
            <a:lvl1pPr marL="0" indent="0">
              <a:buNone/>
              <a:defRPr sz="1200">
                <a:solidFill>
                  <a:schemeClr val="tx1"/>
                </a:solidFill>
              </a:defRPr>
            </a:lvl1pPr>
          </a:lstStyle>
          <a:p>
            <a:endParaRPr lang="nl-NL"/>
          </a:p>
        </p:txBody>
      </p:sp>
      <p:sp>
        <p:nvSpPr>
          <p:cNvPr id="18" name="Tijdelijke aanduiding voor grafiek 2"/>
          <p:cNvSpPr>
            <a:spLocks noGrp="1"/>
          </p:cNvSpPr>
          <p:nvPr>
            <p:ph type="chart" sz="quarter" idx="28"/>
          </p:nvPr>
        </p:nvSpPr>
        <p:spPr>
          <a:xfrm>
            <a:off x="4830809" y="2803806"/>
            <a:ext cx="3834098" cy="1663419"/>
          </a:xfrm>
          <a:prstGeom prst="rect">
            <a:avLst/>
          </a:prstGeom>
        </p:spPr>
        <p:txBody>
          <a:bodyPr lIns="87909" tIns="43954" rIns="87909" bIns="43954"/>
          <a:lstStyle>
            <a:lvl1pPr marL="0" indent="0">
              <a:buNone/>
              <a:defRPr sz="1200">
                <a:solidFill>
                  <a:schemeClr val="tx1"/>
                </a:solidFill>
              </a:defRPr>
            </a:lvl1pPr>
          </a:lstStyle>
          <a:p>
            <a:endParaRPr lang="nl-NL"/>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673443"/>
            <a:ext cx="9144000" cy="476250"/>
          </a:xfrm>
          <a:prstGeom prst="rect">
            <a:avLst/>
          </a:prstGeom>
        </p:spPr>
      </p:pic>
      <p:sp>
        <p:nvSpPr>
          <p:cNvPr id="20" name="Text Box 27"/>
          <p:cNvSpPr txBox="1">
            <a:spLocks noChangeArrowheads="1"/>
          </p:cNvSpPr>
          <p:nvPr userDrawn="1"/>
        </p:nvSpPr>
        <p:spPr bwMode="auto">
          <a:xfrm>
            <a:off x="8267701" y="4799967"/>
            <a:ext cx="744722" cy="270361"/>
          </a:xfrm>
          <a:prstGeom prst="rect">
            <a:avLst/>
          </a:prstGeom>
          <a:noFill/>
          <a:ln w="9525" algn="ctr">
            <a:noFill/>
            <a:miter lim="800000"/>
            <a:headEnd/>
            <a:tailEnd/>
          </a:ln>
          <a:effectLst/>
        </p:spPr>
        <p:txBody>
          <a:bodyPr wrap="square" lIns="103155" tIns="51577" rIns="103155" bIns="51577" anchor="b">
            <a:spAutoFit/>
          </a:bodyPr>
          <a:lstStyle/>
          <a:p>
            <a:pPr algn="l">
              <a:lnSpc>
                <a:spcPct val="90000"/>
              </a:lnSpc>
            </a:pPr>
            <a:r>
              <a:rPr lang="en-US" sz="1200" baseline="0">
                <a:solidFill>
                  <a:schemeClr val="tx1"/>
                </a:solidFill>
              </a:rPr>
              <a:t>    </a:t>
            </a:r>
            <a:r>
              <a:rPr lang="en-US" sz="1200">
                <a:solidFill>
                  <a:schemeClr val="tx1"/>
                </a:solidFill>
              </a:rPr>
              <a:t> </a:t>
            </a:r>
            <a:fld id="{27E0A068-2F96-4452-B6AF-D7C6C78D01BA}" type="slidenum">
              <a:rPr lang="en-US" sz="1200" smtClean="0">
                <a:solidFill>
                  <a:schemeClr val="tx1"/>
                </a:solidFill>
                <a:latin typeface="+mn-lt"/>
              </a:rPr>
              <a:pPr algn="l">
                <a:lnSpc>
                  <a:spcPct val="90000"/>
                </a:lnSpc>
              </a:pPr>
              <a:t>‹#›</a:t>
            </a:fld>
            <a:endParaRPr lang="en-US" sz="1200">
              <a:solidFill>
                <a:schemeClr val="tx1"/>
              </a:solidFill>
              <a:latin typeface="+mn-lt"/>
            </a:endParaRPr>
          </a:p>
        </p:txBody>
      </p:sp>
      <p:sp>
        <p:nvSpPr>
          <p:cNvPr id="22" name="Tijdelijke aanduiding voor voettekst 7"/>
          <p:cNvSpPr>
            <a:spLocks noGrp="1"/>
          </p:cNvSpPr>
          <p:nvPr>
            <p:ph type="ftr" sz="quarter" idx="11"/>
          </p:nvPr>
        </p:nvSpPr>
        <p:spPr>
          <a:xfrm>
            <a:off x="5055870" y="4803423"/>
            <a:ext cx="3381376" cy="248400"/>
          </a:xfrm>
          <a:prstGeom prst="rect">
            <a:avLst/>
          </a:prstGeom>
        </p:spPr>
        <p:txBody>
          <a:bodyPr anchor="ctr" anchorCtr="0"/>
          <a:lstStyle>
            <a:lvl1pPr algn="r">
              <a:defRPr sz="1200"/>
            </a:lvl1pPr>
          </a:lstStyle>
          <a:p>
            <a:r>
              <a:rPr lang="en-US"/>
              <a:t>Click to edit footer project title</a:t>
            </a:r>
            <a:endParaRPr lang="nl-NL"/>
          </a:p>
        </p:txBody>
      </p:sp>
    </p:spTree>
    <p:extLst>
      <p:ext uri="{BB962C8B-B14F-4D97-AF65-F5344CB8AC3E}">
        <p14:creationId xmlns:p14="http://schemas.microsoft.com/office/powerpoint/2010/main" val="34390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902087" y="174"/>
            <a:ext cx="1245039" cy="1123200"/>
          </a:xfrm>
          <a:prstGeom prst="rect">
            <a:avLst/>
          </a:prstGeom>
        </p:spPr>
      </p:pic>
    </p:spTree>
    <p:extLst>
      <p:ext uri="{BB962C8B-B14F-4D97-AF65-F5344CB8AC3E}">
        <p14:creationId xmlns:p14="http://schemas.microsoft.com/office/powerpoint/2010/main" val="1853238406"/>
      </p:ext>
    </p:extLst>
  </p:cSld>
  <p:clrMap bg1="lt1" tx1="dk1" bg2="lt2" tx2="dk2" accent1="accent1" accent2="accent2" accent3="accent3" accent4="accent4" accent5="accent5" accent6="accent6" hlink="hlink" folHlink="folHlink"/>
  <p:sldLayoutIdLst>
    <p:sldLayoutId id="2147483668" r:id="rId1"/>
    <p:sldLayoutId id="2147483689" r:id="rId2"/>
    <p:sldLayoutId id="2147483679" r:id="rId3"/>
    <p:sldLayoutId id="2147483691" r:id="rId4"/>
    <p:sldLayoutId id="2147483692" r:id="rId5"/>
    <p:sldLayoutId id="2147483693" r:id="rId6"/>
    <p:sldLayoutId id="2147483694" r:id="rId7"/>
    <p:sldLayoutId id="2147483669" r:id="rId8"/>
    <p:sldLayoutId id="2147483695" r:id="rId9"/>
    <p:sldLayoutId id="2147483710" r:id="rId10"/>
    <p:sldLayoutId id="2147483711" r:id="rId11"/>
    <p:sldLayoutId id="2147483712" r:id="rId12"/>
    <p:sldLayoutId id="214748371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879084" rtl="0" eaLnBrk="1" latinLnBrk="0" hangingPunct="1">
        <a:spcBef>
          <a:spcPct val="0"/>
        </a:spcBef>
        <a:buNone/>
        <a:defRPr sz="4300" kern="1200">
          <a:solidFill>
            <a:schemeClr val="tx1"/>
          </a:solidFill>
          <a:latin typeface="+mj-lt"/>
          <a:ea typeface="+mj-ea"/>
          <a:cs typeface="+mj-cs"/>
        </a:defRPr>
      </a:lvl1pPr>
    </p:titleStyle>
    <p:bodyStyle>
      <a:lvl1pPr marL="329657" indent="-329657" algn="l" defTabSz="87908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1pPr>
      <a:lvl2pPr marL="714256" indent="-274713" algn="l" defTabSz="879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098856" indent="-219771" algn="l" defTabSz="87908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538398"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977941"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417483"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857025"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296567"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736110"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879084" rtl="0" eaLnBrk="1" latinLnBrk="0" hangingPunct="1">
        <a:defRPr sz="1700" kern="1200">
          <a:solidFill>
            <a:schemeClr val="tx1"/>
          </a:solidFill>
          <a:latin typeface="+mn-lt"/>
          <a:ea typeface="+mn-ea"/>
          <a:cs typeface="+mn-cs"/>
        </a:defRPr>
      </a:lvl1pPr>
      <a:lvl2pPr marL="439543" algn="l" defTabSz="879084" rtl="0" eaLnBrk="1" latinLnBrk="0" hangingPunct="1">
        <a:defRPr sz="1700" kern="1200">
          <a:solidFill>
            <a:schemeClr val="tx1"/>
          </a:solidFill>
          <a:latin typeface="+mn-lt"/>
          <a:ea typeface="+mn-ea"/>
          <a:cs typeface="+mn-cs"/>
        </a:defRPr>
      </a:lvl2pPr>
      <a:lvl3pPr marL="879084" algn="l" defTabSz="879084" rtl="0" eaLnBrk="1" latinLnBrk="0" hangingPunct="1">
        <a:defRPr sz="1700" kern="1200">
          <a:solidFill>
            <a:schemeClr val="tx1"/>
          </a:solidFill>
          <a:latin typeface="+mn-lt"/>
          <a:ea typeface="+mn-ea"/>
          <a:cs typeface="+mn-cs"/>
        </a:defRPr>
      </a:lvl3pPr>
      <a:lvl4pPr marL="1318627" algn="l" defTabSz="879084" rtl="0" eaLnBrk="1" latinLnBrk="0" hangingPunct="1">
        <a:defRPr sz="1700" kern="1200">
          <a:solidFill>
            <a:schemeClr val="tx1"/>
          </a:solidFill>
          <a:latin typeface="+mn-lt"/>
          <a:ea typeface="+mn-ea"/>
          <a:cs typeface="+mn-cs"/>
        </a:defRPr>
      </a:lvl4pPr>
      <a:lvl5pPr marL="1758169" algn="l" defTabSz="879084" rtl="0" eaLnBrk="1" latinLnBrk="0" hangingPunct="1">
        <a:defRPr sz="1700" kern="1200">
          <a:solidFill>
            <a:schemeClr val="tx1"/>
          </a:solidFill>
          <a:latin typeface="+mn-lt"/>
          <a:ea typeface="+mn-ea"/>
          <a:cs typeface="+mn-cs"/>
        </a:defRPr>
      </a:lvl5pPr>
      <a:lvl6pPr marL="2197711" algn="l" defTabSz="879084" rtl="0" eaLnBrk="1" latinLnBrk="0" hangingPunct="1">
        <a:defRPr sz="1700" kern="1200">
          <a:solidFill>
            <a:schemeClr val="tx1"/>
          </a:solidFill>
          <a:latin typeface="+mn-lt"/>
          <a:ea typeface="+mn-ea"/>
          <a:cs typeface="+mn-cs"/>
        </a:defRPr>
      </a:lvl6pPr>
      <a:lvl7pPr marL="2637253" algn="l" defTabSz="879084" rtl="0" eaLnBrk="1" latinLnBrk="0" hangingPunct="1">
        <a:defRPr sz="1700" kern="1200">
          <a:solidFill>
            <a:schemeClr val="tx1"/>
          </a:solidFill>
          <a:latin typeface="+mn-lt"/>
          <a:ea typeface="+mn-ea"/>
          <a:cs typeface="+mn-cs"/>
        </a:defRPr>
      </a:lvl7pPr>
      <a:lvl8pPr marL="3076796" algn="l" defTabSz="879084" rtl="0" eaLnBrk="1" latinLnBrk="0" hangingPunct="1">
        <a:defRPr sz="1700" kern="1200">
          <a:solidFill>
            <a:schemeClr val="tx1"/>
          </a:solidFill>
          <a:latin typeface="+mn-lt"/>
          <a:ea typeface="+mn-ea"/>
          <a:cs typeface="+mn-cs"/>
        </a:defRPr>
      </a:lvl8pPr>
      <a:lvl9pPr marL="3516337" algn="l" defTabSz="87908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577424"/>
      </p:ext>
    </p:extLst>
  </p:cSld>
  <p:clrMap bg1="lt1" tx1="dk1" bg2="lt2" tx2="dk2" accent1="accent1" accent2="accent2" accent3="accent3" accent4="accent4" accent5="accent5" accent6="accent6" hlink="hlink" folHlink="folHlink"/>
  <p:sldLayoutIdLst>
    <p:sldLayoutId id="2147483676" r:id="rId1"/>
    <p:sldLayoutId id="2147483696" r:id="rId2"/>
    <p:sldLayoutId id="2147483678" r:id="rId3"/>
    <p:sldLayoutId id="2147483683" r:id="rId4"/>
    <p:sldLayoutId id="2147483684" r:id="rId5"/>
    <p:sldLayoutId id="2147483685" r:id="rId6"/>
    <p:sldLayoutId id="2147483686" r:id="rId7"/>
    <p:sldLayoutId id="2147483687" r:id="rId8"/>
    <p:sldLayoutId id="2147483688" r:id="rId9"/>
    <p:sldLayoutId id="2147483677" r:id="rId10"/>
    <p:sldLayoutId id="214748369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879084" rtl="0" eaLnBrk="1" latinLnBrk="0" hangingPunct="1">
        <a:spcBef>
          <a:spcPct val="0"/>
        </a:spcBef>
        <a:buNone/>
        <a:defRPr sz="4300" kern="1200">
          <a:solidFill>
            <a:schemeClr val="tx1"/>
          </a:solidFill>
          <a:latin typeface="+mj-lt"/>
          <a:ea typeface="+mj-ea"/>
          <a:cs typeface="+mj-cs"/>
        </a:defRPr>
      </a:lvl1pPr>
    </p:titleStyle>
    <p:bodyStyle>
      <a:lvl1pPr marL="329657" indent="-329657" algn="l" defTabSz="87908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1pPr>
      <a:lvl2pPr marL="714256" indent="-274713" algn="l" defTabSz="879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098856" indent="-219771" algn="l" defTabSz="87908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538398"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977941"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417483"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857025"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296567"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736110"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879084" rtl="0" eaLnBrk="1" latinLnBrk="0" hangingPunct="1">
        <a:defRPr sz="1700" kern="1200">
          <a:solidFill>
            <a:schemeClr val="tx1"/>
          </a:solidFill>
          <a:latin typeface="+mn-lt"/>
          <a:ea typeface="+mn-ea"/>
          <a:cs typeface="+mn-cs"/>
        </a:defRPr>
      </a:lvl1pPr>
      <a:lvl2pPr marL="439543" algn="l" defTabSz="879084" rtl="0" eaLnBrk="1" latinLnBrk="0" hangingPunct="1">
        <a:defRPr sz="1700" kern="1200">
          <a:solidFill>
            <a:schemeClr val="tx1"/>
          </a:solidFill>
          <a:latin typeface="+mn-lt"/>
          <a:ea typeface="+mn-ea"/>
          <a:cs typeface="+mn-cs"/>
        </a:defRPr>
      </a:lvl2pPr>
      <a:lvl3pPr marL="879084" algn="l" defTabSz="879084" rtl="0" eaLnBrk="1" latinLnBrk="0" hangingPunct="1">
        <a:defRPr sz="1700" kern="1200">
          <a:solidFill>
            <a:schemeClr val="tx1"/>
          </a:solidFill>
          <a:latin typeface="+mn-lt"/>
          <a:ea typeface="+mn-ea"/>
          <a:cs typeface="+mn-cs"/>
        </a:defRPr>
      </a:lvl3pPr>
      <a:lvl4pPr marL="1318627" algn="l" defTabSz="879084" rtl="0" eaLnBrk="1" latinLnBrk="0" hangingPunct="1">
        <a:defRPr sz="1700" kern="1200">
          <a:solidFill>
            <a:schemeClr val="tx1"/>
          </a:solidFill>
          <a:latin typeface="+mn-lt"/>
          <a:ea typeface="+mn-ea"/>
          <a:cs typeface="+mn-cs"/>
        </a:defRPr>
      </a:lvl4pPr>
      <a:lvl5pPr marL="1758169" algn="l" defTabSz="879084" rtl="0" eaLnBrk="1" latinLnBrk="0" hangingPunct="1">
        <a:defRPr sz="1700" kern="1200">
          <a:solidFill>
            <a:schemeClr val="tx1"/>
          </a:solidFill>
          <a:latin typeface="+mn-lt"/>
          <a:ea typeface="+mn-ea"/>
          <a:cs typeface="+mn-cs"/>
        </a:defRPr>
      </a:lvl5pPr>
      <a:lvl6pPr marL="2197711" algn="l" defTabSz="879084" rtl="0" eaLnBrk="1" latinLnBrk="0" hangingPunct="1">
        <a:defRPr sz="1700" kern="1200">
          <a:solidFill>
            <a:schemeClr val="tx1"/>
          </a:solidFill>
          <a:latin typeface="+mn-lt"/>
          <a:ea typeface="+mn-ea"/>
          <a:cs typeface="+mn-cs"/>
        </a:defRPr>
      </a:lvl6pPr>
      <a:lvl7pPr marL="2637253" algn="l" defTabSz="879084" rtl="0" eaLnBrk="1" latinLnBrk="0" hangingPunct="1">
        <a:defRPr sz="1700" kern="1200">
          <a:solidFill>
            <a:schemeClr val="tx1"/>
          </a:solidFill>
          <a:latin typeface="+mn-lt"/>
          <a:ea typeface="+mn-ea"/>
          <a:cs typeface="+mn-cs"/>
        </a:defRPr>
      </a:lvl7pPr>
      <a:lvl8pPr marL="3076796" algn="l" defTabSz="879084" rtl="0" eaLnBrk="1" latinLnBrk="0" hangingPunct="1">
        <a:defRPr sz="1700" kern="1200">
          <a:solidFill>
            <a:schemeClr val="tx1"/>
          </a:solidFill>
          <a:latin typeface="+mn-lt"/>
          <a:ea typeface="+mn-ea"/>
          <a:cs typeface="+mn-cs"/>
        </a:defRPr>
      </a:lvl8pPr>
      <a:lvl9pPr marL="3516337" algn="l" defTabSz="87908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02087" y="174"/>
            <a:ext cx="1245039" cy="1123200"/>
          </a:xfrm>
          <a:prstGeom prst="rect">
            <a:avLst/>
          </a:prstGeom>
        </p:spPr>
      </p:pic>
    </p:spTree>
    <p:extLst>
      <p:ext uri="{BB962C8B-B14F-4D97-AF65-F5344CB8AC3E}">
        <p14:creationId xmlns:p14="http://schemas.microsoft.com/office/powerpoint/2010/main" val="401177036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879084" rtl="0" eaLnBrk="1" latinLnBrk="0" hangingPunct="1">
        <a:spcBef>
          <a:spcPct val="0"/>
        </a:spcBef>
        <a:buNone/>
        <a:defRPr sz="4300" kern="1200">
          <a:solidFill>
            <a:schemeClr val="tx1"/>
          </a:solidFill>
          <a:latin typeface="+mj-lt"/>
          <a:ea typeface="+mj-ea"/>
          <a:cs typeface="+mj-cs"/>
        </a:defRPr>
      </a:lvl1pPr>
    </p:titleStyle>
    <p:bodyStyle>
      <a:lvl1pPr marL="329657" indent="-329657" algn="l" defTabSz="87908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1pPr>
      <a:lvl2pPr marL="714256" indent="-274713" algn="l" defTabSz="879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098856" indent="-219771" algn="l" defTabSz="87908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538398"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977941"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417483"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857025"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296567"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736110"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879084" rtl="0" eaLnBrk="1" latinLnBrk="0" hangingPunct="1">
        <a:defRPr sz="1700" kern="1200">
          <a:solidFill>
            <a:schemeClr val="tx1"/>
          </a:solidFill>
          <a:latin typeface="+mn-lt"/>
          <a:ea typeface="+mn-ea"/>
          <a:cs typeface="+mn-cs"/>
        </a:defRPr>
      </a:lvl1pPr>
      <a:lvl2pPr marL="439543" algn="l" defTabSz="879084" rtl="0" eaLnBrk="1" latinLnBrk="0" hangingPunct="1">
        <a:defRPr sz="1700" kern="1200">
          <a:solidFill>
            <a:schemeClr val="tx1"/>
          </a:solidFill>
          <a:latin typeface="+mn-lt"/>
          <a:ea typeface="+mn-ea"/>
          <a:cs typeface="+mn-cs"/>
        </a:defRPr>
      </a:lvl2pPr>
      <a:lvl3pPr marL="879084" algn="l" defTabSz="879084" rtl="0" eaLnBrk="1" latinLnBrk="0" hangingPunct="1">
        <a:defRPr sz="1700" kern="1200">
          <a:solidFill>
            <a:schemeClr val="tx1"/>
          </a:solidFill>
          <a:latin typeface="+mn-lt"/>
          <a:ea typeface="+mn-ea"/>
          <a:cs typeface="+mn-cs"/>
        </a:defRPr>
      </a:lvl3pPr>
      <a:lvl4pPr marL="1318627" algn="l" defTabSz="879084" rtl="0" eaLnBrk="1" latinLnBrk="0" hangingPunct="1">
        <a:defRPr sz="1700" kern="1200">
          <a:solidFill>
            <a:schemeClr val="tx1"/>
          </a:solidFill>
          <a:latin typeface="+mn-lt"/>
          <a:ea typeface="+mn-ea"/>
          <a:cs typeface="+mn-cs"/>
        </a:defRPr>
      </a:lvl4pPr>
      <a:lvl5pPr marL="1758169" algn="l" defTabSz="879084" rtl="0" eaLnBrk="1" latinLnBrk="0" hangingPunct="1">
        <a:defRPr sz="1700" kern="1200">
          <a:solidFill>
            <a:schemeClr val="tx1"/>
          </a:solidFill>
          <a:latin typeface="+mn-lt"/>
          <a:ea typeface="+mn-ea"/>
          <a:cs typeface="+mn-cs"/>
        </a:defRPr>
      </a:lvl5pPr>
      <a:lvl6pPr marL="2197711" algn="l" defTabSz="879084" rtl="0" eaLnBrk="1" latinLnBrk="0" hangingPunct="1">
        <a:defRPr sz="1700" kern="1200">
          <a:solidFill>
            <a:schemeClr val="tx1"/>
          </a:solidFill>
          <a:latin typeface="+mn-lt"/>
          <a:ea typeface="+mn-ea"/>
          <a:cs typeface="+mn-cs"/>
        </a:defRPr>
      </a:lvl6pPr>
      <a:lvl7pPr marL="2637253" algn="l" defTabSz="879084" rtl="0" eaLnBrk="1" latinLnBrk="0" hangingPunct="1">
        <a:defRPr sz="1700" kern="1200">
          <a:solidFill>
            <a:schemeClr val="tx1"/>
          </a:solidFill>
          <a:latin typeface="+mn-lt"/>
          <a:ea typeface="+mn-ea"/>
          <a:cs typeface="+mn-cs"/>
        </a:defRPr>
      </a:lvl7pPr>
      <a:lvl8pPr marL="3076796" algn="l" defTabSz="879084" rtl="0" eaLnBrk="1" latinLnBrk="0" hangingPunct="1">
        <a:defRPr sz="1700" kern="1200">
          <a:solidFill>
            <a:schemeClr val="tx1"/>
          </a:solidFill>
          <a:latin typeface="+mn-lt"/>
          <a:ea typeface="+mn-ea"/>
          <a:cs typeface="+mn-cs"/>
        </a:defRPr>
      </a:lvl8pPr>
      <a:lvl9pPr marL="3516337" algn="l" defTabSz="87908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en.wikipedia.org/wiki/Data_lineage"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4.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4.xml"/><Relationship Id="rId4"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9.svg"/><Relationship Id="rId5" Type="http://schemas.openxmlformats.org/officeDocument/2006/relationships/image" Target="../media/image2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Data_lineage" TargetMode="Externa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21.sv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r>
              <a:rPr lang="en-GB">
                <a:ea typeface="Verdana"/>
              </a:rPr>
              <a:t>RAFT Data Strategy</a:t>
            </a:r>
            <a:endParaRPr lang="en-GB"/>
          </a:p>
        </p:txBody>
      </p:sp>
      <p:sp>
        <p:nvSpPr>
          <p:cNvPr id="8" name="Text Placeholder 7"/>
          <p:cNvSpPr>
            <a:spLocks noGrp="1"/>
          </p:cNvSpPr>
          <p:nvPr>
            <p:ph type="body" sz="quarter" idx="19"/>
          </p:nvPr>
        </p:nvSpPr>
        <p:spPr/>
        <p:txBody>
          <a:bodyPr/>
          <a:lstStyle/>
          <a:p>
            <a:r>
              <a:rPr lang="en-GB" sz="1000" i="1"/>
              <a:t>V 0.1 2020-06-29</a:t>
            </a:r>
          </a:p>
        </p:txBody>
      </p:sp>
    </p:spTree>
    <p:extLst>
      <p:ext uri="{BB962C8B-B14F-4D97-AF65-F5344CB8AC3E}">
        <p14:creationId xmlns:p14="http://schemas.microsoft.com/office/powerpoint/2010/main" val="28106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Types of </a:t>
            </a:r>
            <a:r>
              <a:rPr lang="en-GB" dirty="0" smtClean="0"/>
              <a:t>data </a:t>
            </a:r>
            <a:r>
              <a:rPr lang="en-GB" dirty="0">
                <a:solidFill>
                  <a:srgbClr val="FF0000"/>
                </a:solidFill>
              </a:rPr>
              <a:t>(What about client data </a:t>
            </a:r>
            <a:r>
              <a:rPr lang="en-GB" dirty="0" err="1">
                <a:solidFill>
                  <a:srgbClr val="FF0000"/>
                </a:solidFill>
              </a:rPr>
              <a:t>etc</a:t>
            </a:r>
            <a:r>
              <a:rPr lang="en-GB" dirty="0" smtClean="0">
                <a:solidFill>
                  <a:srgbClr val="FF0000"/>
                </a:solidFill>
              </a:rPr>
              <a:t>)</a:t>
            </a:r>
            <a:endParaRPr lang="en-GB" dirty="0">
              <a:solidFill>
                <a:srgbClr val="FF0000"/>
              </a:solidFill>
            </a:endParaRPr>
          </a:p>
        </p:txBody>
      </p:sp>
      <p:sp>
        <p:nvSpPr>
          <p:cNvPr id="4" name="Text Placeholder 3"/>
          <p:cNvSpPr>
            <a:spLocks noGrp="1"/>
          </p:cNvSpPr>
          <p:nvPr>
            <p:ph type="body" sz="quarter" idx="17"/>
          </p:nvPr>
        </p:nvSpPr>
        <p:spPr/>
        <p:txBody>
          <a:bodyPr/>
          <a:lstStyle/>
          <a:p>
            <a:r>
              <a:rPr lang="en-GB"/>
              <a:t>Data usage varies as it flows through the value chain</a:t>
            </a:r>
          </a:p>
        </p:txBody>
      </p:sp>
      <p:sp>
        <p:nvSpPr>
          <p:cNvPr id="5" name="Can 4"/>
          <p:cNvSpPr/>
          <p:nvPr/>
        </p:nvSpPr>
        <p:spPr>
          <a:xfrm>
            <a:off x="2499068" y="886908"/>
            <a:ext cx="485975" cy="479581"/>
          </a:xfrm>
          <a:prstGeom prst="can">
            <a:avLst/>
          </a:prstGeom>
          <a:ln w="9525"/>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GB" sz="1000">
                <a:solidFill>
                  <a:schemeClr val="accent3"/>
                </a:solidFill>
              </a:rPr>
              <a:t>IBOR</a:t>
            </a:r>
          </a:p>
        </p:txBody>
      </p:sp>
      <p:sp>
        <p:nvSpPr>
          <p:cNvPr id="6" name="Can 5"/>
          <p:cNvSpPr/>
          <p:nvPr/>
        </p:nvSpPr>
        <p:spPr>
          <a:xfrm>
            <a:off x="4819315" y="886907"/>
            <a:ext cx="485975" cy="479581"/>
          </a:xfrm>
          <a:prstGeom prst="can">
            <a:avLst/>
          </a:prstGeom>
          <a:ln w="9525"/>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GB" sz="1000">
                <a:solidFill>
                  <a:schemeClr val="accent4"/>
                </a:solidFill>
              </a:rPr>
              <a:t>ABOR</a:t>
            </a:r>
          </a:p>
        </p:txBody>
      </p:sp>
      <p:sp>
        <p:nvSpPr>
          <p:cNvPr id="7" name="Can 6"/>
          <p:cNvSpPr/>
          <p:nvPr/>
        </p:nvSpPr>
        <p:spPr>
          <a:xfrm>
            <a:off x="7045087" y="886908"/>
            <a:ext cx="485975" cy="479581"/>
          </a:xfrm>
          <a:prstGeom prst="can">
            <a:avLst/>
          </a:prstGeom>
          <a:ln w="9525"/>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GB" sz="1000">
                <a:solidFill>
                  <a:schemeClr val="accent5"/>
                </a:solidFill>
              </a:rPr>
              <a:t>Lake</a:t>
            </a:r>
          </a:p>
        </p:txBody>
      </p:sp>
      <p:sp>
        <p:nvSpPr>
          <p:cNvPr id="9" name="Right Arrow 8"/>
          <p:cNvSpPr/>
          <p:nvPr/>
        </p:nvSpPr>
        <p:spPr>
          <a:xfrm>
            <a:off x="3656287" y="1056448"/>
            <a:ext cx="372248" cy="241402"/>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6001595" y="1058316"/>
            <a:ext cx="372248" cy="241402"/>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able 11"/>
          <p:cNvGraphicFramePr>
            <a:graphicFrameLocks noGrp="1"/>
          </p:cNvGraphicFramePr>
          <p:nvPr>
            <p:extLst>
              <p:ext uri="{D42A27DB-BD31-4B8C-83A1-F6EECF244321}">
                <p14:modId xmlns:p14="http://schemas.microsoft.com/office/powerpoint/2010/main" val="2267731898"/>
              </p:ext>
            </p:extLst>
          </p:nvPr>
        </p:nvGraphicFramePr>
        <p:xfrm>
          <a:off x="414011" y="1488027"/>
          <a:ext cx="8157483" cy="2966720"/>
        </p:xfrm>
        <a:graphic>
          <a:graphicData uri="http://schemas.openxmlformats.org/drawingml/2006/table">
            <a:tbl>
              <a:tblPr bandRow="1">
                <a:tableStyleId>{5C22544A-7EE6-4342-B048-85BDC9FD1C3A}</a:tableStyleId>
              </a:tblPr>
              <a:tblGrid>
                <a:gridCol w="1029483">
                  <a:extLst>
                    <a:ext uri="{9D8B030D-6E8A-4147-A177-3AD203B41FA5}">
                      <a16:colId xmlns="" xmlns:a16="http://schemas.microsoft.com/office/drawing/2014/main" val="20000"/>
                    </a:ext>
                  </a:extLst>
                </a:gridCol>
                <a:gridCol w="2376000">
                  <a:extLst>
                    <a:ext uri="{9D8B030D-6E8A-4147-A177-3AD203B41FA5}">
                      <a16:colId xmlns="" xmlns:a16="http://schemas.microsoft.com/office/drawing/2014/main" val="20001"/>
                    </a:ext>
                  </a:extLst>
                </a:gridCol>
                <a:gridCol w="2376000">
                  <a:extLst>
                    <a:ext uri="{9D8B030D-6E8A-4147-A177-3AD203B41FA5}">
                      <a16:colId xmlns="" xmlns:a16="http://schemas.microsoft.com/office/drawing/2014/main" val="20002"/>
                    </a:ext>
                  </a:extLst>
                </a:gridCol>
                <a:gridCol w="2376000">
                  <a:extLst>
                    <a:ext uri="{9D8B030D-6E8A-4147-A177-3AD203B41FA5}">
                      <a16:colId xmlns="" xmlns:a16="http://schemas.microsoft.com/office/drawing/2014/main" val="20003"/>
                    </a:ext>
                  </a:extLst>
                </a:gridCol>
              </a:tblGrid>
              <a:tr h="0">
                <a:tc>
                  <a:txBody>
                    <a:bodyPr/>
                    <a:lstStyle/>
                    <a:p>
                      <a:r>
                        <a:rPr lang="en-GB" sz="900" b="1" kern="1200" dirty="0" smtClean="0">
                          <a:solidFill>
                            <a:schemeClr val="lt1"/>
                          </a:solidFill>
                          <a:latin typeface="+mn-lt"/>
                          <a:ea typeface="+mn-ea"/>
                          <a:cs typeface="+mn-cs"/>
                        </a:rPr>
                        <a:t>Provider</a:t>
                      </a:r>
                      <a:endParaRPr lang="en-GB" sz="900" b="1" kern="1200" dirty="0">
                        <a:solidFill>
                          <a:schemeClr val="lt1"/>
                        </a:solidFill>
                        <a:latin typeface="+mn-lt"/>
                        <a:ea typeface="+mn-ea"/>
                        <a:cs typeface="+mn-cs"/>
                      </a:endParaRPr>
                    </a:p>
                  </a:txBody>
                  <a:tcPr anchor="ctr">
                    <a:solidFill>
                      <a:schemeClr val="accent1">
                        <a:lumMod val="75000"/>
                      </a:schemeClr>
                    </a:solidFill>
                  </a:tcPr>
                </a:tc>
                <a:tc>
                  <a:txBody>
                    <a:bodyPr/>
                    <a:lstStyle/>
                    <a:p>
                      <a:r>
                        <a:rPr lang="en-GB" sz="1100" b="1" dirty="0" smtClean="0">
                          <a:solidFill>
                            <a:srgbClr val="FF0000"/>
                          </a:solidFill>
                        </a:rPr>
                        <a:t>Front Office Partner(s)</a:t>
                      </a:r>
                      <a:endParaRPr lang="en-GB" sz="1100" b="1" dirty="0">
                        <a:solidFill>
                          <a:srgbClr val="FF0000"/>
                        </a:solidFill>
                      </a:endParaRPr>
                    </a:p>
                  </a:txBody>
                  <a:tcPr anchor="ctr"/>
                </a:tc>
                <a:tc>
                  <a:txBody>
                    <a:bodyPr/>
                    <a:lstStyle/>
                    <a:p>
                      <a:r>
                        <a:rPr lang="en-GB" sz="1100" b="1" dirty="0" smtClean="0">
                          <a:solidFill>
                            <a:srgbClr val="FF0000"/>
                          </a:solidFill>
                        </a:rPr>
                        <a:t>Back Office Partner(s)</a:t>
                      </a:r>
                      <a:endParaRPr lang="en-GB" sz="1100" b="1" dirty="0">
                        <a:solidFill>
                          <a:srgbClr val="FF0000"/>
                        </a:solidFill>
                      </a:endParaRPr>
                    </a:p>
                  </a:txBody>
                  <a:tcPr anchor="ctr"/>
                </a:tc>
                <a:tc>
                  <a:txBody>
                    <a:bodyPr/>
                    <a:lstStyle/>
                    <a:p>
                      <a:r>
                        <a:rPr lang="en-GB" sz="1100" b="1" dirty="0" smtClean="0">
                          <a:solidFill>
                            <a:srgbClr val="FF0000"/>
                          </a:solidFill>
                        </a:rPr>
                        <a:t>Home grown - AWS technologies</a:t>
                      </a:r>
                      <a:endParaRPr lang="en-GB" sz="1100" b="1" dirty="0">
                        <a:solidFill>
                          <a:srgbClr val="FF0000"/>
                        </a:solidFill>
                      </a:endParaRPr>
                    </a:p>
                  </a:txBody>
                  <a:tcPr anchor="ctr"/>
                </a:tc>
              </a:tr>
              <a:tr h="0">
                <a:tc>
                  <a:txBody>
                    <a:bodyPr/>
                    <a:lstStyle/>
                    <a:p>
                      <a:r>
                        <a:rPr lang="en-GB" sz="900" b="1" kern="1200" dirty="0">
                          <a:solidFill>
                            <a:schemeClr val="lt1"/>
                          </a:solidFill>
                          <a:latin typeface="+mn-lt"/>
                          <a:ea typeface="+mn-ea"/>
                          <a:cs typeface="+mn-cs"/>
                        </a:rPr>
                        <a:t>Function</a:t>
                      </a:r>
                    </a:p>
                  </a:txBody>
                  <a:tcPr anchor="ctr">
                    <a:solidFill>
                      <a:schemeClr val="accent1">
                        <a:lumMod val="75000"/>
                      </a:schemeClr>
                    </a:solidFill>
                  </a:tcPr>
                </a:tc>
                <a:tc>
                  <a:txBody>
                    <a:bodyPr/>
                    <a:lstStyle/>
                    <a:p>
                      <a:r>
                        <a:rPr lang="en-GB" sz="1100"/>
                        <a:t>Investment book</a:t>
                      </a:r>
                      <a:r>
                        <a:rPr lang="en-GB" sz="1100" baseline="0"/>
                        <a:t> of records</a:t>
                      </a:r>
                      <a:endParaRPr lang="en-GB" sz="1100"/>
                    </a:p>
                  </a:txBody>
                  <a:tcPr anchor="ctr"/>
                </a:tc>
                <a:tc>
                  <a:txBody>
                    <a:bodyPr/>
                    <a:lstStyle/>
                    <a:p>
                      <a:r>
                        <a:rPr lang="en-GB" sz="1100"/>
                        <a:t>Accounting book of records</a:t>
                      </a:r>
                    </a:p>
                  </a:txBody>
                  <a:tcPr anchor="ctr"/>
                </a:tc>
                <a:tc>
                  <a:txBody>
                    <a:bodyPr/>
                    <a:lstStyle/>
                    <a:p>
                      <a:r>
                        <a:rPr lang="en-GB" sz="1100"/>
                        <a:t>Raw data pool</a:t>
                      </a:r>
                    </a:p>
                  </a:txBody>
                  <a:tcPr anchor="ctr"/>
                </a:tc>
                <a:extLst>
                  <a:ext uri="{0D108BD9-81ED-4DB2-BD59-A6C34878D82A}">
                    <a16:rowId xmlns="" xmlns:a16="http://schemas.microsoft.com/office/drawing/2014/main" val="10000"/>
                  </a:ext>
                </a:extLst>
              </a:tr>
              <a:tr h="152104">
                <a:tc>
                  <a:txBody>
                    <a:bodyPr/>
                    <a:lstStyle/>
                    <a:p>
                      <a:r>
                        <a:rPr lang="en-GB" sz="900" b="1" kern="1200">
                          <a:solidFill>
                            <a:schemeClr val="lt1"/>
                          </a:solidFill>
                          <a:latin typeface="+mn-lt"/>
                          <a:ea typeface="+mn-ea"/>
                          <a:cs typeface="+mn-cs"/>
                        </a:rPr>
                        <a:t>Audience</a:t>
                      </a:r>
                    </a:p>
                  </a:txBody>
                  <a:tcPr anchor="ctr">
                    <a:solidFill>
                      <a:schemeClr val="accent1">
                        <a:lumMod val="75000"/>
                      </a:schemeClr>
                    </a:solidFill>
                  </a:tcPr>
                </a:tc>
                <a:tc>
                  <a:txBody>
                    <a:bodyPr/>
                    <a:lstStyle/>
                    <a:p>
                      <a:r>
                        <a:rPr lang="en-GB" sz="1100"/>
                        <a:t>Front Office &amp; Risk</a:t>
                      </a:r>
                    </a:p>
                  </a:txBody>
                  <a:tcPr anchor="ctr"/>
                </a:tc>
                <a:tc>
                  <a:txBody>
                    <a:bodyPr/>
                    <a:lstStyle/>
                    <a:p>
                      <a:pPr lvl="0">
                        <a:buNone/>
                      </a:pPr>
                      <a:r>
                        <a:rPr lang="en-GB" sz="1100" b="0" i="0" u="none" strike="noStrike" noProof="0">
                          <a:latin typeface="Calibri"/>
                        </a:rPr>
                        <a:t>Operations</a:t>
                      </a:r>
                      <a:endParaRPr lang="en-GB" sz="1100"/>
                    </a:p>
                  </a:txBody>
                  <a:tcPr anchor="ctr"/>
                </a:tc>
                <a:tc>
                  <a:txBody>
                    <a:bodyPr/>
                    <a:lstStyle/>
                    <a:p>
                      <a:r>
                        <a:rPr lang="en-GB" sz="1100"/>
                        <a:t>Business Intelligence</a:t>
                      </a:r>
                    </a:p>
                  </a:txBody>
                  <a:tcPr anchor="ctr"/>
                </a:tc>
                <a:extLst>
                  <a:ext uri="{0D108BD9-81ED-4DB2-BD59-A6C34878D82A}">
                    <a16:rowId xmlns="" xmlns:a16="http://schemas.microsoft.com/office/drawing/2014/main" val="10001"/>
                  </a:ext>
                </a:extLst>
              </a:tr>
              <a:tr h="370840">
                <a:tc>
                  <a:txBody>
                    <a:bodyPr/>
                    <a:lstStyle/>
                    <a:p>
                      <a:r>
                        <a:rPr lang="en-GB" sz="900" b="1" kern="1200">
                          <a:solidFill>
                            <a:schemeClr val="lt1"/>
                          </a:solidFill>
                          <a:latin typeface="+mn-lt"/>
                          <a:ea typeface="+mn-ea"/>
                          <a:cs typeface="+mn-cs"/>
                        </a:rPr>
                        <a:t>Type</a:t>
                      </a:r>
                    </a:p>
                  </a:txBody>
                  <a:tcPr anchor="ctr">
                    <a:solidFill>
                      <a:schemeClr val="accent1">
                        <a:lumMod val="75000"/>
                      </a:schemeClr>
                    </a:solidFill>
                  </a:tcPr>
                </a:tc>
                <a:tc>
                  <a:txBody>
                    <a:bodyPr/>
                    <a:lstStyle/>
                    <a:p>
                      <a:r>
                        <a:rPr lang="en-GB" sz="1100"/>
                        <a:t>Traded positions</a:t>
                      </a:r>
                    </a:p>
                  </a:txBody>
                  <a:tcPr anchor="ctr"/>
                </a:tc>
                <a:tc>
                  <a:txBody>
                    <a:bodyPr/>
                    <a:lstStyle/>
                    <a:p>
                      <a:r>
                        <a:rPr lang="en-GB" sz="1100"/>
                        <a:t>Settlement positions</a:t>
                      </a:r>
                    </a:p>
                  </a:txBody>
                  <a:tcPr anchor="ctr"/>
                </a:tc>
                <a:tc>
                  <a:txBody>
                    <a:bodyPr/>
                    <a:lstStyle/>
                    <a:p>
                      <a:r>
                        <a:rPr lang="en-GB" sz="1100"/>
                        <a:t>Unstructured (big) data</a:t>
                      </a:r>
                    </a:p>
                  </a:txBody>
                  <a:tcPr anchor="ctr"/>
                </a:tc>
                <a:extLst>
                  <a:ext uri="{0D108BD9-81ED-4DB2-BD59-A6C34878D82A}">
                    <a16:rowId xmlns="" xmlns:a16="http://schemas.microsoft.com/office/drawing/2014/main" val="10002"/>
                  </a:ext>
                </a:extLst>
              </a:tr>
              <a:tr h="370840">
                <a:tc>
                  <a:txBody>
                    <a:bodyPr/>
                    <a:lstStyle/>
                    <a:p>
                      <a:r>
                        <a:rPr lang="en-GB" sz="900" b="1" kern="1200">
                          <a:solidFill>
                            <a:schemeClr val="lt1"/>
                          </a:solidFill>
                          <a:latin typeface="+mn-lt"/>
                          <a:ea typeface="+mn-ea"/>
                          <a:cs typeface="+mn-cs"/>
                        </a:rPr>
                        <a:t>Purpose</a:t>
                      </a:r>
                    </a:p>
                  </a:txBody>
                  <a:tcPr anchor="ctr">
                    <a:solidFill>
                      <a:schemeClr val="accent1">
                        <a:lumMod val="75000"/>
                      </a:schemeClr>
                    </a:solidFill>
                  </a:tcPr>
                </a:tc>
                <a:tc>
                  <a:txBody>
                    <a:bodyPr/>
                    <a:lstStyle/>
                    <a:p>
                      <a:r>
                        <a:rPr lang="en-GB" sz="1100"/>
                        <a:t>Allows portfolio managers to see their portfolio start of day holdings</a:t>
                      </a:r>
                      <a:r>
                        <a:rPr lang="en-GB" sz="1100" baseline="0"/>
                        <a:t> &amp; cash and real time changes as decisions are made</a:t>
                      </a:r>
                    </a:p>
                  </a:txBody>
                  <a:tcPr anchor="ctr"/>
                </a:tc>
                <a:tc>
                  <a:txBody>
                    <a:bodyPr/>
                    <a:lstStyle/>
                    <a:p>
                      <a:r>
                        <a:rPr lang="en-GB" sz="1100"/>
                        <a:t>Allows AAM to prove its compliance with regulations and accounting standards</a:t>
                      </a:r>
                    </a:p>
                  </a:txBody>
                  <a:tcPr anchor="ctr"/>
                </a:tc>
                <a:tc>
                  <a:txBody>
                    <a:bodyPr/>
                    <a:lstStyle/>
                    <a:p>
                      <a:r>
                        <a:rPr lang="en-GB" sz="1100"/>
                        <a:t>Allows IM professionals to consume data for their own analysis</a:t>
                      </a:r>
                    </a:p>
                  </a:txBody>
                  <a:tcPr anchor="ctr"/>
                </a:tc>
                <a:extLst>
                  <a:ext uri="{0D108BD9-81ED-4DB2-BD59-A6C34878D82A}">
                    <a16:rowId xmlns="" xmlns:a16="http://schemas.microsoft.com/office/drawing/2014/main" val="10003"/>
                  </a:ext>
                </a:extLst>
              </a:tr>
              <a:tr h="169173">
                <a:tc>
                  <a:txBody>
                    <a:bodyPr/>
                    <a:lstStyle/>
                    <a:p>
                      <a:r>
                        <a:rPr lang="en-GB" sz="900" b="1" kern="1200">
                          <a:solidFill>
                            <a:schemeClr val="lt1"/>
                          </a:solidFill>
                          <a:latin typeface="+mn-lt"/>
                          <a:ea typeface="+mn-ea"/>
                          <a:cs typeface="+mn-cs"/>
                        </a:rPr>
                        <a:t>Features</a:t>
                      </a:r>
                    </a:p>
                  </a:txBody>
                  <a:tcPr anchor="ctr">
                    <a:solidFill>
                      <a:schemeClr val="accent1">
                        <a:lumMod val="75000"/>
                      </a:schemeClr>
                    </a:solidFill>
                  </a:tcPr>
                </a:tc>
                <a:tc>
                  <a:txBody>
                    <a:bodyPr/>
                    <a:lstStyle/>
                    <a:p>
                      <a:r>
                        <a:rPr lang="en-GB" sz="1100"/>
                        <a:t>Real time position updating</a:t>
                      </a:r>
                    </a:p>
                  </a:txBody>
                  <a:tcPr anchor="ctr"/>
                </a:tc>
                <a:tc>
                  <a:txBody>
                    <a:bodyPr/>
                    <a:lstStyle/>
                    <a:p>
                      <a:r>
                        <a:rPr lang="en-GB" sz="1100"/>
                        <a:t>Calculates</a:t>
                      </a:r>
                      <a:r>
                        <a:rPr lang="en-GB" sz="1100" baseline="0"/>
                        <a:t> NAV according to rules (e.g. UCITS, IFRS)</a:t>
                      </a:r>
                      <a:endParaRPr lang="en-GB" sz="1100"/>
                    </a:p>
                  </a:txBody>
                  <a:tcPr anchor="ctr"/>
                </a:tc>
                <a:tc>
                  <a:txBody>
                    <a:bodyPr/>
                    <a:lstStyle/>
                    <a:p>
                      <a:r>
                        <a:rPr lang="en-GB" sz="1100"/>
                        <a:t>Unstructured data objects</a:t>
                      </a:r>
                    </a:p>
                  </a:txBody>
                  <a:tcPr anchor="ctr"/>
                </a:tc>
                <a:extLst>
                  <a:ext uri="{0D108BD9-81ED-4DB2-BD59-A6C34878D82A}">
                    <a16:rowId xmlns="" xmlns:a16="http://schemas.microsoft.com/office/drawing/2014/main" val="10004"/>
                  </a:ext>
                </a:extLst>
              </a:tr>
              <a:tr h="0">
                <a:tc>
                  <a:txBody>
                    <a:bodyPr/>
                    <a:lstStyle/>
                    <a:p>
                      <a:r>
                        <a:rPr lang="en-GB" sz="900" b="1" kern="1200">
                          <a:solidFill>
                            <a:schemeClr val="lt1"/>
                          </a:solidFill>
                          <a:latin typeface="+mn-lt"/>
                          <a:ea typeface="+mn-ea"/>
                          <a:cs typeface="+mn-cs"/>
                        </a:rPr>
                        <a:t>Timeliness</a:t>
                      </a:r>
                    </a:p>
                  </a:txBody>
                  <a:tcPr anchor="ctr">
                    <a:solidFill>
                      <a:schemeClr val="accent1">
                        <a:lumMod val="75000"/>
                      </a:schemeClr>
                    </a:solidFill>
                  </a:tcPr>
                </a:tc>
                <a:tc>
                  <a:txBody>
                    <a:bodyPr/>
                    <a:lstStyle/>
                    <a:p>
                      <a:r>
                        <a:rPr lang="en-GB" sz="1100"/>
                        <a:t>T</a:t>
                      </a:r>
                    </a:p>
                  </a:txBody>
                  <a:tcPr anchor="ctr"/>
                </a:tc>
                <a:tc>
                  <a:txBody>
                    <a:bodyPr/>
                    <a:lstStyle/>
                    <a:p>
                      <a:r>
                        <a:rPr lang="en-GB" sz="1100"/>
                        <a:t>T+1</a:t>
                      </a:r>
                    </a:p>
                  </a:txBody>
                  <a:tcPr anchor="ctr"/>
                </a:tc>
                <a:tc>
                  <a:txBody>
                    <a:bodyPr/>
                    <a:lstStyle/>
                    <a:p>
                      <a:r>
                        <a:rPr lang="en-GB" sz="1100"/>
                        <a:t>T+1</a:t>
                      </a:r>
                    </a:p>
                  </a:txBody>
                  <a:tcPr anchor="ctr"/>
                </a:tc>
                <a:extLst>
                  <a:ext uri="{0D108BD9-81ED-4DB2-BD59-A6C34878D82A}">
                    <a16:rowId xmlns="" xmlns:a16="http://schemas.microsoft.com/office/drawing/2014/main" val="10005"/>
                  </a:ext>
                </a:extLst>
              </a:tr>
              <a:tr h="370840">
                <a:tc>
                  <a:txBody>
                    <a:bodyPr/>
                    <a:lstStyle/>
                    <a:p>
                      <a:r>
                        <a:rPr lang="en-GB" sz="900" b="1" kern="1200">
                          <a:solidFill>
                            <a:schemeClr val="lt1"/>
                          </a:solidFill>
                          <a:latin typeface="+mn-lt"/>
                          <a:ea typeface="+mn-ea"/>
                          <a:cs typeface="+mn-cs"/>
                        </a:rPr>
                        <a:t>Coverage</a:t>
                      </a:r>
                    </a:p>
                  </a:txBody>
                  <a:tcPr anchor="ctr">
                    <a:solidFill>
                      <a:schemeClr val="accent1">
                        <a:lumMod val="75000"/>
                      </a:schemeClr>
                    </a:solidFill>
                  </a:tcPr>
                </a:tc>
                <a:tc>
                  <a:txBody>
                    <a:bodyPr/>
                    <a:lstStyle/>
                    <a:p>
                      <a:r>
                        <a:rPr lang="en-GB" sz="1100" dirty="0"/>
                        <a:t>Strategies, Portfolios</a:t>
                      </a:r>
                    </a:p>
                  </a:txBody>
                  <a:tcPr anchor="ctr"/>
                </a:tc>
                <a:tc>
                  <a:txBody>
                    <a:bodyPr/>
                    <a:lstStyle/>
                    <a:p>
                      <a:r>
                        <a:rPr lang="en-GB" sz="1100" dirty="0"/>
                        <a:t>Client, </a:t>
                      </a:r>
                      <a:r>
                        <a:rPr lang="en-GB" sz="1100" dirty="0" err="1"/>
                        <a:t>Seg</a:t>
                      </a:r>
                      <a:r>
                        <a:rPr lang="en-GB" sz="1100" dirty="0"/>
                        <a:t>. Mandate, Fund &amp; </a:t>
                      </a:r>
                      <a:r>
                        <a:rPr lang="en-GB" sz="1100" dirty="0" err="1"/>
                        <a:t>subfund</a:t>
                      </a:r>
                      <a:endParaRPr lang="en-GB" sz="1100" dirty="0"/>
                    </a:p>
                  </a:txBody>
                  <a:tcPr anchor="ctr"/>
                </a:tc>
                <a:tc>
                  <a:txBody>
                    <a:bodyPr/>
                    <a:lstStyle/>
                    <a:p>
                      <a:r>
                        <a:rPr lang="en-GB" sz="1100" dirty="0"/>
                        <a:t>Any data class</a:t>
                      </a:r>
                    </a:p>
                  </a:txBody>
                  <a:tcPr anchor="ctr"/>
                </a:tc>
                <a:extLst>
                  <a:ext uri="{0D108BD9-81ED-4DB2-BD59-A6C34878D82A}">
                    <a16:rowId xmlns="" xmlns:a16="http://schemas.microsoft.com/office/drawing/2014/main" val="10006"/>
                  </a:ext>
                </a:extLst>
              </a:tr>
            </a:tbl>
          </a:graphicData>
        </a:graphic>
      </p:graphicFrame>
      <p:sp>
        <p:nvSpPr>
          <p:cNvPr id="13" name="TextBox 12"/>
          <p:cNvSpPr txBox="1"/>
          <p:nvPr/>
        </p:nvSpPr>
        <p:spPr>
          <a:xfrm>
            <a:off x="6282451" y="4437872"/>
            <a:ext cx="1118896" cy="205184"/>
          </a:xfrm>
          <a:prstGeom prst="rect">
            <a:avLst/>
          </a:prstGeom>
        </p:spPr>
        <p:txBody>
          <a:bodyPr wrap="none" lIns="0" tIns="0" rIns="0" bIns="0" rtlCol="0" anchor="t">
            <a:spAutoFit/>
          </a:bodyPr>
          <a:lstStyle/>
          <a:p>
            <a:pPr>
              <a:lnSpc>
                <a:spcPts val="1600"/>
              </a:lnSpc>
            </a:pPr>
            <a:r>
              <a:rPr lang="en-GB" sz="1100" i="1" dirty="0" smtClean="0"/>
              <a:t>See also </a:t>
            </a:r>
            <a:r>
              <a:rPr lang="en-GB" sz="1100" i="1" dirty="0" smtClean="0">
                <a:hlinkClick r:id="rId2" action="ppaction://hlinksldjump"/>
              </a:rPr>
              <a:t>appendix 1</a:t>
            </a:r>
            <a:endParaRPr lang="en-GB" sz="1100" i="1" dirty="0" smtClean="0"/>
          </a:p>
        </p:txBody>
      </p:sp>
    </p:spTree>
    <p:extLst>
      <p:ext uri="{BB962C8B-B14F-4D97-AF65-F5344CB8AC3E}">
        <p14:creationId xmlns:p14="http://schemas.microsoft.com/office/powerpoint/2010/main" val="6955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5EFFDB-B5A1-4F5C-8147-5B0FCC9E777D}"/>
              </a:ext>
            </a:extLst>
          </p:cNvPr>
          <p:cNvSpPr>
            <a:spLocks noGrp="1"/>
          </p:cNvSpPr>
          <p:nvPr>
            <p:ph type="body" sz="quarter" idx="16"/>
          </p:nvPr>
        </p:nvSpPr>
        <p:spPr/>
        <p:txBody>
          <a:bodyPr/>
          <a:lstStyle/>
          <a:p>
            <a:r>
              <a:rPr lang="en-US" dirty="0" smtClean="0"/>
              <a:t>Data Principles 1/2</a:t>
            </a:r>
            <a:endParaRPr lang="en-US" dirty="0"/>
          </a:p>
        </p:txBody>
      </p:sp>
      <p:sp>
        <p:nvSpPr>
          <p:cNvPr id="3" name="Text Placeholder 2">
            <a:extLst>
              <a:ext uri="{FF2B5EF4-FFF2-40B4-BE49-F238E27FC236}">
                <a16:creationId xmlns="" xmlns:a16="http://schemas.microsoft.com/office/drawing/2014/main" id="{D722BA7F-564B-4EA9-AB60-77010708B5E8}"/>
              </a:ext>
            </a:extLst>
          </p:cNvPr>
          <p:cNvSpPr>
            <a:spLocks noGrp="1"/>
          </p:cNvSpPr>
          <p:nvPr>
            <p:ph type="body" sz="quarter" idx="17"/>
          </p:nvPr>
        </p:nvSpPr>
        <p:spPr/>
        <p:txBody>
          <a:bodyPr/>
          <a:lstStyle/>
          <a:p>
            <a:r>
              <a:rPr lang="en-US" dirty="0" smtClean="0"/>
              <a:t>We will add 5 data principles to the already agreed group principles and RAFT project principles</a:t>
            </a:r>
            <a:endParaRPr lang="en-US" dirty="0"/>
          </a:p>
        </p:txBody>
      </p:sp>
      <p:graphicFrame>
        <p:nvGraphicFramePr>
          <p:cNvPr id="4" name="Table 4">
            <a:extLst>
              <a:ext uri="{FF2B5EF4-FFF2-40B4-BE49-F238E27FC236}">
                <a16:creationId xmlns="" xmlns:a16="http://schemas.microsoft.com/office/drawing/2014/main" id="{C4E24278-6295-4FEE-A3F9-496F65BC397B}"/>
              </a:ext>
            </a:extLst>
          </p:cNvPr>
          <p:cNvGraphicFramePr>
            <a:graphicFrameLocks noGrp="1"/>
          </p:cNvGraphicFramePr>
          <p:nvPr>
            <p:extLst>
              <p:ext uri="{D42A27DB-BD31-4B8C-83A1-F6EECF244321}">
                <p14:modId xmlns:p14="http://schemas.microsoft.com/office/powerpoint/2010/main" val="732446123"/>
              </p:ext>
            </p:extLst>
          </p:nvPr>
        </p:nvGraphicFramePr>
        <p:xfrm>
          <a:off x="3048000" y="1139613"/>
          <a:ext cx="5447112" cy="2929860"/>
        </p:xfrm>
        <a:graphic>
          <a:graphicData uri="http://schemas.openxmlformats.org/drawingml/2006/table">
            <a:tbl>
              <a:tblPr firstRow="1" bandRow="1">
                <a:tableStyleId>{5C22544A-7EE6-4342-B048-85BDC9FD1C3A}</a:tableStyleId>
              </a:tblPr>
              <a:tblGrid>
                <a:gridCol w="2723556">
                  <a:extLst>
                    <a:ext uri="{9D8B030D-6E8A-4147-A177-3AD203B41FA5}">
                      <a16:colId xmlns="" xmlns:a16="http://schemas.microsoft.com/office/drawing/2014/main" val="2701922722"/>
                    </a:ext>
                  </a:extLst>
                </a:gridCol>
                <a:gridCol w="2723556">
                  <a:extLst>
                    <a:ext uri="{9D8B030D-6E8A-4147-A177-3AD203B41FA5}">
                      <a16:colId xmlns="" xmlns:a16="http://schemas.microsoft.com/office/drawing/2014/main" val="1752642883"/>
                    </a:ext>
                  </a:extLst>
                </a:gridCol>
              </a:tblGrid>
              <a:tr h="228600">
                <a:tc>
                  <a:txBody>
                    <a:bodyPr/>
                    <a:lstStyle/>
                    <a:p>
                      <a:r>
                        <a:rPr lang="en-US" sz="1050" dirty="0"/>
                        <a:t>RAFT Project Principles</a:t>
                      </a:r>
                    </a:p>
                  </a:txBody>
                  <a:tcPr/>
                </a:tc>
                <a:tc>
                  <a:txBody>
                    <a:bodyPr/>
                    <a:lstStyle/>
                    <a:p>
                      <a:r>
                        <a:rPr lang="en-US" sz="1050" dirty="0"/>
                        <a:t>RAFT Data </a:t>
                      </a:r>
                      <a:r>
                        <a:rPr lang="en-US" sz="1050"/>
                        <a:t>Principles</a:t>
                      </a:r>
                    </a:p>
                  </a:txBody>
                  <a:tcPr/>
                </a:tc>
                <a:extLst>
                  <a:ext uri="{0D108BD9-81ED-4DB2-BD59-A6C34878D82A}">
                    <a16:rowId xmlns="" xmlns:a16="http://schemas.microsoft.com/office/drawing/2014/main" val="102408813"/>
                  </a:ext>
                </a:extLst>
              </a:tr>
              <a:tr h="446400">
                <a:tc gridSpan="2">
                  <a:txBody>
                    <a:bodyPr/>
                    <a:lstStyle/>
                    <a:p>
                      <a:pPr marL="0" marR="0" indent="0" algn="ctr" rtl="0" eaLnBrk="1" fontAlgn="auto" latinLnBrk="0" hangingPunct="1">
                        <a:spcBef>
                          <a:spcPts val="100"/>
                        </a:spcBef>
                        <a:spcAft>
                          <a:spcPts val="100"/>
                        </a:spcAft>
                      </a:pPr>
                      <a:r>
                        <a:rPr lang="en-GB" sz="1050" kern="1200" dirty="0">
                          <a:effectLst/>
                        </a:rPr>
                        <a:t>One global platform</a:t>
                      </a:r>
                      <a:endParaRPr lang="en-GB" sz="1050" dirty="0">
                        <a:effectLst/>
                      </a:endParaRPr>
                    </a:p>
                  </a:txBody>
                  <a:tcPr anchor="ctr"/>
                </a:tc>
                <a:tc hMerge="1">
                  <a:txBody>
                    <a:bodyPr/>
                    <a:lstStyle/>
                    <a:p>
                      <a:endParaRPr lang="en-GB" dirty="0"/>
                    </a:p>
                  </a:txBody>
                  <a:tcPr anchor="ctr"/>
                </a:tc>
                <a:extLst>
                  <a:ext uri="{0D108BD9-81ED-4DB2-BD59-A6C34878D82A}">
                    <a16:rowId xmlns="" xmlns:a16="http://schemas.microsoft.com/office/drawing/2014/main" val="1762967876"/>
                  </a:ext>
                </a:extLst>
              </a:tr>
              <a:tr h="446400">
                <a:tc>
                  <a:txBody>
                    <a:bodyPr/>
                    <a:lstStyle/>
                    <a:p>
                      <a:r>
                        <a:rPr lang="en-GB" sz="1050" dirty="0" smtClean="0"/>
                        <a:t>Partners host their own technology</a:t>
                      </a:r>
                    </a:p>
                  </a:txBody>
                  <a:tcPr anchor="ctr"/>
                </a:tc>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050" b="0" i="0" u="none" strike="noStrike" kern="1200" noProof="0" dirty="0" smtClean="0">
                          <a:effectLst/>
                          <a:latin typeface="+mn-lt"/>
                        </a:rPr>
                        <a:t>Operational data comes from operational systems</a:t>
                      </a:r>
                    </a:p>
                  </a:txBody>
                  <a:tcPr anchor="ctr"/>
                </a:tc>
                <a:extLst>
                  <a:ext uri="{0D108BD9-81ED-4DB2-BD59-A6C34878D82A}">
                    <a16:rowId xmlns="" xmlns:a16="http://schemas.microsoft.com/office/drawing/2014/main" val="976290547"/>
                  </a:ext>
                </a:extLst>
              </a:tr>
              <a:tr h="446400">
                <a:tc>
                  <a:txBody>
                    <a:bodyPr/>
                    <a:lstStyle/>
                    <a:p>
                      <a:pPr marL="0" marR="0" indent="0" algn="l" rtl="0" eaLnBrk="1" fontAlgn="auto" latinLnBrk="0" hangingPunct="1">
                        <a:spcBef>
                          <a:spcPts val="100"/>
                        </a:spcBef>
                        <a:spcAft>
                          <a:spcPts val="100"/>
                        </a:spcAft>
                      </a:pPr>
                      <a:r>
                        <a:rPr lang="en-GB" sz="1050" kern="1200" dirty="0">
                          <a:effectLst/>
                        </a:rPr>
                        <a:t>We learn best practice from our </a:t>
                      </a:r>
                      <a:r>
                        <a:rPr lang="en-GB" sz="1050" kern="1200" dirty="0" smtClean="0">
                          <a:effectLst/>
                        </a:rPr>
                        <a:t>partners</a:t>
                      </a:r>
                      <a:endParaRPr lang="en-GB" sz="1050" dirty="0">
                        <a:effectLst/>
                      </a:endParaRPr>
                    </a:p>
                  </a:txBody>
                  <a:tcPr anchor="ctr"/>
                </a:tc>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050" b="0" i="0" u="none" strike="noStrike" kern="1200" noProof="0" dirty="0" smtClean="0">
                          <a:effectLst/>
                          <a:latin typeface="+mn-lt"/>
                        </a:rPr>
                        <a:t>Data in cloud, no</a:t>
                      </a:r>
                      <a:r>
                        <a:rPr lang="en-GB" sz="1050" b="0" i="0" u="none" strike="noStrike" kern="1200" baseline="0" noProof="0" dirty="0" smtClean="0">
                          <a:effectLst/>
                          <a:latin typeface="+mn-lt"/>
                        </a:rPr>
                        <a:t> </a:t>
                      </a:r>
                      <a:r>
                        <a:rPr lang="en-GB" sz="1050" b="0" i="0" u="none" strike="noStrike" kern="1200" noProof="0" dirty="0" smtClean="0">
                          <a:effectLst/>
                          <a:latin typeface="+mn-lt"/>
                        </a:rPr>
                        <a:t>on-prem data</a:t>
                      </a:r>
                    </a:p>
                  </a:txBody>
                  <a:tcPr anchor="ctr"/>
                </a:tc>
                <a:extLst>
                  <a:ext uri="{0D108BD9-81ED-4DB2-BD59-A6C34878D82A}">
                    <a16:rowId xmlns="" xmlns:a16="http://schemas.microsoft.com/office/drawing/2014/main" val="1665992113"/>
                  </a:ext>
                </a:extLst>
              </a:tr>
              <a:tr h="446400">
                <a:tc>
                  <a:txBody>
                    <a:bodyPr/>
                    <a:lstStyle/>
                    <a:p>
                      <a:pPr marL="0" marR="0" indent="0" algn="l" rtl="0" eaLnBrk="1" fontAlgn="auto" latinLnBrk="0" hangingPunct="1">
                        <a:spcBef>
                          <a:spcPts val="100"/>
                        </a:spcBef>
                        <a:spcAft>
                          <a:spcPts val="100"/>
                        </a:spcAft>
                      </a:pPr>
                      <a:r>
                        <a:rPr lang="en-GB" sz="1050" kern="1200" dirty="0">
                          <a:effectLst/>
                        </a:rPr>
                        <a:t>Fastest time to market</a:t>
                      </a:r>
                      <a:endParaRPr lang="en-GB" sz="1050" dirty="0">
                        <a:effectLst/>
                      </a:endParaRPr>
                    </a:p>
                  </a:txBody>
                  <a:tcPr anchor="ctr"/>
                </a:tc>
                <a:tc>
                  <a:txBody>
                    <a:bodyPr/>
                    <a:lstStyle/>
                    <a:p>
                      <a:r>
                        <a:rPr lang="en-GB" sz="1050" dirty="0" smtClean="0"/>
                        <a:t>Partners must prove data privacy &amp;</a:t>
                      </a:r>
                      <a:r>
                        <a:rPr lang="en-GB" sz="1050" baseline="0" dirty="0" smtClean="0"/>
                        <a:t> protection</a:t>
                      </a:r>
                      <a:endParaRPr lang="en-GB" sz="1050" dirty="0"/>
                    </a:p>
                  </a:txBody>
                  <a:tcPr anchor="ctr"/>
                </a:tc>
                <a:extLst>
                  <a:ext uri="{0D108BD9-81ED-4DB2-BD59-A6C34878D82A}">
                    <a16:rowId xmlns="" xmlns:a16="http://schemas.microsoft.com/office/drawing/2014/main" val="1870120402"/>
                  </a:ext>
                </a:extLst>
              </a:tr>
              <a:tr h="446400">
                <a:tc>
                  <a:txBody>
                    <a:bodyPr/>
                    <a:lstStyle/>
                    <a:p>
                      <a:pPr marL="0" marR="0" indent="0" algn="l" rtl="0" eaLnBrk="1" fontAlgn="auto" latinLnBrk="0" hangingPunct="1">
                        <a:spcBef>
                          <a:spcPts val="100"/>
                        </a:spcBef>
                        <a:spcAft>
                          <a:spcPts val="100"/>
                        </a:spcAft>
                      </a:pPr>
                      <a:r>
                        <a:rPr lang="en-GB" sz="1050" kern="1200" dirty="0">
                          <a:effectLst/>
                        </a:rPr>
                        <a:t>Simplify and save</a:t>
                      </a:r>
                      <a:endParaRPr lang="en-GB" sz="1050" dirty="0">
                        <a:effectLst/>
                      </a:endParaRPr>
                    </a:p>
                  </a:txBody>
                  <a:tcPr anchor="ctr"/>
                </a:tc>
                <a:tc>
                  <a:txBody>
                    <a:bodyPr/>
                    <a:lstStyle/>
                    <a:p>
                      <a:pPr lvl="0" algn="l">
                        <a:lnSpc>
                          <a:spcPct val="100000"/>
                        </a:lnSpc>
                        <a:spcBef>
                          <a:spcPts val="0"/>
                        </a:spcBef>
                        <a:spcAft>
                          <a:spcPts val="0"/>
                        </a:spcAft>
                        <a:buNone/>
                      </a:pPr>
                      <a:r>
                        <a:rPr lang="en-GB" sz="1050" b="0" i="0" u="none" strike="noStrike" kern="1200" noProof="0" dirty="0" smtClean="0">
                          <a:effectLst/>
                          <a:latin typeface="Calibri"/>
                        </a:rPr>
                        <a:t>Partners </a:t>
                      </a:r>
                      <a:r>
                        <a:rPr lang="en-GB" sz="1050" b="0" i="0" u="none" strike="noStrike" kern="1200" noProof="0" dirty="0">
                          <a:effectLst/>
                          <a:latin typeface="Calibri"/>
                        </a:rPr>
                        <a:t>delivery data to </a:t>
                      </a:r>
                      <a:r>
                        <a:rPr lang="en-GB" sz="1050" b="0" i="0" u="none" strike="noStrike" kern="1200" noProof="0" dirty="0" smtClean="0">
                          <a:effectLst/>
                          <a:latin typeface="Calibri"/>
                        </a:rPr>
                        <a:t>our data lake only</a:t>
                      </a:r>
                      <a:endParaRPr lang="en-GB" sz="1050" b="0" i="0" u="none" strike="noStrike" kern="1200" noProof="0" dirty="0">
                        <a:effectLst/>
                        <a:latin typeface="Calibri"/>
                      </a:endParaRPr>
                    </a:p>
                  </a:txBody>
                  <a:tcPr anchor="ctr"/>
                </a:tc>
                <a:extLst>
                  <a:ext uri="{0D108BD9-81ED-4DB2-BD59-A6C34878D82A}">
                    <a16:rowId xmlns="" xmlns:a16="http://schemas.microsoft.com/office/drawing/2014/main" val="682936646"/>
                  </a:ext>
                </a:extLst>
              </a:tr>
              <a:tr h="446400">
                <a:tc>
                  <a:txBody>
                    <a:bodyPr/>
                    <a:lstStyle/>
                    <a:p>
                      <a:pPr marL="0" marR="0" indent="0" algn="l" rtl="0" eaLnBrk="1" fontAlgn="auto" latinLnBrk="0" hangingPunct="1">
                        <a:spcBef>
                          <a:spcPts val="100"/>
                        </a:spcBef>
                        <a:spcAft>
                          <a:spcPts val="100"/>
                        </a:spcAft>
                      </a:pPr>
                      <a:r>
                        <a:rPr lang="en-GB" sz="1050" kern="1200" dirty="0">
                          <a:effectLst/>
                        </a:rPr>
                        <a:t>Vendor(s) do the work</a:t>
                      </a:r>
                      <a:endParaRPr lang="en-GB" sz="1050" dirty="0">
                        <a:effectLst/>
                      </a:endParaRPr>
                    </a:p>
                  </a:txBody>
                  <a:tcPr anchor="ctr"/>
                </a:tc>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US" sz="1050" dirty="0" smtClean="0"/>
                        <a:t>Cross function data comes from the data lake</a:t>
                      </a:r>
                    </a:p>
                  </a:txBody>
                  <a:tcPr anchor="ctr"/>
                </a:tc>
                <a:extLst>
                  <a:ext uri="{0D108BD9-81ED-4DB2-BD59-A6C34878D82A}">
                    <a16:rowId xmlns="" xmlns:a16="http://schemas.microsoft.com/office/drawing/2014/main" val="889882396"/>
                  </a:ext>
                </a:extLst>
              </a:tr>
            </a:tbl>
          </a:graphicData>
        </a:graphic>
      </p:graphicFrame>
      <p:graphicFrame>
        <p:nvGraphicFramePr>
          <p:cNvPr id="5" name="Table 4">
            <a:extLst>
              <a:ext uri="{FF2B5EF4-FFF2-40B4-BE49-F238E27FC236}">
                <a16:creationId xmlns="" xmlns:a16="http://schemas.microsoft.com/office/drawing/2014/main" id="{C4E24278-6295-4FEE-A3F9-496F65BC397B}"/>
              </a:ext>
            </a:extLst>
          </p:cNvPr>
          <p:cNvGraphicFramePr>
            <a:graphicFrameLocks noGrp="1"/>
          </p:cNvGraphicFramePr>
          <p:nvPr>
            <p:extLst>
              <p:ext uri="{D42A27DB-BD31-4B8C-83A1-F6EECF244321}">
                <p14:modId xmlns:p14="http://schemas.microsoft.com/office/powerpoint/2010/main" val="1539487383"/>
              </p:ext>
            </p:extLst>
          </p:nvPr>
        </p:nvGraphicFramePr>
        <p:xfrm>
          <a:off x="436199" y="1139613"/>
          <a:ext cx="1907376" cy="2926080"/>
        </p:xfrm>
        <a:graphic>
          <a:graphicData uri="http://schemas.openxmlformats.org/drawingml/2006/table">
            <a:tbl>
              <a:tblPr firstRow="1" bandRow="1">
                <a:tableStyleId>{5C22544A-7EE6-4342-B048-85BDC9FD1C3A}</a:tableStyleId>
              </a:tblPr>
              <a:tblGrid>
                <a:gridCol w="254681"/>
                <a:gridCol w="1652695">
                  <a:extLst>
                    <a:ext uri="{9D8B030D-6E8A-4147-A177-3AD203B41FA5}">
                      <a16:colId xmlns="" xmlns:a16="http://schemas.microsoft.com/office/drawing/2014/main" val="1637655548"/>
                    </a:ext>
                  </a:extLst>
                </a:gridCol>
              </a:tblGrid>
              <a:tr h="238822">
                <a:tc gridSpan="2">
                  <a:txBody>
                    <a:bodyPr/>
                    <a:lstStyle/>
                    <a:p>
                      <a:r>
                        <a:rPr lang="en-US" sz="1050" dirty="0"/>
                        <a:t>Group </a:t>
                      </a:r>
                      <a:r>
                        <a:rPr lang="en-US" sz="1050" dirty="0" smtClean="0"/>
                        <a:t>Architecture </a:t>
                      </a:r>
                      <a:r>
                        <a:rPr lang="en-US" sz="1050" dirty="0"/>
                        <a:t>Principles</a:t>
                      </a:r>
                    </a:p>
                  </a:txBody>
                  <a:tcPr/>
                </a:tc>
                <a:tc hMerge="1">
                  <a:txBody>
                    <a:bodyPr/>
                    <a:lstStyle/>
                    <a:p>
                      <a:endParaRPr lang="en-US" sz="1050" dirty="0"/>
                    </a:p>
                  </a:txBody>
                  <a:tcPr/>
                </a:tc>
                <a:extLst>
                  <a:ext uri="{0D108BD9-81ED-4DB2-BD59-A6C34878D82A}">
                    <a16:rowId xmlns="" xmlns:a16="http://schemas.microsoft.com/office/drawing/2014/main" val="102408813"/>
                  </a:ext>
                </a:extLst>
              </a:tr>
              <a:tr h="0">
                <a:tc>
                  <a:txBody>
                    <a:bodyPr/>
                    <a:lstStyle/>
                    <a:p>
                      <a:pPr marL="0" marR="0" indent="0" algn="ctr" rtl="0" eaLnBrk="1" fontAlgn="auto" latinLnBrk="0" hangingPunct="1">
                        <a:spcBef>
                          <a:spcPts val="100"/>
                        </a:spcBef>
                        <a:spcAft>
                          <a:spcPts val="100"/>
                        </a:spcAft>
                        <a:buFont typeface="+mj-lt"/>
                        <a:buNone/>
                      </a:pPr>
                      <a:r>
                        <a:rPr lang="en-GB" sz="1050" dirty="0" smtClean="0">
                          <a:effectLst/>
                        </a:rPr>
                        <a:t>1</a:t>
                      </a:r>
                      <a:endParaRPr lang="en-GB" sz="1050" dirty="0">
                        <a:effectLst/>
                      </a:endParaRPr>
                    </a:p>
                  </a:txBody>
                  <a:tcPr marL="45720" marR="45720" anchor="ctr"/>
                </a:tc>
                <a:tc>
                  <a:txBody>
                    <a:bodyPr/>
                    <a:lstStyle/>
                    <a:p>
                      <a:pPr marL="0" marR="0" indent="0" algn="l" rtl="0" eaLnBrk="1" fontAlgn="auto" latinLnBrk="0" hangingPunct="1">
                        <a:spcBef>
                          <a:spcPts val="100"/>
                        </a:spcBef>
                        <a:spcAft>
                          <a:spcPts val="100"/>
                        </a:spcAft>
                        <a:buFont typeface="+mj-lt"/>
                        <a:buNone/>
                      </a:pPr>
                      <a:r>
                        <a:rPr lang="en-GB" sz="1050" kern="1200" dirty="0" smtClean="0">
                          <a:effectLst/>
                        </a:rPr>
                        <a:t>Accessibility</a:t>
                      </a:r>
                      <a:endParaRPr lang="en-GB" sz="1050" dirty="0">
                        <a:effectLst/>
                      </a:endParaRPr>
                    </a:p>
                  </a:txBody>
                  <a:tcPr anchor="ctr"/>
                </a:tc>
                <a:extLst>
                  <a:ext uri="{0D108BD9-81ED-4DB2-BD59-A6C34878D82A}">
                    <a16:rowId xmlns="" xmlns:a16="http://schemas.microsoft.com/office/drawing/2014/main" val="1762967876"/>
                  </a:ext>
                </a:extLst>
              </a:tr>
              <a:tr h="0">
                <a:tc>
                  <a:txBody>
                    <a:bodyPr/>
                    <a:lstStyle/>
                    <a:p>
                      <a:pPr marL="0" marR="0" indent="0" algn="ctr" rtl="0" eaLnBrk="1" fontAlgn="auto" latinLnBrk="0" hangingPunct="1">
                        <a:spcBef>
                          <a:spcPts val="100"/>
                        </a:spcBef>
                        <a:spcAft>
                          <a:spcPts val="100"/>
                        </a:spcAft>
                        <a:buFont typeface="+mj-lt"/>
                        <a:buNone/>
                      </a:pPr>
                      <a:r>
                        <a:rPr lang="en-GB" sz="1050" dirty="0" smtClean="0">
                          <a:effectLst/>
                        </a:rPr>
                        <a:t>2</a:t>
                      </a:r>
                      <a:endParaRPr lang="en-GB" sz="1050" dirty="0">
                        <a:effectLst/>
                      </a:endParaRPr>
                    </a:p>
                  </a:txBody>
                  <a:tcPr marL="45720" marR="45720" anchor="ctr"/>
                </a:tc>
                <a:tc>
                  <a:txBody>
                    <a:bodyPr/>
                    <a:lstStyle/>
                    <a:p>
                      <a:pPr marL="0" marR="0" indent="0" algn="l" rtl="0" eaLnBrk="1" fontAlgn="auto" latinLnBrk="0" hangingPunct="1">
                        <a:spcBef>
                          <a:spcPts val="100"/>
                        </a:spcBef>
                        <a:spcAft>
                          <a:spcPts val="100"/>
                        </a:spcAft>
                        <a:buFont typeface="+mj-lt"/>
                        <a:buNone/>
                      </a:pPr>
                      <a:r>
                        <a:rPr lang="en-GB" sz="1050" kern="1200" dirty="0" smtClean="0">
                          <a:effectLst/>
                        </a:rPr>
                        <a:t>Transparency &amp; Tractability</a:t>
                      </a:r>
                      <a:endParaRPr lang="en-GB" sz="1050" dirty="0">
                        <a:effectLst/>
                      </a:endParaRPr>
                    </a:p>
                  </a:txBody>
                  <a:tcPr anchor="ctr"/>
                </a:tc>
                <a:extLst>
                  <a:ext uri="{0D108BD9-81ED-4DB2-BD59-A6C34878D82A}">
                    <a16:rowId xmlns="" xmlns:a16="http://schemas.microsoft.com/office/drawing/2014/main" val="976290547"/>
                  </a:ext>
                </a:extLst>
              </a:tr>
              <a:tr h="0">
                <a:tc>
                  <a:txBody>
                    <a:bodyPr/>
                    <a:lstStyle/>
                    <a:p>
                      <a:pPr marL="0" marR="0" indent="0" algn="ctr" rtl="0" eaLnBrk="1" fontAlgn="auto" latinLnBrk="0" hangingPunct="1">
                        <a:spcBef>
                          <a:spcPts val="100"/>
                        </a:spcBef>
                        <a:spcAft>
                          <a:spcPts val="100"/>
                        </a:spcAft>
                        <a:buFont typeface="+mj-lt"/>
                        <a:buNone/>
                      </a:pPr>
                      <a:r>
                        <a:rPr lang="en-GB" sz="1050" dirty="0" smtClean="0">
                          <a:effectLst/>
                        </a:rPr>
                        <a:t>3</a:t>
                      </a:r>
                      <a:endParaRPr lang="en-GB" sz="1050" dirty="0">
                        <a:effectLst/>
                      </a:endParaRPr>
                    </a:p>
                  </a:txBody>
                  <a:tcPr marL="45720" marR="45720" anchor="ctr"/>
                </a:tc>
                <a:tc>
                  <a:txBody>
                    <a:bodyPr/>
                    <a:lstStyle/>
                    <a:p>
                      <a:pPr marL="0" marR="0" indent="0" algn="l" rtl="0" eaLnBrk="1" fontAlgn="auto" latinLnBrk="0" hangingPunct="1">
                        <a:spcBef>
                          <a:spcPts val="100"/>
                        </a:spcBef>
                        <a:spcAft>
                          <a:spcPts val="100"/>
                        </a:spcAft>
                        <a:buFont typeface="+mj-lt"/>
                        <a:buNone/>
                      </a:pPr>
                      <a:r>
                        <a:rPr lang="en-GB" sz="1050" kern="1200" dirty="0" smtClean="0">
                          <a:effectLst/>
                        </a:rPr>
                        <a:t>Digital native</a:t>
                      </a:r>
                      <a:endParaRPr lang="en-GB" sz="1050" dirty="0">
                        <a:effectLst/>
                      </a:endParaRPr>
                    </a:p>
                  </a:txBody>
                  <a:tcPr anchor="ctr"/>
                </a:tc>
                <a:extLst>
                  <a:ext uri="{0D108BD9-81ED-4DB2-BD59-A6C34878D82A}">
                    <a16:rowId xmlns="" xmlns:a16="http://schemas.microsoft.com/office/drawing/2014/main" val="1665992113"/>
                  </a:ext>
                </a:extLst>
              </a:tr>
              <a:tr h="0">
                <a:tc>
                  <a:txBody>
                    <a:bodyPr/>
                    <a:lstStyle/>
                    <a:p>
                      <a:pPr marL="0" marR="0" indent="0" algn="ctr" rtl="0" eaLnBrk="1" fontAlgn="auto" latinLnBrk="0" hangingPunct="1">
                        <a:spcBef>
                          <a:spcPts val="100"/>
                        </a:spcBef>
                        <a:spcAft>
                          <a:spcPts val="100"/>
                        </a:spcAft>
                        <a:buFont typeface="+mj-lt"/>
                        <a:buNone/>
                      </a:pPr>
                      <a:r>
                        <a:rPr lang="en-GB" sz="1050" dirty="0" smtClean="0">
                          <a:effectLst/>
                        </a:rPr>
                        <a:t>4</a:t>
                      </a:r>
                      <a:endParaRPr lang="en-GB" sz="1050" dirty="0">
                        <a:effectLst/>
                      </a:endParaRPr>
                    </a:p>
                  </a:txBody>
                  <a:tcPr marL="45720" marR="45720" anchor="ctr"/>
                </a:tc>
                <a:tc>
                  <a:txBody>
                    <a:bodyPr/>
                    <a:lstStyle/>
                    <a:p>
                      <a:pPr marL="0" marR="0" indent="0" algn="l" rtl="0" eaLnBrk="1" fontAlgn="auto" latinLnBrk="0" hangingPunct="1">
                        <a:spcBef>
                          <a:spcPts val="100"/>
                        </a:spcBef>
                        <a:spcAft>
                          <a:spcPts val="100"/>
                        </a:spcAft>
                        <a:buFont typeface="+mj-lt"/>
                        <a:buNone/>
                      </a:pPr>
                      <a:r>
                        <a:rPr lang="en-GB" sz="1050" kern="1200" dirty="0" smtClean="0">
                          <a:effectLst/>
                        </a:rPr>
                        <a:t>Privacy &amp; data protection</a:t>
                      </a:r>
                      <a:endParaRPr lang="en-GB" sz="1050" dirty="0">
                        <a:effectLst/>
                      </a:endParaRPr>
                    </a:p>
                  </a:txBody>
                  <a:tcPr anchor="ctr"/>
                </a:tc>
                <a:extLst>
                  <a:ext uri="{0D108BD9-81ED-4DB2-BD59-A6C34878D82A}">
                    <a16:rowId xmlns="" xmlns:a16="http://schemas.microsoft.com/office/drawing/2014/main" val="1870120402"/>
                  </a:ext>
                </a:extLst>
              </a:tr>
              <a:tr h="0">
                <a:tc>
                  <a:txBody>
                    <a:bodyPr/>
                    <a:lstStyle/>
                    <a:p>
                      <a:pPr marL="0" marR="0" indent="0" algn="ctr" rtl="0" eaLnBrk="1" fontAlgn="auto" latinLnBrk="0" hangingPunct="1">
                        <a:spcBef>
                          <a:spcPts val="100"/>
                        </a:spcBef>
                        <a:spcAft>
                          <a:spcPts val="100"/>
                        </a:spcAft>
                        <a:buFont typeface="+mj-lt"/>
                        <a:buNone/>
                      </a:pPr>
                      <a:r>
                        <a:rPr lang="en-GB" sz="1050" dirty="0" smtClean="0">
                          <a:effectLst/>
                        </a:rPr>
                        <a:t>5</a:t>
                      </a:r>
                      <a:endParaRPr lang="en-GB" sz="1050" dirty="0">
                        <a:effectLst/>
                      </a:endParaRPr>
                    </a:p>
                  </a:txBody>
                  <a:tcPr marL="45720" marR="45720" anchor="ctr"/>
                </a:tc>
                <a:tc>
                  <a:txBody>
                    <a:bodyPr/>
                    <a:lstStyle/>
                    <a:p>
                      <a:pPr marL="0" marR="0" indent="0" algn="l" rtl="0" eaLnBrk="1" fontAlgn="auto" latinLnBrk="0" hangingPunct="1">
                        <a:spcBef>
                          <a:spcPts val="100"/>
                        </a:spcBef>
                        <a:spcAft>
                          <a:spcPts val="100"/>
                        </a:spcAft>
                        <a:buFont typeface="+mj-lt"/>
                        <a:buNone/>
                      </a:pPr>
                      <a:r>
                        <a:rPr lang="en-GB" sz="1050" kern="1200" dirty="0" smtClean="0">
                          <a:effectLst/>
                        </a:rPr>
                        <a:t>Standardisation</a:t>
                      </a:r>
                      <a:endParaRPr lang="en-GB" sz="1050" dirty="0">
                        <a:effectLst/>
                      </a:endParaRPr>
                    </a:p>
                  </a:txBody>
                  <a:tcPr anchor="ctr"/>
                </a:tc>
                <a:extLst>
                  <a:ext uri="{0D108BD9-81ED-4DB2-BD59-A6C34878D82A}">
                    <a16:rowId xmlns="" xmlns:a16="http://schemas.microsoft.com/office/drawing/2014/main" val="682936646"/>
                  </a:ext>
                </a:extLst>
              </a:tr>
              <a:tr h="0">
                <a:tc>
                  <a:txBody>
                    <a:bodyPr/>
                    <a:lstStyle/>
                    <a:p>
                      <a:pPr marL="0" marR="0" indent="0" algn="ctr"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6</a:t>
                      </a:r>
                      <a:endParaRPr lang="en-US" sz="1050" kern="1200" dirty="0">
                        <a:solidFill>
                          <a:schemeClr val="dk1"/>
                        </a:solidFill>
                        <a:effectLst/>
                        <a:latin typeface="+mn-lt"/>
                        <a:ea typeface="+mn-ea"/>
                        <a:cs typeface="+mn-cs"/>
                      </a:endParaRPr>
                    </a:p>
                  </a:txBody>
                  <a:tcPr marL="45720" marR="45720" anchor="ctr"/>
                </a:tc>
                <a:tc>
                  <a:txBody>
                    <a:bodyPr/>
                    <a:lstStyle/>
                    <a:p>
                      <a:pPr marL="0" marR="0" indent="0" algn="l"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Sustainability</a:t>
                      </a:r>
                      <a:endParaRPr lang="en-US" sz="1050" kern="1200" dirty="0">
                        <a:solidFill>
                          <a:schemeClr val="dk1"/>
                        </a:solidFill>
                        <a:effectLst/>
                        <a:latin typeface="+mn-lt"/>
                        <a:ea typeface="+mn-ea"/>
                        <a:cs typeface="+mn-cs"/>
                      </a:endParaRPr>
                    </a:p>
                  </a:txBody>
                  <a:tcPr/>
                </a:tc>
                <a:extLst>
                  <a:ext uri="{0D108BD9-81ED-4DB2-BD59-A6C34878D82A}">
                    <a16:rowId xmlns="" xmlns:a16="http://schemas.microsoft.com/office/drawing/2014/main" val="889882396"/>
                  </a:ext>
                </a:extLst>
              </a:tr>
              <a:tr h="0">
                <a:tc>
                  <a:txBody>
                    <a:bodyPr/>
                    <a:lstStyle/>
                    <a:p>
                      <a:pPr marL="0" marR="0" indent="0" algn="ctr"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7</a:t>
                      </a:r>
                      <a:endParaRPr lang="en-US" sz="1050" kern="1200" dirty="0">
                        <a:solidFill>
                          <a:schemeClr val="dk1"/>
                        </a:solidFill>
                        <a:effectLst/>
                        <a:latin typeface="+mn-lt"/>
                        <a:ea typeface="+mn-ea"/>
                        <a:cs typeface="+mn-cs"/>
                      </a:endParaRPr>
                    </a:p>
                  </a:txBody>
                  <a:tcPr marL="45720" marR="45720" anchor="ctr"/>
                </a:tc>
                <a:tc>
                  <a:txBody>
                    <a:bodyPr/>
                    <a:lstStyle/>
                    <a:p>
                      <a:pPr marL="0" marR="0" indent="0" algn="l"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Trustworthy</a:t>
                      </a:r>
                      <a:endParaRPr lang="en-US" sz="1050" kern="1200" dirty="0">
                        <a:solidFill>
                          <a:schemeClr val="dk1"/>
                        </a:solidFill>
                        <a:effectLst/>
                        <a:latin typeface="+mn-lt"/>
                        <a:ea typeface="+mn-ea"/>
                        <a:cs typeface="+mn-cs"/>
                      </a:endParaRPr>
                    </a:p>
                  </a:txBody>
                  <a:tcPr/>
                </a:tc>
              </a:tr>
              <a:tr h="0">
                <a:tc>
                  <a:txBody>
                    <a:bodyPr/>
                    <a:lstStyle/>
                    <a:p>
                      <a:pPr marL="0" marR="0" indent="0" algn="ctr"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8</a:t>
                      </a:r>
                      <a:endParaRPr lang="en-US" sz="1050" kern="1200" dirty="0">
                        <a:solidFill>
                          <a:schemeClr val="dk1"/>
                        </a:solidFill>
                        <a:effectLst/>
                        <a:latin typeface="+mn-lt"/>
                        <a:ea typeface="+mn-ea"/>
                        <a:cs typeface="+mn-cs"/>
                      </a:endParaRPr>
                    </a:p>
                  </a:txBody>
                  <a:tcPr marL="45720" marR="45720" anchor="ctr"/>
                </a:tc>
                <a:tc>
                  <a:txBody>
                    <a:bodyPr/>
                    <a:lstStyle/>
                    <a:p>
                      <a:pPr marL="0" marR="0" indent="0" algn="l"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Value</a:t>
                      </a:r>
                      <a:endParaRPr lang="en-US" sz="1050" kern="1200" dirty="0">
                        <a:solidFill>
                          <a:schemeClr val="dk1"/>
                        </a:solidFill>
                        <a:effectLst/>
                        <a:latin typeface="+mn-lt"/>
                        <a:ea typeface="+mn-ea"/>
                        <a:cs typeface="+mn-cs"/>
                      </a:endParaRPr>
                    </a:p>
                  </a:txBody>
                  <a:tcPr/>
                </a:tc>
              </a:tr>
              <a:tr h="0">
                <a:tc>
                  <a:txBody>
                    <a:bodyPr/>
                    <a:lstStyle/>
                    <a:p>
                      <a:pPr marL="0" marR="0" indent="0" algn="ctr"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9</a:t>
                      </a:r>
                      <a:endParaRPr lang="en-US" sz="1050" kern="1200" dirty="0">
                        <a:solidFill>
                          <a:schemeClr val="dk1"/>
                        </a:solidFill>
                        <a:effectLst/>
                        <a:latin typeface="+mn-lt"/>
                        <a:ea typeface="+mn-ea"/>
                        <a:cs typeface="+mn-cs"/>
                      </a:endParaRPr>
                    </a:p>
                  </a:txBody>
                  <a:tcPr marL="45720" marR="45720" anchor="ctr"/>
                </a:tc>
                <a:tc>
                  <a:txBody>
                    <a:bodyPr/>
                    <a:lstStyle/>
                    <a:p>
                      <a:pPr marL="0" marR="0" indent="0" algn="l"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Functionality</a:t>
                      </a:r>
                      <a:endParaRPr lang="en-US" sz="1050" kern="1200" dirty="0">
                        <a:solidFill>
                          <a:schemeClr val="dk1"/>
                        </a:solidFill>
                        <a:effectLst/>
                        <a:latin typeface="+mn-lt"/>
                        <a:ea typeface="+mn-ea"/>
                        <a:cs typeface="+mn-cs"/>
                      </a:endParaRPr>
                    </a:p>
                  </a:txBody>
                  <a:tcPr/>
                </a:tc>
              </a:tr>
              <a:tr h="0">
                <a:tc>
                  <a:txBody>
                    <a:bodyPr/>
                    <a:lstStyle/>
                    <a:p>
                      <a:pPr marL="0" marR="0" indent="0" algn="ctr"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10</a:t>
                      </a:r>
                      <a:endParaRPr lang="en-US" sz="1050" kern="1200" dirty="0">
                        <a:solidFill>
                          <a:schemeClr val="dk1"/>
                        </a:solidFill>
                        <a:effectLst/>
                        <a:latin typeface="+mn-lt"/>
                        <a:ea typeface="+mn-ea"/>
                        <a:cs typeface="+mn-cs"/>
                      </a:endParaRPr>
                    </a:p>
                  </a:txBody>
                  <a:tcPr marL="45720" marR="45720" anchor="ctr"/>
                </a:tc>
                <a:tc>
                  <a:txBody>
                    <a:bodyPr/>
                    <a:lstStyle/>
                    <a:p>
                      <a:pPr marL="0" marR="0" indent="0" algn="l" defTabSz="879084" rtl="0" eaLnBrk="1" fontAlgn="auto" latinLnBrk="0" hangingPunct="1">
                        <a:spcBef>
                          <a:spcPts val="100"/>
                        </a:spcBef>
                        <a:spcAft>
                          <a:spcPts val="100"/>
                        </a:spcAft>
                        <a:buFont typeface="+mj-lt"/>
                        <a:buNone/>
                      </a:pPr>
                      <a:r>
                        <a:rPr lang="en-US" sz="1050" kern="1200" dirty="0" smtClean="0">
                          <a:solidFill>
                            <a:schemeClr val="dk1"/>
                          </a:solidFill>
                          <a:effectLst/>
                          <a:latin typeface="+mn-lt"/>
                          <a:ea typeface="+mn-ea"/>
                          <a:cs typeface="+mn-cs"/>
                        </a:rPr>
                        <a:t>Agility</a:t>
                      </a:r>
                      <a:endParaRPr lang="en-US" sz="1050" kern="1200" dirty="0">
                        <a:solidFill>
                          <a:schemeClr val="dk1"/>
                        </a:solidFill>
                        <a:effectLst/>
                        <a:latin typeface="+mn-lt"/>
                        <a:ea typeface="+mn-ea"/>
                        <a:cs typeface="+mn-cs"/>
                      </a:endParaRPr>
                    </a:p>
                  </a:txBody>
                  <a:tcPr/>
                </a:tc>
              </a:tr>
            </a:tbl>
          </a:graphicData>
        </a:graphic>
      </p:graphicFrame>
      <p:sp>
        <p:nvSpPr>
          <p:cNvPr id="6" name="Pentagon 5"/>
          <p:cNvSpPr/>
          <p:nvPr/>
        </p:nvSpPr>
        <p:spPr>
          <a:xfrm>
            <a:off x="2506134" y="1139613"/>
            <a:ext cx="379306" cy="2766060"/>
          </a:xfrm>
          <a:prstGeom prst="homePlat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7479" y="4124960"/>
            <a:ext cx="1118896" cy="205184"/>
          </a:xfrm>
          <a:prstGeom prst="rect">
            <a:avLst/>
          </a:prstGeom>
        </p:spPr>
        <p:txBody>
          <a:bodyPr wrap="none" lIns="0" tIns="0" rIns="0" bIns="0" rtlCol="0" anchor="t">
            <a:spAutoFit/>
          </a:bodyPr>
          <a:lstStyle/>
          <a:p>
            <a:pPr>
              <a:lnSpc>
                <a:spcPts val="1600"/>
              </a:lnSpc>
            </a:pPr>
            <a:r>
              <a:rPr lang="en-GB" sz="1100" i="1" dirty="0" smtClean="0"/>
              <a:t>See also </a:t>
            </a:r>
            <a:r>
              <a:rPr lang="en-GB" sz="1100" i="1" dirty="0" smtClean="0">
                <a:hlinkClick r:id="rId2" action="ppaction://hlinksldjump"/>
              </a:rPr>
              <a:t>appendix 2</a:t>
            </a:r>
            <a:endParaRPr lang="en-GB" sz="1100" i="1" dirty="0" smtClean="0"/>
          </a:p>
        </p:txBody>
      </p:sp>
      <p:sp>
        <p:nvSpPr>
          <p:cNvPr id="8" name="TextBox 7"/>
          <p:cNvSpPr txBox="1"/>
          <p:nvPr/>
        </p:nvSpPr>
        <p:spPr>
          <a:xfrm>
            <a:off x="3101506" y="4124959"/>
            <a:ext cx="1118896" cy="205184"/>
          </a:xfrm>
          <a:prstGeom prst="rect">
            <a:avLst/>
          </a:prstGeom>
        </p:spPr>
        <p:txBody>
          <a:bodyPr wrap="none" lIns="0" tIns="0" rIns="0" bIns="0" rtlCol="0" anchor="t">
            <a:spAutoFit/>
          </a:bodyPr>
          <a:lstStyle/>
          <a:p>
            <a:pPr>
              <a:lnSpc>
                <a:spcPts val="1600"/>
              </a:lnSpc>
            </a:pPr>
            <a:r>
              <a:rPr lang="en-GB" sz="1100" i="1" dirty="0" smtClean="0"/>
              <a:t>See also </a:t>
            </a:r>
            <a:r>
              <a:rPr lang="en-GB" sz="1100" i="1" dirty="0" smtClean="0">
                <a:hlinkClick r:id="rId3" action="ppaction://hlinksldjump"/>
              </a:rPr>
              <a:t>appendix 3</a:t>
            </a:r>
            <a:endParaRPr lang="en-GB" sz="1100" i="1" dirty="0" smtClean="0"/>
          </a:p>
        </p:txBody>
      </p:sp>
    </p:spTree>
    <p:extLst>
      <p:ext uri="{BB962C8B-B14F-4D97-AF65-F5344CB8AC3E}">
        <p14:creationId xmlns:p14="http://schemas.microsoft.com/office/powerpoint/2010/main" val="203976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Data Principles 2/2</a:t>
            </a:r>
            <a:endParaRPr lang="en-GB" dirty="0"/>
          </a:p>
        </p:txBody>
      </p:sp>
      <p:sp>
        <p:nvSpPr>
          <p:cNvPr id="4" name="Text Placeholder 3"/>
          <p:cNvSpPr>
            <a:spLocks noGrp="1"/>
          </p:cNvSpPr>
          <p:nvPr>
            <p:ph type="body" sz="quarter" idx="17"/>
          </p:nvPr>
        </p:nvSpPr>
        <p:spPr/>
        <p:txBody>
          <a:bodyPr/>
          <a:lstStyle/>
          <a:p>
            <a:r>
              <a:rPr lang="en-US">
                <a:ea typeface="Verdana"/>
                <a:cs typeface="Calibri"/>
              </a:rPr>
              <a:t>We will follow the following 5 data principles when we design the RAFT implementation strategy</a:t>
            </a:r>
            <a:endParaRPr lang="en-GB">
              <a:ea typeface="Verdana"/>
              <a:cs typeface="+mj-lt"/>
            </a:endParaRPr>
          </a:p>
          <a:p>
            <a:endParaRPr lang="en-GB"/>
          </a:p>
        </p:txBody>
      </p:sp>
      <p:graphicFrame>
        <p:nvGraphicFramePr>
          <p:cNvPr id="6" name="Table 5">
            <a:extLst>
              <a:ext uri="{FF2B5EF4-FFF2-40B4-BE49-F238E27FC236}">
                <a16:creationId xmlns="" xmlns:a16="http://schemas.microsoft.com/office/drawing/2014/main" id="{BB7E4477-AE2D-4FFF-83E6-50A44386F9F4}"/>
              </a:ext>
            </a:extLst>
          </p:cNvPr>
          <p:cNvGraphicFramePr>
            <a:graphicFrameLocks noGrp="1"/>
          </p:cNvGraphicFramePr>
          <p:nvPr>
            <p:extLst>
              <p:ext uri="{D42A27DB-BD31-4B8C-83A1-F6EECF244321}">
                <p14:modId xmlns:p14="http://schemas.microsoft.com/office/powerpoint/2010/main" val="3756811457"/>
              </p:ext>
            </p:extLst>
          </p:nvPr>
        </p:nvGraphicFramePr>
        <p:xfrm>
          <a:off x="498805" y="1001069"/>
          <a:ext cx="8166100" cy="3474720"/>
        </p:xfrm>
        <a:graphic>
          <a:graphicData uri="http://schemas.openxmlformats.org/drawingml/2006/table">
            <a:tbl>
              <a:tblPr firstRow="1" bandRow="1">
                <a:tableStyleId>{5C22544A-7EE6-4342-B048-85BDC9FD1C3A}</a:tableStyleId>
              </a:tblPr>
              <a:tblGrid>
                <a:gridCol w="1851321">
                  <a:extLst>
                    <a:ext uri="{9D8B030D-6E8A-4147-A177-3AD203B41FA5}">
                      <a16:colId xmlns="" xmlns:a16="http://schemas.microsoft.com/office/drawing/2014/main" val="2932327543"/>
                    </a:ext>
                  </a:extLst>
                </a:gridCol>
                <a:gridCol w="6314779">
                  <a:extLst>
                    <a:ext uri="{9D8B030D-6E8A-4147-A177-3AD203B41FA5}">
                      <a16:colId xmlns="" xmlns:a16="http://schemas.microsoft.com/office/drawing/2014/main" val="3925235728"/>
                    </a:ext>
                  </a:extLst>
                </a:gridCol>
              </a:tblGrid>
              <a:tr h="228930">
                <a:tc>
                  <a:txBody>
                    <a:bodyPr/>
                    <a:lstStyle/>
                    <a:p>
                      <a:pPr marL="0" algn="l" rtl="0" eaLnBrk="1" latinLnBrk="0" hangingPunct="1">
                        <a:spcBef>
                          <a:spcPts val="0"/>
                        </a:spcBef>
                        <a:spcAft>
                          <a:spcPts val="0"/>
                        </a:spcAft>
                      </a:pPr>
                      <a:r>
                        <a:rPr lang="en-GB" sz="1200" kern="1200" dirty="0">
                          <a:effectLst/>
                        </a:rPr>
                        <a:t>Principle</a:t>
                      </a:r>
                      <a:endParaRPr lang="en-GB" dirty="0">
                        <a:effectLst/>
                      </a:endParaRPr>
                    </a:p>
                  </a:txBody>
                  <a:tcPr marL="45720" marR="45720" anchor="ctr"/>
                </a:tc>
                <a:tc>
                  <a:txBody>
                    <a:bodyPr/>
                    <a:lstStyle/>
                    <a:p>
                      <a:pPr marL="0" algn="l" rtl="0" eaLnBrk="1" latinLnBrk="0" hangingPunct="1">
                        <a:spcBef>
                          <a:spcPts val="0"/>
                        </a:spcBef>
                        <a:spcAft>
                          <a:spcPts val="0"/>
                        </a:spcAft>
                      </a:pPr>
                      <a:r>
                        <a:rPr lang="en-GB" sz="1200" kern="1200">
                          <a:effectLst/>
                        </a:rPr>
                        <a:t>Rationale</a:t>
                      </a:r>
                      <a:endParaRPr lang="en-GB">
                        <a:effectLst/>
                      </a:endParaRPr>
                    </a:p>
                  </a:txBody>
                  <a:tcPr marL="45720" marR="45720" anchor="ctr"/>
                </a:tc>
                <a:extLst>
                  <a:ext uri="{0D108BD9-81ED-4DB2-BD59-A6C34878D82A}">
                    <a16:rowId xmlns="" xmlns:a16="http://schemas.microsoft.com/office/drawing/2014/main" val="1423790811"/>
                  </a:ext>
                </a:extLst>
              </a:tr>
              <a:tr h="64008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050" b="0" i="0" u="none" strike="noStrike" kern="1200" noProof="0" dirty="0" smtClean="0">
                          <a:effectLst/>
                          <a:latin typeface="+mn-lt"/>
                        </a:rPr>
                        <a:t>Operational data comes from operational systems</a:t>
                      </a:r>
                    </a:p>
                  </a:txBody>
                  <a:tcPr anchor="ctr"/>
                </a:tc>
                <a:tc>
                  <a:txBody>
                    <a:bodyPr/>
                    <a:lstStyle/>
                    <a:p>
                      <a:pPr marL="170815" marR="0" lvl="0" indent="-171450" algn="l">
                        <a:spcBef>
                          <a:spcPts val="300"/>
                        </a:spcBef>
                        <a:spcAft>
                          <a:spcPts val="0"/>
                        </a:spcAft>
                        <a:buFont typeface="Arial"/>
                        <a:buChar char="•"/>
                      </a:pPr>
                      <a:r>
                        <a:rPr lang="en-GB" sz="1050" kern="1200">
                          <a:effectLst/>
                        </a:rPr>
                        <a:t>We are buying outsource services, not commercial off-the-shelf software packages that we own and run</a:t>
                      </a:r>
                    </a:p>
                    <a:p>
                      <a:pPr marL="170815" marR="0" lvl="0" indent="-171450" algn="l">
                        <a:spcBef>
                          <a:spcPts val="0"/>
                        </a:spcBef>
                        <a:spcAft>
                          <a:spcPts val="0"/>
                        </a:spcAft>
                        <a:buFont typeface="Arial"/>
                        <a:buChar char="•"/>
                      </a:pPr>
                      <a:r>
                        <a:rPr lang="en-GB" sz="1050" kern="1200">
                          <a:effectLst/>
                        </a:rPr>
                        <a:t>We do not want responsibility for software upgrades</a:t>
                      </a:r>
                    </a:p>
                    <a:p>
                      <a:pPr marL="170815" marR="0" lvl="0" indent="-171450" algn="l">
                        <a:spcBef>
                          <a:spcPts val="0"/>
                        </a:spcBef>
                        <a:spcAft>
                          <a:spcPts val="0"/>
                        </a:spcAft>
                        <a:buFont typeface="Arial"/>
                        <a:buChar char="•"/>
                      </a:pPr>
                      <a:r>
                        <a:rPr lang="en-GB" sz="1050" kern="1200">
                          <a:effectLst/>
                        </a:rPr>
                        <a:t>Vendors manage change projects and not AAM</a:t>
                      </a:r>
                    </a:p>
                  </a:txBody>
                  <a:tcPr marL="45720" marR="45720" anchor="ctr"/>
                </a:tc>
                <a:extLst>
                  <a:ext uri="{0D108BD9-81ED-4DB2-BD59-A6C34878D82A}">
                    <a16:rowId xmlns="" xmlns:a16="http://schemas.microsoft.com/office/drawing/2014/main" val="2178459433"/>
                  </a:ext>
                </a:extLst>
              </a:tr>
              <a:tr h="64008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050" b="0" i="0" u="none" strike="noStrike" kern="1200" noProof="0" dirty="0" smtClean="0">
                          <a:effectLst/>
                          <a:latin typeface="+mn-lt"/>
                        </a:rPr>
                        <a:t>Data in cloud, no</a:t>
                      </a:r>
                      <a:r>
                        <a:rPr lang="en-GB" sz="1050" b="0" i="0" u="none" strike="noStrike" kern="1200" baseline="0" noProof="0" dirty="0" smtClean="0">
                          <a:effectLst/>
                          <a:latin typeface="+mn-lt"/>
                        </a:rPr>
                        <a:t> </a:t>
                      </a:r>
                      <a:r>
                        <a:rPr lang="en-GB" sz="1050" b="0" i="0" u="none" strike="noStrike" kern="1200" noProof="0" dirty="0" smtClean="0">
                          <a:effectLst/>
                          <a:latin typeface="+mn-lt"/>
                        </a:rPr>
                        <a:t>on-prem data</a:t>
                      </a:r>
                    </a:p>
                  </a:txBody>
                  <a:tcPr anchor="ctr"/>
                </a:tc>
                <a:tc>
                  <a:txBody>
                    <a:bodyPr/>
                    <a:lstStyle/>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050" b="0" i="0" u="none" strike="noStrike" kern="1200" noProof="0" dirty="0" smtClean="0">
                          <a:effectLst/>
                          <a:latin typeface="+mn-lt"/>
                        </a:rPr>
                        <a:t>Users have one data source and user interface</a:t>
                      </a:r>
                    </a:p>
                    <a:p>
                      <a:pPr marL="170815" marR="0" lvl="0" indent="-171450" algn="l">
                        <a:spcBef>
                          <a:spcPts val="0"/>
                        </a:spcBef>
                        <a:spcAft>
                          <a:spcPts val="0"/>
                        </a:spcAft>
                        <a:buFont typeface="Arial"/>
                        <a:buChar char="•"/>
                      </a:pPr>
                      <a:r>
                        <a:rPr lang="en-GB" sz="1050" kern="1200" dirty="0" smtClean="0">
                          <a:effectLst/>
                        </a:rPr>
                        <a:t>Access </a:t>
                      </a:r>
                      <a:r>
                        <a:rPr lang="en-GB" sz="1050" kern="1200" dirty="0">
                          <a:effectLst/>
                        </a:rPr>
                        <a:t>controls are easier to maintain and audit</a:t>
                      </a:r>
                    </a:p>
                    <a:p>
                      <a:pPr marL="170815" marR="0" lvl="0" indent="-171450" algn="l">
                        <a:spcBef>
                          <a:spcPts val="0"/>
                        </a:spcBef>
                        <a:spcAft>
                          <a:spcPts val="0"/>
                        </a:spcAft>
                        <a:buFont typeface="Arial"/>
                        <a:buChar char="•"/>
                      </a:pPr>
                      <a:r>
                        <a:rPr lang="en-GB" sz="1050" kern="1200" dirty="0">
                          <a:effectLst/>
                        </a:rPr>
                        <a:t>Data is always contextually </a:t>
                      </a:r>
                      <a:r>
                        <a:rPr lang="en-GB" sz="1050" kern="1200" dirty="0" smtClean="0">
                          <a:effectLst/>
                        </a:rPr>
                        <a:t>correct and up-to-date</a:t>
                      </a:r>
                    </a:p>
                  </a:txBody>
                  <a:tcPr marL="45720" marR="45720" anchor="ctr"/>
                </a:tc>
                <a:extLst>
                  <a:ext uri="{0D108BD9-81ED-4DB2-BD59-A6C34878D82A}">
                    <a16:rowId xmlns="" xmlns:a16="http://schemas.microsoft.com/office/drawing/2014/main" val="2535503348"/>
                  </a:ext>
                </a:extLst>
              </a:tr>
              <a:tr h="640080">
                <a:tc>
                  <a:txBody>
                    <a:bodyPr/>
                    <a:lstStyle/>
                    <a:p>
                      <a:r>
                        <a:rPr lang="en-GB" sz="1050" dirty="0" smtClean="0"/>
                        <a:t>Partners must prove data privacy &amp;</a:t>
                      </a:r>
                      <a:r>
                        <a:rPr lang="en-GB" sz="1050" baseline="0" dirty="0" smtClean="0"/>
                        <a:t> protection</a:t>
                      </a:r>
                      <a:endParaRPr lang="en-GB" sz="1050" dirty="0"/>
                    </a:p>
                  </a:txBody>
                  <a:tcPr anchor="ctr"/>
                </a:tc>
                <a:tc>
                  <a:txBody>
                    <a:bodyPr/>
                    <a:lstStyle/>
                    <a:p>
                      <a:pPr marL="170815" marR="0" lvl="0" indent="-171450" algn="l">
                        <a:spcBef>
                          <a:spcPts val="0"/>
                        </a:spcBef>
                        <a:spcAft>
                          <a:spcPts val="0"/>
                        </a:spcAft>
                        <a:buFont typeface="Arial"/>
                        <a:buChar char="•"/>
                      </a:pPr>
                      <a:r>
                        <a:rPr lang="en-GB" sz="1050" kern="1200">
                          <a:effectLst/>
                        </a:rPr>
                        <a:t>Technology simplification </a:t>
                      </a:r>
                      <a:endParaRPr lang="en-GB" sz="1050" err="1">
                        <a:effectLst/>
                      </a:endParaRPr>
                    </a:p>
                    <a:p>
                      <a:pPr marL="170815" marR="0" lvl="0" indent="-171450" algn="l">
                        <a:spcBef>
                          <a:spcPts val="0"/>
                        </a:spcBef>
                        <a:spcAft>
                          <a:spcPts val="0"/>
                        </a:spcAft>
                        <a:buFont typeface="Arial"/>
                        <a:buChar char="•"/>
                      </a:pPr>
                      <a:r>
                        <a:rPr lang="en-GB" sz="1050" kern="1200">
                          <a:effectLst/>
                        </a:rPr>
                        <a:t>Cost reduction</a:t>
                      </a:r>
                    </a:p>
                    <a:p>
                      <a:pPr marL="170815" marR="0" lvl="0" indent="-171450" algn="l">
                        <a:spcBef>
                          <a:spcPts val="0"/>
                        </a:spcBef>
                        <a:spcAft>
                          <a:spcPts val="0"/>
                        </a:spcAft>
                        <a:buFont typeface="Arial"/>
                        <a:buChar char="•"/>
                      </a:pPr>
                      <a:r>
                        <a:rPr lang="en-GB" sz="1050" kern="1200">
                          <a:effectLst/>
                        </a:rPr>
                        <a:t>Easier to flex up or down</a:t>
                      </a:r>
                    </a:p>
                  </a:txBody>
                  <a:tcPr marL="45720" marR="45720" anchor="ctr"/>
                </a:tc>
                <a:extLst>
                  <a:ext uri="{0D108BD9-81ED-4DB2-BD59-A6C34878D82A}">
                    <a16:rowId xmlns="" xmlns:a16="http://schemas.microsoft.com/office/drawing/2014/main" val="2713561983"/>
                  </a:ext>
                </a:extLst>
              </a:tr>
              <a:tr h="640080">
                <a:tc>
                  <a:txBody>
                    <a:bodyPr/>
                    <a:lstStyle/>
                    <a:p>
                      <a:pPr lvl="0" algn="l">
                        <a:lnSpc>
                          <a:spcPct val="100000"/>
                        </a:lnSpc>
                        <a:spcBef>
                          <a:spcPts val="0"/>
                        </a:spcBef>
                        <a:spcAft>
                          <a:spcPts val="0"/>
                        </a:spcAft>
                        <a:buNone/>
                      </a:pPr>
                      <a:r>
                        <a:rPr lang="en-GB" sz="1050" b="0" i="0" u="none" strike="noStrike" kern="1200" noProof="0" dirty="0" smtClean="0">
                          <a:effectLst/>
                          <a:latin typeface="Calibri"/>
                        </a:rPr>
                        <a:t>Partners </a:t>
                      </a:r>
                      <a:r>
                        <a:rPr lang="en-GB" sz="1050" b="0" i="0" u="none" strike="noStrike" kern="1200" noProof="0" dirty="0">
                          <a:effectLst/>
                          <a:latin typeface="Calibri"/>
                        </a:rPr>
                        <a:t>delivery data to </a:t>
                      </a:r>
                      <a:r>
                        <a:rPr lang="en-GB" sz="1050" b="0" i="0" u="none" strike="noStrike" kern="1200" noProof="0" dirty="0" smtClean="0">
                          <a:effectLst/>
                          <a:latin typeface="Calibri"/>
                        </a:rPr>
                        <a:t>our data lake only</a:t>
                      </a:r>
                      <a:endParaRPr lang="en-GB" sz="1050" b="0" i="0" u="none" strike="noStrike" kern="1200" noProof="0" dirty="0">
                        <a:effectLst/>
                        <a:latin typeface="Calibri"/>
                      </a:endParaRPr>
                    </a:p>
                  </a:txBody>
                  <a:tcPr anchor="ctr"/>
                </a:tc>
                <a:tc>
                  <a:txBody>
                    <a:bodyPr/>
                    <a:lstStyle/>
                    <a:p>
                      <a:pPr marL="170815" marR="0" lvl="0" indent="-171450" algn="l" rtl="0" eaLnBrk="1" fontAlgn="auto" latinLnBrk="0" hangingPunct="1">
                        <a:spcBef>
                          <a:spcPts val="0"/>
                        </a:spcBef>
                        <a:spcAft>
                          <a:spcPts val="0"/>
                        </a:spcAft>
                        <a:buFont typeface="Arial"/>
                        <a:buChar char="•"/>
                      </a:pPr>
                      <a:r>
                        <a:rPr lang="en-GB" sz="1050" b="0" i="0" u="none" strike="noStrike" kern="1200" noProof="0" dirty="0" smtClean="0">
                          <a:effectLst/>
                          <a:latin typeface="Calibri"/>
                        </a:rPr>
                        <a:t>One delivery pattern for all partners</a:t>
                      </a:r>
                    </a:p>
                    <a:p>
                      <a:pPr marL="170815" marR="0" lvl="0" indent="-171450" algn="l" rtl="0" eaLnBrk="1" fontAlgn="auto" latinLnBrk="0" hangingPunct="1">
                        <a:spcBef>
                          <a:spcPts val="0"/>
                        </a:spcBef>
                        <a:spcAft>
                          <a:spcPts val="0"/>
                        </a:spcAft>
                        <a:buFont typeface="Arial"/>
                        <a:buChar char="•"/>
                      </a:pPr>
                      <a:r>
                        <a:rPr lang="en-GB" sz="1050" b="0" i="0" u="none" strike="noStrike" kern="1200" noProof="0" dirty="0" smtClean="0">
                          <a:effectLst/>
                          <a:latin typeface="Calibri"/>
                        </a:rPr>
                        <a:t>Single point for data sources and uses governance</a:t>
                      </a:r>
                      <a:endParaRPr lang="en-GB" sz="1050" b="0" i="0" u="none" strike="noStrike" kern="1200" noProof="0" dirty="0">
                        <a:effectLst/>
                        <a:latin typeface="Calibri"/>
                      </a:endParaRPr>
                    </a:p>
                    <a:p>
                      <a:pPr marL="170815" marR="0" lvl="0" indent="-171450" algn="l">
                        <a:spcBef>
                          <a:spcPts val="0"/>
                        </a:spcBef>
                        <a:spcAft>
                          <a:spcPts val="0"/>
                        </a:spcAft>
                        <a:buFont typeface="Arial"/>
                        <a:buChar char="•"/>
                      </a:pPr>
                      <a:r>
                        <a:rPr lang="en-GB" sz="1050" kern="1200" dirty="0">
                          <a:effectLst/>
                        </a:rPr>
                        <a:t>Data is in one </a:t>
                      </a:r>
                      <a:r>
                        <a:rPr lang="en-GB" sz="1050" kern="1200" dirty="0" smtClean="0">
                          <a:effectLst/>
                        </a:rPr>
                        <a:t>place</a:t>
                      </a:r>
                      <a:endParaRPr lang="en-GB" sz="1050" kern="1200" dirty="0">
                        <a:effectLst/>
                      </a:endParaRPr>
                    </a:p>
                  </a:txBody>
                  <a:tcPr marL="45720" marR="45720" anchor="ctr"/>
                </a:tc>
                <a:extLst>
                  <a:ext uri="{0D108BD9-81ED-4DB2-BD59-A6C34878D82A}">
                    <a16:rowId xmlns="" xmlns:a16="http://schemas.microsoft.com/office/drawing/2014/main" val="3684854542"/>
                  </a:ext>
                </a:extLst>
              </a:tr>
              <a:tr h="64008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US" sz="1050" dirty="0" smtClean="0"/>
                        <a:t>Cross function data comes from the data lake</a:t>
                      </a:r>
                    </a:p>
                  </a:txBody>
                  <a:tcPr anchor="ctr"/>
                </a:tc>
                <a:tc>
                  <a:txBody>
                    <a:bodyPr/>
                    <a:lstStyle/>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050" b="0" i="0" u="none" strike="noStrike" kern="1200" noProof="0" dirty="0" smtClean="0">
                          <a:effectLst/>
                          <a:latin typeface="+mn-lt"/>
                        </a:rPr>
                        <a:t>No need for local data collection from different sources,</a:t>
                      </a:r>
                      <a:r>
                        <a:rPr lang="en-GB" sz="1050" b="0" i="0" u="none" strike="noStrike" kern="1200" baseline="0" noProof="0" dirty="0" smtClean="0">
                          <a:effectLst/>
                          <a:latin typeface="+mn-lt"/>
                        </a:rPr>
                        <a:t> </a:t>
                      </a:r>
                      <a:r>
                        <a:rPr lang="en-GB" sz="1050" b="0" i="0" u="none" strike="noStrike" kern="1200" noProof="0" dirty="0" smtClean="0">
                          <a:effectLst/>
                          <a:latin typeface="+mn-lt"/>
                        </a:rPr>
                        <a:t>transformation and merging</a:t>
                      </a:r>
                    </a:p>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050" kern="1200" dirty="0" smtClean="0">
                          <a:effectLst/>
                        </a:rPr>
                        <a:t>Data access and privacy is centrally controlled</a:t>
                      </a:r>
                    </a:p>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050" kern="1200" dirty="0" smtClean="0">
                          <a:effectLst/>
                        </a:rPr>
                        <a:t>Data usage can be metered (cost control)</a:t>
                      </a:r>
                    </a:p>
                  </a:txBody>
                  <a:tcPr marL="45720" marR="45720" anchor="ctr"/>
                </a:tc>
              </a:tr>
            </a:tbl>
          </a:graphicData>
        </a:graphic>
      </p:graphicFrame>
    </p:spTree>
    <p:extLst>
      <p:ext uri="{BB962C8B-B14F-4D97-AF65-F5344CB8AC3E}">
        <p14:creationId xmlns:p14="http://schemas.microsoft.com/office/powerpoint/2010/main" val="232196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a:t>Understanding data linage</a:t>
            </a:r>
          </a:p>
        </p:txBody>
      </p:sp>
      <p:sp>
        <p:nvSpPr>
          <p:cNvPr id="4" name="Text Placeholder 3"/>
          <p:cNvSpPr>
            <a:spLocks noGrp="1"/>
          </p:cNvSpPr>
          <p:nvPr>
            <p:ph type="body" sz="quarter" idx="17"/>
          </p:nvPr>
        </p:nvSpPr>
        <p:spPr/>
        <p:txBody>
          <a:bodyPr/>
          <a:lstStyle/>
          <a:p>
            <a:r>
              <a:rPr lang="en-GB" dirty="0" smtClean="0">
                <a:ea typeface="Verdana"/>
              </a:rPr>
              <a:t>We need to fully document our data linage. An example, the </a:t>
            </a:r>
            <a:r>
              <a:rPr lang="en-GB" dirty="0">
                <a:ea typeface="Verdana"/>
              </a:rPr>
              <a:t>"transaction" lifecycle</a:t>
            </a:r>
            <a:endParaRPr lang="en-GB" dirty="0"/>
          </a:p>
        </p:txBody>
      </p:sp>
      <p:sp>
        <p:nvSpPr>
          <p:cNvPr id="5" name="Can 4"/>
          <p:cNvSpPr/>
          <p:nvPr/>
        </p:nvSpPr>
        <p:spPr>
          <a:xfrm>
            <a:off x="729229" y="1975244"/>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Proposed Order</a:t>
            </a:r>
          </a:p>
        </p:txBody>
      </p:sp>
      <p:sp>
        <p:nvSpPr>
          <p:cNvPr id="6" name="Can 5"/>
          <p:cNvSpPr/>
          <p:nvPr/>
        </p:nvSpPr>
        <p:spPr>
          <a:xfrm>
            <a:off x="2499552" y="1975244"/>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Order</a:t>
            </a:r>
          </a:p>
        </p:txBody>
      </p:sp>
      <p:sp>
        <p:nvSpPr>
          <p:cNvPr id="7" name="Rounded Rectangle 6"/>
          <p:cNvSpPr/>
          <p:nvPr/>
        </p:nvSpPr>
        <p:spPr>
          <a:xfrm>
            <a:off x="1449227" y="2056420"/>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Pre-trade Compliance</a:t>
            </a:r>
          </a:p>
        </p:txBody>
      </p:sp>
      <p:cxnSp>
        <p:nvCxnSpPr>
          <p:cNvPr id="9" name="Elbow Connector 8"/>
          <p:cNvCxnSpPr>
            <a:stCxn id="5" idx="4"/>
            <a:endCxn id="7" idx="1"/>
          </p:cNvCxnSpPr>
          <p:nvPr/>
        </p:nvCxnSpPr>
        <p:spPr>
          <a:xfrm flipV="1">
            <a:off x="1182771"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6" idx="2"/>
          </p:cNvCxnSpPr>
          <p:nvPr/>
        </p:nvCxnSpPr>
        <p:spPr>
          <a:xfrm>
            <a:off x="2233096"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19550" y="2056420"/>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Placement</a:t>
            </a:r>
          </a:p>
        </p:txBody>
      </p:sp>
      <p:sp>
        <p:nvSpPr>
          <p:cNvPr id="13" name="Can 12"/>
          <p:cNvSpPr/>
          <p:nvPr/>
        </p:nvSpPr>
        <p:spPr>
          <a:xfrm>
            <a:off x="4269875" y="1975244"/>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Block</a:t>
            </a:r>
          </a:p>
        </p:txBody>
      </p:sp>
      <p:sp>
        <p:nvSpPr>
          <p:cNvPr id="14" name="Rounded Rectangle 13"/>
          <p:cNvSpPr/>
          <p:nvPr/>
        </p:nvSpPr>
        <p:spPr>
          <a:xfrm>
            <a:off x="4989873" y="2056420"/>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Trade</a:t>
            </a:r>
          </a:p>
        </p:txBody>
      </p:sp>
      <p:sp>
        <p:nvSpPr>
          <p:cNvPr id="15" name="Can 14"/>
          <p:cNvSpPr/>
          <p:nvPr/>
        </p:nvSpPr>
        <p:spPr>
          <a:xfrm>
            <a:off x="6040198" y="1975244"/>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Fill</a:t>
            </a:r>
          </a:p>
        </p:txBody>
      </p:sp>
      <p:sp>
        <p:nvSpPr>
          <p:cNvPr id="16" name="Rounded Rectangle 15"/>
          <p:cNvSpPr/>
          <p:nvPr/>
        </p:nvSpPr>
        <p:spPr>
          <a:xfrm>
            <a:off x="6760196" y="2056420"/>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Allocation</a:t>
            </a:r>
          </a:p>
        </p:txBody>
      </p:sp>
      <p:sp>
        <p:nvSpPr>
          <p:cNvPr id="17" name="Can 16"/>
          <p:cNvSpPr/>
          <p:nvPr/>
        </p:nvSpPr>
        <p:spPr>
          <a:xfrm>
            <a:off x="7814328" y="1975244"/>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Allocation</a:t>
            </a:r>
          </a:p>
        </p:txBody>
      </p:sp>
      <p:sp>
        <p:nvSpPr>
          <p:cNvPr id="18" name="Rounded Rectangle 17"/>
          <p:cNvSpPr/>
          <p:nvPr/>
        </p:nvSpPr>
        <p:spPr>
          <a:xfrm>
            <a:off x="7649165" y="2782115"/>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Confirmation</a:t>
            </a:r>
          </a:p>
        </p:txBody>
      </p:sp>
      <p:sp>
        <p:nvSpPr>
          <p:cNvPr id="19" name="Can 18"/>
          <p:cNvSpPr/>
          <p:nvPr/>
        </p:nvSpPr>
        <p:spPr>
          <a:xfrm>
            <a:off x="7814328" y="3357436"/>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Confirmed Allocation</a:t>
            </a:r>
          </a:p>
        </p:txBody>
      </p:sp>
      <p:sp>
        <p:nvSpPr>
          <p:cNvPr id="20" name="Rounded Rectangle 19"/>
          <p:cNvSpPr/>
          <p:nvPr/>
        </p:nvSpPr>
        <p:spPr>
          <a:xfrm>
            <a:off x="4989873" y="3439652"/>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Enrichment</a:t>
            </a:r>
          </a:p>
        </p:txBody>
      </p:sp>
      <p:sp>
        <p:nvSpPr>
          <p:cNvPr id="21" name="Can 20"/>
          <p:cNvSpPr/>
          <p:nvPr/>
        </p:nvSpPr>
        <p:spPr>
          <a:xfrm>
            <a:off x="4264851" y="3414170"/>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a:t>Settlement Instruction</a:t>
            </a:r>
          </a:p>
        </p:txBody>
      </p:sp>
      <p:sp>
        <p:nvSpPr>
          <p:cNvPr id="22" name="Rounded Rectangle 21"/>
          <p:cNvSpPr/>
          <p:nvPr/>
        </p:nvSpPr>
        <p:spPr>
          <a:xfrm>
            <a:off x="3219550" y="3436740"/>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Send to Custodian</a:t>
            </a:r>
          </a:p>
        </p:txBody>
      </p:sp>
      <p:sp>
        <p:nvSpPr>
          <p:cNvPr id="24" name="Rounded Rectangle 23"/>
          <p:cNvSpPr/>
          <p:nvPr/>
        </p:nvSpPr>
        <p:spPr>
          <a:xfrm>
            <a:off x="6792000" y="3437957"/>
            <a:ext cx="783869" cy="3929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00"/>
              <a:t>Record Keeping</a:t>
            </a:r>
          </a:p>
        </p:txBody>
      </p:sp>
      <p:sp>
        <p:nvSpPr>
          <p:cNvPr id="25" name="Can 24"/>
          <p:cNvSpPr/>
          <p:nvPr/>
        </p:nvSpPr>
        <p:spPr>
          <a:xfrm>
            <a:off x="6095379" y="3357435"/>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Financial Accounts</a:t>
            </a:r>
          </a:p>
        </p:txBody>
      </p:sp>
      <p:sp>
        <p:nvSpPr>
          <p:cNvPr id="26" name="Can 25"/>
          <p:cNvSpPr/>
          <p:nvPr/>
        </p:nvSpPr>
        <p:spPr>
          <a:xfrm>
            <a:off x="2499552" y="3357435"/>
            <a:ext cx="453542" cy="55595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a:t>SWIFT Message</a:t>
            </a:r>
          </a:p>
        </p:txBody>
      </p:sp>
      <p:cxnSp>
        <p:nvCxnSpPr>
          <p:cNvPr id="27" name="Elbow Connector 26"/>
          <p:cNvCxnSpPr>
            <a:stCxn id="6" idx="4"/>
            <a:endCxn id="12" idx="1"/>
          </p:cNvCxnSpPr>
          <p:nvPr/>
        </p:nvCxnSpPr>
        <p:spPr>
          <a:xfrm flipV="1">
            <a:off x="2953094"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2" idx="3"/>
            <a:endCxn id="13" idx="2"/>
          </p:cNvCxnSpPr>
          <p:nvPr/>
        </p:nvCxnSpPr>
        <p:spPr>
          <a:xfrm>
            <a:off x="4003419"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3" idx="4"/>
            <a:endCxn id="14" idx="1"/>
          </p:cNvCxnSpPr>
          <p:nvPr/>
        </p:nvCxnSpPr>
        <p:spPr>
          <a:xfrm flipV="1">
            <a:off x="4723417"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3"/>
            <a:endCxn id="15" idx="2"/>
          </p:cNvCxnSpPr>
          <p:nvPr/>
        </p:nvCxnSpPr>
        <p:spPr>
          <a:xfrm>
            <a:off x="5773742"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5" idx="4"/>
            <a:endCxn id="16" idx="1"/>
          </p:cNvCxnSpPr>
          <p:nvPr/>
        </p:nvCxnSpPr>
        <p:spPr>
          <a:xfrm flipV="1">
            <a:off x="6493740" y="2252917"/>
            <a:ext cx="266456"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3"/>
            <a:endCxn id="17" idx="2"/>
          </p:cNvCxnSpPr>
          <p:nvPr/>
        </p:nvCxnSpPr>
        <p:spPr>
          <a:xfrm>
            <a:off x="7544065" y="2252917"/>
            <a:ext cx="270263" cy="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3"/>
            <a:endCxn id="18" idx="0"/>
          </p:cNvCxnSpPr>
          <p:nvPr/>
        </p:nvCxnSpPr>
        <p:spPr>
          <a:xfrm rot="16200000" flipH="1">
            <a:off x="7915641" y="2656656"/>
            <a:ext cx="25091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8" idx="2"/>
            <a:endCxn id="19" idx="1"/>
          </p:cNvCxnSpPr>
          <p:nvPr/>
        </p:nvCxnSpPr>
        <p:spPr>
          <a:xfrm rot="5400000">
            <a:off x="7949936" y="3266272"/>
            <a:ext cx="18232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5" idx="2"/>
            <a:endCxn id="20" idx="3"/>
          </p:cNvCxnSpPr>
          <p:nvPr/>
        </p:nvCxnSpPr>
        <p:spPr>
          <a:xfrm rot="10800000" flipV="1">
            <a:off x="5773743" y="3635413"/>
            <a:ext cx="321637" cy="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0" idx="1"/>
          </p:cNvCxnSpPr>
          <p:nvPr/>
        </p:nvCxnSpPr>
        <p:spPr>
          <a:xfrm rot="10800000">
            <a:off x="4723417" y="3635413"/>
            <a:ext cx="266456" cy="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22" idx="3"/>
          </p:cNvCxnSpPr>
          <p:nvPr/>
        </p:nvCxnSpPr>
        <p:spPr>
          <a:xfrm rot="10800000">
            <a:off x="4003419" y="3633237"/>
            <a:ext cx="266456" cy="21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2" idx="1"/>
            <a:endCxn id="26" idx="4"/>
          </p:cNvCxnSpPr>
          <p:nvPr/>
        </p:nvCxnSpPr>
        <p:spPr>
          <a:xfrm rot="10800000" flipV="1">
            <a:off x="2953094" y="3633237"/>
            <a:ext cx="266456" cy="21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24" idx="1"/>
            <a:endCxn id="25" idx="4"/>
          </p:cNvCxnSpPr>
          <p:nvPr/>
        </p:nvCxnSpPr>
        <p:spPr>
          <a:xfrm rot="10800000" flipV="1">
            <a:off x="6548922" y="3634453"/>
            <a:ext cx="243079" cy="9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19" idx="2"/>
            <a:endCxn id="24" idx="3"/>
          </p:cNvCxnSpPr>
          <p:nvPr/>
        </p:nvCxnSpPr>
        <p:spPr>
          <a:xfrm rot="10800000">
            <a:off x="7575870" y="3634454"/>
            <a:ext cx="238459" cy="9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26" idx="2"/>
          </p:cNvCxnSpPr>
          <p:nvPr/>
        </p:nvCxnSpPr>
        <p:spPr>
          <a:xfrm rot="10800000">
            <a:off x="2173968" y="3633237"/>
            <a:ext cx="325585" cy="2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474199" y="3998783"/>
            <a:ext cx="841577" cy="205184"/>
          </a:xfrm>
          <a:prstGeom prst="rect">
            <a:avLst/>
          </a:prstGeom>
        </p:spPr>
        <p:txBody>
          <a:bodyPr wrap="none" lIns="0" tIns="0" rIns="0" bIns="0" rtlCol="0" anchor="t">
            <a:spAutoFit/>
          </a:bodyPr>
          <a:lstStyle/>
          <a:p>
            <a:pPr algn="ctr">
              <a:lnSpc>
                <a:spcPts val="1600"/>
              </a:lnSpc>
            </a:pPr>
            <a:r>
              <a:rPr lang="en-GB" sz="900"/>
              <a:t>Client’s Custodian</a:t>
            </a:r>
          </a:p>
        </p:txBody>
      </p:sp>
      <p:pic>
        <p:nvPicPr>
          <p:cNvPr id="106" name="Picture 105"/>
          <p:cNvPicPr>
            <a:picLocks noChangeAspect="1"/>
          </p:cNvPicPr>
          <p:nvPr/>
        </p:nvPicPr>
        <p:blipFill>
          <a:blip r:embed="rId3"/>
          <a:stretch>
            <a:fillRect/>
          </a:stretch>
        </p:blipFill>
        <p:spPr>
          <a:xfrm>
            <a:off x="1606988" y="3348150"/>
            <a:ext cx="576000" cy="576000"/>
          </a:xfrm>
          <a:prstGeom prst="rect">
            <a:avLst/>
          </a:prstGeom>
        </p:spPr>
      </p:pic>
      <p:pic>
        <p:nvPicPr>
          <p:cNvPr id="107" name="Picture 106"/>
          <p:cNvPicPr>
            <a:picLocks noChangeAspect="1"/>
          </p:cNvPicPr>
          <p:nvPr/>
        </p:nvPicPr>
        <p:blipFill>
          <a:blip r:embed="rId4"/>
          <a:stretch>
            <a:fillRect/>
          </a:stretch>
        </p:blipFill>
        <p:spPr>
          <a:xfrm>
            <a:off x="668435" y="959581"/>
            <a:ext cx="576000" cy="576000"/>
          </a:xfrm>
          <a:prstGeom prst="rect">
            <a:avLst/>
          </a:prstGeom>
        </p:spPr>
      </p:pic>
      <p:sp>
        <p:nvSpPr>
          <p:cNvPr id="110" name="TextBox 109"/>
          <p:cNvSpPr txBox="1"/>
          <p:nvPr/>
        </p:nvSpPr>
        <p:spPr>
          <a:xfrm>
            <a:off x="563699" y="1535581"/>
            <a:ext cx="785471" cy="205184"/>
          </a:xfrm>
          <a:prstGeom prst="rect">
            <a:avLst/>
          </a:prstGeom>
        </p:spPr>
        <p:txBody>
          <a:bodyPr wrap="none" lIns="0" tIns="0" rIns="0" bIns="0" rtlCol="0" anchor="t">
            <a:spAutoFit/>
          </a:bodyPr>
          <a:lstStyle/>
          <a:p>
            <a:pPr algn="ctr">
              <a:lnSpc>
                <a:spcPts val="1600"/>
              </a:lnSpc>
            </a:pPr>
            <a:r>
              <a:rPr lang="en-GB" sz="900"/>
              <a:t>Investment Desk</a:t>
            </a:r>
          </a:p>
        </p:txBody>
      </p:sp>
      <p:cxnSp>
        <p:nvCxnSpPr>
          <p:cNvPr id="111" name="Elbow Connector 110"/>
          <p:cNvCxnSpPr>
            <a:stCxn id="110" idx="2"/>
            <a:endCxn id="5" idx="1"/>
          </p:cNvCxnSpPr>
          <p:nvPr/>
        </p:nvCxnSpPr>
        <p:spPr>
          <a:xfrm rot="5400000">
            <a:off x="838979" y="1857787"/>
            <a:ext cx="234479" cy="4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429877" y="1121929"/>
            <a:ext cx="6003157" cy="615553"/>
          </a:xfrm>
          <a:prstGeom prst="rect">
            <a:avLst/>
          </a:prstGeom>
        </p:spPr>
        <p:txBody>
          <a:bodyPr wrap="square" lIns="0" tIns="0" rIns="0" bIns="0" rtlCol="0" anchor="t">
            <a:spAutoFit/>
          </a:bodyPr>
          <a:lstStyle/>
          <a:p>
            <a:pPr>
              <a:lnSpc>
                <a:spcPts val="1600"/>
              </a:lnSpc>
            </a:pPr>
            <a:r>
              <a:rPr lang="en-GB" dirty="0" smtClean="0"/>
              <a:t>We need to fully document our </a:t>
            </a:r>
            <a:r>
              <a:rPr lang="en-GB" dirty="0" smtClean="0">
                <a:hlinkClick r:id="rId5"/>
              </a:rPr>
              <a:t>data linage</a:t>
            </a:r>
            <a:r>
              <a:rPr lang="en-GB" dirty="0" smtClean="0"/>
              <a:t> and page the processes and information objects to the partners and systems that provide the service</a:t>
            </a:r>
          </a:p>
        </p:txBody>
      </p:sp>
      <p:sp>
        <p:nvSpPr>
          <p:cNvPr id="8" name="Rounded Rectangle 7"/>
          <p:cNvSpPr/>
          <p:nvPr/>
        </p:nvSpPr>
        <p:spPr>
          <a:xfrm>
            <a:off x="746637" y="2678244"/>
            <a:ext cx="6797427"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Aladdin</a:t>
            </a:r>
            <a:endParaRPr lang="en-GB" sz="700" dirty="0">
              <a:solidFill>
                <a:schemeClr val="bg1">
                  <a:lumMod val="85000"/>
                </a:schemeClr>
              </a:solidFill>
            </a:endParaRPr>
          </a:p>
        </p:txBody>
      </p:sp>
      <p:sp>
        <p:nvSpPr>
          <p:cNvPr id="46" name="Rounded Rectangle 45"/>
          <p:cNvSpPr/>
          <p:nvPr/>
        </p:nvSpPr>
        <p:spPr>
          <a:xfrm>
            <a:off x="746637" y="2824638"/>
            <a:ext cx="6797427" cy="126000"/>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thinkFolio</a:t>
            </a:r>
            <a:endParaRPr lang="en-GB" sz="700" dirty="0">
              <a:solidFill>
                <a:schemeClr val="bg1">
                  <a:lumMod val="85000"/>
                </a:schemeClr>
              </a:solidFill>
            </a:endParaRPr>
          </a:p>
        </p:txBody>
      </p:sp>
      <p:sp>
        <p:nvSpPr>
          <p:cNvPr id="10" name="Up Arrow 9"/>
          <p:cNvSpPr/>
          <p:nvPr/>
        </p:nvSpPr>
        <p:spPr>
          <a:xfrm>
            <a:off x="903889" y="2549140"/>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1800246" y="2550867"/>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Up Arrow 48"/>
          <p:cNvSpPr/>
          <p:nvPr/>
        </p:nvSpPr>
        <p:spPr>
          <a:xfrm>
            <a:off x="2679779" y="2545515"/>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Up Arrow 49"/>
          <p:cNvSpPr/>
          <p:nvPr/>
        </p:nvSpPr>
        <p:spPr>
          <a:xfrm>
            <a:off x="3576136" y="2547242"/>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Up Arrow 51"/>
          <p:cNvSpPr/>
          <p:nvPr/>
        </p:nvSpPr>
        <p:spPr>
          <a:xfrm>
            <a:off x="4448403" y="2542991"/>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Up Arrow 52"/>
          <p:cNvSpPr/>
          <p:nvPr/>
        </p:nvSpPr>
        <p:spPr>
          <a:xfrm>
            <a:off x="5344760" y="2544718"/>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Up Arrow 54"/>
          <p:cNvSpPr/>
          <p:nvPr/>
        </p:nvSpPr>
        <p:spPr>
          <a:xfrm>
            <a:off x="6224293" y="2539366"/>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Up Arrow 55"/>
          <p:cNvSpPr/>
          <p:nvPr/>
        </p:nvSpPr>
        <p:spPr>
          <a:xfrm>
            <a:off x="7120650" y="2541093"/>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8570137" y="2782115"/>
            <a:ext cx="509660"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Aladdin</a:t>
            </a:r>
            <a:endParaRPr lang="en-GB" sz="700" dirty="0">
              <a:solidFill>
                <a:schemeClr val="bg1">
                  <a:lumMod val="85000"/>
                </a:schemeClr>
              </a:solidFill>
            </a:endParaRPr>
          </a:p>
        </p:txBody>
      </p:sp>
      <p:sp>
        <p:nvSpPr>
          <p:cNvPr id="59" name="Rounded Rectangle 58"/>
          <p:cNvSpPr/>
          <p:nvPr/>
        </p:nvSpPr>
        <p:spPr>
          <a:xfrm>
            <a:off x="8570137" y="2927469"/>
            <a:ext cx="509660"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SimCorp</a:t>
            </a:r>
            <a:endParaRPr lang="en-GB" sz="700" dirty="0">
              <a:solidFill>
                <a:schemeClr val="bg1">
                  <a:lumMod val="85000"/>
                </a:schemeClr>
              </a:solidFill>
            </a:endParaRPr>
          </a:p>
        </p:txBody>
      </p:sp>
      <p:sp>
        <p:nvSpPr>
          <p:cNvPr id="61" name="Rounded Rectangle 60"/>
          <p:cNvSpPr/>
          <p:nvPr/>
        </p:nvSpPr>
        <p:spPr>
          <a:xfrm>
            <a:off x="8564358" y="3072823"/>
            <a:ext cx="509660"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Citi</a:t>
            </a:r>
            <a:endParaRPr lang="en-GB" sz="700" dirty="0">
              <a:solidFill>
                <a:schemeClr val="bg1">
                  <a:lumMod val="85000"/>
                </a:schemeClr>
              </a:solidFill>
            </a:endParaRPr>
          </a:p>
        </p:txBody>
      </p:sp>
      <p:sp>
        <p:nvSpPr>
          <p:cNvPr id="62" name="Up Arrow 61"/>
          <p:cNvSpPr/>
          <p:nvPr/>
        </p:nvSpPr>
        <p:spPr>
          <a:xfrm rot="16200000">
            <a:off x="8462810" y="2932811"/>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p:cNvSpPr/>
          <p:nvPr/>
        </p:nvSpPr>
        <p:spPr>
          <a:xfrm>
            <a:off x="3214527" y="4060418"/>
            <a:ext cx="4237760"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PAM</a:t>
            </a:r>
            <a:endParaRPr lang="en-GB" sz="700" dirty="0">
              <a:solidFill>
                <a:schemeClr val="bg1">
                  <a:lumMod val="85000"/>
                </a:schemeClr>
              </a:solidFill>
            </a:endParaRPr>
          </a:p>
        </p:txBody>
      </p:sp>
      <p:sp>
        <p:nvSpPr>
          <p:cNvPr id="65" name="Rounded Rectangle 64"/>
          <p:cNvSpPr/>
          <p:nvPr/>
        </p:nvSpPr>
        <p:spPr>
          <a:xfrm>
            <a:off x="3214526" y="4351742"/>
            <a:ext cx="4237760"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SimCorp</a:t>
            </a:r>
            <a:endParaRPr lang="en-GB" sz="700" dirty="0">
              <a:solidFill>
                <a:schemeClr val="bg1">
                  <a:lumMod val="85000"/>
                </a:schemeClr>
              </a:solidFill>
            </a:endParaRPr>
          </a:p>
        </p:txBody>
      </p:sp>
      <p:sp>
        <p:nvSpPr>
          <p:cNvPr id="66" name="Rounded Rectangle 65"/>
          <p:cNvSpPr/>
          <p:nvPr/>
        </p:nvSpPr>
        <p:spPr>
          <a:xfrm>
            <a:off x="3214526" y="4497096"/>
            <a:ext cx="4231981"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solidFill>
                  <a:schemeClr val="bg1">
                    <a:lumMod val="85000"/>
                  </a:schemeClr>
                </a:solidFill>
              </a:rPr>
              <a:t>Citi</a:t>
            </a:r>
            <a:endParaRPr lang="en-GB" sz="700" dirty="0">
              <a:solidFill>
                <a:schemeClr val="bg1">
                  <a:lumMod val="85000"/>
                </a:schemeClr>
              </a:solidFill>
            </a:endParaRPr>
          </a:p>
        </p:txBody>
      </p:sp>
      <p:sp>
        <p:nvSpPr>
          <p:cNvPr id="68" name="Up Arrow 67"/>
          <p:cNvSpPr/>
          <p:nvPr/>
        </p:nvSpPr>
        <p:spPr>
          <a:xfrm>
            <a:off x="7156541" y="3931887"/>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3214527" y="4203967"/>
            <a:ext cx="4237760" cy="129973"/>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700" dirty="0" smtClean="0">
                <a:solidFill>
                  <a:schemeClr val="bg1">
                    <a:lumMod val="85000"/>
                  </a:schemeClr>
                </a:solidFill>
              </a:rPr>
              <a:t>State Street</a:t>
            </a:r>
            <a:endParaRPr lang="en-GB" sz="700" dirty="0">
              <a:solidFill>
                <a:schemeClr val="bg1">
                  <a:lumMod val="85000"/>
                </a:schemeClr>
              </a:solidFill>
            </a:endParaRPr>
          </a:p>
        </p:txBody>
      </p:sp>
      <p:sp>
        <p:nvSpPr>
          <p:cNvPr id="70" name="Up Arrow 69"/>
          <p:cNvSpPr/>
          <p:nvPr/>
        </p:nvSpPr>
        <p:spPr>
          <a:xfrm>
            <a:off x="6281990" y="3931887"/>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Up Arrow 70"/>
          <p:cNvSpPr/>
          <p:nvPr/>
        </p:nvSpPr>
        <p:spPr>
          <a:xfrm>
            <a:off x="5345303" y="3923463"/>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Up Arrow 71"/>
          <p:cNvSpPr/>
          <p:nvPr/>
        </p:nvSpPr>
        <p:spPr>
          <a:xfrm>
            <a:off x="4470752" y="3923463"/>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Up Arrow 72"/>
          <p:cNvSpPr/>
          <p:nvPr/>
        </p:nvSpPr>
        <p:spPr>
          <a:xfrm>
            <a:off x="3583709" y="3926998"/>
            <a:ext cx="81830" cy="11748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558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p:txBody>
          <a:bodyPr/>
          <a:lstStyle/>
          <a:p>
            <a:r>
              <a:rPr lang="en-GB"/>
              <a:t>Appendices</a:t>
            </a:r>
          </a:p>
        </p:txBody>
      </p:sp>
      <p:sp>
        <p:nvSpPr>
          <p:cNvPr id="6" name="Text Placeholder 5"/>
          <p:cNvSpPr>
            <a:spLocks noGrp="1"/>
          </p:cNvSpPr>
          <p:nvPr>
            <p:ph type="body" sz="quarter" idx="19"/>
          </p:nvPr>
        </p:nvSpPr>
        <p:spPr/>
        <p:txBody>
          <a:bodyPr/>
          <a:lstStyle/>
          <a:p>
            <a:endParaRPr lang="en-GB"/>
          </a:p>
        </p:txBody>
      </p:sp>
    </p:spTree>
    <p:extLst>
      <p:ext uri="{BB962C8B-B14F-4D97-AF65-F5344CB8AC3E}">
        <p14:creationId xmlns:p14="http://schemas.microsoft.com/office/powerpoint/2010/main" val="275315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972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191" y="1191"/>
                        <a:ext cx="1191" cy="1191"/>
                      </a:xfrm>
                      <a:prstGeom prst="rect">
                        <a:avLst/>
                      </a:prstGeom>
                    </p:spPr>
                  </p:pic>
                </p:oleObj>
              </mc:Fallback>
            </mc:AlternateContent>
          </a:graphicData>
        </a:graphic>
      </p:graphicFrame>
      <p:sp>
        <p:nvSpPr>
          <p:cNvPr id="6" name="Rectangle 5"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400">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409487" y="240632"/>
            <a:ext cx="8734514" cy="885464"/>
          </a:xfrm>
        </p:spPr>
        <p:txBody>
          <a:bodyPr/>
          <a:lstStyle/>
          <a:p>
            <a:pPr algn="l"/>
            <a:r>
              <a:rPr lang="en-GB" sz="2400" dirty="0" smtClean="0"/>
              <a:t>AAM Data Lake</a:t>
            </a:r>
            <a:endParaRPr lang="en-GB" sz="2400" dirty="0"/>
          </a:p>
        </p:txBody>
      </p:sp>
      <p:pic>
        <p:nvPicPr>
          <p:cNvPr id="11" name="Picture 10"/>
          <p:cNvPicPr>
            <a:picLocks noChangeAspect="1"/>
          </p:cNvPicPr>
          <p:nvPr/>
        </p:nvPicPr>
        <p:blipFill>
          <a:blip r:embed="rId8"/>
          <a:stretch>
            <a:fillRect/>
          </a:stretch>
        </p:blipFill>
        <p:spPr>
          <a:xfrm>
            <a:off x="2335870" y="1453470"/>
            <a:ext cx="6228620" cy="3256998"/>
          </a:xfrm>
          <a:prstGeom prst="rect">
            <a:avLst/>
          </a:prstGeom>
        </p:spPr>
      </p:pic>
      <p:sp>
        <p:nvSpPr>
          <p:cNvPr id="12" name="TextBox 11"/>
          <p:cNvSpPr txBox="1"/>
          <p:nvPr/>
        </p:nvSpPr>
        <p:spPr>
          <a:xfrm>
            <a:off x="409487" y="1500767"/>
            <a:ext cx="1701585" cy="3300904"/>
          </a:xfrm>
          <a:prstGeom prst="rect">
            <a:avLst/>
          </a:prstGeom>
          <a:solidFill>
            <a:schemeClr val="bg1">
              <a:lumMod val="95000"/>
            </a:schemeClr>
          </a:solidFill>
        </p:spPr>
        <p:txBody>
          <a:bodyPr wrap="square" rtlCol="0" anchor="ctr">
            <a:spAutoFit/>
          </a:bodyPr>
          <a:lstStyle/>
          <a:p>
            <a:r>
              <a:rPr lang="en-US" sz="900" b="1">
                <a:solidFill>
                  <a:schemeClr val="accent1"/>
                </a:solidFill>
              </a:rPr>
              <a:t>Overview</a:t>
            </a:r>
          </a:p>
          <a:p>
            <a:endParaRPr lang="en-US" sz="1050" b="1"/>
          </a:p>
          <a:p>
            <a:pPr marL="128588" indent="-128588">
              <a:buFont typeface="Arial" panose="020B0604020202020204" pitchFamily="34" charset="0"/>
              <a:buChar char="•"/>
            </a:pPr>
            <a:r>
              <a:rPr lang="en-US" sz="900"/>
              <a:t>Cloud services to provide elastic scalability</a:t>
            </a:r>
            <a:endParaRPr lang="en-US" sz="900">
              <a:solidFill>
                <a:srgbClr val="FF0000"/>
              </a:solidFill>
            </a:endParaRPr>
          </a:p>
          <a:p>
            <a:endParaRPr lang="en-US" sz="900"/>
          </a:p>
          <a:p>
            <a:pPr marL="128588" indent="-128588">
              <a:buFont typeface="Arial" panose="020B0604020202020204" pitchFamily="34" charset="0"/>
              <a:buChar char="•"/>
            </a:pPr>
            <a:r>
              <a:rPr lang="en-US" sz="900"/>
              <a:t>Data is handled and processed in a secure, controlled and compliant manner</a:t>
            </a:r>
          </a:p>
          <a:p>
            <a:pPr marL="128588" indent="-128588">
              <a:buFont typeface="Arial" panose="020B0604020202020204" pitchFamily="34" charset="0"/>
              <a:buChar char="•"/>
            </a:pPr>
            <a:endParaRPr lang="en-US" sz="900"/>
          </a:p>
          <a:p>
            <a:pPr marL="128588" indent="-128588">
              <a:buFont typeface="Arial" panose="020B0604020202020204" pitchFamily="34" charset="0"/>
              <a:buChar char="•"/>
            </a:pPr>
            <a:r>
              <a:rPr lang="en-US" sz="900"/>
              <a:t>Data roles and responsibilities are partitioned according to specific requirements</a:t>
            </a:r>
          </a:p>
          <a:p>
            <a:pPr marL="128588" indent="-128588">
              <a:buFont typeface="Arial" panose="020B0604020202020204" pitchFamily="34" charset="0"/>
              <a:buChar char="•"/>
            </a:pPr>
            <a:endParaRPr lang="en-US" sz="900"/>
          </a:p>
          <a:p>
            <a:pPr marL="128588" indent="-128588">
              <a:buFont typeface="Arial" panose="020B0604020202020204" pitchFamily="34" charset="0"/>
              <a:buChar char="•"/>
            </a:pPr>
            <a:r>
              <a:rPr lang="en-US" sz="900"/>
              <a:t>Enables the use of data to enhance business services, automate internal processes, and maintain a continuous conversation with the customer and the wider market</a:t>
            </a:r>
          </a:p>
          <a:p>
            <a:pPr marL="128588" indent="-128588">
              <a:buFont typeface="Arial" panose="020B0604020202020204" pitchFamily="34" charset="0"/>
              <a:buChar char="•"/>
            </a:pPr>
            <a:endParaRPr lang="en-US" sz="900"/>
          </a:p>
        </p:txBody>
      </p:sp>
      <p:sp>
        <p:nvSpPr>
          <p:cNvPr id="13" name="Flowchart: Extract 12"/>
          <p:cNvSpPr/>
          <p:nvPr/>
        </p:nvSpPr>
        <p:spPr>
          <a:xfrm rot="5400000">
            <a:off x="652132" y="3022268"/>
            <a:ext cx="3277820" cy="257905"/>
          </a:xfrm>
          <a:prstGeom prst="flowChartExtra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5"/>
          </a:p>
        </p:txBody>
      </p:sp>
      <p:sp>
        <p:nvSpPr>
          <p:cNvPr id="14" name="Text Placeholder 3">
            <a:extLst>
              <a:ext uri="{FF2B5EF4-FFF2-40B4-BE49-F238E27FC236}">
                <a16:creationId xmlns="" xmlns:a16="http://schemas.microsoft.com/office/drawing/2014/main" id="{772B3541-1E86-4C4C-974A-4B0F7B395A2D}"/>
              </a:ext>
            </a:extLst>
          </p:cNvPr>
          <p:cNvSpPr>
            <a:spLocks noGrp="1"/>
          </p:cNvSpPr>
          <p:nvPr>
            <p:ph type="body" sz="quarter" idx="4294967295"/>
          </p:nvPr>
        </p:nvSpPr>
        <p:spPr>
          <a:xfrm>
            <a:off x="441614" y="1076811"/>
            <a:ext cx="7886700" cy="347240"/>
          </a:xfrm>
          <a:prstGeom prst="rect">
            <a:avLst/>
          </a:prstGeom>
        </p:spPr>
        <p:txBody>
          <a:bodyPr lIns="0"/>
          <a:lstStyle/>
          <a:p>
            <a:pPr marL="0" indent="0">
              <a:buNone/>
            </a:pPr>
            <a:r>
              <a:rPr lang="en-GB" sz="1500" b="1">
                <a:solidFill>
                  <a:schemeClr val="bg1">
                    <a:lumMod val="50000"/>
                  </a:schemeClr>
                </a:solidFill>
              </a:rPr>
              <a:t>Data Ecosystems: Cloud Data Platform Reference Architecture</a:t>
            </a:r>
          </a:p>
        </p:txBody>
      </p:sp>
    </p:spTree>
    <p:extLst>
      <p:ext uri="{BB962C8B-B14F-4D97-AF65-F5344CB8AC3E}">
        <p14:creationId xmlns:p14="http://schemas.microsoft.com/office/powerpoint/2010/main" val="1430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03DDDDB-D1D6-452D-906C-4A8FE4F439AB}"/>
              </a:ext>
            </a:extLst>
          </p:cNvPr>
          <p:cNvSpPr>
            <a:spLocks noGrp="1"/>
          </p:cNvSpPr>
          <p:nvPr>
            <p:ph type="body" sz="quarter" idx="16"/>
          </p:nvPr>
        </p:nvSpPr>
        <p:spPr/>
        <p:txBody>
          <a:bodyPr/>
          <a:lstStyle/>
          <a:p>
            <a:r>
              <a:rPr lang="en-US">
                <a:ea typeface="Verdana"/>
              </a:rPr>
              <a:t>RAFT Project Principles</a:t>
            </a:r>
            <a:endParaRPr lang="en-US"/>
          </a:p>
        </p:txBody>
      </p:sp>
      <p:sp>
        <p:nvSpPr>
          <p:cNvPr id="3" name="Text Placeholder 2">
            <a:extLst>
              <a:ext uri="{FF2B5EF4-FFF2-40B4-BE49-F238E27FC236}">
                <a16:creationId xmlns="" xmlns:a16="http://schemas.microsoft.com/office/drawing/2014/main" id="{51CFEF56-F9D9-419B-AE2E-2A19DA2F631E}"/>
              </a:ext>
            </a:extLst>
          </p:cNvPr>
          <p:cNvSpPr>
            <a:spLocks noGrp="1"/>
          </p:cNvSpPr>
          <p:nvPr>
            <p:ph type="body" sz="quarter" idx="17"/>
          </p:nvPr>
        </p:nvSpPr>
        <p:spPr/>
        <p:txBody>
          <a:bodyPr/>
          <a:lstStyle/>
          <a:p>
            <a:r>
              <a:rPr lang="en-US">
                <a:ea typeface="+mj-lt"/>
                <a:cs typeface="+mj-lt"/>
              </a:rPr>
              <a:t>We will follow the following 5 principles when we design the RAFT implementation strategy</a:t>
            </a:r>
            <a:endParaRPr lang="en-US"/>
          </a:p>
          <a:p>
            <a:endParaRPr lang="en-US" dirty="0"/>
          </a:p>
        </p:txBody>
      </p:sp>
      <p:graphicFrame>
        <p:nvGraphicFramePr>
          <p:cNvPr id="5" name="Table 4">
            <a:extLst>
              <a:ext uri="{FF2B5EF4-FFF2-40B4-BE49-F238E27FC236}">
                <a16:creationId xmlns="" xmlns:a16="http://schemas.microsoft.com/office/drawing/2014/main" id="{4161A079-57DB-4DD4-8079-70E54BCCB7DE}"/>
              </a:ext>
            </a:extLst>
          </p:cNvPr>
          <p:cNvGraphicFramePr>
            <a:graphicFrameLocks noGrp="1"/>
          </p:cNvGraphicFramePr>
          <p:nvPr>
            <p:extLst>
              <p:ext uri="{D42A27DB-BD31-4B8C-83A1-F6EECF244321}">
                <p14:modId xmlns:p14="http://schemas.microsoft.com/office/powerpoint/2010/main" val="117490611"/>
              </p:ext>
            </p:extLst>
          </p:nvPr>
        </p:nvGraphicFramePr>
        <p:xfrm>
          <a:off x="488181" y="901718"/>
          <a:ext cx="8166100" cy="4000500"/>
        </p:xfrm>
        <a:graphic>
          <a:graphicData uri="http://schemas.openxmlformats.org/drawingml/2006/table">
            <a:tbl>
              <a:tblPr firstRow="1" bandRow="1">
                <a:tableStyleId>{5C22544A-7EE6-4342-B048-85BDC9FD1C3A}</a:tableStyleId>
              </a:tblPr>
              <a:tblGrid>
                <a:gridCol w="1851321">
                  <a:extLst>
                    <a:ext uri="{9D8B030D-6E8A-4147-A177-3AD203B41FA5}">
                      <a16:colId xmlns="" xmlns:a16="http://schemas.microsoft.com/office/drawing/2014/main" val="3034601044"/>
                    </a:ext>
                  </a:extLst>
                </a:gridCol>
                <a:gridCol w="6314779">
                  <a:extLst>
                    <a:ext uri="{9D8B030D-6E8A-4147-A177-3AD203B41FA5}">
                      <a16:colId xmlns="" xmlns:a16="http://schemas.microsoft.com/office/drawing/2014/main" val="711595401"/>
                    </a:ext>
                  </a:extLst>
                </a:gridCol>
              </a:tblGrid>
              <a:tr h="0">
                <a:tc>
                  <a:txBody>
                    <a:bodyPr/>
                    <a:lstStyle/>
                    <a:p>
                      <a:pPr marL="0" algn="l" rtl="0" eaLnBrk="1" latinLnBrk="0" hangingPunct="1">
                        <a:spcBef>
                          <a:spcPts val="0"/>
                        </a:spcBef>
                        <a:spcAft>
                          <a:spcPts val="0"/>
                        </a:spcAft>
                      </a:pPr>
                      <a:r>
                        <a:rPr lang="en-GB" sz="1200" kern="1200" dirty="0">
                          <a:effectLst/>
                        </a:rPr>
                        <a:t>Principle</a:t>
                      </a:r>
                      <a:endParaRPr lang="en-GB" dirty="0">
                        <a:effectLst/>
                      </a:endParaRPr>
                    </a:p>
                  </a:txBody>
                  <a:tcPr marL="45720" marR="45720" anchor="ctr"/>
                </a:tc>
                <a:tc>
                  <a:txBody>
                    <a:bodyPr/>
                    <a:lstStyle/>
                    <a:p>
                      <a:pPr marL="0" algn="l" rtl="0" eaLnBrk="1" latinLnBrk="0" hangingPunct="1">
                        <a:spcBef>
                          <a:spcPts val="0"/>
                        </a:spcBef>
                        <a:spcAft>
                          <a:spcPts val="0"/>
                        </a:spcAft>
                      </a:pPr>
                      <a:r>
                        <a:rPr lang="en-GB" sz="1200" kern="1200">
                          <a:effectLst/>
                        </a:rPr>
                        <a:t>Rationale</a:t>
                      </a:r>
                      <a:endParaRPr lang="en-GB">
                        <a:effectLst/>
                      </a:endParaRPr>
                    </a:p>
                  </a:txBody>
                  <a:tcPr marL="45720" marR="45720" anchor="ctr"/>
                </a:tc>
                <a:extLst>
                  <a:ext uri="{0D108BD9-81ED-4DB2-BD59-A6C34878D82A}">
                    <a16:rowId xmlns="" xmlns:a16="http://schemas.microsoft.com/office/drawing/2014/main" val="859779244"/>
                  </a:ext>
                </a:extLst>
              </a:tr>
              <a:tr h="370840">
                <a:tc>
                  <a:txBody>
                    <a:bodyPr/>
                    <a:lstStyle/>
                    <a:p>
                      <a:pPr marL="0" marR="0" indent="0" algn="l" rtl="0" eaLnBrk="1" fontAlgn="auto" latinLnBrk="0" hangingPunct="1">
                        <a:spcBef>
                          <a:spcPts val="100"/>
                        </a:spcBef>
                        <a:spcAft>
                          <a:spcPts val="100"/>
                        </a:spcAft>
                      </a:pPr>
                      <a:r>
                        <a:rPr lang="en-GB" sz="1050" kern="1200" dirty="0">
                          <a:effectLst/>
                        </a:rPr>
                        <a:t>One global platform</a:t>
                      </a:r>
                      <a:endParaRPr lang="en-GB" dirty="0">
                        <a:effectLst/>
                      </a:endParaRPr>
                    </a:p>
                  </a:txBody>
                  <a:tcPr marL="45720" marR="45720" anchor="ctr"/>
                </a:tc>
                <a:tc>
                  <a:txBody>
                    <a:bodyPr/>
                    <a:lstStyle/>
                    <a:p>
                      <a:pPr marL="171450" marR="0" indent="-171450" algn="l" rtl="0" eaLnBrk="1" fontAlgn="auto" latinLnBrk="0" hangingPunct="1">
                        <a:spcBef>
                          <a:spcPts val="100"/>
                        </a:spcBef>
                        <a:spcAft>
                          <a:spcPts val="100"/>
                        </a:spcAft>
                        <a:buClrTx/>
                        <a:buSzPts val="1050"/>
                        <a:buFont typeface="Arial"/>
                        <a:buChar char="•"/>
                      </a:pPr>
                      <a:r>
                        <a:rPr lang="en-GB" sz="1050" kern="1200">
                          <a:effectLst/>
                        </a:rPr>
                        <a:t>AAM is one global business, all global units will share the same platform</a:t>
                      </a:r>
                      <a:endParaRPr lang="en-GB" sz="1050">
                        <a:effectLst/>
                      </a:endParaRPr>
                    </a:p>
                    <a:p>
                      <a:pPr marL="182880" marR="0" indent="-182880" algn="l" rtl="0" eaLnBrk="1" fontAlgn="auto" latinLnBrk="0" hangingPunct="1">
                        <a:spcBef>
                          <a:spcPts val="100"/>
                        </a:spcBef>
                        <a:spcAft>
                          <a:spcPts val="100"/>
                        </a:spcAft>
                        <a:buFont typeface="Arial"/>
                        <a:buChar char="•"/>
                      </a:pPr>
                      <a:r>
                        <a:rPr lang="en-GB" sz="1050" kern="1200">
                          <a:effectLst/>
                        </a:rPr>
                        <a:t>To globalise we all accept </a:t>
                      </a:r>
                      <a:r>
                        <a:rPr lang="en-GB" sz="1050" kern="1200" baseline="0">
                          <a:effectLst/>
                        </a:rPr>
                        <a:t>we must</a:t>
                      </a:r>
                      <a:r>
                        <a:rPr lang="en-GB" sz="1050" kern="1200">
                          <a:effectLst/>
                        </a:rPr>
                        <a:t> think differently and accept compromise</a:t>
                      </a:r>
                      <a:endParaRPr lang="en-GB">
                        <a:effectLst/>
                      </a:endParaRPr>
                    </a:p>
                    <a:p>
                      <a:pPr marL="182880" marR="0" indent="-182880" algn="l" rtl="0" eaLnBrk="1" fontAlgn="auto" latinLnBrk="0" hangingPunct="1">
                        <a:spcBef>
                          <a:spcPts val="100"/>
                        </a:spcBef>
                        <a:spcAft>
                          <a:spcPts val="100"/>
                        </a:spcAft>
                        <a:buFont typeface="Arial"/>
                        <a:buChar char="•"/>
                      </a:pPr>
                      <a:r>
                        <a:rPr lang="en-GB" sz="1050" kern="1200">
                          <a:effectLst/>
                        </a:rPr>
                        <a:t>Local deviation will only be allowed when MB approve</a:t>
                      </a:r>
                      <a:r>
                        <a:rPr lang="en-GB" sz="1050" kern="1200" baseline="0">
                          <a:effectLst/>
                        </a:rPr>
                        <a:t> the </a:t>
                      </a:r>
                      <a:r>
                        <a:rPr lang="en-GB" sz="1050" kern="1200">
                          <a:effectLst/>
                        </a:rPr>
                        <a:t>exception</a:t>
                      </a:r>
                      <a:endParaRPr lang="en-GB">
                        <a:effectLst/>
                      </a:endParaRPr>
                    </a:p>
                  </a:txBody>
                  <a:tcPr marL="45720" marR="45720" anchor="ctr"/>
                </a:tc>
                <a:extLst>
                  <a:ext uri="{0D108BD9-81ED-4DB2-BD59-A6C34878D82A}">
                    <a16:rowId xmlns="" xmlns:a16="http://schemas.microsoft.com/office/drawing/2014/main" val="4280400271"/>
                  </a:ext>
                </a:extLst>
              </a:tr>
              <a:tr h="370840">
                <a:tc>
                  <a:txBody>
                    <a:bodyPr/>
                    <a:lstStyle/>
                    <a:p>
                      <a:pPr marL="0" marR="0" indent="0" algn="l" rtl="0" eaLnBrk="1" fontAlgn="auto" latinLnBrk="0" hangingPunct="1">
                        <a:spcBef>
                          <a:spcPts val="100"/>
                        </a:spcBef>
                        <a:spcAft>
                          <a:spcPts val="100"/>
                        </a:spcAft>
                      </a:pPr>
                      <a:r>
                        <a:rPr lang="en-GB" sz="1050" kern="1200" dirty="0">
                          <a:effectLst/>
                        </a:rPr>
                        <a:t>We learn best practice from our chosen vendor(s)</a:t>
                      </a:r>
                      <a:endParaRPr lang="en-GB" dirty="0">
                        <a:effectLst/>
                      </a:endParaRPr>
                    </a:p>
                  </a:txBody>
                  <a:tcPr marL="45720" marR="45720" anchor="ctr"/>
                </a:tc>
                <a:tc>
                  <a:txBody>
                    <a:bodyPr/>
                    <a:lstStyle/>
                    <a:p>
                      <a:pPr marL="171450" marR="0" indent="-171450" algn="l" rtl="0" eaLnBrk="1" fontAlgn="auto" latinLnBrk="0" hangingPunct="1">
                        <a:spcBef>
                          <a:spcPts val="100"/>
                        </a:spcBef>
                        <a:spcAft>
                          <a:spcPts val="100"/>
                        </a:spcAft>
                        <a:buClrTx/>
                        <a:buSzPts val="1050"/>
                        <a:buFont typeface="Arial"/>
                        <a:buChar char="•"/>
                      </a:pPr>
                      <a:r>
                        <a:rPr lang="en-GB" sz="1050" kern="1200">
                          <a:effectLst/>
                        </a:rPr>
                        <a:t>Use the chosen vendor’s vanilla platform as much as possible,</a:t>
                      </a:r>
                      <a:r>
                        <a:rPr lang="en-GB" sz="1050" kern="1200" baseline="0">
                          <a:effectLst/>
                        </a:rPr>
                        <a:t> the v</a:t>
                      </a:r>
                      <a:r>
                        <a:rPr lang="en-GB" sz="1050" kern="1200">
                          <a:effectLst/>
                        </a:rPr>
                        <a:t>endor’s scale allows them to continuously improve </a:t>
                      </a:r>
                      <a:r>
                        <a:rPr lang="en-GB" sz="1050" kern="1200" baseline="0">
                          <a:effectLst/>
                        </a:rPr>
                        <a:t>their functionality </a:t>
                      </a:r>
                      <a:r>
                        <a:rPr lang="en-GB" sz="1050" kern="1200">
                          <a:effectLst/>
                        </a:rPr>
                        <a:t>and </a:t>
                      </a:r>
                      <a:r>
                        <a:rPr lang="en-GB" sz="1050" kern="1200" baseline="0">
                          <a:effectLst/>
                        </a:rPr>
                        <a:t>keep up-to-date with market best practice</a:t>
                      </a:r>
                      <a:endParaRPr lang="en-GB" sz="1050">
                        <a:effectLst/>
                      </a:endParaRPr>
                    </a:p>
                    <a:p>
                      <a:pPr marL="173355" marR="0" indent="-173355" algn="l" rtl="0" eaLnBrk="1" fontAlgn="auto" latinLnBrk="0" hangingPunct="1">
                        <a:spcBef>
                          <a:spcPts val="100"/>
                        </a:spcBef>
                        <a:spcAft>
                          <a:spcPts val="100"/>
                        </a:spcAft>
                        <a:buFont typeface="Arial"/>
                        <a:buChar char="•"/>
                      </a:pPr>
                      <a:r>
                        <a:rPr lang="en-GB" sz="1050" kern="1200">
                          <a:effectLst/>
                        </a:rPr>
                        <a:t>When we identify missing functionality we expect the vendor to upgrade the core system; vendor provided AAM customisations, home-grown satellite sub-systems or EUCs are prohibited.</a:t>
                      </a:r>
                      <a:endParaRPr lang="en-GB">
                        <a:effectLst/>
                      </a:endParaRPr>
                    </a:p>
                  </a:txBody>
                  <a:tcPr marL="45720" marR="45720" anchor="ctr"/>
                </a:tc>
                <a:extLst>
                  <a:ext uri="{0D108BD9-81ED-4DB2-BD59-A6C34878D82A}">
                    <a16:rowId xmlns="" xmlns:a16="http://schemas.microsoft.com/office/drawing/2014/main" val="15667639"/>
                  </a:ext>
                </a:extLst>
              </a:tr>
              <a:tr h="370840">
                <a:tc>
                  <a:txBody>
                    <a:bodyPr/>
                    <a:lstStyle/>
                    <a:p>
                      <a:pPr marL="0" marR="0" indent="0" algn="l" rtl="0" eaLnBrk="1" fontAlgn="auto" latinLnBrk="0" hangingPunct="1">
                        <a:spcBef>
                          <a:spcPts val="100"/>
                        </a:spcBef>
                        <a:spcAft>
                          <a:spcPts val="100"/>
                        </a:spcAft>
                      </a:pPr>
                      <a:r>
                        <a:rPr lang="en-GB" sz="1050" kern="1200" dirty="0">
                          <a:effectLst/>
                        </a:rPr>
                        <a:t>Fastest time to market</a:t>
                      </a:r>
                      <a:endParaRPr lang="en-GB" dirty="0">
                        <a:effectLst/>
                      </a:endParaRPr>
                    </a:p>
                  </a:txBody>
                  <a:tcPr marL="45720" marR="45720" anchor="ctr"/>
                </a:tc>
                <a:tc>
                  <a:txBody>
                    <a:bodyPr/>
                    <a:lstStyle/>
                    <a:p>
                      <a:pPr marL="171450" marR="0" indent="-171450" algn="l" rtl="0" eaLnBrk="1" fontAlgn="auto" latinLnBrk="0" hangingPunct="1">
                        <a:spcBef>
                          <a:spcPts val="100"/>
                        </a:spcBef>
                        <a:spcAft>
                          <a:spcPts val="100"/>
                        </a:spcAft>
                        <a:buClrTx/>
                        <a:buSzPts val="1050"/>
                        <a:buFont typeface="Arial"/>
                        <a:buChar char="•"/>
                      </a:pPr>
                      <a:r>
                        <a:rPr lang="en-GB" sz="1050" kern="1200">
                          <a:effectLst/>
                        </a:rPr>
                        <a:t>Maintain one enterprise-wide transition plan that is easy to understand and align our resources behind</a:t>
                      </a:r>
                      <a:endParaRPr lang="en-GB" sz="1050">
                        <a:effectLst/>
                      </a:endParaRPr>
                    </a:p>
                    <a:p>
                      <a:pPr marL="173355" marR="0" indent="-173355" algn="l" rtl="0" eaLnBrk="1" fontAlgn="auto" latinLnBrk="0" hangingPunct="1">
                        <a:spcBef>
                          <a:spcPts val="100"/>
                        </a:spcBef>
                        <a:spcAft>
                          <a:spcPts val="100"/>
                        </a:spcAft>
                        <a:buFont typeface="Arial"/>
                        <a:buChar char="•"/>
                      </a:pPr>
                      <a:r>
                        <a:rPr lang="en-GB" sz="1050" kern="1200">
                          <a:effectLst/>
                        </a:rPr>
                        <a:t>Minimise transition</a:t>
                      </a:r>
                      <a:r>
                        <a:rPr lang="en-GB" sz="1050" kern="1200" baseline="0">
                          <a:effectLst/>
                        </a:rPr>
                        <a:t> stages</a:t>
                      </a:r>
                      <a:r>
                        <a:rPr lang="en-GB" sz="1050" kern="1200">
                          <a:effectLst/>
                        </a:rPr>
                        <a:t>;</a:t>
                      </a:r>
                      <a:r>
                        <a:rPr lang="en-GB" sz="1050" kern="1200" baseline="0">
                          <a:effectLst/>
                        </a:rPr>
                        <a:t> to deliver in 2 years we cannot afford a complex plan with interdependencies</a:t>
                      </a:r>
                      <a:endParaRPr lang="en-GB">
                        <a:effectLst/>
                      </a:endParaRPr>
                    </a:p>
                    <a:p>
                      <a:pPr marL="173355" marR="0" indent="-173355" algn="l" rtl="0" eaLnBrk="1" fontAlgn="auto" latinLnBrk="0" hangingPunct="1">
                        <a:spcBef>
                          <a:spcPts val="100"/>
                        </a:spcBef>
                        <a:spcAft>
                          <a:spcPts val="100"/>
                        </a:spcAft>
                        <a:buFont typeface="Arial"/>
                        <a:buChar char="•"/>
                      </a:pPr>
                      <a:r>
                        <a:rPr lang="en-GB" sz="1050" kern="1200" baseline="0">
                          <a:effectLst/>
                        </a:rPr>
                        <a:t>A</a:t>
                      </a:r>
                      <a:r>
                        <a:rPr lang="en-GB" sz="1050" kern="1200">
                          <a:effectLst/>
                        </a:rPr>
                        <a:t>void</a:t>
                      </a:r>
                      <a:r>
                        <a:rPr lang="en-GB" sz="1050" kern="1200" baseline="0">
                          <a:effectLst/>
                        </a:rPr>
                        <a:t> building t</a:t>
                      </a:r>
                      <a:r>
                        <a:rPr lang="en-GB" sz="1050" kern="1200">
                          <a:effectLst/>
                        </a:rPr>
                        <a:t>emporary interfaces; they distract resources from our primary goal</a:t>
                      </a:r>
                      <a:endParaRPr lang="en-GB">
                        <a:effectLst/>
                      </a:endParaRPr>
                    </a:p>
                  </a:txBody>
                  <a:tcPr marL="45720" marR="45720" anchor="ctr"/>
                </a:tc>
                <a:extLst>
                  <a:ext uri="{0D108BD9-81ED-4DB2-BD59-A6C34878D82A}">
                    <a16:rowId xmlns="" xmlns:a16="http://schemas.microsoft.com/office/drawing/2014/main" val="4210690684"/>
                  </a:ext>
                </a:extLst>
              </a:tr>
              <a:tr h="370840">
                <a:tc>
                  <a:txBody>
                    <a:bodyPr/>
                    <a:lstStyle/>
                    <a:p>
                      <a:pPr marL="0" marR="0" indent="0" algn="l" rtl="0" eaLnBrk="1" fontAlgn="auto" latinLnBrk="0" hangingPunct="1">
                        <a:spcBef>
                          <a:spcPts val="100"/>
                        </a:spcBef>
                        <a:spcAft>
                          <a:spcPts val="100"/>
                        </a:spcAft>
                      </a:pPr>
                      <a:r>
                        <a:rPr lang="en-GB" sz="1050" kern="1200" dirty="0">
                          <a:effectLst/>
                        </a:rPr>
                        <a:t>Simplify and save</a:t>
                      </a:r>
                      <a:endParaRPr lang="en-GB" dirty="0">
                        <a:effectLst/>
                      </a:endParaRPr>
                    </a:p>
                  </a:txBody>
                  <a:tcPr marL="45720" marR="45720" anchor="ctr"/>
                </a:tc>
                <a:tc>
                  <a:txBody>
                    <a:bodyPr/>
                    <a:lstStyle/>
                    <a:p>
                      <a:pPr marL="171450" marR="0" indent="-171450" algn="l" rtl="0" eaLnBrk="1" fontAlgn="auto" latinLnBrk="0" hangingPunct="1">
                        <a:spcBef>
                          <a:spcPts val="100"/>
                        </a:spcBef>
                        <a:spcAft>
                          <a:spcPts val="100"/>
                        </a:spcAft>
                        <a:buClrTx/>
                        <a:buSzPts val="1050"/>
                        <a:buFont typeface="Arial"/>
                        <a:buChar char="•"/>
                      </a:pPr>
                      <a:r>
                        <a:rPr lang="en-GB" sz="1050" kern="1200">
                          <a:effectLst/>
                        </a:rPr>
                        <a:t>Only one system will support each capability in</a:t>
                      </a:r>
                      <a:r>
                        <a:rPr lang="en-GB" sz="1050" kern="1200" baseline="0">
                          <a:effectLst/>
                        </a:rPr>
                        <a:t> our capability model</a:t>
                      </a:r>
                      <a:endParaRPr lang="en-GB" sz="1050">
                        <a:effectLst/>
                      </a:endParaRPr>
                    </a:p>
                    <a:p>
                      <a:pPr marL="173355" marR="0" indent="-173355" algn="l" rtl="0" eaLnBrk="1" fontAlgn="auto" latinLnBrk="0" hangingPunct="1">
                        <a:spcBef>
                          <a:spcPts val="100"/>
                        </a:spcBef>
                        <a:spcAft>
                          <a:spcPts val="100"/>
                        </a:spcAft>
                        <a:buFont typeface="Arial"/>
                        <a:buChar char="•"/>
                      </a:pPr>
                      <a:r>
                        <a:rPr lang="en-GB" sz="1050" kern="1200" baseline="0">
                          <a:effectLst/>
                        </a:rPr>
                        <a:t>We only add additional systems/services to support the capabilities that </a:t>
                      </a:r>
                      <a:r>
                        <a:rPr lang="en-GB" sz="1050" kern="1200">
                          <a:effectLst/>
                        </a:rPr>
                        <a:t>differentiate</a:t>
                      </a:r>
                      <a:r>
                        <a:rPr lang="en-GB" sz="1050" kern="1200" baseline="0">
                          <a:effectLst/>
                        </a:rPr>
                        <a:t> us from competitors on aspects we want to compete on</a:t>
                      </a:r>
                      <a:endParaRPr lang="en-GB">
                        <a:effectLst/>
                      </a:endParaRPr>
                    </a:p>
                    <a:p>
                      <a:pPr marL="173355" marR="0" indent="-173355" algn="l" rtl="0" eaLnBrk="1" fontAlgn="auto" latinLnBrk="0" hangingPunct="1">
                        <a:spcBef>
                          <a:spcPts val="100"/>
                        </a:spcBef>
                        <a:spcAft>
                          <a:spcPts val="100"/>
                        </a:spcAft>
                        <a:buFont typeface="Arial"/>
                        <a:buChar char="•"/>
                      </a:pPr>
                      <a:r>
                        <a:rPr lang="en-GB" sz="1050" kern="1200">
                          <a:effectLst/>
                        </a:rPr>
                        <a:t>Legacy systems must be completely</a:t>
                      </a:r>
                      <a:r>
                        <a:rPr lang="en-GB" sz="1050" kern="1200" baseline="0" dirty="0">
                          <a:effectLst/>
                        </a:rPr>
                        <a:t> </a:t>
                      </a:r>
                      <a:r>
                        <a:rPr lang="en-GB" sz="1050" kern="1200">
                          <a:effectLst/>
                        </a:rPr>
                        <a:t>decommissioned; we only achieve</a:t>
                      </a:r>
                      <a:r>
                        <a:rPr lang="en-GB" sz="1050" kern="1200" baseline="0">
                          <a:effectLst/>
                        </a:rPr>
                        <a:t> savings when we stop supporting the system and/or paying the license fee</a:t>
                      </a:r>
                      <a:endParaRPr lang="en-GB">
                        <a:effectLst/>
                      </a:endParaRPr>
                    </a:p>
                  </a:txBody>
                  <a:tcPr marL="45720" marR="45720" anchor="ctr"/>
                </a:tc>
                <a:extLst>
                  <a:ext uri="{0D108BD9-81ED-4DB2-BD59-A6C34878D82A}">
                    <a16:rowId xmlns="" xmlns:a16="http://schemas.microsoft.com/office/drawing/2014/main" val="2645554875"/>
                  </a:ext>
                </a:extLst>
              </a:tr>
              <a:tr h="370840">
                <a:tc>
                  <a:txBody>
                    <a:bodyPr/>
                    <a:lstStyle/>
                    <a:p>
                      <a:pPr marL="0" marR="0" indent="0" algn="l" rtl="0" eaLnBrk="1" fontAlgn="auto" latinLnBrk="0" hangingPunct="1">
                        <a:spcBef>
                          <a:spcPts val="100"/>
                        </a:spcBef>
                        <a:spcAft>
                          <a:spcPts val="100"/>
                        </a:spcAft>
                      </a:pPr>
                      <a:r>
                        <a:rPr lang="en-GB" sz="1050" kern="1200" dirty="0">
                          <a:effectLst/>
                        </a:rPr>
                        <a:t>Vendor(s) do the work</a:t>
                      </a:r>
                      <a:endParaRPr lang="en-GB" dirty="0">
                        <a:effectLst/>
                      </a:endParaRPr>
                    </a:p>
                  </a:txBody>
                  <a:tcPr marL="45720" marR="45720" anchor="ctr"/>
                </a:tc>
                <a:tc>
                  <a:txBody>
                    <a:bodyPr/>
                    <a:lstStyle/>
                    <a:p>
                      <a:pPr marL="171450" marR="0" indent="-171450" algn="l" rtl="0" eaLnBrk="1" fontAlgn="auto" latinLnBrk="0" hangingPunct="1">
                        <a:spcBef>
                          <a:spcPts val="100"/>
                        </a:spcBef>
                        <a:spcAft>
                          <a:spcPts val="100"/>
                        </a:spcAft>
                        <a:buClrTx/>
                        <a:buSzPts val="1050"/>
                        <a:buFont typeface="Arial"/>
                        <a:buChar char="•"/>
                      </a:pPr>
                      <a:r>
                        <a:rPr lang="en-GB" sz="1050" kern="1200" dirty="0">
                          <a:effectLst/>
                        </a:rPr>
                        <a:t>The vendor is</a:t>
                      </a:r>
                      <a:r>
                        <a:rPr lang="en-GB" sz="1050" kern="1200" baseline="0" dirty="0">
                          <a:effectLst/>
                        </a:rPr>
                        <a:t> </a:t>
                      </a:r>
                      <a:r>
                        <a:rPr lang="en-GB" sz="1050" kern="1200" dirty="0">
                          <a:effectLst/>
                        </a:rPr>
                        <a:t>best placed to implement their own platform,</a:t>
                      </a:r>
                      <a:r>
                        <a:rPr lang="en-GB" sz="1050" kern="1200" baseline="0" dirty="0">
                          <a:effectLst/>
                        </a:rPr>
                        <a:t> w</a:t>
                      </a:r>
                      <a:r>
                        <a:rPr lang="en-GB" sz="1050" kern="1200" dirty="0">
                          <a:effectLst/>
                        </a:rPr>
                        <a:t>e will adopted the vendor’s proven implementation</a:t>
                      </a:r>
                      <a:r>
                        <a:rPr lang="en-GB" sz="1050" kern="1200" baseline="0" dirty="0">
                          <a:effectLst/>
                        </a:rPr>
                        <a:t> methodology</a:t>
                      </a:r>
                      <a:endParaRPr lang="en-GB" sz="1050" dirty="0">
                        <a:effectLst/>
                      </a:endParaRPr>
                    </a:p>
                    <a:p>
                      <a:pPr marL="173355" marR="0" indent="-173355" algn="l" rtl="0" eaLnBrk="1" fontAlgn="auto" latinLnBrk="0" hangingPunct="1">
                        <a:spcBef>
                          <a:spcPts val="100"/>
                        </a:spcBef>
                        <a:spcAft>
                          <a:spcPts val="100"/>
                        </a:spcAft>
                        <a:buFont typeface="Arial"/>
                        <a:buChar char="•"/>
                      </a:pPr>
                      <a:r>
                        <a:rPr lang="en-GB" sz="1050" kern="1200" baseline="0" dirty="0">
                          <a:effectLst/>
                        </a:rPr>
                        <a:t>The vendor will be accountable for on-time/budget delivery and for reporting progress</a:t>
                      </a:r>
                      <a:endParaRPr lang="en-GB" dirty="0">
                        <a:effectLst/>
                      </a:endParaRPr>
                    </a:p>
                    <a:p>
                      <a:pPr marL="173355" marR="0" indent="-173355" algn="l" rtl="0" eaLnBrk="1" fontAlgn="auto" latinLnBrk="0" hangingPunct="1">
                        <a:spcBef>
                          <a:spcPts val="100"/>
                        </a:spcBef>
                        <a:spcAft>
                          <a:spcPts val="100"/>
                        </a:spcAft>
                        <a:buFont typeface="Arial"/>
                        <a:buChar char="•"/>
                      </a:pPr>
                      <a:r>
                        <a:rPr lang="en-GB" sz="1050" kern="1200" dirty="0">
                          <a:effectLst/>
                        </a:rPr>
                        <a:t>Our</a:t>
                      </a:r>
                      <a:r>
                        <a:rPr lang="en-GB" sz="1050" kern="1200" baseline="0" dirty="0">
                          <a:effectLst/>
                        </a:rPr>
                        <a:t> resources will only act as subject matter experts to help the vendor get the implementation completed</a:t>
                      </a:r>
                      <a:endParaRPr lang="en-GB" dirty="0">
                        <a:effectLst/>
                      </a:endParaRPr>
                    </a:p>
                  </a:txBody>
                  <a:tcPr marL="45720" marR="45720" anchor="ctr"/>
                </a:tc>
                <a:extLst>
                  <a:ext uri="{0D108BD9-81ED-4DB2-BD59-A6C34878D82A}">
                    <a16:rowId xmlns="" xmlns:a16="http://schemas.microsoft.com/office/drawing/2014/main" val="1520052498"/>
                  </a:ext>
                </a:extLst>
              </a:tr>
            </a:tbl>
          </a:graphicData>
        </a:graphic>
      </p:graphicFrame>
    </p:spTree>
    <p:extLst>
      <p:ext uri="{BB962C8B-B14F-4D97-AF65-F5344CB8AC3E}">
        <p14:creationId xmlns:p14="http://schemas.microsoft.com/office/powerpoint/2010/main" val="194780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Group Architecture Principles</a:t>
            </a:r>
            <a:endParaRPr lang="en-GB" dirty="0"/>
          </a:p>
        </p:txBody>
      </p:sp>
      <p:sp>
        <p:nvSpPr>
          <p:cNvPr id="3" name="Text Placeholder 2"/>
          <p:cNvSpPr>
            <a:spLocks noGrp="1"/>
          </p:cNvSpPr>
          <p:nvPr>
            <p:ph type="body" sz="quarter" idx="17"/>
          </p:nvPr>
        </p:nvSpPr>
        <p:spPr/>
        <p:txBody>
          <a:bodyPr/>
          <a:lstStyle/>
          <a:p>
            <a:r>
              <a:rPr lang="en-GB" dirty="0" smtClean="0"/>
              <a:t>Group Enterprise Architecture have 10 key principles that solutions must be measured against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47855374"/>
              </p:ext>
            </p:extLst>
          </p:nvPr>
        </p:nvGraphicFramePr>
        <p:xfrm>
          <a:off x="483612" y="943445"/>
          <a:ext cx="8071108" cy="4051300"/>
        </p:xfrm>
        <a:graphic>
          <a:graphicData uri="http://schemas.openxmlformats.org/drawingml/2006/table">
            <a:tbl>
              <a:tblPr firstRow="1" bandRow="1">
                <a:tableStyleId>{5C22544A-7EE6-4342-B048-85BDC9FD1C3A}</a:tableStyleId>
              </a:tblPr>
              <a:tblGrid>
                <a:gridCol w="1561935"/>
                <a:gridCol w="6509173"/>
              </a:tblGrid>
              <a:tr h="0">
                <a:tc>
                  <a:txBody>
                    <a:bodyPr/>
                    <a:lstStyle/>
                    <a:p>
                      <a:r>
                        <a:rPr lang="en-GB" sz="1050" dirty="0" smtClean="0"/>
                        <a:t>Principle</a:t>
                      </a:r>
                      <a:endParaRPr lang="en-GB" sz="1050" dirty="0"/>
                    </a:p>
                  </a:txBody>
                  <a:tcPr/>
                </a:tc>
                <a:tc>
                  <a:txBody>
                    <a:bodyPr/>
                    <a:lstStyle/>
                    <a:p>
                      <a:r>
                        <a:rPr lang="en-GB" sz="1050" dirty="0" smtClean="0"/>
                        <a:t>Description</a:t>
                      </a:r>
                      <a:endParaRPr lang="en-GB" sz="1050" dirty="0"/>
                    </a:p>
                  </a:txBody>
                  <a:tcPr/>
                </a:tc>
              </a:tr>
              <a:tr h="37084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900" b="0" i="0" u="none" strike="noStrike" kern="1200" noProof="0" dirty="0" smtClean="0">
                          <a:effectLst/>
                          <a:latin typeface="+mn-lt"/>
                        </a:rPr>
                        <a:t>Accessibility</a:t>
                      </a:r>
                    </a:p>
                  </a:txBody>
                  <a:tcPr anchor="ctr"/>
                </a:tc>
                <a:tc>
                  <a:txBody>
                    <a:bodyPr/>
                    <a:lstStyle/>
                    <a:p>
                      <a:r>
                        <a:rPr lang="en-GB" sz="700" dirty="0" smtClean="0"/>
                        <a:t>Data and information are key to </a:t>
                      </a:r>
                      <a:r>
                        <a:rPr lang="en-GB" sz="700" dirty="0" err="1" smtClean="0"/>
                        <a:t>Aegon's</a:t>
                      </a:r>
                      <a:r>
                        <a:rPr lang="en-GB" sz="700" dirty="0" smtClean="0"/>
                        <a:t> decision making and governance processes. It has value and should therefore be carefully managed in terms of location, storage, reliability of content and access.</a:t>
                      </a:r>
                    </a:p>
                    <a:p>
                      <a:r>
                        <a:rPr lang="en-GB" sz="700" dirty="0" smtClean="0"/>
                        <a:t>Summary:</a:t>
                      </a:r>
                      <a:r>
                        <a:rPr lang="en-GB" sz="700" baseline="0" dirty="0" smtClean="0"/>
                        <a:t> </a:t>
                      </a:r>
                      <a:r>
                        <a:rPr lang="en-GB" sz="700" dirty="0" smtClean="0"/>
                        <a:t>Store Data in </a:t>
                      </a:r>
                      <a:r>
                        <a:rPr lang="en-GB" sz="700" dirty="0" err="1" smtClean="0"/>
                        <a:t>EcoSystem</a:t>
                      </a:r>
                      <a:r>
                        <a:rPr lang="en-GB" sz="700" dirty="0" smtClean="0"/>
                        <a:t>(s), Audit trails,</a:t>
                      </a:r>
                      <a:r>
                        <a:rPr lang="en-GB" sz="700" baseline="0" dirty="0" smtClean="0"/>
                        <a:t> </a:t>
                      </a:r>
                      <a:r>
                        <a:rPr lang="en-GB" sz="700" dirty="0" smtClean="0"/>
                        <a:t>Up-to-date,</a:t>
                      </a:r>
                      <a:r>
                        <a:rPr lang="en-GB" sz="700" baseline="0" dirty="0" smtClean="0"/>
                        <a:t> </a:t>
                      </a:r>
                      <a:r>
                        <a:rPr lang="en-GB" sz="700" dirty="0" smtClean="0"/>
                        <a:t>Timely</a:t>
                      </a:r>
                      <a:endParaRPr lang="en-GB" sz="700" dirty="0"/>
                    </a:p>
                  </a:txBody>
                  <a:tcPr/>
                </a:tc>
              </a:tr>
              <a:tr h="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900" b="0" i="0" u="none" strike="noStrike" kern="1200" noProof="0" dirty="0" smtClean="0">
                          <a:effectLst/>
                          <a:latin typeface="+mn-lt"/>
                        </a:rPr>
                        <a:t>Transparency &amp; </a:t>
                      </a:r>
                      <a:r>
                        <a:rPr lang="en-GB" sz="900" b="0" i="0" u="none" strike="noStrike" kern="1200" baseline="0" noProof="0" dirty="0" smtClean="0">
                          <a:effectLst/>
                          <a:latin typeface="+mn-lt"/>
                        </a:rPr>
                        <a:t>t</a:t>
                      </a:r>
                      <a:r>
                        <a:rPr lang="en-GB" sz="900" b="0" i="0" u="none" strike="noStrike" kern="1200" noProof="0" dirty="0" smtClean="0">
                          <a:effectLst/>
                          <a:latin typeface="+mn-lt"/>
                        </a:rPr>
                        <a:t>raceability</a:t>
                      </a:r>
                    </a:p>
                  </a:txBody>
                  <a:tcPr anchor="ctr"/>
                </a:tc>
                <a:tc>
                  <a:txBody>
                    <a:bodyPr/>
                    <a:lstStyle/>
                    <a:p>
                      <a:r>
                        <a:rPr lang="en-GB" sz="700" dirty="0" smtClean="0"/>
                        <a:t>It is important that a solution and the usage of data is transparent and traceable. This includes the way the solution processes information, provides access to users and achieves its total cost of ownership.</a:t>
                      </a:r>
                      <a:r>
                        <a:rPr lang="en-GB" sz="700" baseline="0" dirty="0" smtClean="0"/>
                        <a:t> Summary: </a:t>
                      </a:r>
                      <a:r>
                        <a:rPr lang="en-GB" sz="700" dirty="0" smtClean="0"/>
                        <a:t>Fee-based pricing,</a:t>
                      </a:r>
                      <a:r>
                        <a:rPr lang="en-GB" sz="700" baseline="0" dirty="0" smtClean="0"/>
                        <a:t> </a:t>
                      </a:r>
                      <a:r>
                        <a:rPr lang="en-GB" sz="700" dirty="0" smtClean="0"/>
                        <a:t>Result reasoning,</a:t>
                      </a:r>
                      <a:r>
                        <a:rPr lang="en-GB" sz="700" baseline="0" dirty="0" smtClean="0"/>
                        <a:t> </a:t>
                      </a:r>
                      <a:r>
                        <a:rPr lang="en-GB" sz="700" dirty="0" smtClean="0"/>
                        <a:t>Audit trail</a:t>
                      </a:r>
                      <a:endParaRPr lang="en-GB" sz="700" dirty="0"/>
                    </a:p>
                  </a:txBody>
                  <a:tcPr/>
                </a:tc>
              </a:tr>
              <a:tr h="0">
                <a:tc>
                  <a:txBody>
                    <a:bodyPr/>
                    <a:lstStyle/>
                    <a:p>
                      <a:r>
                        <a:rPr lang="en-GB" sz="900" dirty="0" smtClean="0"/>
                        <a:t>Digital native</a:t>
                      </a:r>
                      <a:endParaRPr lang="en-GB" sz="900" dirty="0"/>
                    </a:p>
                  </a:txBody>
                  <a:tcPr anchor="ctr"/>
                </a:tc>
                <a:tc>
                  <a:txBody>
                    <a:bodyPr/>
                    <a:lstStyle/>
                    <a:p>
                      <a:r>
                        <a:rPr lang="en-GB" sz="700" dirty="0" smtClean="0"/>
                        <a:t>- Design for user needs, flexibility, scale, performance &amp; reuse</a:t>
                      </a:r>
                      <a:endParaRPr lang="en-GB" sz="700" dirty="0"/>
                    </a:p>
                  </a:txBody>
                  <a:tcPr/>
                </a:tc>
              </a:tr>
              <a:tr h="370840">
                <a:tc>
                  <a:txBody>
                    <a:bodyPr/>
                    <a:lstStyle/>
                    <a:p>
                      <a:pPr lvl="0" algn="l">
                        <a:lnSpc>
                          <a:spcPct val="100000"/>
                        </a:lnSpc>
                        <a:spcBef>
                          <a:spcPts val="0"/>
                        </a:spcBef>
                        <a:spcAft>
                          <a:spcPts val="0"/>
                        </a:spcAft>
                        <a:buNone/>
                      </a:pPr>
                      <a:r>
                        <a:rPr lang="en-GB" sz="900" b="0" i="0" u="none" strike="noStrike" kern="1200" noProof="0" dirty="0" smtClean="0">
                          <a:effectLst/>
                          <a:latin typeface="Calibri"/>
                        </a:rPr>
                        <a:t>Privacy and data protection</a:t>
                      </a:r>
                      <a:endParaRPr lang="en-GB" sz="900" b="0" i="0" u="none" strike="noStrike" kern="1200" noProof="0" dirty="0">
                        <a:effectLst/>
                        <a:latin typeface="Calibri"/>
                      </a:endParaRPr>
                    </a:p>
                  </a:txBody>
                  <a:tcPr anchor="ctr"/>
                </a:tc>
                <a:tc>
                  <a:txBody>
                    <a:bodyPr/>
                    <a:lstStyle/>
                    <a:p>
                      <a:r>
                        <a:rPr lang="en-GB" sz="800" dirty="0" smtClean="0"/>
                        <a:t>Privacy and security are increasingly important in a(n online and) data centric world. Aegon wants to be trusted by its customers, employees and other stakeholders. They must rely on Aegon that their personal data is protected and that the integrity and confidentiality of all data is guaranteed. Summary: Design for Privacy &amp; Security,</a:t>
                      </a:r>
                      <a:r>
                        <a:rPr lang="en-GB" sz="800" baseline="0" dirty="0" smtClean="0"/>
                        <a:t> </a:t>
                      </a:r>
                      <a:r>
                        <a:rPr lang="en-GB" sz="800" dirty="0" smtClean="0"/>
                        <a:t>Control use of Pi/PII,</a:t>
                      </a:r>
                      <a:r>
                        <a:rPr lang="en-GB" sz="800" baseline="0" dirty="0" smtClean="0"/>
                        <a:t> </a:t>
                      </a:r>
                      <a:r>
                        <a:rPr lang="en-GB" sz="800" dirty="0" smtClean="0"/>
                        <a:t>Customers control</a:t>
                      </a:r>
                      <a:endParaRPr lang="en-GB" sz="800" dirty="0"/>
                    </a:p>
                  </a:txBody>
                  <a:tcPr/>
                </a:tc>
              </a:tr>
              <a:tr h="37084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US" sz="900" dirty="0" smtClean="0"/>
                        <a:t>Standardization</a:t>
                      </a:r>
                    </a:p>
                  </a:txBody>
                  <a:tcPr anchor="ctr"/>
                </a:tc>
                <a:tc>
                  <a:txBody>
                    <a:bodyPr/>
                    <a:lstStyle/>
                    <a:p>
                      <a:r>
                        <a:rPr lang="en-GB" sz="800" dirty="0" smtClean="0"/>
                        <a:t>Some solutions are deemed critical for the correct functioning of the enterprise architecture and/or adherence to global standards besides the more traditional advantages re standardization . These solutions are carefully chosen based on gathered requirements and market research. Summary: Reuse &lt; Buy &lt; Build Arch. Patterns,</a:t>
                      </a:r>
                      <a:r>
                        <a:rPr lang="en-GB" sz="800" baseline="0" dirty="0" smtClean="0"/>
                        <a:t> </a:t>
                      </a:r>
                      <a:r>
                        <a:rPr lang="en-GB" sz="800" dirty="0" smtClean="0"/>
                        <a:t>Coding Standards &amp; pipelines</a:t>
                      </a:r>
                      <a:endParaRPr lang="en-GB" sz="800" dirty="0"/>
                    </a:p>
                  </a:txBody>
                  <a:tcPr/>
                </a:tc>
              </a:tr>
              <a:tr h="370840">
                <a:tc>
                  <a:txBody>
                    <a:bodyPr/>
                    <a:lstStyle/>
                    <a:p>
                      <a:r>
                        <a:rPr lang="en-GB" sz="900" dirty="0" smtClean="0"/>
                        <a:t>Sustainability</a:t>
                      </a:r>
                      <a:endParaRPr lang="en-GB" sz="900" dirty="0"/>
                    </a:p>
                  </a:txBody>
                  <a:tcPr/>
                </a:tc>
                <a:tc>
                  <a:txBody>
                    <a:bodyPr/>
                    <a:lstStyle/>
                    <a:p>
                      <a:r>
                        <a:rPr lang="en-GB" sz="800" dirty="0" smtClean="0"/>
                        <a:t>Ensure business critical solutions will stay running correctly in the future as well as ensuring lengthening the lifespan of critical legacy in the digital reality. Summary:</a:t>
                      </a:r>
                      <a:r>
                        <a:rPr lang="en-GB" sz="800" baseline="0" dirty="0" smtClean="0"/>
                        <a:t> </a:t>
                      </a:r>
                      <a:r>
                        <a:rPr lang="en-GB" sz="800" dirty="0" smtClean="0"/>
                        <a:t>Business owner,</a:t>
                      </a:r>
                      <a:r>
                        <a:rPr lang="en-GB" sz="800" baseline="0" dirty="0" smtClean="0"/>
                        <a:t> </a:t>
                      </a:r>
                      <a:r>
                        <a:rPr lang="en-GB" sz="800" dirty="0" smtClean="0"/>
                        <a:t>Maintainability,</a:t>
                      </a:r>
                      <a:r>
                        <a:rPr lang="en-GB" sz="800" baseline="0" dirty="0" smtClean="0"/>
                        <a:t> </a:t>
                      </a:r>
                      <a:r>
                        <a:rPr lang="en-GB" sz="800" dirty="0" err="1" smtClean="0"/>
                        <a:t>LifeCycle</a:t>
                      </a:r>
                      <a:r>
                        <a:rPr lang="en-GB" sz="800" dirty="0" smtClean="0"/>
                        <a:t> </a:t>
                      </a:r>
                      <a:r>
                        <a:rPr lang="en-GB" sz="800" dirty="0" err="1" smtClean="0"/>
                        <a:t>Mgt</a:t>
                      </a:r>
                      <a:r>
                        <a:rPr lang="en-GB" sz="800" dirty="0" smtClean="0"/>
                        <a:t>,</a:t>
                      </a:r>
                      <a:r>
                        <a:rPr lang="en-GB" sz="800" baseline="0" dirty="0" smtClean="0"/>
                        <a:t> </a:t>
                      </a:r>
                      <a:r>
                        <a:rPr lang="en-GB" sz="800" dirty="0" smtClean="0"/>
                        <a:t>Fix Legacy Apps,</a:t>
                      </a:r>
                      <a:r>
                        <a:rPr lang="en-GB" sz="800" baseline="0" dirty="0" smtClean="0"/>
                        <a:t> </a:t>
                      </a:r>
                      <a:r>
                        <a:rPr lang="en-GB" sz="800" dirty="0" smtClean="0"/>
                        <a:t>Sustainable partners</a:t>
                      </a:r>
                      <a:endParaRPr lang="en-GB" sz="800" dirty="0"/>
                    </a:p>
                  </a:txBody>
                  <a:tcPr/>
                </a:tc>
              </a:tr>
              <a:tr h="370840">
                <a:tc>
                  <a:txBody>
                    <a:bodyPr/>
                    <a:lstStyle/>
                    <a:p>
                      <a:r>
                        <a:rPr lang="en-GB" sz="900" dirty="0" smtClean="0"/>
                        <a:t>Trustworthy</a:t>
                      </a:r>
                      <a:endParaRPr lang="en-GB" sz="900" dirty="0"/>
                    </a:p>
                  </a:txBody>
                  <a:tcPr/>
                </a:tc>
                <a:tc>
                  <a:txBody>
                    <a:bodyPr/>
                    <a:lstStyle/>
                    <a:p>
                      <a:r>
                        <a:rPr lang="en-GB" sz="800" dirty="0" smtClean="0"/>
                        <a:t>Customers of Aegon must be comfortable that their privacy, integrity and confidentiality of personal identifiable data/information is protected irrespective of how/where the data is stored/transferred/processed and or altered. Summary: Secured Data Lake,</a:t>
                      </a:r>
                      <a:r>
                        <a:rPr lang="en-GB" sz="800" baseline="0" dirty="0" smtClean="0"/>
                        <a:t> </a:t>
                      </a:r>
                      <a:r>
                        <a:rPr lang="en-GB" sz="800" dirty="0" smtClean="0"/>
                        <a:t>Controlled Data Quality,</a:t>
                      </a:r>
                      <a:r>
                        <a:rPr lang="en-GB" sz="800" baseline="0" dirty="0" smtClean="0"/>
                        <a:t> </a:t>
                      </a:r>
                      <a:r>
                        <a:rPr lang="en-GB" sz="800" dirty="0" smtClean="0"/>
                        <a:t>Regulated,</a:t>
                      </a:r>
                      <a:r>
                        <a:rPr lang="en-GB" sz="800" baseline="0" dirty="0" smtClean="0"/>
                        <a:t> </a:t>
                      </a:r>
                      <a:r>
                        <a:rPr lang="en-GB" sz="800" dirty="0" smtClean="0"/>
                        <a:t>Safe, Reliable &amp; Secure</a:t>
                      </a:r>
                      <a:endParaRPr lang="en-GB" sz="800" dirty="0"/>
                    </a:p>
                  </a:txBody>
                  <a:tcPr/>
                </a:tc>
              </a:tr>
              <a:tr h="370840">
                <a:tc>
                  <a:txBody>
                    <a:bodyPr/>
                    <a:lstStyle/>
                    <a:p>
                      <a:r>
                        <a:rPr lang="en-GB" sz="1050" dirty="0" smtClean="0"/>
                        <a:t>Value</a:t>
                      </a:r>
                      <a:endParaRPr lang="en-GB" sz="1050" dirty="0"/>
                    </a:p>
                  </a:txBody>
                  <a:tcPr/>
                </a:tc>
                <a:tc>
                  <a:txBody>
                    <a:bodyPr/>
                    <a:lstStyle/>
                    <a:p>
                      <a:r>
                        <a:rPr lang="en-GB" sz="800" dirty="0" smtClean="0"/>
                        <a:t>In order to understand the impact of change in the IT landscape, insight in (and insight in the balance between) a number of topics going beyond the base price of the solution is required. Summary: cost overrun, functionality missing,</a:t>
                      </a:r>
                      <a:r>
                        <a:rPr lang="en-GB" sz="800" baseline="0" dirty="0" smtClean="0"/>
                        <a:t> </a:t>
                      </a:r>
                      <a:r>
                        <a:rPr lang="en-GB" sz="800" dirty="0" smtClean="0"/>
                        <a:t>poor support</a:t>
                      </a:r>
                    </a:p>
                  </a:txBody>
                  <a:tcPr/>
                </a:tc>
              </a:tr>
              <a:tr h="370840">
                <a:tc>
                  <a:txBody>
                    <a:bodyPr/>
                    <a:lstStyle/>
                    <a:p>
                      <a:r>
                        <a:rPr lang="en-GB" sz="1050" dirty="0" smtClean="0"/>
                        <a:t>Functionality</a:t>
                      </a:r>
                      <a:endParaRPr lang="en-GB" sz="1050" dirty="0"/>
                    </a:p>
                  </a:txBody>
                  <a:tcPr/>
                </a:tc>
                <a:tc>
                  <a:txBody>
                    <a:bodyPr/>
                    <a:lstStyle/>
                    <a:p>
                      <a:pPr marL="0" indent="0">
                        <a:buFontTx/>
                        <a:buNone/>
                      </a:pPr>
                      <a:r>
                        <a:rPr lang="en-GB" sz="800" dirty="0" smtClean="0"/>
                        <a:t>Traditional solutions tend to be monolithic by nature (for example they cover administration, customer service delivery</a:t>
                      </a:r>
                      <a:r>
                        <a:rPr lang="en-GB" sz="800" baseline="0" dirty="0" smtClean="0"/>
                        <a:t> </a:t>
                      </a:r>
                      <a:r>
                        <a:rPr lang="en-GB" sz="800" dirty="0" smtClean="0"/>
                        <a:t>and customer interaction).</a:t>
                      </a:r>
                      <a:r>
                        <a:rPr lang="en-GB" sz="800" baseline="0" dirty="0" smtClean="0"/>
                        <a:t> </a:t>
                      </a:r>
                      <a:r>
                        <a:rPr lang="en-GB" sz="800" dirty="0" smtClean="0"/>
                        <a:t>Monolithic solutions do not enable flexibility. Summary:</a:t>
                      </a:r>
                      <a:r>
                        <a:rPr lang="en-GB" sz="800" baseline="0" dirty="0" smtClean="0"/>
                        <a:t> </a:t>
                      </a:r>
                      <a:r>
                        <a:rPr lang="en-GB" sz="800" dirty="0" smtClean="0"/>
                        <a:t>Separate de-coupled functions, Product Systems support interaction</a:t>
                      </a:r>
                    </a:p>
                  </a:txBody>
                  <a:tcPr/>
                </a:tc>
              </a:tr>
              <a:tr h="370840">
                <a:tc>
                  <a:txBody>
                    <a:bodyPr/>
                    <a:lstStyle/>
                    <a:p>
                      <a:r>
                        <a:rPr lang="en-GB" sz="1050" dirty="0" smtClean="0"/>
                        <a:t>Agility</a:t>
                      </a:r>
                      <a:endParaRPr lang="en-GB" sz="1050" dirty="0"/>
                    </a:p>
                  </a:txBody>
                  <a:tcPr/>
                </a:tc>
                <a:tc>
                  <a:txBody>
                    <a:bodyPr/>
                    <a:lstStyle/>
                    <a:p>
                      <a:pPr marL="0" indent="0">
                        <a:buFontTx/>
                        <a:buNone/>
                      </a:pPr>
                      <a:r>
                        <a:rPr lang="en-GB" sz="800" dirty="0" smtClean="0"/>
                        <a:t>While the priorities and requirements of the business may change in the future and new technology will become available/introduced each day, the architecture will enable introducing change at a fast pace and prevent vendor lock in. </a:t>
                      </a:r>
                      <a:r>
                        <a:rPr lang="en-GB" sz="800" dirty="0" err="1" smtClean="0"/>
                        <a:t>Sumary</a:t>
                      </a:r>
                      <a:r>
                        <a:rPr lang="en-GB" sz="800" dirty="0" smtClean="0"/>
                        <a:t>:</a:t>
                      </a:r>
                      <a:r>
                        <a:rPr lang="en-GB" sz="800" baseline="0" dirty="0" smtClean="0"/>
                        <a:t> </a:t>
                      </a:r>
                      <a:r>
                        <a:rPr lang="en-GB" sz="800" dirty="0" smtClean="0"/>
                        <a:t>Demarcate, API-enabled, Open Standards, CI / CD</a:t>
                      </a:r>
                    </a:p>
                  </a:txBody>
                  <a:tcPr/>
                </a:tc>
              </a:tr>
            </a:tbl>
          </a:graphicData>
        </a:graphic>
      </p:graphicFrame>
    </p:spTree>
    <p:extLst>
      <p:ext uri="{BB962C8B-B14F-4D97-AF65-F5344CB8AC3E}">
        <p14:creationId xmlns:p14="http://schemas.microsoft.com/office/powerpoint/2010/main" val="222917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r>
              <a:rPr lang="en-GB" dirty="0"/>
              <a:t>End</a:t>
            </a:r>
          </a:p>
        </p:txBody>
      </p:sp>
      <p:sp>
        <p:nvSpPr>
          <p:cNvPr id="7" name="Text Placeholder 6"/>
          <p:cNvSpPr>
            <a:spLocks noGrp="1"/>
          </p:cNvSpPr>
          <p:nvPr>
            <p:ph type="body" sz="quarter" idx="19"/>
          </p:nvPr>
        </p:nvSpPr>
        <p:spPr/>
        <p:txBody>
          <a:bodyPr/>
          <a:lstStyle/>
          <a:p>
            <a:endParaRPr lang="en-GB"/>
          </a:p>
        </p:txBody>
      </p:sp>
      <p:sp>
        <p:nvSpPr>
          <p:cNvPr id="5" name="Footer Placeholder 4"/>
          <p:cNvSpPr>
            <a:spLocks noGrp="1"/>
          </p:cNvSpPr>
          <p:nvPr>
            <p:ph type="ftr" sz="quarter" idx="4294967295"/>
          </p:nvPr>
        </p:nvSpPr>
        <p:spPr>
          <a:xfrm>
            <a:off x="5762625" y="4803775"/>
            <a:ext cx="3381375" cy="247650"/>
          </a:xfrm>
          <a:prstGeom prst="rect">
            <a:avLst/>
          </a:prstGeom>
        </p:spPr>
        <p:txBody>
          <a:bodyPr/>
          <a:lstStyle/>
          <a:p>
            <a:r>
              <a:rPr lang="en-US" dirty="0">
                <a:solidFill>
                  <a:srgbClr val="0069B4"/>
                </a:solidFill>
              </a:rPr>
              <a:t>Click to edit footer project title</a:t>
            </a:r>
            <a:endParaRPr lang="nl-NL" dirty="0">
              <a:solidFill>
                <a:srgbClr val="0069B4"/>
              </a:solidFill>
            </a:endParaRPr>
          </a:p>
        </p:txBody>
      </p:sp>
    </p:spTree>
    <p:extLst>
      <p:ext uri="{BB962C8B-B14F-4D97-AF65-F5344CB8AC3E}">
        <p14:creationId xmlns:p14="http://schemas.microsoft.com/office/powerpoint/2010/main" val="350113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sz="1400"/>
              <a:t>AWS is core to our future strategy</a:t>
            </a:r>
          </a:p>
          <a:p>
            <a:r>
              <a:rPr lang="en-GB" sz="1400"/>
              <a:t>The priority for the AWS team will be to deliver capabilities which support agreed business outcomes</a:t>
            </a:r>
          </a:p>
          <a:p>
            <a:r>
              <a:rPr lang="en-GB" sz="1400"/>
              <a:t>The use of AWS tools will be applied to scenarios where it makes logical / economic sense to do so</a:t>
            </a:r>
          </a:p>
          <a:p>
            <a:r>
              <a:rPr lang="en-GB" sz="1400"/>
              <a:t>The focus for 2020 will be providing live services to demonstrate the capability and delivering patterns to enable the development teams to create applications in AWS</a:t>
            </a:r>
          </a:p>
          <a:p>
            <a:pPr lvl="0"/>
            <a:r>
              <a:rPr lang="en-GB" sz="1400"/>
              <a:t>Priorities as follows</a:t>
            </a:r>
          </a:p>
          <a:p>
            <a:pPr marL="285750" lvl="0" indent="-285750">
              <a:buFont typeface="Arial" panose="020B0604020202020204" pitchFamily="34" charset="0"/>
              <a:buChar char="•"/>
            </a:pPr>
            <a:r>
              <a:rPr lang="en-GB" sz="1400"/>
              <a:t>Data Lab capabilities for the quant and commercial teams</a:t>
            </a:r>
          </a:p>
          <a:p>
            <a:pPr marL="285750" lvl="0" indent="-285750">
              <a:buFont typeface="Arial" panose="020B0604020202020204" pitchFamily="34" charset="0"/>
              <a:buChar char="•"/>
            </a:pPr>
            <a:r>
              <a:rPr lang="en-GB" sz="1400"/>
              <a:t>Cloud Web App Pattern </a:t>
            </a:r>
          </a:p>
          <a:p>
            <a:pPr marL="285750" lvl="0" indent="-285750">
              <a:buFont typeface="Arial" panose="020B0604020202020204" pitchFamily="34" charset="0"/>
              <a:buChar char="•"/>
            </a:pPr>
            <a:r>
              <a:rPr lang="en-GB" sz="1400"/>
              <a:t>Delivery of the CI \ CD Pipeline </a:t>
            </a:r>
          </a:p>
          <a:p>
            <a:pPr marL="285750" lvl="0" indent="-285750">
              <a:buFont typeface="Arial" panose="020B0604020202020204" pitchFamily="34" charset="0"/>
              <a:buChar char="•"/>
            </a:pPr>
            <a:r>
              <a:rPr lang="en-GB" sz="1400"/>
              <a:t>Delivery of the strategic vision</a:t>
            </a:r>
          </a:p>
        </p:txBody>
      </p:sp>
      <p:sp>
        <p:nvSpPr>
          <p:cNvPr id="5" name="Text Placeholder 4"/>
          <p:cNvSpPr>
            <a:spLocks noGrp="1"/>
          </p:cNvSpPr>
          <p:nvPr>
            <p:ph type="body" sz="quarter" idx="16"/>
          </p:nvPr>
        </p:nvSpPr>
        <p:spPr/>
        <p:txBody>
          <a:bodyPr/>
          <a:lstStyle/>
          <a:p>
            <a:r>
              <a:rPr lang="en-GB"/>
              <a:t>AWS Strategy</a:t>
            </a:r>
          </a:p>
        </p:txBody>
      </p:sp>
      <p:sp>
        <p:nvSpPr>
          <p:cNvPr id="6" name="Text Placeholder 5"/>
          <p:cNvSpPr>
            <a:spLocks noGrp="1"/>
          </p:cNvSpPr>
          <p:nvPr>
            <p:ph type="body" sz="quarter" idx="17"/>
          </p:nvPr>
        </p:nvSpPr>
        <p:spPr/>
        <p:txBody>
          <a:bodyPr/>
          <a:lstStyle/>
          <a:p>
            <a:r>
              <a:rPr lang="en-GB"/>
              <a:t>Evolution of our AWS strategy</a:t>
            </a:r>
          </a:p>
        </p:txBody>
      </p:sp>
      <p:sp>
        <p:nvSpPr>
          <p:cNvPr id="9" name="Text Placeholder 2"/>
          <p:cNvSpPr txBox="1">
            <a:spLocks/>
          </p:cNvSpPr>
          <p:nvPr/>
        </p:nvSpPr>
        <p:spPr>
          <a:xfrm>
            <a:off x="483612" y="2478880"/>
            <a:ext cx="8170669" cy="218300"/>
          </a:xfrm>
          <a:prstGeom prst="rect">
            <a:avLst/>
          </a:prstGeom>
        </p:spPr>
        <p:txBody>
          <a:bodyPr/>
          <a:lstStyle>
            <a:lvl1pPr marL="329657" indent="-329657" algn="l" defTabSz="87908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1pPr>
            <a:lvl2pPr marL="714256" indent="-274713" algn="l" defTabSz="879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098856" indent="-219771" algn="l" defTabSz="87908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538398"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977941"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417483"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857025"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296567"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736110" indent="-219771" algn="l" defTabSz="87908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414803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a:t>Contents</a:t>
            </a:r>
          </a:p>
        </p:txBody>
      </p:sp>
      <p:sp>
        <p:nvSpPr>
          <p:cNvPr id="3" name="Text Placeholder 2"/>
          <p:cNvSpPr>
            <a:spLocks noGrp="1"/>
          </p:cNvSpPr>
          <p:nvPr>
            <p:ph type="body" sz="quarter" idx="17"/>
          </p:nvPr>
        </p:nvSpPr>
        <p:spPr/>
        <p:txBody>
          <a:bodyPr/>
          <a:lstStyle/>
          <a:p>
            <a:endParaRPr lang="en-GB"/>
          </a:p>
        </p:txBody>
      </p:sp>
      <p:sp>
        <p:nvSpPr>
          <p:cNvPr id="4" name="Text Placeholder 3"/>
          <p:cNvSpPr>
            <a:spLocks noGrp="1"/>
          </p:cNvSpPr>
          <p:nvPr>
            <p:ph type="body" sz="quarter" idx="13"/>
          </p:nvPr>
        </p:nvSpPr>
        <p:spPr/>
        <p:txBody>
          <a:bodyPr lIns="0" tIns="0" rIns="0" bIns="0" anchor="t"/>
          <a:lstStyle/>
          <a:p>
            <a:pPr marL="285750" indent="-285750">
              <a:buFont typeface="Wingdings" panose="05000000000000000000" pitchFamily="2" charset="2"/>
              <a:buChar char="§"/>
            </a:pPr>
            <a:r>
              <a:rPr lang="en-GB" dirty="0">
                <a:latin typeface="Calibri"/>
                <a:ea typeface="Verdana"/>
              </a:rPr>
              <a:t>Summary</a:t>
            </a:r>
            <a:endParaRPr lang="en-US" dirty="0"/>
          </a:p>
          <a:p>
            <a:pPr marL="285750" indent="-285750">
              <a:buFont typeface="Wingdings" panose="05000000000000000000" pitchFamily="2" charset="2"/>
              <a:buChar char="§"/>
            </a:pPr>
            <a:r>
              <a:rPr lang="en-GB" dirty="0" smtClean="0">
                <a:latin typeface="Calibri"/>
                <a:ea typeface="Verdana"/>
              </a:rPr>
              <a:t>Objective</a:t>
            </a:r>
            <a:endParaRPr lang="en-GB" dirty="0">
              <a:latin typeface="Calibri"/>
              <a:ea typeface="Verdana"/>
            </a:endParaRPr>
          </a:p>
          <a:p>
            <a:pPr marL="285750" indent="-285750">
              <a:buFont typeface="Wingdings" panose="05000000000000000000" pitchFamily="2" charset="2"/>
              <a:buChar char="§"/>
            </a:pPr>
            <a:r>
              <a:rPr lang="en-GB" dirty="0" smtClean="0">
                <a:latin typeface="Calibri"/>
                <a:ea typeface="Verdana"/>
              </a:rPr>
              <a:t>Current State</a:t>
            </a:r>
          </a:p>
          <a:p>
            <a:pPr marL="285750" indent="-285750">
              <a:buFont typeface="Wingdings" panose="05000000000000000000" pitchFamily="2" charset="2"/>
              <a:buChar char="§"/>
            </a:pPr>
            <a:r>
              <a:rPr lang="en-GB" dirty="0" smtClean="0">
                <a:latin typeface="Calibri"/>
                <a:ea typeface="Verdana"/>
              </a:rPr>
              <a:t>Target </a:t>
            </a:r>
            <a:r>
              <a:rPr lang="en-GB" dirty="0">
                <a:latin typeface="Calibri"/>
                <a:ea typeface="Verdana"/>
              </a:rPr>
              <a:t>state</a:t>
            </a:r>
          </a:p>
          <a:p>
            <a:pPr marL="285750" indent="-285750">
              <a:buFont typeface="Wingdings" panose="05000000000000000000" pitchFamily="2" charset="2"/>
              <a:buChar char="§"/>
            </a:pPr>
            <a:r>
              <a:rPr lang="en-GB" dirty="0">
                <a:latin typeface="Calibri"/>
                <a:ea typeface="Verdana"/>
              </a:rPr>
              <a:t>Types of data</a:t>
            </a:r>
          </a:p>
          <a:p>
            <a:pPr marL="285750" indent="-285750">
              <a:buFont typeface="Wingdings" panose="05000000000000000000" pitchFamily="2" charset="2"/>
              <a:buChar char="§"/>
            </a:pPr>
            <a:r>
              <a:rPr lang="en-GB" dirty="0">
                <a:latin typeface="Calibri"/>
                <a:ea typeface="Verdana"/>
              </a:rPr>
              <a:t>Data principles</a:t>
            </a:r>
          </a:p>
          <a:p>
            <a:pPr marL="285750" indent="-285750">
              <a:buFont typeface="Wingdings" panose="05000000000000000000" pitchFamily="2" charset="2"/>
              <a:buChar char="§"/>
            </a:pPr>
            <a:r>
              <a:rPr lang="en-GB" dirty="0">
                <a:latin typeface="Calibri"/>
                <a:ea typeface="Verdana"/>
              </a:rPr>
              <a:t>Understanding data linage</a:t>
            </a:r>
          </a:p>
          <a:p>
            <a:pPr marL="285750" indent="-285750">
              <a:buFont typeface="Wingdings" panose="05000000000000000000" pitchFamily="2" charset="2"/>
              <a:buChar char="§"/>
            </a:pPr>
            <a:r>
              <a:rPr lang="en-GB" dirty="0" smtClean="0">
                <a:latin typeface="Calibri"/>
                <a:ea typeface="Verdana"/>
              </a:rPr>
              <a:t>Appendices</a:t>
            </a:r>
          </a:p>
          <a:p>
            <a:pPr marL="645750" lvl="1" indent="-285750">
              <a:buSzPct val="75000"/>
            </a:pPr>
            <a:r>
              <a:rPr lang="en-GB" dirty="0" smtClean="0">
                <a:latin typeface="Calibri"/>
                <a:ea typeface="Verdana"/>
              </a:rPr>
              <a:t>RAFT Project Principles</a:t>
            </a:r>
          </a:p>
          <a:p>
            <a:pPr marL="645750" lvl="1" indent="-285750">
              <a:buSzPct val="75000"/>
            </a:pPr>
            <a:r>
              <a:rPr lang="en-GB" dirty="0" smtClean="0">
                <a:latin typeface="Calibri"/>
                <a:ea typeface="Verdana"/>
              </a:rPr>
              <a:t>Group Architecture Principles</a:t>
            </a:r>
            <a:endParaRPr lang="en-GB" dirty="0">
              <a:latin typeface="Calibri"/>
              <a:ea typeface="Verdana"/>
            </a:endParaRPr>
          </a:p>
          <a:p>
            <a:endParaRPr lang="en-GB" dirty="0"/>
          </a:p>
          <a:p>
            <a:endParaRPr lang="en-GB" dirty="0"/>
          </a:p>
        </p:txBody>
      </p:sp>
    </p:spTree>
    <p:extLst>
      <p:ext uri="{BB962C8B-B14F-4D97-AF65-F5344CB8AC3E}">
        <p14:creationId xmlns:p14="http://schemas.microsoft.com/office/powerpoint/2010/main" val="93572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83946" y="933920"/>
            <a:ext cx="8180959" cy="3476092"/>
          </a:xfrm>
        </p:spPr>
        <p:txBody>
          <a:bodyPr/>
          <a:lstStyle/>
          <a:p>
            <a:pPr marL="285750" indent="-285750">
              <a:lnSpc>
                <a:spcPct val="100000"/>
              </a:lnSpc>
              <a:spcBef>
                <a:spcPts val="300"/>
              </a:spcBef>
              <a:buFont typeface="Arial" panose="020B0604020202020204" pitchFamily="34" charset="0"/>
              <a:buChar char="•"/>
            </a:pPr>
            <a:r>
              <a:rPr lang="en-GB" sz="1100"/>
              <a:t>Our aim is to remove all our business applications &amp; software products from </a:t>
            </a:r>
            <a:br>
              <a:rPr lang="en-GB" sz="1100"/>
            </a:br>
            <a:r>
              <a:rPr lang="en-GB" sz="1100"/>
              <a:t>internal data centres by end 2023</a:t>
            </a:r>
          </a:p>
          <a:p>
            <a:pPr marL="285750" indent="-285750">
              <a:lnSpc>
                <a:spcPct val="100000"/>
              </a:lnSpc>
              <a:spcBef>
                <a:spcPts val="300"/>
              </a:spcBef>
              <a:buFont typeface="Arial" panose="020B0604020202020204" pitchFamily="34" charset="0"/>
              <a:buChar char="•"/>
            </a:pPr>
            <a:r>
              <a:rPr lang="en-GB" sz="1100"/>
              <a:t>We will adopt a Multi-cloud strategy and evaluate options (in preference order):</a:t>
            </a:r>
          </a:p>
          <a:p>
            <a:pPr marL="645750" lvl="1" indent="-285750">
              <a:lnSpc>
                <a:spcPct val="100000"/>
              </a:lnSpc>
              <a:spcBef>
                <a:spcPts val="300"/>
              </a:spcBef>
            </a:pPr>
            <a:r>
              <a:rPr lang="en-GB" sz="1050"/>
              <a:t>SaaS, Software as a Service, where the application, technical services and hardware are managed by the vendor</a:t>
            </a:r>
          </a:p>
          <a:p>
            <a:pPr marL="645750" lvl="1" indent="-285750">
              <a:lnSpc>
                <a:spcPct val="100000"/>
              </a:lnSpc>
              <a:spcBef>
                <a:spcPts val="300"/>
              </a:spcBef>
            </a:pPr>
            <a:r>
              <a:rPr lang="en-GB" sz="1050"/>
              <a:t>PaaS, Platform as a Service, where we manage the application on a cloud vendor’s technical services and hardware</a:t>
            </a:r>
          </a:p>
          <a:p>
            <a:pPr marL="645750" lvl="1" indent="-285750">
              <a:lnSpc>
                <a:spcPct val="100000"/>
              </a:lnSpc>
              <a:spcBef>
                <a:spcPts val="300"/>
              </a:spcBef>
            </a:pPr>
            <a:r>
              <a:rPr lang="en-GB" sz="1050"/>
              <a:t>IaaS, where we manage the application and technology services on a vendor’s hardware</a:t>
            </a:r>
          </a:p>
          <a:p>
            <a:pPr marL="285750" indent="-285750">
              <a:lnSpc>
                <a:spcPct val="100000"/>
              </a:lnSpc>
              <a:spcBef>
                <a:spcPts val="300"/>
              </a:spcBef>
              <a:buFont typeface="Arial" panose="020B0604020202020204" pitchFamily="34" charset="0"/>
              <a:buChar char="•"/>
            </a:pPr>
            <a:r>
              <a:rPr lang="en-GB" sz="1100"/>
              <a:t>EPICs will incorporate cloud migration whenever it makes sense to do so:</a:t>
            </a:r>
          </a:p>
          <a:p>
            <a:pPr marL="645750" lvl="1" indent="-285750">
              <a:lnSpc>
                <a:spcPct val="100000"/>
              </a:lnSpc>
              <a:spcBef>
                <a:spcPts val="300"/>
              </a:spcBef>
            </a:pPr>
            <a:r>
              <a:rPr lang="en-GB" sz="1050"/>
              <a:t>Each significant Solution Intent will assess cloud migration opportunities and recommend an option</a:t>
            </a:r>
          </a:p>
          <a:p>
            <a:pPr marL="645750" lvl="1" indent="-285750">
              <a:lnSpc>
                <a:spcPct val="100000"/>
              </a:lnSpc>
              <a:spcBef>
                <a:spcPts val="300"/>
              </a:spcBef>
            </a:pPr>
            <a:r>
              <a:rPr lang="en-GB" sz="1050"/>
              <a:t>Solution Intent formal sign-off will embed cloud migration into our projects</a:t>
            </a:r>
          </a:p>
          <a:p>
            <a:pPr marL="285750" indent="-285750">
              <a:lnSpc>
                <a:spcPct val="100000"/>
              </a:lnSpc>
              <a:spcBef>
                <a:spcPts val="300"/>
              </a:spcBef>
              <a:buFont typeface="Arial" panose="020B0604020202020204" pitchFamily="34" charset="0"/>
              <a:buChar char="•"/>
            </a:pPr>
            <a:r>
              <a:rPr lang="en-GB" sz="1100"/>
              <a:t>Architecture will maintain an management dashboard showing our overall hosting status and progress toward our 2022 goal</a:t>
            </a:r>
          </a:p>
          <a:p>
            <a:pPr marL="285750" indent="-285750">
              <a:lnSpc>
                <a:spcPct val="100000"/>
              </a:lnSpc>
              <a:spcBef>
                <a:spcPts val="300"/>
              </a:spcBef>
              <a:buFont typeface="Arial" panose="020B0604020202020204" pitchFamily="34" charset="0"/>
              <a:buChar char="•"/>
            </a:pPr>
            <a:r>
              <a:rPr lang="en-GB" sz="1100"/>
              <a:t>Migration options:</a:t>
            </a:r>
          </a:p>
          <a:p>
            <a:pPr marL="645750" lvl="1" indent="-285750">
              <a:lnSpc>
                <a:spcPct val="100000"/>
              </a:lnSpc>
              <a:spcBef>
                <a:spcPts val="300"/>
              </a:spcBef>
            </a:pPr>
            <a:r>
              <a:rPr lang="en-GB" sz="1050"/>
              <a:t>Commercial of the Shelf packages (COTS) will be migrated to vendor supported SaaS whenever economically viable:</a:t>
            </a:r>
          </a:p>
          <a:p>
            <a:pPr marL="1005750" lvl="2" indent="-285750">
              <a:lnSpc>
                <a:spcPct val="100000"/>
              </a:lnSpc>
              <a:spcBef>
                <a:spcPts val="300"/>
              </a:spcBef>
            </a:pPr>
            <a:r>
              <a:rPr lang="en-GB" sz="1050"/>
              <a:t>Vendor is best placed to optimise their own application for Cloud</a:t>
            </a:r>
          </a:p>
          <a:p>
            <a:pPr marL="1005750" lvl="2" indent="-285750">
              <a:lnSpc>
                <a:spcPct val="100000"/>
              </a:lnSpc>
              <a:spcBef>
                <a:spcPts val="300"/>
              </a:spcBef>
            </a:pPr>
            <a:r>
              <a:rPr lang="en-GB" sz="1050"/>
              <a:t>Future upgrades become the responsibility of the vendor</a:t>
            </a:r>
          </a:p>
          <a:p>
            <a:pPr marL="1005750" lvl="2" indent="-285750">
              <a:lnSpc>
                <a:spcPct val="100000"/>
              </a:lnSpc>
              <a:spcBef>
                <a:spcPts val="300"/>
              </a:spcBef>
            </a:pPr>
            <a:r>
              <a:rPr lang="en-GB" sz="1050"/>
              <a:t>Architecture work with application owners &amp; vendor management to evaluate SaaS offering maturity (e.g. FactSet, IHS Market)</a:t>
            </a:r>
          </a:p>
          <a:p>
            <a:pPr marL="645750" lvl="1" indent="-285750">
              <a:lnSpc>
                <a:spcPct val="100000"/>
              </a:lnSpc>
              <a:spcBef>
                <a:spcPts val="300"/>
              </a:spcBef>
            </a:pPr>
            <a:r>
              <a:rPr lang="en-GB" sz="1050"/>
              <a:t>Applications that depend on a technology will be migrated to the PaaS platform for that technology (e.g. Azure for Microsoft technologies)</a:t>
            </a:r>
          </a:p>
          <a:p>
            <a:pPr marL="1005750" lvl="2" indent="-285750">
              <a:lnSpc>
                <a:spcPct val="100000"/>
              </a:lnSpc>
              <a:spcBef>
                <a:spcPts val="300"/>
              </a:spcBef>
            </a:pPr>
            <a:r>
              <a:rPr lang="en-GB" sz="1050"/>
              <a:t>Fastest time to market</a:t>
            </a:r>
          </a:p>
          <a:p>
            <a:pPr marL="1005750" lvl="2" indent="-285750">
              <a:lnSpc>
                <a:spcPct val="100000"/>
              </a:lnSpc>
              <a:spcBef>
                <a:spcPts val="300"/>
              </a:spcBef>
            </a:pPr>
            <a:r>
              <a:rPr lang="en-GB" sz="1050"/>
              <a:t>Native to original design, upward compatible with no code rewrite</a:t>
            </a:r>
          </a:p>
          <a:p>
            <a:pPr marL="645750" lvl="1" indent="-285750">
              <a:lnSpc>
                <a:spcPct val="100000"/>
              </a:lnSpc>
              <a:spcBef>
                <a:spcPts val="300"/>
              </a:spcBef>
            </a:pPr>
            <a:r>
              <a:rPr lang="en-GB" sz="1050"/>
              <a:t>Key differentiating and new strategic developments will be maintained on IaaS platforms hosted in AWS</a:t>
            </a:r>
          </a:p>
        </p:txBody>
      </p:sp>
      <p:sp>
        <p:nvSpPr>
          <p:cNvPr id="3" name="Text Placeholder 2"/>
          <p:cNvSpPr>
            <a:spLocks noGrp="1"/>
          </p:cNvSpPr>
          <p:nvPr>
            <p:ph type="body" sz="quarter" idx="16"/>
          </p:nvPr>
        </p:nvSpPr>
        <p:spPr/>
        <p:txBody>
          <a:bodyPr/>
          <a:lstStyle/>
          <a:p>
            <a:r>
              <a:rPr lang="en-GB" err="1"/>
              <a:t>Multicloud</a:t>
            </a:r>
            <a:r>
              <a:rPr lang="en-GB"/>
              <a:t> Strategy</a:t>
            </a:r>
          </a:p>
        </p:txBody>
      </p:sp>
      <p:sp>
        <p:nvSpPr>
          <p:cNvPr id="4" name="Text Placeholder 3"/>
          <p:cNvSpPr>
            <a:spLocks noGrp="1"/>
          </p:cNvSpPr>
          <p:nvPr>
            <p:ph type="body" sz="quarter" idx="17"/>
          </p:nvPr>
        </p:nvSpPr>
        <p:spPr/>
        <p:txBody>
          <a:bodyPr/>
          <a:lstStyle/>
          <a:p>
            <a:r>
              <a:rPr lang="en-GB" sz="1200"/>
              <a:t>Architecture and the IT Heads will drive reengineering of application hosting</a:t>
            </a:r>
          </a:p>
        </p:txBody>
      </p:sp>
      <p:pic>
        <p:nvPicPr>
          <p:cNvPr id="6" name="Picture 5"/>
          <p:cNvPicPr>
            <a:picLocks noChangeAspect="1"/>
          </p:cNvPicPr>
          <p:nvPr/>
        </p:nvPicPr>
        <p:blipFill>
          <a:blip r:embed="rId2"/>
          <a:stretch>
            <a:fillRect/>
          </a:stretch>
        </p:blipFill>
        <p:spPr>
          <a:xfrm>
            <a:off x="5621569" y="128254"/>
            <a:ext cx="3400075" cy="1310931"/>
          </a:xfrm>
          <a:prstGeom prst="rect">
            <a:avLst/>
          </a:prstGeom>
        </p:spPr>
      </p:pic>
    </p:spTree>
    <p:extLst>
      <p:ext uri="{BB962C8B-B14F-4D97-AF65-F5344CB8AC3E}">
        <p14:creationId xmlns:p14="http://schemas.microsoft.com/office/powerpoint/2010/main" val="291327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 xmlns:a16="http://schemas.microsoft.com/office/drawing/2014/main" id="{F5DC6BAB-0B18-49A9-AC64-2CC31DE0B7D7}"/>
              </a:ext>
            </a:extLst>
          </p:cNvPr>
          <p:cNvSpPr txBox="1"/>
          <p:nvPr/>
        </p:nvSpPr>
        <p:spPr bwMode="auto">
          <a:xfrm>
            <a:off x="1232910" y="1529387"/>
            <a:ext cx="5898695" cy="916576"/>
          </a:xfrm>
          <a:prstGeom prst="rect">
            <a:avLst/>
          </a:prstGeom>
          <a:solidFill>
            <a:schemeClr val="bg1">
              <a:lumMod val="95000"/>
            </a:schemeClr>
          </a:solidFill>
          <a:ln>
            <a:noFill/>
          </a:ln>
        </p:spPr>
        <p:txBody>
          <a:bodyPr wrap="square" lIns="0" tIns="0" rIns="0" bIns="0" rtlCol="0" anchor="ctr" anchorCtr="0">
            <a:noAutofit/>
          </a:bodyPr>
          <a:lstStyle>
            <a:defPPr>
              <a:defRPr lang="en-US"/>
            </a:defPPr>
            <a:lvl1pPr>
              <a:buClr>
                <a:srgbClr val="01286D"/>
              </a:buClr>
              <a:buSzPct val="80000"/>
              <a:buFont typeface="Wingdings" pitchFamily="2" charset="2"/>
              <a:buNone/>
              <a:defRPr sz="1400"/>
            </a:lvl1pPr>
          </a:lstStyle>
          <a:p>
            <a:pPr algn="ctr"/>
            <a:endParaRPr lang="en-GB" sz="1050">
              <a:solidFill>
                <a:srgbClr val="003C64"/>
              </a:solidFill>
            </a:endParaRPr>
          </a:p>
        </p:txBody>
      </p:sp>
      <p:sp>
        <p:nvSpPr>
          <p:cNvPr id="8" name="Line 30"/>
          <p:cNvSpPr>
            <a:spLocks noChangeShapeType="1"/>
          </p:cNvSpPr>
          <p:nvPr/>
        </p:nvSpPr>
        <p:spPr bwMode="auto">
          <a:xfrm flipV="1">
            <a:off x="-6510" y="649748"/>
            <a:ext cx="9144000" cy="0"/>
          </a:xfrm>
          <a:prstGeom prst="line">
            <a:avLst/>
          </a:prstGeom>
          <a:ln w="76200">
            <a:solidFill>
              <a:srgbClr val="C3CFD7"/>
            </a:solidFill>
          </a:ln>
        </p:spPr>
        <p:style>
          <a:lnRef idx="1">
            <a:schemeClr val="accent1"/>
          </a:lnRef>
          <a:fillRef idx="0">
            <a:schemeClr val="accent1"/>
          </a:fillRef>
          <a:effectRef idx="0">
            <a:schemeClr val="accent1"/>
          </a:effectRef>
          <a:fontRef idx="minor">
            <a:schemeClr val="tx1"/>
          </a:fontRef>
        </p:style>
        <p:txBody>
          <a:bodyPr/>
          <a:lstStyle/>
          <a:p>
            <a:pPr>
              <a:spcAft>
                <a:spcPts val="450"/>
              </a:spcAft>
            </a:pPr>
            <a:endParaRPr lang="nl-NL" sz="1050" b="1">
              <a:solidFill>
                <a:srgbClr val="0070C0"/>
              </a:solidFill>
            </a:endParaRPr>
          </a:p>
        </p:txBody>
      </p:sp>
      <p:sp>
        <p:nvSpPr>
          <p:cNvPr id="9" name="Titel 1">
            <a:extLst>
              <a:ext uri="{FF2B5EF4-FFF2-40B4-BE49-F238E27FC236}">
                <a16:creationId xmlns="" xmlns:a16="http://schemas.microsoft.com/office/drawing/2014/main" id="{18695175-F273-453B-9D82-959565B1D365}"/>
              </a:ext>
            </a:extLst>
          </p:cNvPr>
          <p:cNvSpPr>
            <a:spLocks noGrp="1"/>
          </p:cNvSpPr>
          <p:nvPr>
            <p:ph type="title"/>
          </p:nvPr>
        </p:nvSpPr>
        <p:spPr>
          <a:xfrm>
            <a:off x="434579" y="-311369"/>
            <a:ext cx="7886700" cy="885464"/>
          </a:xfrm>
        </p:spPr>
        <p:txBody>
          <a:bodyPr/>
          <a:lstStyle/>
          <a:p>
            <a:r>
              <a:rPr lang="en-US" sz="2100">
                <a:solidFill>
                  <a:schemeClr val="bg1">
                    <a:lumMod val="50000"/>
                  </a:schemeClr>
                </a:solidFill>
              </a:rPr>
              <a:t>Strategies for adopting the cloud</a:t>
            </a:r>
            <a:endParaRPr lang="en-US" sz="2100" b="1" i="1">
              <a:solidFill>
                <a:srgbClr val="3395D3"/>
              </a:solidFill>
            </a:endParaRPr>
          </a:p>
        </p:txBody>
      </p:sp>
      <p:sp>
        <p:nvSpPr>
          <p:cNvPr id="10" name="Rectangle 9"/>
          <p:cNvSpPr/>
          <p:nvPr/>
        </p:nvSpPr>
        <p:spPr>
          <a:xfrm>
            <a:off x="571952" y="755585"/>
            <a:ext cx="7921745" cy="632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rgbClr val="3395D3"/>
                </a:solidFill>
              </a:rPr>
              <a:t>There are six core industry strategies we can deploy to move from our capabilities and applications to the cloud. It’s important to recognize that each local business unit will have to evaluate their own capabilities and will deploy a mix of the six strategies. </a:t>
            </a:r>
          </a:p>
        </p:txBody>
      </p:sp>
      <p:grpSp>
        <p:nvGrpSpPr>
          <p:cNvPr id="14" name="Group 13">
            <a:extLst>
              <a:ext uri="{FF2B5EF4-FFF2-40B4-BE49-F238E27FC236}">
                <a16:creationId xmlns="" xmlns:a16="http://schemas.microsoft.com/office/drawing/2014/main" id="{9C0450E7-25DD-478F-BB70-97CF909F74E5}"/>
              </a:ext>
            </a:extLst>
          </p:cNvPr>
          <p:cNvGrpSpPr/>
          <p:nvPr/>
        </p:nvGrpSpPr>
        <p:grpSpPr>
          <a:xfrm>
            <a:off x="8422872" y="47187"/>
            <a:ext cx="668742" cy="602561"/>
            <a:chOff x="2920748" y="2671103"/>
            <a:chExt cx="1369538" cy="1234006"/>
          </a:xfrm>
        </p:grpSpPr>
        <p:sp>
          <p:nvSpPr>
            <p:cNvPr id="15" name="TextBox 14">
              <a:extLst>
                <a:ext uri="{FF2B5EF4-FFF2-40B4-BE49-F238E27FC236}">
                  <a16:creationId xmlns="" xmlns:a16="http://schemas.microsoft.com/office/drawing/2014/main" id="{CFCCBFE1-D0A4-4B4B-B3D3-EA3AE536D32A}"/>
                </a:ext>
              </a:extLst>
            </p:cNvPr>
            <p:cNvSpPr txBox="1"/>
            <p:nvPr/>
          </p:nvSpPr>
          <p:spPr bwMode="auto">
            <a:xfrm>
              <a:off x="2920748" y="2770557"/>
              <a:ext cx="1125701" cy="113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l">
                <a:spcBef>
                  <a:spcPct val="0"/>
                </a:spcBef>
                <a:buClr>
                  <a:srgbClr val="01286D"/>
                </a:buClr>
                <a:buSzPct val="80000"/>
                <a:buFont typeface="Wingdings" pitchFamily="2" charset="2"/>
                <a:buNone/>
              </a:pPr>
              <a:r>
                <a:rPr lang="en-GB" sz="3600" b="1">
                  <a:solidFill>
                    <a:schemeClr val="bg1">
                      <a:lumMod val="75000"/>
                    </a:schemeClr>
                  </a:solidFill>
                  <a:latin typeface="Arial" panose="020B0604020202020204" pitchFamily="34" charset="0"/>
                  <a:cs typeface="Arial" panose="020B0604020202020204" pitchFamily="34" charset="0"/>
                </a:rPr>
                <a:t>2</a:t>
              </a:r>
            </a:p>
          </p:txBody>
        </p:sp>
        <p:sp>
          <p:nvSpPr>
            <p:cNvPr id="16" name="TextBox 15">
              <a:extLst>
                <a:ext uri="{FF2B5EF4-FFF2-40B4-BE49-F238E27FC236}">
                  <a16:creationId xmlns="" xmlns:a16="http://schemas.microsoft.com/office/drawing/2014/main" id="{9F066798-3869-4383-B97D-04D856FE23B1}"/>
                </a:ext>
              </a:extLst>
            </p:cNvPr>
            <p:cNvSpPr txBox="1"/>
            <p:nvPr/>
          </p:nvSpPr>
          <p:spPr bwMode="auto">
            <a:xfrm>
              <a:off x="3190540" y="2671103"/>
              <a:ext cx="1099746" cy="52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l">
                <a:spcBef>
                  <a:spcPct val="0"/>
                </a:spcBef>
                <a:buClr>
                  <a:srgbClr val="01286D"/>
                </a:buClr>
                <a:buSzPct val="80000"/>
                <a:buFont typeface="Wingdings" pitchFamily="2" charset="2"/>
                <a:buNone/>
              </a:pPr>
              <a:r>
                <a:rPr lang="en-GB" sz="825" b="1">
                  <a:solidFill>
                    <a:schemeClr val="bg2">
                      <a:lumMod val="60000"/>
                      <a:lumOff val="40000"/>
                    </a:schemeClr>
                  </a:solidFill>
                  <a:latin typeface="Arial" panose="020B0604020202020204" pitchFamily="34" charset="0"/>
                  <a:cs typeface="Arial" panose="020B0604020202020204" pitchFamily="34" charset="0"/>
                </a:rPr>
                <a:t>Transition to Cloud</a:t>
              </a:r>
            </a:p>
          </p:txBody>
        </p:sp>
      </p:grpSp>
      <p:graphicFrame>
        <p:nvGraphicFramePr>
          <p:cNvPr id="17" name="Table 16"/>
          <p:cNvGraphicFramePr>
            <a:graphicFrameLocks noGrp="1"/>
          </p:cNvGraphicFramePr>
          <p:nvPr/>
        </p:nvGraphicFramePr>
        <p:xfrm>
          <a:off x="1656704" y="2460065"/>
          <a:ext cx="5472244" cy="2548175"/>
        </p:xfrm>
        <a:graphic>
          <a:graphicData uri="http://schemas.openxmlformats.org/drawingml/2006/table">
            <a:tbl>
              <a:tblPr firstRow="1" bandRow="1">
                <a:tableStyleId>{2D5ABB26-0587-4C30-8999-92F81FD0307C}</a:tableStyleId>
              </a:tblPr>
              <a:tblGrid>
                <a:gridCol w="1170333">
                  <a:extLst>
                    <a:ext uri="{9D8B030D-6E8A-4147-A177-3AD203B41FA5}">
                      <a16:colId xmlns="" xmlns:a16="http://schemas.microsoft.com/office/drawing/2014/main" val="20000"/>
                    </a:ext>
                  </a:extLst>
                </a:gridCol>
                <a:gridCol w="4301911">
                  <a:extLst>
                    <a:ext uri="{9D8B030D-6E8A-4147-A177-3AD203B41FA5}">
                      <a16:colId xmlns="" xmlns:a16="http://schemas.microsoft.com/office/drawing/2014/main" val="20001"/>
                    </a:ext>
                  </a:extLst>
                </a:gridCol>
              </a:tblGrid>
              <a:tr h="380003">
                <a:tc>
                  <a:txBody>
                    <a:bodyPr/>
                    <a:lstStyle/>
                    <a:p>
                      <a:r>
                        <a:rPr lang="en-GB" sz="1100" b="1">
                          <a:solidFill>
                            <a:srgbClr val="003C64"/>
                          </a:solidFill>
                        </a:rPr>
                        <a:t>Retire</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800">
                          <a:solidFill>
                            <a:schemeClr val="bg1">
                              <a:lumMod val="50000"/>
                            </a:schemeClr>
                          </a:solidFill>
                        </a:rPr>
                        <a:t>This is where</a:t>
                      </a:r>
                      <a:r>
                        <a:rPr lang="en-GB" sz="800" baseline="0">
                          <a:solidFill>
                            <a:schemeClr val="bg1">
                              <a:lumMod val="50000"/>
                            </a:schemeClr>
                          </a:solidFill>
                        </a:rPr>
                        <a:t> the business capability is no longer required for various reasons and therefore we simply seek to stop offering it. </a:t>
                      </a:r>
                      <a:endParaRPr lang="en-GB" sz="800">
                        <a:solidFill>
                          <a:schemeClr val="bg1">
                            <a:lumMod val="50000"/>
                          </a:schemeClr>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 xmlns:a16="http://schemas.microsoft.com/office/drawing/2014/main" val="10000"/>
                  </a:ext>
                </a:extLst>
              </a:tr>
              <a:tr h="478820">
                <a:tc>
                  <a:txBody>
                    <a:bodyPr/>
                    <a:lstStyle/>
                    <a:p>
                      <a:r>
                        <a:rPr lang="en-GB" sz="1100" b="1">
                          <a:solidFill>
                            <a:srgbClr val="003C64"/>
                          </a:solidFill>
                        </a:rPr>
                        <a:t>Re-Purchase</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800">
                          <a:solidFill>
                            <a:schemeClr val="bg1">
                              <a:lumMod val="50000"/>
                            </a:schemeClr>
                          </a:solidFill>
                        </a:rPr>
                        <a:t>This is where we seek an outside provider to supply us with</a:t>
                      </a:r>
                      <a:r>
                        <a:rPr lang="en-GB" sz="800" baseline="0">
                          <a:solidFill>
                            <a:schemeClr val="bg1">
                              <a:lumMod val="50000"/>
                            </a:schemeClr>
                          </a:solidFill>
                        </a:rPr>
                        <a:t> this business capability. Whilst this gets the capability off the data center it also means the capability is not moving onto our public cloud. </a:t>
                      </a:r>
                      <a:endParaRPr lang="en-GB" sz="800">
                        <a:solidFill>
                          <a:schemeClr val="bg1">
                            <a:lumMod val="50000"/>
                          </a:schemeClr>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 xmlns:a16="http://schemas.microsoft.com/office/drawing/2014/main" val="10001"/>
                  </a:ext>
                </a:extLst>
              </a:tr>
              <a:tr h="380003">
                <a:tc>
                  <a:txBody>
                    <a:bodyPr/>
                    <a:lstStyle/>
                    <a:p>
                      <a:r>
                        <a:rPr lang="en-GB" sz="1100" b="1">
                          <a:solidFill>
                            <a:srgbClr val="003C64"/>
                          </a:solidFill>
                        </a:rPr>
                        <a:t>Retain</a:t>
                      </a:r>
                      <a:r>
                        <a:rPr lang="en-GB" sz="1100" b="1" baseline="0">
                          <a:solidFill>
                            <a:srgbClr val="003C64"/>
                          </a:solidFill>
                        </a:rPr>
                        <a:t> </a:t>
                      </a:r>
                      <a:endParaRPr lang="en-GB" sz="1100" b="1">
                        <a:solidFill>
                          <a:srgbClr val="003C64"/>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800">
                          <a:solidFill>
                            <a:schemeClr val="bg1">
                              <a:lumMod val="50000"/>
                            </a:schemeClr>
                          </a:solidFill>
                        </a:rPr>
                        <a:t>This is the choice</a:t>
                      </a:r>
                      <a:r>
                        <a:rPr lang="en-GB" sz="800" baseline="0">
                          <a:solidFill>
                            <a:schemeClr val="bg1">
                              <a:lumMod val="50000"/>
                            </a:schemeClr>
                          </a:solidFill>
                        </a:rPr>
                        <a:t> to keep a capability within the data </a:t>
                      </a:r>
                      <a:r>
                        <a:rPr lang="en-GB" sz="800" baseline="0" err="1">
                          <a:solidFill>
                            <a:schemeClr val="bg1">
                              <a:lumMod val="50000"/>
                            </a:schemeClr>
                          </a:solidFill>
                        </a:rPr>
                        <a:t>centers</a:t>
                      </a:r>
                      <a:r>
                        <a:rPr lang="en-GB" sz="800" baseline="0">
                          <a:solidFill>
                            <a:schemeClr val="bg1">
                              <a:lumMod val="50000"/>
                            </a:schemeClr>
                          </a:solidFill>
                        </a:rPr>
                        <a:t>. </a:t>
                      </a:r>
                      <a:r>
                        <a:rPr lang="en-GB" sz="800" b="0" baseline="0">
                          <a:solidFill>
                            <a:schemeClr val="bg1">
                              <a:lumMod val="50000"/>
                            </a:schemeClr>
                          </a:solidFill>
                        </a:rPr>
                        <a:t>AGT is likely to outsource remaining data </a:t>
                      </a:r>
                      <a:r>
                        <a:rPr lang="en-GB" sz="800" b="0" baseline="0" err="1">
                          <a:solidFill>
                            <a:schemeClr val="bg1">
                              <a:lumMod val="50000"/>
                            </a:schemeClr>
                          </a:solidFill>
                        </a:rPr>
                        <a:t>centers</a:t>
                      </a:r>
                      <a:r>
                        <a:rPr lang="en-GB" sz="800" b="0" baseline="0">
                          <a:solidFill>
                            <a:schemeClr val="bg1">
                              <a:lumMod val="50000"/>
                            </a:schemeClr>
                          </a:solidFill>
                        </a:rPr>
                        <a:t> resulting in a forced “Re-purchased” </a:t>
                      </a:r>
                      <a:endParaRPr lang="en-GB" sz="800" b="0">
                        <a:solidFill>
                          <a:schemeClr val="bg1">
                            <a:lumMod val="50000"/>
                          </a:schemeClr>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 xmlns:a16="http://schemas.microsoft.com/office/drawing/2014/main" val="10002"/>
                  </a:ext>
                </a:extLst>
              </a:tr>
              <a:tr h="380003">
                <a:tc>
                  <a:txBody>
                    <a:bodyPr/>
                    <a:lstStyle/>
                    <a:p>
                      <a:r>
                        <a:rPr lang="en-GB" sz="1100" b="1">
                          <a:solidFill>
                            <a:srgbClr val="003C64"/>
                          </a:solidFill>
                        </a:rPr>
                        <a:t>Re-host</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800">
                          <a:solidFill>
                            <a:schemeClr val="bg1">
                              <a:lumMod val="50000"/>
                            </a:schemeClr>
                          </a:solidFill>
                        </a:rPr>
                        <a:t>Sometimes referred to as “lift and shift” this is where the</a:t>
                      </a:r>
                      <a:r>
                        <a:rPr lang="en-GB" sz="800" baseline="0">
                          <a:solidFill>
                            <a:schemeClr val="bg1">
                              <a:lumMod val="50000"/>
                            </a:schemeClr>
                          </a:solidFill>
                        </a:rPr>
                        <a:t> capability is replicated on the new platform. This is often the quickest rout to get a capability onto the cloud but severely limits the benefits of the cloud. </a:t>
                      </a:r>
                      <a:endParaRPr lang="en-GB" sz="800">
                        <a:solidFill>
                          <a:schemeClr val="bg1">
                            <a:lumMod val="50000"/>
                          </a:schemeClr>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 xmlns:a16="http://schemas.microsoft.com/office/drawing/2014/main" val="10003"/>
                  </a:ext>
                </a:extLst>
              </a:tr>
              <a:tr h="478820">
                <a:tc>
                  <a:txBody>
                    <a:bodyPr/>
                    <a:lstStyle/>
                    <a:p>
                      <a:r>
                        <a:rPr lang="en-GB" sz="1100" b="1">
                          <a:solidFill>
                            <a:srgbClr val="003C64"/>
                          </a:solidFill>
                        </a:rPr>
                        <a:t>Re-platform </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800">
                          <a:solidFill>
                            <a:schemeClr val="bg1">
                              <a:lumMod val="50000"/>
                            </a:schemeClr>
                          </a:solidFill>
                        </a:rPr>
                        <a:t>This</a:t>
                      </a:r>
                      <a:r>
                        <a:rPr lang="en-GB" sz="800" baseline="0">
                          <a:solidFill>
                            <a:schemeClr val="bg1">
                              <a:lumMod val="50000"/>
                            </a:schemeClr>
                          </a:solidFill>
                        </a:rPr>
                        <a:t> is a middle ground between re-host and re-factor. Rather than fully recreating the capability to be cloud native smaller changes are made to get </a:t>
                      </a:r>
                      <a:endParaRPr lang="en-GB" sz="800">
                        <a:solidFill>
                          <a:schemeClr val="bg1">
                            <a:lumMod val="50000"/>
                          </a:schemeClr>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 xmlns:a16="http://schemas.microsoft.com/office/drawing/2014/main" val="10004"/>
                  </a:ext>
                </a:extLst>
              </a:tr>
              <a:tr h="396189">
                <a:tc>
                  <a:txBody>
                    <a:bodyPr/>
                    <a:lstStyle/>
                    <a:p>
                      <a:r>
                        <a:rPr lang="en-GB" sz="1100" b="1">
                          <a:solidFill>
                            <a:srgbClr val="003C64"/>
                          </a:solidFill>
                        </a:rPr>
                        <a:t>Re-factor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800">
                          <a:solidFill>
                            <a:schemeClr val="bg1">
                              <a:lumMod val="50000"/>
                            </a:schemeClr>
                          </a:solidFill>
                        </a:rPr>
                        <a:t>This</a:t>
                      </a:r>
                      <a:r>
                        <a:rPr lang="en-GB" sz="800" baseline="0">
                          <a:solidFill>
                            <a:schemeClr val="bg1">
                              <a:lumMod val="50000"/>
                            </a:schemeClr>
                          </a:solidFill>
                        </a:rPr>
                        <a:t> is where the capability is fully redeveloped into a cloud native solutions. Which results in a longer transfer time but does give the full benefit of a cloud capability. </a:t>
                      </a:r>
                      <a:endParaRPr lang="en-GB" sz="800">
                        <a:solidFill>
                          <a:schemeClr val="bg1">
                            <a:lumMod val="50000"/>
                          </a:schemeClr>
                        </a:solidFill>
                      </a:endParaRP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20" name="Groep 25">
            <a:extLst>
              <a:ext uri="{FF2B5EF4-FFF2-40B4-BE49-F238E27FC236}">
                <a16:creationId xmlns="" xmlns:a16="http://schemas.microsoft.com/office/drawing/2014/main" id="{789EB956-3DBF-4862-B8E9-7CD93316D827}"/>
              </a:ext>
            </a:extLst>
          </p:cNvPr>
          <p:cNvGrpSpPr/>
          <p:nvPr/>
        </p:nvGrpSpPr>
        <p:grpSpPr>
          <a:xfrm>
            <a:off x="1290451" y="2904448"/>
            <a:ext cx="381518" cy="381518"/>
            <a:chOff x="3014429" y="2140639"/>
            <a:chExt cx="857101" cy="857101"/>
          </a:xfrm>
        </p:grpSpPr>
        <p:grpSp>
          <p:nvGrpSpPr>
            <p:cNvPr id="21" name="Groep 19">
              <a:extLst>
                <a:ext uri="{FF2B5EF4-FFF2-40B4-BE49-F238E27FC236}">
                  <a16:creationId xmlns="" xmlns:a16="http://schemas.microsoft.com/office/drawing/2014/main" id="{491C410C-3E27-4CC7-AC50-495891AE2893}"/>
                </a:ext>
              </a:extLst>
            </p:cNvPr>
            <p:cNvGrpSpPr/>
            <p:nvPr/>
          </p:nvGrpSpPr>
          <p:grpSpPr>
            <a:xfrm>
              <a:off x="3014429" y="2140639"/>
              <a:ext cx="857101" cy="857101"/>
              <a:chOff x="3014429" y="2140639"/>
              <a:chExt cx="857101" cy="857101"/>
            </a:xfrm>
          </p:grpSpPr>
          <p:sp>
            <p:nvSpPr>
              <p:cNvPr id="23" name="Oval 39">
                <a:extLst>
                  <a:ext uri="{FF2B5EF4-FFF2-40B4-BE49-F238E27FC236}">
                    <a16:creationId xmlns="" xmlns:a16="http://schemas.microsoft.com/office/drawing/2014/main" id="{22A12398-17D3-4868-BF1D-1B1288BCE7D7}"/>
                  </a:ext>
                </a:extLst>
              </p:cNvPr>
              <p:cNvSpPr>
                <a:spLocks/>
              </p:cNvSpPr>
              <p:nvPr/>
            </p:nvSpPr>
            <p:spPr>
              <a:xfrm>
                <a:off x="3014429" y="2140639"/>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3987" tIns="53987" rIns="53987" bIns="53987" rtlCol="0" anchor="t" anchorCtr="0">
                <a:noAutofit/>
              </a:bodyPr>
              <a:lstStyle/>
              <a:p>
                <a:pPr>
                  <a:lnSpc>
                    <a:spcPct val="90000"/>
                  </a:lnSpc>
                  <a:spcBef>
                    <a:spcPts val="300"/>
                  </a:spcBef>
                </a:pPr>
                <a:endParaRPr lang="en-US" sz="1125"/>
              </a:p>
            </p:txBody>
          </p:sp>
          <p:sp>
            <p:nvSpPr>
              <p:cNvPr id="24" name="Freeform 9">
                <a:extLst>
                  <a:ext uri="{FF2B5EF4-FFF2-40B4-BE49-F238E27FC236}">
                    <a16:creationId xmlns="" xmlns:a16="http://schemas.microsoft.com/office/drawing/2014/main" id="{CB91A54E-DBAD-4075-AA19-645979ED4BBB}"/>
                  </a:ext>
                </a:extLst>
              </p:cNvPr>
              <p:cNvSpPr>
                <a:spLocks/>
              </p:cNvSpPr>
              <p:nvPr/>
            </p:nvSpPr>
            <p:spPr bwMode="auto">
              <a:xfrm rot="5400000">
                <a:off x="3455500" y="2428114"/>
                <a:ext cx="185171" cy="249748"/>
              </a:xfrm>
              <a:custGeom>
                <a:avLst/>
                <a:gdLst>
                  <a:gd name="T0" fmla="*/ 481 w 1167"/>
                  <a:gd name="T1" fmla="*/ 1574 h 1574"/>
                  <a:gd name="T2" fmla="*/ 481 w 1167"/>
                  <a:gd name="T3" fmla="*/ 391 h 1574"/>
                  <a:gd name="T4" fmla="*/ 143 w 1167"/>
                  <a:gd name="T5" fmla="*/ 727 h 1574"/>
                  <a:gd name="T6" fmla="*/ 0 w 1167"/>
                  <a:gd name="T7" fmla="*/ 584 h 1574"/>
                  <a:gd name="T8" fmla="*/ 583 w 1167"/>
                  <a:gd name="T9" fmla="*/ 0 h 1574"/>
                  <a:gd name="T10" fmla="*/ 1167 w 1167"/>
                  <a:gd name="T11" fmla="*/ 584 h 1574"/>
                  <a:gd name="T12" fmla="*/ 1023 w 1167"/>
                  <a:gd name="T13" fmla="*/ 727 h 1574"/>
                  <a:gd name="T14" fmla="*/ 686 w 1167"/>
                  <a:gd name="T15" fmla="*/ 391 h 1574"/>
                  <a:gd name="T16" fmla="*/ 686 w 1167"/>
                  <a:gd name="T17" fmla="*/ 1574 h 1574"/>
                  <a:gd name="T18" fmla="*/ 481 w 1167"/>
                  <a:gd name="T19" fmla="*/ 157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7" h="1574">
                    <a:moveTo>
                      <a:pt x="481" y="1574"/>
                    </a:moveTo>
                    <a:lnTo>
                      <a:pt x="481" y="391"/>
                    </a:lnTo>
                    <a:lnTo>
                      <a:pt x="143" y="727"/>
                    </a:lnTo>
                    <a:lnTo>
                      <a:pt x="0" y="584"/>
                    </a:lnTo>
                    <a:lnTo>
                      <a:pt x="583" y="0"/>
                    </a:lnTo>
                    <a:lnTo>
                      <a:pt x="1167" y="584"/>
                    </a:lnTo>
                    <a:lnTo>
                      <a:pt x="1023" y="727"/>
                    </a:lnTo>
                    <a:lnTo>
                      <a:pt x="686" y="391"/>
                    </a:lnTo>
                    <a:lnTo>
                      <a:pt x="686" y="1574"/>
                    </a:lnTo>
                    <a:lnTo>
                      <a:pt x="481" y="1574"/>
                    </a:lnTo>
                    <a:close/>
                  </a:path>
                </a:pathLst>
              </a:custGeom>
              <a:solidFill>
                <a:schemeClr val="accent1"/>
              </a:solidFill>
              <a:ln>
                <a:solidFill>
                  <a:srgbClr val="003C64"/>
                </a:solidFill>
              </a:ln>
            </p:spPr>
            <p:txBody>
              <a:bodyPr vert="horz" wrap="square" lIns="68555" tIns="34277" rIns="68555" bIns="34277" numCol="1" anchor="t" anchorCtr="0" compatLnSpc="1">
                <a:prstTxWarp prst="textNoShape">
                  <a:avLst/>
                </a:prstTxWarp>
              </a:bodyPr>
              <a:lstStyle/>
              <a:p>
                <a:endParaRPr lang="nl-NL" sz="1275">
                  <a:sym typeface="+mn-lt"/>
                </a:endParaRPr>
              </a:p>
            </p:txBody>
          </p:sp>
        </p:grpSp>
        <p:sp>
          <p:nvSpPr>
            <p:cNvPr id="22" name="Oval 10">
              <a:extLst>
                <a:ext uri="{FF2B5EF4-FFF2-40B4-BE49-F238E27FC236}">
                  <a16:creationId xmlns="" xmlns:a16="http://schemas.microsoft.com/office/drawing/2014/main" id="{0A2C1C07-4BF7-4A68-97D3-50FB4BEC4710}"/>
                </a:ext>
              </a:extLst>
            </p:cNvPr>
            <p:cNvSpPr>
              <a:spLocks noChangeArrowheads="1"/>
            </p:cNvSpPr>
            <p:nvPr/>
          </p:nvSpPr>
          <p:spPr bwMode="auto">
            <a:xfrm rot="5400000">
              <a:off x="3272900" y="2488171"/>
              <a:ext cx="129953" cy="129635"/>
            </a:xfrm>
            <a:prstGeom prst="ellipse">
              <a:avLst/>
            </a:prstGeom>
            <a:solidFill>
              <a:schemeClr val="accent1"/>
            </a:solidFill>
            <a:ln>
              <a:solidFill>
                <a:srgbClr val="003C64"/>
              </a:solidFill>
            </a:ln>
          </p:spPr>
          <p:txBody>
            <a:bodyPr vert="horz" wrap="square" lIns="68555" tIns="34277" rIns="68555" bIns="34277" numCol="1" anchor="t" anchorCtr="0" compatLnSpc="1">
              <a:prstTxWarp prst="textNoShape">
                <a:avLst/>
              </a:prstTxWarp>
            </a:bodyPr>
            <a:lstStyle/>
            <a:p>
              <a:endParaRPr lang="nl-NL" sz="1275">
                <a:sym typeface="+mn-lt"/>
              </a:endParaRPr>
            </a:p>
          </p:txBody>
        </p:sp>
      </p:grpSp>
      <p:grpSp>
        <p:nvGrpSpPr>
          <p:cNvPr id="25" name="Groep 20">
            <a:extLst>
              <a:ext uri="{FF2B5EF4-FFF2-40B4-BE49-F238E27FC236}">
                <a16:creationId xmlns="" xmlns:a16="http://schemas.microsoft.com/office/drawing/2014/main" id="{AD7029A1-52DE-47C0-A258-36DBDF23B925}"/>
              </a:ext>
            </a:extLst>
          </p:cNvPr>
          <p:cNvGrpSpPr/>
          <p:nvPr/>
        </p:nvGrpSpPr>
        <p:grpSpPr>
          <a:xfrm>
            <a:off x="1290451" y="3329302"/>
            <a:ext cx="381518" cy="381518"/>
            <a:chOff x="4667425" y="2140639"/>
            <a:chExt cx="857101" cy="857101"/>
          </a:xfrm>
        </p:grpSpPr>
        <p:sp>
          <p:nvSpPr>
            <p:cNvPr id="26" name="Oval 39">
              <a:extLst>
                <a:ext uri="{FF2B5EF4-FFF2-40B4-BE49-F238E27FC236}">
                  <a16:creationId xmlns="" xmlns:a16="http://schemas.microsoft.com/office/drawing/2014/main" id="{E57AF2C8-1BAD-48C0-8CF5-ED23C2EE8727}"/>
                </a:ext>
              </a:extLst>
            </p:cNvPr>
            <p:cNvSpPr>
              <a:spLocks/>
            </p:cNvSpPr>
            <p:nvPr/>
          </p:nvSpPr>
          <p:spPr>
            <a:xfrm>
              <a:off x="4667425" y="2140639"/>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3987" tIns="53987" rIns="53987" bIns="53987" rtlCol="0" anchor="t" anchorCtr="0">
              <a:noAutofit/>
            </a:bodyPr>
            <a:lstStyle/>
            <a:p>
              <a:pPr>
                <a:lnSpc>
                  <a:spcPct val="90000"/>
                </a:lnSpc>
                <a:spcBef>
                  <a:spcPts val="300"/>
                </a:spcBef>
              </a:pPr>
              <a:endParaRPr lang="en-US" sz="1125"/>
            </a:p>
          </p:txBody>
        </p:sp>
        <p:sp>
          <p:nvSpPr>
            <p:cNvPr id="27" name="Freeform 10">
              <a:extLst>
                <a:ext uri="{FF2B5EF4-FFF2-40B4-BE49-F238E27FC236}">
                  <a16:creationId xmlns="" xmlns:a16="http://schemas.microsoft.com/office/drawing/2014/main" id="{047777D5-E81F-4844-AE54-5C103F6DCFF5}"/>
                </a:ext>
              </a:extLst>
            </p:cNvPr>
            <p:cNvSpPr>
              <a:spLocks/>
            </p:cNvSpPr>
            <p:nvPr/>
          </p:nvSpPr>
          <p:spPr bwMode="auto">
            <a:xfrm rot="5400000" flipH="1">
              <a:off x="4927405" y="2403708"/>
              <a:ext cx="190000" cy="298561"/>
            </a:xfrm>
            <a:custGeom>
              <a:avLst/>
              <a:gdLst>
                <a:gd name="T0" fmla="*/ 890 w 2158"/>
                <a:gd name="T1" fmla="*/ 3391 h 3391"/>
                <a:gd name="T2" fmla="*/ 890 w 2158"/>
                <a:gd name="T3" fmla="*/ 724 h 3391"/>
                <a:gd name="T4" fmla="*/ 265 w 2158"/>
                <a:gd name="T5" fmla="*/ 1346 h 3391"/>
                <a:gd name="T6" fmla="*/ 0 w 2158"/>
                <a:gd name="T7" fmla="*/ 1081 h 3391"/>
                <a:gd name="T8" fmla="*/ 1079 w 2158"/>
                <a:gd name="T9" fmla="*/ 0 h 3391"/>
                <a:gd name="T10" fmla="*/ 2158 w 2158"/>
                <a:gd name="T11" fmla="*/ 1081 h 3391"/>
                <a:gd name="T12" fmla="*/ 1893 w 2158"/>
                <a:gd name="T13" fmla="*/ 1346 h 3391"/>
                <a:gd name="T14" fmla="*/ 1268 w 2158"/>
                <a:gd name="T15" fmla="*/ 724 h 3391"/>
                <a:gd name="T16" fmla="*/ 1268 w 2158"/>
                <a:gd name="T17" fmla="*/ 3391 h 3391"/>
                <a:gd name="T18" fmla="*/ 890 w 2158"/>
                <a:gd name="T19" fmla="*/ 3391 h 3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8" h="3391">
                  <a:moveTo>
                    <a:pt x="890" y="3391"/>
                  </a:moveTo>
                  <a:lnTo>
                    <a:pt x="890" y="724"/>
                  </a:lnTo>
                  <a:lnTo>
                    <a:pt x="265" y="1346"/>
                  </a:lnTo>
                  <a:lnTo>
                    <a:pt x="0" y="1081"/>
                  </a:lnTo>
                  <a:lnTo>
                    <a:pt x="1079" y="0"/>
                  </a:lnTo>
                  <a:lnTo>
                    <a:pt x="2158" y="1081"/>
                  </a:lnTo>
                  <a:lnTo>
                    <a:pt x="1893" y="1346"/>
                  </a:lnTo>
                  <a:lnTo>
                    <a:pt x="1268" y="724"/>
                  </a:lnTo>
                  <a:lnTo>
                    <a:pt x="1268" y="3391"/>
                  </a:lnTo>
                  <a:lnTo>
                    <a:pt x="890" y="3391"/>
                  </a:lnTo>
                  <a:close/>
                </a:path>
              </a:pathLst>
            </a:custGeom>
            <a:solidFill>
              <a:schemeClr val="accent1"/>
            </a:solidFill>
            <a:ln>
              <a:solidFill>
                <a:srgbClr val="003C64"/>
              </a:solidFill>
            </a:ln>
          </p:spPr>
          <p:txBody>
            <a:bodyPr vert="horz" wrap="square" lIns="68555" tIns="34277" rIns="68555" bIns="34277" numCol="1" anchor="t" anchorCtr="0" compatLnSpc="1">
              <a:prstTxWarp prst="textNoShape">
                <a:avLst/>
              </a:prstTxWarp>
            </a:bodyPr>
            <a:lstStyle/>
            <a:p>
              <a:endParaRPr lang="nl-NL" sz="1275">
                <a:solidFill>
                  <a:schemeClr val="bg1"/>
                </a:solidFill>
                <a:sym typeface="+mn-lt"/>
              </a:endParaRPr>
            </a:p>
          </p:txBody>
        </p:sp>
        <p:sp>
          <p:nvSpPr>
            <p:cNvPr id="28" name="Freeform 11">
              <a:extLst>
                <a:ext uri="{FF2B5EF4-FFF2-40B4-BE49-F238E27FC236}">
                  <a16:creationId xmlns="" xmlns:a16="http://schemas.microsoft.com/office/drawing/2014/main" id="{0D09F2D6-38CA-40B5-8D1B-07DBD16E02E8}"/>
                </a:ext>
              </a:extLst>
            </p:cNvPr>
            <p:cNvSpPr>
              <a:spLocks/>
            </p:cNvSpPr>
            <p:nvPr/>
          </p:nvSpPr>
          <p:spPr bwMode="auto">
            <a:xfrm rot="5400000" flipH="1">
              <a:off x="5048643" y="2519663"/>
              <a:ext cx="367938" cy="66650"/>
            </a:xfrm>
            <a:custGeom>
              <a:avLst/>
              <a:gdLst>
                <a:gd name="T0" fmla="*/ 1766 w 1766"/>
                <a:gd name="T1" fmla="*/ 0 h 320"/>
                <a:gd name="T2" fmla="*/ 1766 w 1766"/>
                <a:gd name="T3" fmla="*/ 320 h 320"/>
                <a:gd name="T4" fmla="*/ 0 w 1766"/>
                <a:gd name="T5" fmla="*/ 320 h 320"/>
                <a:gd name="T6" fmla="*/ 0 w 1766"/>
                <a:gd name="T7" fmla="*/ 0 h 320"/>
                <a:gd name="T8" fmla="*/ 1766 w 1766"/>
                <a:gd name="T9" fmla="*/ 0 h 320"/>
              </a:gdLst>
              <a:ahLst/>
              <a:cxnLst>
                <a:cxn ang="0">
                  <a:pos x="T0" y="T1"/>
                </a:cxn>
                <a:cxn ang="0">
                  <a:pos x="T2" y="T3"/>
                </a:cxn>
                <a:cxn ang="0">
                  <a:pos x="T4" y="T5"/>
                </a:cxn>
                <a:cxn ang="0">
                  <a:pos x="T6" y="T7"/>
                </a:cxn>
                <a:cxn ang="0">
                  <a:pos x="T8" y="T9"/>
                </a:cxn>
              </a:cxnLst>
              <a:rect l="0" t="0" r="r" b="b"/>
              <a:pathLst>
                <a:path w="1766" h="320">
                  <a:moveTo>
                    <a:pt x="1766" y="0"/>
                  </a:moveTo>
                  <a:cubicBezTo>
                    <a:pt x="1766" y="106"/>
                    <a:pt x="1766" y="213"/>
                    <a:pt x="1766" y="320"/>
                  </a:cubicBezTo>
                  <a:cubicBezTo>
                    <a:pt x="0" y="320"/>
                    <a:pt x="0" y="320"/>
                    <a:pt x="0" y="320"/>
                  </a:cubicBezTo>
                  <a:cubicBezTo>
                    <a:pt x="0" y="213"/>
                    <a:pt x="0" y="106"/>
                    <a:pt x="0" y="0"/>
                  </a:cubicBezTo>
                  <a:lnTo>
                    <a:pt x="1766" y="0"/>
                  </a:lnTo>
                  <a:close/>
                </a:path>
              </a:pathLst>
            </a:custGeom>
            <a:solidFill>
              <a:schemeClr val="accent1"/>
            </a:solidFill>
            <a:ln>
              <a:solidFill>
                <a:srgbClr val="003C64"/>
              </a:solidFill>
            </a:ln>
          </p:spPr>
          <p:txBody>
            <a:bodyPr vert="horz" wrap="square" lIns="68555" tIns="34277" rIns="68555" bIns="34277" numCol="1" anchor="t" anchorCtr="0" compatLnSpc="1">
              <a:prstTxWarp prst="textNoShape">
                <a:avLst/>
              </a:prstTxWarp>
            </a:bodyPr>
            <a:lstStyle/>
            <a:p>
              <a:endParaRPr lang="nl-NL" sz="1275">
                <a:solidFill>
                  <a:schemeClr val="bg1"/>
                </a:solidFill>
                <a:sym typeface="+mn-lt"/>
              </a:endParaRPr>
            </a:p>
          </p:txBody>
        </p:sp>
      </p:grpSp>
      <p:grpSp>
        <p:nvGrpSpPr>
          <p:cNvPr id="29" name="Groep 24">
            <a:extLst>
              <a:ext uri="{FF2B5EF4-FFF2-40B4-BE49-F238E27FC236}">
                <a16:creationId xmlns="" xmlns:a16="http://schemas.microsoft.com/office/drawing/2014/main" id="{8FC2BE72-AA96-4E12-828C-E3D72120E728}"/>
              </a:ext>
            </a:extLst>
          </p:cNvPr>
          <p:cNvGrpSpPr/>
          <p:nvPr/>
        </p:nvGrpSpPr>
        <p:grpSpPr>
          <a:xfrm>
            <a:off x="1290451" y="3754156"/>
            <a:ext cx="381518" cy="381518"/>
            <a:chOff x="9629643" y="2124438"/>
            <a:chExt cx="857101" cy="857101"/>
          </a:xfrm>
        </p:grpSpPr>
        <p:sp>
          <p:nvSpPr>
            <p:cNvPr id="30" name="Oval 39">
              <a:extLst>
                <a:ext uri="{FF2B5EF4-FFF2-40B4-BE49-F238E27FC236}">
                  <a16:creationId xmlns="" xmlns:a16="http://schemas.microsoft.com/office/drawing/2014/main" id="{D3286C44-92B0-4467-A76B-F936FDE88A48}"/>
                </a:ext>
              </a:extLst>
            </p:cNvPr>
            <p:cNvSpPr>
              <a:spLocks/>
            </p:cNvSpPr>
            <p:nvPr/>
          </p:nvSpPr>
          <p:spPr>
            <a:xfrm>
              <a:off x="9629643" y="2124438"/>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3987" tIns="53987" rIns="53987" bIns="53987" rtlCol="0" anchor="t" anchorCtr="0">
              <a:noAutofit/>
            </a:bodyPr>
            <a:lstStyle/>
            <a:p>
              <a:pPr>
                <a:lnSpc>
                  <a:spcPct val="90000"/>
                </a:lnSpc>
                <a:spcBef>
                  <a:spcPts val="300"/>
                </a:spcBef>
              </a:pPr>
              <a:endParaRPr lang="en-US" sz="1125"/>
            </a:p>
          </p:txBody>
        </p:sp>
        <p:sp>
          <p:nvSpPr>
            <p:cNvPr id="31" name="Freeform 9">
              <a:extLst>
                <a:ext uri="{FF2B5EF4-FFF2-40B4-BE49-F238E27FC236}">
                  <a16:creationId xmlns="" xmlns:a16="http://schemas.microsoft.com/office/drawing/2014/main" id="{6C8CE0F5-1E4E-4299-A031-1F407CF75480}"/>
                </a:ext>
              </a:extLst>
            </p:cNvPr>
            <p:cNvSpPr>
              <a:spLocks noChangeAspect="1" noEditPoints="1"/>
            </p:cNvSpPr>
            <p:nvPr/>
          </p:nvSpPr>
          <p:spPr bwMode="auto">
            <a:xfrm>
              <a:off x="9784130" y="2334545"/>
              <a:ext cx="548127" cy="360668"/>
            </a:xfrm>
            <a:custGeom>
              <a:avLst/>
              <a:gdLst>
                <a:gd name="T0" fmla="*/ 1300 w 2033"/>
                <a:gd name="T1" fmla="*/ 800 h 1336"/>
                <a:gd name="T2" fmla="*/ 1727 w 2033"/>
                <a:gd name="T3" fmla="*/ 800 h 1336"/>
                <a:gd name="T4" fmla="*/ 1464 w 2033"/>
                <a:gd name="T5" fmla="*/ 536 h 1336"/>
                <a:gd name="T6" fmla="*/ 1576 w 2033"/>
                <a:gd name="T7" fmla="*/ 424 h 1336"/>
                <a:gd name="T8" fmla="*/ 2033 w 2033"/>
                <a:gd name="T9" fmla="*/ 880 h 1336"/>
                <a:gd name="T10" fmla="*/ 1576 w 2033"/>
                <a:gd name="T11" fmla="*/ 1336 h 1336"/>
                <a:gd name="T12" fmla="*/ 1464 w 2033"/>
                <a:gd name="T13" fmla="*/ 1224 h 1336"/>
                <a:gd name="T14" fmla="*/ 1727 w 2033"/>
                <a:gd name="T15" fmla="*/ 960 h 1336"/>
                <a:gd name="T16" fmla="*/ 1129 w 2033"/>
                <a:gd name="T17" fmla="*/ 960 h 1336"/>
                <a:gd name="T18" fmla="*/ 1300 w 2033"/>
                <a:gd name="T19" fmla="*/ 800 h 1336"/>
                <a:gd name="T20" fmla="*/ 424 w 2033"/>
                <a:gd name="T21" fmla="*/ 720 h 1336"/>
                <a:gd name="T22" fmla="*/ 360 w 2033"/>
                <a:gd name="T23" fmla="*/ 480 h 1336"/>
                <a:gd name="T24" fmla="*/ 840 w 2033"/>
                <a:gd name="T25" fmla="*/ 0 h 1336"/>
                <a:gd name="T26" fmla="*/ 1320 w 2033"/>
                <a:gd name="T27" fmla="*/ 480 h 1336"/>
                <a:gd name="T28" fmla="*/ 840 w 2033"/>
                <a:gd name="T29" fmla="*/ 960 h 1336"/>
                <a:gd name="T30" fmla="*/ 0 w 2033"/>
                <a:gd name="T31" fmla="*/ 960 h 1336"/>
                <a:gd name="T32" fmla="*/ 0 w 2033"/>
                <a:gd name="T33" fmla="*/ 800 h 1336"/>
                <a:gd name="T34" fmla="*/ 840 w 2033"/>
                <a:gd name="T35" fmla="*/ 800 h 1336"/>
                <a:gd name="T36" fmla="*/ 1160 w 2033"/>
                <a:gd name="T37" fmla="*/ 480 h 1336"/>
                <a:gd name="T38" fmla="*/ 840 w 2033"/>
                <a:gd name="T39" fmla="*/ 160 h 1336"/>
                <a:gd name="T40" fmla="*/ 520 w 2033"/>
                <a:gd name="T41" fmla="*/ 480 h 1336"/>
                <a:gd name="T42" fmla="*/ 628 w 2033"/>
                <a:gd name="T43" fmla="*/ 720 h 1336"/>
                <a:gd name="T44" fmla="*/ 424 w 2033"/>
                <a:gd name="T45" fmla="*/ 720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3" h="1336">
                  <a:moveTo>
                    <a:pt x="1300" y="800"/>
                  </a:moveTo>
                  <a:cubicBezTo>
                    <a:pt x="1727" y="800"/>
                    <a:pt x="1727" y="800"/>
                    <a:pt x="1727" y="800"/>
                  </a:cubicBezTo>
                  <a:cubicBezTo>
                    <a:pt x="1464" y="536"/>
                    <a:pt x="1464" y="536"/>
                    <a:pt x="1464" y="536"/>
                  </a:cubicBezTo>
                  <a:cubicBezTo>
                    <a:pt x="1576" y="424"/>
                    <a:pt x="1576" y="424"/>
                    <a:pt x="1576" y="424"/>
                  </a:cubicBezTo>
                  <a:cubicBezTo>
                    <a:pt x="2033" y="880"/>
                    <a:pt x="2033" y="880"/>
                    <a:pt x="2033" y="880"/>
                  </a:cubicBezTo>
                  <a:cubicBezTo>
                    <a:pt x="1576" y="1336"/>
                    <a:pt x="1576" y="1336"/>
                    <a:pt x="1576" y="1336"/>
                  </a:cubicBezTo>
                  <a:cubicBezTo>
                    <a:pt x="1464" y="1224"/>
                    <a:pt x="1464" y="1224"/>
                    <a:pt x="1464" y="1224"/>
                  </a:cubicBezTo>
                  <a:cubicBezTo>
                    <a:pt x="1727" y="960"/>
                    <a:pt x="1727" y="960"/>
                    <a:pt x="1727" y="960"/>
                  </a:cubicBezTo>
                  <a:cubicBezTo>
                    <a:pt x="1129" y="960"/>
                    <a:pt x="1129" y="960"/>
                    <a:pt x="1129" y="960"/>
                  </a:cubicBezTo>
                  <a:cubicBezTo>
                    <a:pt x="1196" y="919"/>
                    <a:pt x="1254" y="865"/>
                    <a:pt x="1300" y="800"/>
                  </a:cubicBezTo>
                  <a:close/>
                  <a:moveTo>
                    <a:pt x="424" y="720"/>
                  </a:moveTo>
                  <a:cubicBezTo>
                    <a:pt x="383" y="649"/>
                    <a:pt x="360" y="568"/>
                    <a:pt x="360" y="480"/>
                  </a:cubicBezTo>
                  <a:cubicBezTo>
                    <a:pt x="360" y="215"/>
                    <a:pt x="575" y="0"/>
                    <a:pt x="840" y="0"/>
                  </a:cubicBezTo>
                  <a:cubicBezTo>
                    <a:pt x="1105" y="0"/>
                    <a:pt x="1320" y="215"/>
                    <a:pt x="1320" y="480"/>
                  </a:cubicBezTo>
                  <a:cubicBezTo>
                    <a:pt x="1320" y="745"/>
                    <a:pt x="1105" y="960"/>
                    <a:pt x="840" y="960"/>
                  </a:cubicBezTo>
                  <a:cubicBezTo>
                    <a:pt x="0" y="960"/>
                    <a:pt x="0" y="960"/>
                    <a:pt x="0" y="960"/>
                  </a:cubicBezTo>
                  <a:cubicBezTo>
                    <a:pt x="0" y="800"/>
                    <a:pt x="0" y="800"/>
                    <a:pt x="0" y="800"/>
                  </a:cubicBezTo>
                  <a:cubicBezTo>
                    <a:pt x="840" y="800"/>
                    <a:pt x="840" y="800"/>
                    <a:pt x="840" y="800"/>
                  </a:cubicBezTo>
                  <a:cubicBezTo>
                    <a:pt x="1017" y="800"/>
                    <a:pt x="1160" y="657"/>
                    <a:pt x="1160" y="480"/>
                  </a:cubicBezTo>
                  <a:cubicBezTo>
                    <a:pt x="1160" y="303"/>
                    <a:pt x="1017" y="160"/>
                    <a:pt x="840" y="160"/>
                  </a:cubicBezTo>
                  <a:cubicBezTo>
                    <a:pt x="663" y="160"/>
                    <a:pt x="520" y="303"/>
                    <a:pt x="520" y="480"/>
                  </a:cubicBezTo>
                  <a:cubicBezTo>
                    <a:pt x="520" y="572"/>
                    <a:pt x="559" y="659"/>
                    <a:pt x="628" y="720"/>
                  </a:cubicBezTo>
                  <a:lnTo>
                    <a:pt x="424" y="720"/>
                  </a:lnTo>
                  <a:close/>
                </a:path>
              </a:pathLst>
            </a:custGeom>
            <a:solidFill>
              <a:schemeClr val="accent1"/>
            </a:solidFill>
            <a:ln>
              <a:solidFill>
                <a:srgbClr val="003C64"/>
              </a:solidFill>
            </a:ln>
          </p:spPr>
          <p:txBody>
            <a:bodyPr vert="horz" wrap="square" lIns="68555" tIns="34277" rIns="68555" bIns="34277" numCol="1" anchor="t" anchorCtr="0" compatLnSpc="1">
              <a:prstTxWarp prst="textNoShape">
                <a:avLst/>
              </a:prstTxWarp>
            </a:bodyPr>
            <a:lstStyle/>
            <a:p>
              <a:endParaRPr lang="nl-NL" sz="1275">
                <a:latin typeface="Gill Sans MT" panose="020B0502020104020203" pitchFamily="34" charset="0"/>
                <a:sym typeface="+mn-lt"/>
              </a:endParaRPr>
            </a:p>
          </p:txBody>
        </p:sp>
      </p:grpSp>
      <p:grpSp>
        <p:nvGrpSpPr>
          <p:cNvPr id="32" name="Groep 21">
            <a:extLst>
              <a:ext uri="{FF2B5EF4-FFF2-40B4-BE49-F238E27FC236}">
                <a16:creationId xmlns="" xmlns:a16="http://schemas.microsoft.com/office/drawing/2014/main" id="{251E8D0D-8C21-4A61-9F96-BD8B97084705}"/>
              </a:ext>
            </a:extLst>
          </p:cNvPr>
          <p:cNvGrpSpPr/>
          <p:nvPr/>
        </p:nvGrpSpPr>
        <p:grpSpPr>
          <a:xfrm>
            <a:off x="1290451" y="4603864"/>
            <a:ext cx="381518" cy="381518"/>
            <a:chOff x="6320421" y="2124438"/>
            <a:chExt cx="857101" cy="857101"/>
          </a:xfrm>
        </p:grpSpPr>
        <p:sp>
          <p:nvSpPr>
            <p:cNvPr id="33" name="Oval 39">
              <a:extLst>
                <a:ext uri="{FF2B5EF4-FFF2-40B4-BE49-F238E27FC236}">
                  <a16:creationId xmlns="" xmlns:a16="http://schemas.microsoft.com/office/drawing/2014/main" id="{F4B82AFA-C858-4521-8E03-1E7F0474ABEE}"/>
                </a:ext>
              </a:extLst>
            </p:cNvPr>
            <p:cNvSpPr>
              <a:spLocks/>
            </p:cNvSpPr>
            <p:nvPr/>
          </p:nvSpPr>
          <p:spPr>
            <a:xfrm>
              <a:off x="6320421" y="2124438"/>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3987" tIns="53987" rIns="53987" bIns="53987" rtlCol="0" anchor="t" anchorCtr="0">
              <a:noAutofit/>
            </a:bodyPr>
            <a:lstStyle/>
            <a:p>
              <a:pPr>
                <a:lnSpc>
                  <a:spcPct val="90000"/>
                </a:lnSpc>
                <a:spcBef>
                  <a:spcPts val="300"/>
                </a:spcBef>
              </a:pPr>
              <a:endParaRPr lang="en-US" sz="1125"/>
            </a:p>
          </p:txBody>
        </p:sp>
        <p:sp>
          <p:nvSpPr>
            <p:cNvPr id="34" name="Freeform 9">
              <a:extLst>
                <a:ext uri="{FF2B5EF4-FFF2-40B4-BE49-F238E27FC236}">
                  <a16:creationId xmlns="" xmlns:a16="http://schemas.microsoft.com/office/drawing/2014/main" id="{80F00D96-DBA7-4A21-AB79-25189F87FA29}"/>
                </a:ext>
              </a:extLst>
            </p:cNvPr>
            <p:cNvSpPr>
              <a:spLocks noChangeAspect="1" noEditPoints="1"/>
            </p:cNvSpPr>
            <p:nvPr/>
          </p:nvSpPr>
          <p:spPr bwMode="auto">
            <a:xfrm>
              <a:off x="6560801" y="2284663"/>
              <a:ext cx="376340" cy="520903"/>
            </a:xfrm>
            <a:custGeom>
              <a:avLst/>
              <a:gdLst>
                <a:gd name="T0" fmla="*/ 704 w 1640"/>
                <a:gd name="T1" fmla="*/ 2160 h 2272"/>
                <a:gd name="T2" fmla="*/ 887 w 1640"/>
                <a:gd name="T3" fmla="*/ 1976 h 2272"/>
                <a:gd name="T4" fmla="*/ 840 w 1640"/>
                <a:gd name="T5" fmla="*/ 1976 h 2272"/>
                <a:gd name="T6" fmla="*/ 0 w 1640"/>
                <a:gd name="T7" fmla="*/ 1136 h 2272"/>
                <a:gd name="T8" fmla="*/ 350 w 1640"/>
                <a:gd name="T9" fmla="*/ 454 h 2272"/>
                <a:gd name="T10" fmla="*/ 443 w 1640"/>
                <a:gd name="T11" fmla="*/ 584 h 2272"/>
                <a:gd name="T12" fmla="*/ 160 w 1640"/>
                <a:gd name="T13" fmla="*/ 1136 h 2272"/>
                <a:gd name="T14" fmla="*/ 840 w 1640"/>
                <a:gd name="T15" fmla="*/ 1816 h 2272"/>
                <a:gd name="T16" fmla="*/ 887 w 1640"/>
                <a:gd name="T17" fmla="*/ 1816 h 2272"/>
                <a:gd name="T18" fmla="*/ 704 w 1640"/>
                <a:gd name="T19" fmla="*/ 1632 h 2272"/>
                <a:gd name="T20" fmla="*/ 816 w 1640"/>
                <a:gd name="T21" fmla="*/ 1520 h 2272"/>
                <a:gd name="T22" fmla="*/ 1193 w 1640"/>
                <a:gd name="T23" fmla="*/ 1896 h 2272"/>
                <a:gd name="T24" fmla="*/ 816 w 1640"/>
                <a:gd name="T25" fmla="*/ 2272 h 2272"/>
                <a:gd name="T26" fmla="*/ 704 w 1640"/>
                <a:gd name="T27" fmla="*/ 2160 h 2272"/>
                <a:gd name="T28" fmla="*/ 936 w 1640"/>
                <a:gd name="T29" fmla="*/ 112 h 2272"/>
                <a:gd name="T30" fmla="*/ 753 w 1640"/>
                <a:gd name="T31" fmla="*/ 296 h 2272"/>
                <a:gd name="T32" fmla="*/ 800 w 1640"/>
                <a:gd name="T33" fmla="*/ 296 h 2272"/>
                <a:gd name="T34" fmla="*/ 1640 w 1640"/>
                <a:gd name="T35" fmla="*/ 1136 h 2272"/>
                <a:gd name="T36" fmla="*/ 1290 w 1640"/>
                <a:gd name="T37" fmla="*/ 1818 h 2272"/>
                <a:gd name="T38" fmla="*/ 1197 w 1640"/>
                <a:gd name="T39" fmla="*/ 1688 h 2272"/>
                <a:gd name="T40" fmla="*/ 1480 w 1640"/>
                <a:gd name="T41" fmla="*/ 1136 h 2272"/>
                <a:gd name="T42" fmla="*/ 800 w 1640"/>
                <a:gd name="T43" fmla="*/ 456 h 2272"/>
                <a:gd name="T44" fmla="*/ 753 w 1640"/>
                <a:gd name="T45" fmla="*/ 456 h 2272"/>
                <a:gd name="T46" fmla="*/ 936 w 1640"/>
                <a:gd name="T47" fmla="*/ 640 h 2272"/>
                <a:gd name="T48" fmla="*/ 824 w 1640"/>
                <a:gd name="T49" fmla="*/ 752 h 2272"/>
                <a:gd name="T50" fmla="*/ 447 w 1640"/>
                <a:gd name="T51" fmla="*/ 376 h 2272"/>
                <a:gd name="T52" fmla="*/ 824 w 1640"/>
                <a:gd name="T53" fmla="*/ 0 h 2272"/>
                <a:gd name="T54" fmla="*/ 936 w 1640"/>
                <a:gd name="T55" fmla="*/ 11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40" h="2272">
                  <a:moveTo>
                    <a:pt x="704" y="2160"/>
                  </a:moveTo>
                  <a:cubicBezTo>
                    <a:pt x="887" y="1976"/>
                    <a:pt x="887" y="1976"/>
                    <a:pt x="887" y="1976"/>
                  </a:cubicBezTo>
                  <a:cubicBezTo>
                    <a:pt x="840" y="1976"/>
                    <a:pt x="840" y="1976"/>
                    <a:pt x="840" y="1976"/>
                  </a:cubicBezTo>
                  <a:cubicBezTo>
                    <a:pt x="376" y="1976"/>
                    <a:pt x="0" y="1600"/>
                    <a:pt x="0" y="1136"/>
                  </a:cubicBezTo>
                  <a:cubicBezTo>
                    <a:pt x="0" y="866"/>
                    <a:pt x="130" y="612"/>
                    <a:pt x="350" y="454"/>
                  </a:cubicBezTo>
                  <a:cubicBezTo>
                    <a:pt x="443" y="584"/>
                    <a:pt x="443" y="584"/>
                    <a:pt x="443" y="584"/>
                  </a:cubicBezTo>
                  <a:cubicBezTo>
                    <a:pt x="264" y="712"/>
                    <a:pt x="160" y="916"/>
                    <a:pt x="160" y="1136"/>
                  </a:cubicBezTo>
                  <a:cubicBezTo>
                    <a:pt x="160" y="1512"/>
                    <a:pt x="464" y="1816"/>
                    <a:pt x="840" y="1816"/>
                  </a:cubicBezTo>
                  <a:cubicBezTo>
                    <a:pt x="887" y="1816"/>
                    <a:pt x="887" y="1816"/>
                    <a:pt x="887" y="1816"/>
                  </a:cubicBezTo>
                  <a:cubicBezTo>
                    <a:pt x="704" y="1632"/>
                    <a:pt x="704" y="1632"/>
                    <a:pt x="704" y="1632"/>
                  </a:cubicBezTo>
                  <a:cubicBezTo>
                    <a:pt x="816" y="1520"/>
                    <a:pt x="816" y="1520"/>
                    <a:pt x="816" y="1520"/>
                  </a:cubicBezTo>
                  <a:cubicBezTo>
                    <a:pt x="1193" y="1896"/>
                    <a:pt x="1193" y="1896"/>
                    <a:pt x="1193" y="1896"/>
                  </a:cubicBezTo>
                  <a:cubicBezTo>
                    <a:pt x="816" y="2272"/>
                    <a:pt x="816" y="2272"/>
                    <a:pt x="816" y="2272"/>
                  </a:cubicBezTo>
                  <a:lnTo>
                    <a:pt x="704" y="2160"/>
                  </a:lnTo>
                  <a:close/>
                  <a:moveTo>
                    <a:pt x="936" y="112"/>
                  </a:moveTo>
                  <a:cubicBezTo>
                    <a:pt x="753" y="296"/>
                    <a:pt x="753" y="296"/>
                    <a:pt x="753" y="296"/>
                  </a:cubicBezTo>
                  <a:cubicBezTo>
                    <a:pt x="800" y="296"/>
                    <a:pt x="800" y="296"/>
                    <a:pt x="800" y="296"/>
                  </a:cubicBezTo>
                  <a:cubicBezTo>
                    <a:pt x="1264" y="296"/>
                    <a:pt x="1640" y="672"/>
                    <a:pt x="1640" y="1136"/>
                  </a:cubicBezTo>
                  <a:cubicBezTo>
                    <a:pt x="1640" y="1406"/>
                    <a:pt x="1510" y="1660"/>
                    <a:pt x="1290" y="1818"/>
                  </a:cubicBezTo>
                  <a:cubicBezTo>
                    <a:pt x="1197" y="1688"/>
                    <a:pt x="1197" y="1688"/>
                    <a:pt x="1197" y="1688"/>
                  </a:cubicBezTo>
                  <a:cubicBezTo>
                    <a:pt x="1376" y="1560"/>
                    <a:pt x="1480" y="1356"/>
                    <a:pt x="1480" y="1136"/>
                  </a:cubicBezTo>
                  <a:cubicBezTo>
                    <a:pt x="1480" y="760"/>
                    <a:pt x="1176" y="456"/>
                    <a:pt x="800" y="456"/>
                  </a:cubicBezTo>
                  <a:cubicBezTo>
                    <a:pt x="753" y="456"/>
                    <a:pt x="753" y="456"/>
                    <a:pt x="753" y="456"/>
                  </a:cubicBezTo>
                  <a:cubicBezTo>
                    <a:pt x="936" y="640"/>
                    <a:pt x="936" y="640"/>
                    <a:pt x="936" y="640"/>
                  </a:cubicBezTo>
                  <a:cubicBezTo>
                    <a:pt x="824" y="752"/>
                    <a:pt x="824" y="752"/>
                    <a:pt x="824" y="752"/>
                  </a:cubicBezTo>
                  <a:cubicBezTo>
                    <a:pt x="447" y="376"/>
                    <a:pt x="447" y="376"/>
                    <a:pt x="447" y="376"/>
                  </a:cubicBezTo>
                  <a:cubicBezTo>
                    <a:pt x="824" y="0"/>
                    <a:pt x="824" y="0"/>
                    <a:pt x="824" y="0"/>
                  </a:cubicBezTo>
                  <a:lnTo>
                    <a:pt x="936" y="112"/>
                  </a:lnTo>
                  <a:close/>
                </a:path>
              </a:pathLst>
            </a:custGeom>
            <a:solidFill>
              <a:schemeClr val="accent1"/>
            </a:solidFill>
            <a:ln>
              <a:solidFill>
                <a:srgbClr val="003C64"/>
              </a:solidFill>
            </a:ln>
          </p:spPr>
          <p:txBody>
            <a:bodyPr vert="horz" wrap="square" lIns="68555" tIns="34277" rIns="68555" bIns="34277" numCol="1" anchor="t" anchorCtr="0" compatLnSpc="1">
              <a:prstTxWarp prst="textNoShape">
                <a:avLst/>
              </a:prstTxWarp>
            </a:bodyPr>
            <a:lstStyle/>
            <a:p>
              <a:pPr>
                <a:spcBef>
                  <a:spcPts val="300"/>
                </a:spcBef>
              </a:pPr>
              <a:endParaRPr lang="nl-NL" sz="1275">
                <a:sym typeface="+mn-lt"/>
              </a:endParaRPr>
            </a:p>
          </p:txBody>
        </p:sp>
      </p:grpSp>
      <p:grpSp>
        <p:nvGrpSpPr>
          <p:cNvPr id="35" name="Groep 22">
            <a:extLst>
              <a:ext uri="{FF2B5EF4-FFF2-40B4-BE49-F238E27FC236}">
                <a16:creationId xmlns="" xmlns:a16="http://schemas.microsoft.com/office/drawing/2014/main" id="{C3AFA5A8-24A1-42ED-9C86-F99665593773}"/>
              </a:ext>
            </a:extLst>
          </p:cNvPr>
          <p:cNvGrpSpPr/>
          <p:nvPr/>
        </p:nvGrpSpPr>
        <p:grpSpPr>
          <a:xfrm>
            <a:off x="1290451" y="4179010"/>
            <a:ext cx="381518" cy="381518"/>
            <a:chOff x="7987815" y="2140638"/>
            <a:chExt cx="857101" cy="857101"/>
          </a:xfrm>
        </p:grpSpPr>
        <p:sp>
          <p:nvSpPr>
            <p:cNvPr id="36" name="Oval 39">
              <a:extLst>
                <a:ext uri="{FF2B5EF4-FFF2-40B4-BE49-F238E27FC236}">
                  <a16:creationId xmlns="" xmlns:a16="http://schemas.microsoft.com/office/drawing/2014/main" id="{6FD3AAD5-6A08-4361-BCD3-A8D7DEC29B30}"/>
                </a:ext>
              </a:extLst>
            </p:cNvPr>
            <p:cNvSpPr>
              <a:spLocks/>
            </p:cNvSpPr>
            <p:nvPr/>
          </p:nvSpPr>
          <p:spPr>
            <a:xfrm>
              <a:off x="7987815" y="2140638"/>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3987" tIns="53987" rIns="53987" bIns="53987" rtlCol="0" anchor="t" anchorCtr="0">
              <a:noAutofit/>
            </a:bodyPr>
            <a:lstStyle/>
            <a:p>
              <a:pPr>
                <a:lnSpc>
                  <a:spcPct val="90000"/>
                </a:lnSpc>
                <a:spcBef>
                  <a:spcPts val="300"/>
                </a:spcBef>
              </a:pPr>
              <a:endParaRPr lang="en-US" sz="1125"/>
            </a:p>
          </p:txBody>
        </p:sp>
        <p:pic>
          <p:nvPicPr>
            <p:cNvPr id="37" name="Afbeelding 204">
              <a:extLst>
                <a:ext uri="{FF2B5EF4-FFF2-40B4-BE49-F238E27FC236}">
                  <a16:creationId xmlns="" xmlns:a16="http://schemas.microsoft.com/office/drawing/2014/main" id="{C500D8CB-6E17-4D2D-829D-7517C6ABD9E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113390" y="2368991"/>
              <a:ext cx="608683" cy="333116"/>
            </a:xfrm>
            <a:prstGeom prst="rect">
              <a:avLst/>
            </a:prstGeom>
            <a:ln>
              <a:noFill/>
            </a:ln>
          </p:spPr>
        </p:pic>
      </p:grpSp>
      <p:grpSp>
        <p:nvGrpSpPr>
          <p:cNvPr id="38" name="Groep 18">
            <a:extLst>
              <a:ext uri="{FF2B5EF4-FFF2-40B4-BE49-F238E27FC236}">
                <a16:creationId xmlns="" xmlns:a16="http://schemas.microsoft.com/office/drawing/2014/main" id="{EEF45723-72F9-45AC-8752-07F03657CD7E}"/>
              </a:ext>
            </a:extLst>
          </p:cNvPr>
          <p:cNvGrpSpPr/>
          <p:nvPr/>
        </p:nvGrpSpPr>
        <p:grpSpPr>
          <a:xfrm>
            <a:off x="1290451" y="2479594"/>
            <a:ext cx="381518" cy="381518"/>
            <a:chOff x="1361433" y="2140639"/>
            <a:chExt cx="857101" cy="857101"/>
          </a:xfrm>
        </p:grpSpPr>
        <p:sp>
          <p:nvSpPr>
            <p:cNvPr id="39" name="Oval 39">
              <a:extLst>
                <a:ext uri="{FF2B5EF4-FFF2-40B4-BE49-F238E27FC236}">
                  <a16:creationId xmlns="" xmlns:a16="http://schemas.microsoft.com/office/drawing/2014/main" id="{E133D845-F52C-4A33-8863-C40AC9D31CAD}"/>
                </a:ext>
              </a:extLst>
            </p:cNvPr>
            <p:cNvSpPr>
              <a:spLocks/>
            </p:cNvSpPr>
            <p:nvPr/>
          </p:nvSpPr>
          <p:spPr>
            <a:xfrm>
              <a:off x="1361433" y="2140639"/>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3987" tIns="53987" rIns="53987" bIns="53987" rtlCol="0" anchor="t" anchorCtr="0">
              <a:noAutofit/>
            </a:bodyPr>
            <a:lstStyle/>
            <a:p>
              <a:pPr>
                <a:lnSpc>
                  <a:spcPct val="90000"/>
                </a:lnSpc>
                <a:spcBef>
                  <a:spcPts val="300"/>
                </a:spcBef>
              </a:pPr>
              <a:endParaRPr lang="en-US" sz="1125"/>
            </a:p>
          </p:txBody>
        </p:sp>
        <p:pic>
          <p:nvPicPr>
            <p:cNvPr id="40" name="Graphic 17" descr="Vuilnis">
              <a:extLst>
                <a:ext uri="{FF2B5EF4-FFF2-40B4-BE49-F238E27FC236}">
                  <a16:creationId xmlns="" xmlns:a16="http://schemas.microsoft.com/office/drawing/2014/main" id="{D22FF9BC-E294-4A4A-9C19-FC42C84CEF2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554197" y="2344205"/>
              <a:ext cx="470344" cy="470344"/>
            </a:xfrm>
            <a:prstGeom prst="rect">
              <a:avLst/>
            </a:prstGeom>
            <a:ln>
              <a:noFill/>
            </a:ln>
          </p:spPr>
        </p:pic>
      </p:grpSp>
      <p:sp>
        <p:nvSpPr>
          <p:cNvPr id="43" name="Rectangle 42"/>
          <p:cNvSpPr/>
          <p:nvPr/>
        </p:nvSpPr>
        <p:spPr>
          <a:xfrm>
            <a:off x="1269312" y="1650528"/>
            <a:ext cx="5825889" cy="727122"/>
          </a:xfrm>
          <a:prstGeom prst="rect">
            <a:avLst/>
          </a:prstGeom>
        </p:spPr>
        <p:txBody>
          <a:bodyPr wrap="square">
            <a:spAutoFit/>
          </a:bodyPr>
          <a:lstStyle/>
          <a:p>
            <a:r>
              <a:rPr lang="en-US" sz="825">
                <a:solidFill>
                  <a:schemeClr val="bg1">
                    <a:lumMod val="50000"/>
                  </a:schemeClr>
                </a:solidFill>
                <a:latin typeface="Arial" panose="020B0604020202020204" pitchFamily="34" charset="0"/>
                <a:cs typeface="Arial" panose="020B0604020202020204" pitchFamily="34" charset="0"/>
              </a:rPr>
              <a:t>Each local business needs to evaluate their capabilities alongside the strategic objectives of “</a:t>
            </a:r>
            <a:r>
              <a:rPr lang="en-US" sz="825" b="1">
                <a:solidFill>
                  <a:srgbClr val="003C64"/>
                </a:solidFill>
                <a:latin typeface="Arial" panose="020B0604020202020204" pitchFamily="34" charset="0"/>
                <a:cs typeface="Arial" panose="020B0604020202020204" pitchFamily="34" charset="0"/>
              </a:rPr>
              <a:t>Manage for Value</a:t>
            </a:r>
            <a:r>
              <a:rPr lang="en-US" sz="825">
                <a:solidFill>
                  <a:schemeClr val="bg1">
                    <a:lumMod val="50000"/>
                  </a:schemeClr>
                </a:solidFill>
                <a:latin typeface="Arial" panose="020B0604020202020204" pitchFamily="34" charset="0"/>
                <a:cs typeface="Arial" panose="020B0604020202020204" pitchFamily="34" charset="0"/>
              </a:rPr>
              <a:t>, </a:t>
            </a:r>
            <a:r>
              <a:rPr lang="en-US" sz="825" b="1">
                <a:solidFill>
                  <a:srgbClr val="003C64"/>
                </a:solidFill>
                <a:latin typeface="Arial" panose="020B0604020202020204" pitchFamily="34" charset="0"/>
                <a:cs typeface="Arial" panose="020B0604020202020204" pitchFamily="34" charset="0"/>
              </a:rPr>
              <a:t>Drive for Growth</a:t>
            </a:r>
            <a:r>
              <a:rPr lang="en-US" sz="825">
                <a:solidFill>
                  <a:schemeClr val="bg1">
                    <a:lumMod val="50000"/>
                  </a:schemeClr>
                </a:solidFill>
                <a:latin typeface="Arial" panose="020B0604020202020204" pitchFamily="34" charset="0"/>
                <a:cs typeface="Arial" panose="020B0604020202020204" pitchFamily="34" charset="0"/>
              </a:rPr>
              <a:t> and </a:t>
            </a:r>
            <a:r>
              <a:rPr lang="en-US" sz="825" b="1">
                <a:solidFill>
                  <a:srgbClr val="003C64"/>
                </a:solidFill>
                <a:latin typeface="Arial" panose="020B0604020202020204" pitchFamily="34" charset="0"/>
                <a:cs typeface="Arial" panose="020B0604020202020204" pitchFamily="34" charset="0"/>
              </a:rPr>
              <a:t>Scale up for the Future</a:t>
            </a:r>
            <a:r>
              <a:rPr lang="en-US" sz="825">
                <a:solidFill>
                  <a:schemeClr val="bg1">
                    <a:lumMod val="50000"/>
                  </a:schemeClr>
                </a:solidFill>
                <a:latin typeface="Arial" panose="020B0604020202020204" pitchFamily="34" charset="0"/>
                <a:cs typeface="Arial" panose="020B0604020202020204" pitchFamily="34" charset="0"/>
              </a:rPr>
              <a:t>”. </a:t>
            </a:r>
          </a:p>
          <a:p>
            <a:endParaRPr lang="en-US" sz="825">
              <a:solidFill>
                <a:schemeClr val="bg1">
                  <a:lumMod val="50000"/>
                </a:schemeClr>
              </a:solidFill>
              <a:latin typeface="Arial" panose="020B0604020202020204" pitchFamily="34" charset="0"/>
              <a:cs typeface="Arial" panose="020B0604020202020204" pitchFamily="34" charset="0"/>
            </a:endParaRPr>
          </a:p>
          <a:p>
            <a:r>
              <a:rPr lang="en-US" sz="825">
                <a:solidFill>
                  <a:schemeClr val="bg1">
                    <a:lumMod val="50000"/>
                  </a:schemeClr>
                </a:solidFill>
                <a:latin typeface="Arial" panose="020B0604020202020204" pitchFamily="34" charset="0"/>
                <a:cs typeface="Arial" panose="020B0604020202020204" pitchFamily="34" charset="0"/>
              </a:rPr>
              <a:t>Those capabilities which are important to growth, innovation and scale will typically be refactored or re-</a:t>
            </a:r>
            <a:r>
              <a:rPr lang="en-US" sz="825" err="1">
                <a:solidFill>
                  <a:schemeClr val="bg1">
                    <a:lumMod val="50000"/>
                  </a:schemeClr>
                </a:solidFill>
                <a:latin typeface="Arial" panose="020B0604020202020204" pitchFamily="34" charset="0"/>
                <a:cs typeface="Arial" panose="020B0604020202020204" pitchFamily="34" charset="0"/>
              </a:rPr>
              <a:t>platformed</a:t>
            </a:r>
            <a:r>
              <a:rPr lang="en-US" sz="825">
                <a:solidFill>
                  <a:schemeClr val="bg1">
                    <a:lumMod val="50000"/>
                  </a:schemeClr>
                </a:solidFill>
                <a:latin typeface="Arial" panose="020B0604020202020204" pitchFamily="34" charset="0"/>
                <a:cs typeface="Arial" panose="020B0604020202020204" pitchFamily="34" charset="0"/>
              </a:rPr>
              <a:t>, those in the manage for value strategy will likely be re-hosted or re-purchased.   </a:t>
            </a:r>
            <a:endParaRPr lang="en-GB" sz="825"/>
          </a:p>
        </p:txBody>
      </p:sp>
      <p:cxnSp>
        <p:nvCxnSpPr>
          <p:cNvPr id="4" name="Straight Arrow Connector 3"/>
          <p:cNvCxnSpPr/>
          <p:nvPr/>
        </p:nvCxnSpPr>
        <p:spPr>
          <a:xfrm>
            <a:off x="7200900" y="2460065"/>
            <a:ext cx="0" cy="2525316"/>
          </a:xfrm>
          <a:prstGeom prst="straightConnector1">
            <a:avLst/>
          </a:prstGeom>
          <a:ln>
            <a:solidFill>
              <a:srgbClr val="003C64"/>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5400000">
            <a:off x="6175339" y="3583358"/>
            <a:ext cx="2257136" cy="230832"/>
          </a:xfrm>
          <a:prstGeom prst="rect">
            <a:avLst/>
          </a:prstGeom>
          <a:noFill/>
        </p:spPr>
        <p:txBody>
          <a:bodyPr wrap="square" rtlCol="0">
            <a:spAutoFit/>
          </a:bodyPr>
          <a:lstStyle/>
          <a:p>
            <a:pPr algn="ctr"/>
            <a:r>
              <a:rPr lang="en-GB" sz="900">
                <a:solidFill>
                  <a:srgbClr val="003C64"/>
                </a:solidFill>
              </a:rPr>
              <a:t>Increasing complexity, effort and reward</a:t>
            </a:r>
          </a:p>
        </p:txBody>
      </p:sp>
    </p:spTree>
    <p:extLst>
      <p:ext uri="{BB962C8B-B14F-4D97-AF65-F5344CB8AC3E}">
        <p14:creationId xmlns:p14="http://schemas.microsoft.com/office/powerpoint/2010/main" val="242510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250458" y="1054579"/>
            <a:ext cx="3748979" cy="3324539"/>
          </a:xfrm>
        </p:spPr>
        <p:txBody>
          <a:bodyPr/>
          <a:lstStyle/>
          <a:p>
            <a:pPr>
              <a:lnSpc>
                <a:spcPct val="100000"/>
              </a:lnSpc>
              <a:spcBef>
                <a:spcPts val="0"/>
              </a:spcBef>
            </a:pPr>
            <a:r>
              <a:rPr lang="en-GB" sz="1050"/>
              <a:t>To answer questions on how data should be sourced, it’s important to differentiate between Systems of Record and Sources of Truth. The full versions of the End-State diagrams show this.</a:t>
            </a:r>
          </a:p>
          <a:p>
            <a:pPr>
              <a:lnSpc>
                <a:spcPct val="100000"/>
              </a:lnSpc>
              <a:spcBef>
                <a:spcPts val="0"/>
              </a:spcBef>
            </a:pPr>
            <a:endParaRPr lang="en-GB" sz="1050" b="1"/>
          </a:p>
          <a:p>
            <a:pPr>
              <a:lnSpc>
                <a:spcPct val="100000"/>
              </a:lnSpc>
              <a:spcBef>
                <a:spcPts val="0"/>
              </a:spcBef>
            </a:pPr>
            <a:r>
              <a:rPr lang="en-GB" sz="1050" b="1"/>
              <a:t>System of Record (SOR):</a:t>
            </a:r>
          </a:p>
          <a:p>
            <a:pPr>
              <a:lnSpc>
                <a:spcPct val="100000"/>
              </a:lnSpc>
              <a:spcBef>
                <a:spcPts val="0"/>
              </a:spcBef>
            </a:pPr>
            <a:r>
              <a:rPr lang="en-GB" sz="1050"/>
              <a:t>A system of record is the authoritative data source for a given data element or piece of information.</a:t>
            </a:r>
          </a:p>
          <a:p>
            <a:pPr>
              <a:lnSpc>
                <a:spcPct val="100000"/>
              </a:lnSpc>
              <a:spcBef>
                <a:spcPts val="0"/>
              </a:spcBef>
            </a:pPr>
            <a:r>
              <a:rPr lang="en-GB" sz="1050"/>
              <a:t>Stating it a bit differently, it is the data repository where the data object, as a whole or specific attributes of a data object, are maintained. This maintenance includes data creation, updating, modifying and deleting.</a:t>
            </a:r>
          </a:p>
          <a:p>
            <a:pPr>
              <a:lnSpc>
                <a:spcPct val="100000"/>
              </a:lnSpc>
              <a:spcBef>
                <a:spcPts val="0"/>
              </a:spcBef>
            </a:pPr>
            <a:endParaRPr lang="en-GB" sz="1050"/>
          </a:p>
          <a:p>
            <a:pPr>
              <a:lnSpc>
                <a:spcPct val="100000"/>
              </a:lnSpc>
              <a:spcBef>
                <a:spcPts val="0"/>
              </a:spcBef>
            </a:pPr>
            <a:r>
              <a:rPr lang="en-GB" sz="1050" b="1"/>
              <a:t>Source of Truth (SOT): </a:t>
            </a:r>
          </a:p>
          <a:p>
            <a:pPr>
              <a:lnSpc>
                <a:spcPct val="100000"/>
              </a:lnSpc>
              <a:spcBef>
                <a:spcPts val="0"/>
              </a:spcBef>
            </a:pPr>
            <a:r>
              <a:rPr lang="en-GB" sz="1050"/>
              <a:t>The source of truth is a trusted data source that gives a complete picture of the data object as a whole.</a:t>
            </a:r>
          </a:p>
          <a:p>
            <a:pPr>
              <a:lnSpc>
                <a:spcPct val="100000"/>
              </a:lnSpc>
              <a:spcBef>
                <a:spcPts val="0"/>
              </a:spcBef>
            </a:pPr>
            <a:endParaRPr lang="en-GB" sz="1050"/>
          </a:p>
          <a:p>
            <a:pPr>
              <a:lnSpc>
                <a:spcPct val="100000"/>
              </a:lnSpc>
              <a:spcBef>
                <a:spcPts val="0"/>
              </a:spcBef>
            </a:pPr>
            <a:r>
              <a:rPr lang="en-GB" sz="1050"/>
              <a:t>SOR/SOT mapped on some systems in the reference architecture:</a:t>
            </a:r>
          </a:p>
          <a:p>
            <a:pPr marL="214313" indent="-214313">
              <a:lnSpc>
                <a:spcPct val="100000"/>
              </a:lnSpc>
              <a:spcBef>
                <a:spcPts val="0"/>
              </a:spcBef>
              <a:buFont typeface="Arial" panose="020B0604020202020204" pitchFamily="34" charset="0"/>
              <a:buChar char="•"/>
            </a:pPr>
            <a:r>
              <a:rPr lang="en-GB" sz="1050"/>
              <a:t>Global Data Store = SOT for all data domains</a:t>
            </a:r>
          </a:p>
          <a:p>
            <a:pPr marL="214313" indent="-214313">
              <a:lnSpc>
                <a:spcPct val="100000"/>
              </a:lnSpc>
              <a:spcBef>
                <a:spcPts val="0"/>
              </a:spcBef>
              <a:buFont typeface="Arial" panose="020B0604020202020204" pitchFamily="34" charset="0"/>
              <a:buChar char="•"/>
            </a:pPr>
            <a:r>
              <a:rPr lang="en-GB" sz="1050" err="1"/>
              <a:t>Markit</a:t>
            </a:r>
            <a:r>
              <a:rPr lang="en-GB" sz="1050"/>
              <a:t> EDM (MDM capability) = SOR for specific data domains, master &amp; ref data</a:t>
            </a:r>
          </a:p>
          <a:p>
            <a:pPr marL="214313" indent="-214313">
              <a:lnSpc>
                <a:spcPct val="100000"/>
              </a:lnSpc>
              <a:spcBef>
                <a:spcPts val="0"/>
              </a:spcBef>
              <a:buFont typeface="Arial" panose="020B0604020202020204" pitchFamily="34" charset="0"/>
              <a:buChar char="•"/>
            </a:pPr>
            <a:r>
              <a:rPr lang="en-GB" sz="1050" err="1"/>
              <a:t>Markit</a:t>
            </a:r>
            <a:r>
              <a:rPr lang="en-GB" sz="1050"/>
              <a:t> EDM (ODS* capability) = SOT for positional data</a:t>
            </a:r>
          </a:p>
          <a:p>
            <a:pPr marL="214313" indent="-214313">
              <a:lnSpc>
                <a:spcPct val="100000"/>
              </a:lnSpc>
              <a:spcBef>
                <a:spcPts val="0"/>
              </a:spcBef>
              <a:buFont typeface="Arial" panose="020B0604020202020204" pitchFamily="34" charset="0"/>
              <a:buChar char="•"/>
            </a:pPr>
            <a:r>
              <a:rPr lang="en-GB" sz="1050"/>
              <a:t>PAM/</a:t>
            </a:r>
            <a:r>
              <a:rPr lang="en-GB" sz="1050" err="1"/>
              <a:t>SimCorp</a:t>
            </a:r>
            <a:r>
              <a:rPr lang="en-GB" sz="1050"/>
              <a:t> Dimension/Citi = SOR for positional data</a:t>
            </a:r>
          </a:p>
          <a:p>
            <a:pPr marL="214313" indent="-214313">
              <a:lnSpc>
                <a:spcPct val="100000"/>
              </a:lnSpc>
              <a:spcBef>
                <a:spcPts val="0"/>
              </a:spcBef>
              <a:buFont typeface="Arial" panose="020B0604020202020204" pitchFamily="34" charset="0"/>
              <a:buChar char="•"/>
            </a:pPr>
            <a:endParaRPr lang="en-GB" sz="1200"/>
          </a:p>
          <a:p>
            <a:pPr marL="214313" indent="-214313">
              <a:lnSpc>
                <a:spcPct val="100000"/>
              </a:lnSpc>
              <a:spcBef>
                <a:spcPts val="0"/>
              </a:spcBef>
              <a:buFont typeface="Arial" panose="020B0604020202020204" pitchFamily="34" charset="0"/>
              <a:buChar char="•"/>
            </a:pPr>
            <a:endParaRPr lang="en-GB" sz="1200"/>
          </a:p>
          <a:p>
            <a:pPr marL="257175" indent="-257175">
              <a:buFont typeface="Arial" panose="020B0604020202020204" pitchFamily="34" charset="0"/>
              <a:buChar char="•"/>
            </a:pPr>
            <a:endParaRPr lang="en-GB"/>
          </a:p>
          <a:p>
            <a:pPr marL="257175" indent="-257175">
              <a:buFont typeface="Arial" panose="020B0604020202020204" pitchFamily="34" charset="0"/>
              <a:buChar char="•"/>
            </a:pPr>
            <a:endParaRPr lang="en-GB"/>
          </a:p>
          <a:p>
            <a:endParaRPr lang="en-GB"/>
          </a:p>
        </p:txBody>
      </p:sp>
      <p:sp>
        <p:nvSpPr>
          <p:cNvPr id="9" name="Text Placeholder 8"/>
          <p:cNvSpPr>
            <a:spLocks noGrp="1"/>
          </p:cNvSpPr>
          <p:nvPr>
            <p:ph type="body" sz="quarter" idx="16"/>
          </p:nvPr>
        </p:nvSpPr>
        <p:spPr/>
        <p:txBody>
          <a:bodyPr/>
          <a:lstStyle/>
          <a:p>
            <a:r>
              <a:rPr lang="en-GB"/>
              <a:t>Data Strategy Reference Architecture</a:t>
            </a:r>
          </a:p>
        </p:txBody>
      </p:sp>
      <p:sp>
        <p:nvSpPr>
          <p:cNvPr id="10" name="Text Placeholder 9"/>
          <p:cNvSpPr>
            <a:spLocks noGrp="1"/>
          </p:cNvSpPr>
          <p:nvPr>
            <p:ph type="body" sz="quarter" idx="17"/>
          </p:nvPr>
        </p:nvSpPr>
        <p:spPr/>
        <p:txBody>
          <a:bodyPr/>
          <a:lstStyle/>
          <a:p>
            <a:r>
              <a:rPr lang="en-GB"/>
              <a:t>System of Record versus Source of Truth</a:t>
            </a:r>
          </a:p>
        </p:txBody>
      </p:sp>
      <p:sp>
        <p:nvSpPr>
          <p:cNvPr id="11" name="Text Placeholder 10"/>
          <p:cNvSpPr>
            <a:spLocks noGrp="1"/>
          </p:cNvSpPr>
          <p:nvPr>
            <p:ph type="body" sz="quarter" idx="20"/>
          </p:nvPr>
        </p:nvSpPr>
        <p:spPr/>
        <p:txBody>
          <a:bodyPr/>
          <a:lstStyle/>
          <a:p>
            <a:r>
              <a:rPr lang="en-GB"/>
              <a:t>Data Strategy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162" y="968393"/>
            <a:ext cx="2857500"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2234472" y="4797523"/>
            <a:ext cx="3620125" cy="207749"/>
          </a:xfrm>
          <a:prstGeom prst="rect">
            <a:avLst/>
          </a:prstGeom>
          <a:noFill/>
        </p:spPr>
        <p:txBody>
          <a:bodyPr wrap="square" rtlCol="0">
            <a:spAutoFit/>
          </a:bodyPr>
          <a:lstStyle/>
          <a:p>
            <a:r>
              <a:rPr lang="en-GB" sz="750" b="1"/>
              <a:t>* = Operational Data Store for storing positions and transactions</a:t>
            </a:r>
          </a:p>
        </p:txBody>
      </p:sp>
    </p:spTree>
    <p:extLst>
      <p:ext uri="{BB962C8B-B14F-4D97-AF65-F5344CB8AC3E}">
        <p14:creationId xmlns:p14="http://schemas.microsoft.com/office/powerpoint/2010/main" val="10964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1BDA07C-2D4E-4606-8B11-635EB2B2BA5B}"/>
              </a:ext>
            </a:extLst>
          </p:cNvPr>
          <p:cNvSpPr>
            <a:spLocks noGrp="1"/>
          </p:cNvSpPr>
          <p:nvPr>
            <p:ph type="body" sz="quarter" idx="16"/>
          </p:nvPr>
        </p:nvSpPr>
        <p:spPr/>
        <p:txBody>
          <a:bodyPr/>
          <a:lstStyle/>
          <a:p>
            <a:endParaRPr lang="en-US"/>
          </a:p>
        </p:txBody>
      </p:sp>
      <p:sp>
        <p:nvSpPr>
          <p:cNvPr id="3" name="Text Placeholder 2">
            <a:extLst>
              <a:ext uri="{FF2B5EF4-FFF2-40B4-BE49-F238E27FC236}">
                <a16:creationId xmlns="" xmlns:a16="http://schemas.microsoft.com/office/drawing/2014/main" id="{C6A4DB08-D632-4FB8-815D-0400BC80E667}"/>
              </a:ext>
            </a:extLst>
          </p:cNvPr>
          <p:cNvSpPr>
            <a:spLocks noGrp="1"/>
          </p:cNvSpPr>
          <p:nvPr>
            <p:ph type="body" sz="quarter" idx="17"/>
          </p:nvPr>
        </p:nvSpPr>
        <p:spPr/>
        <p:txBody>
          <a:bodyPr/>
          <a:lstStyle/>
          <a:p>
            <a:endParaRPr lang="en-US"/>
          </a:p>
        </p:txBody>
      </p:sp>
      <p:pic>
        <p:nvPicPr>
          <p:cNvPr id="4" name="Picture 4" descr="A screenshot of a social media post&#10;&#10;Description automatically generated">
            <a:extLst>
              <a:ext uri="{FF2B5EF4-FFF2-40B4-BE49-F238E27FC236}">
                <a16:creationId xmlns="" xmlns:a16="http://schemas.microsoft.com/office/drawing/2014/main" id="{51F26ACB-6030-4BE9-9642-2C5AD6A83FF1}"/>
              </a:ext>
            </a:extLst>
          </p:cNvPr>
          <p:cNvPicPr>
            <a:picLocks noChangeAspect="1"/>
          </p:cNvPicPr>
          <p:nvPr/>
        </p:nvPicPr>
        <p:blipFill>
          <a:blip r:embed="rId2"/>
          <a:stretch>
            <a:fillRect/>
          </a:stretch>
        </p:blipFill>
        <p:spPr>
          <a:xfrm>
            <a:off x="1670627" y="761423"/>
            <a:ext cx="5150427" cy="3978563"/>
          </a:xfrm>
          <a:prstGeom prst="rect">
            <a:avLst/>
          </a:prstGeom>
        </p:spPr>
      </p:pic>
    </p:spTree>
    <p:extLst>
      <p:ext uri="{BB962C8B-B14F-4D97-AF65-F5344CB8AC3E}">
        <p14:creationId xmlns:p14="http://schemas.microsoft.com/office/powerpoint/2010/main" val="175927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84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191" y="1191"/>
                        <a:ext cx="1191" cy="1191"/>
                      </a:xfrm>
                      <a:prstGeom prst="rect">
                        <a:avLst/>
                      </a:prstGeom>
                    </p:spPr>
                  </p:pic>
                </p:oleObj>
              </mc:Fallback>
            </mc:AlternateContent>
          </a:graphicData>
        </a:graphic>
      </p:graphicFrame>
      <p:sp>
        <p:nvSpPr>
          <p:cNvPr id="4" name="Rectangle 3"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a:latin typeface="Arial" panose="020B0604020202020204" pitchFamily="34" charset="0"/>
              <a:ea typeface="+mj-ea"/>
              <a:cs typeface="+mj-cs"/>
              <a:sym typeface="Arial" panose="020B0604020202020204" pitchFamily="34" charset="0"/>
            </a:endParaRPr>
          </a:p>
        </p:txBody>
      </p:sp>
      <p:sp>
        <p:nvSpPr>
          <p:cNvPr id="9" name="Rectangle 8"/>
          <p:cNvSpPr/>
          <p:nvPr/>
        </p:nvSpPr>
        <p:spPr>
          <a:xfrm>
            <a:off x="434579" y="1257275"/>
            <a:ext cx="3240000" cy="3240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6" name="Text Placeholder 5"/>
          <p:cNvSpPr>
            <a:spLocks noGrp="1"/>
          </p:cNvSpPr>
          <p:nvPr>
            <p:ph type="body" sz="quarter" idx="16"/>
          </p:nvPr>
        </p:nvSpPr>
        <p:spPr/>
        <p:txBody>
          <a:bodyPr/>
          <a:lstStyle/>
          <a:p>
            <a:r>
              <a:rPr lang="en-GB">
                <a:ea typeface="Verdana"/>
              </a:rPr>
              <a:t>Objective </a:t>
            </a:r>
            <a:r>
              <a:rPr lang="en-GB">
                <a:solidFill>
                  <a:srgbClr val="FF0000"/>
                </a:solidFill>
                <a:ea typeface="Verdana"/>
              </a:rPr>
              <a:t>(OLD)</a:t>
            </a:r>
            <a:endParaRPr lang="en-GB">
              <a:solidFill>
                <a:srgbClr val="FF0000"/>
              </a:solidFill>
            </a:endParaRPr>
          </a:p>
        </p:txBody>
      </p:sp>
      <p:sp>
        <p:nvSpPr>
          <p:cNvPr id="7" name="Text Placeholder 6"/>
          <p:cNvSpPr>
            <a:spLocks noGrp="1"/>
          </p:cNvSpPr>
          <p:nvPr>
            <p:ph type="body" sz="quarter" idx="17"/>
          </p:nvPr>
        </p:nvSpPr>
        <p:spPr/>
        <p:txBody>
          <a:bodyPr/>
          <a:lstStyle/>
          <a:p>
            <a:r>
              <a:rPr lang="en-GB"/>
              <a:t>Improve all of the ways to capture, store, manage, share and use data</a:t>
            </a:r>
          </a:p>
        </p:txBody>
      </p:sp>
      <p:sp>
        <p:nvSpPr>
          <p:cNvPr id="8" name="Rectangle 7"/>
          <p:cNvSpPr/>
          <p:nvPr/>
        </p:nvSpPr>
        <p:spPr>
          <a:xfrm>
            <a:off x="434579" y="3821561"/>
            <a:ext cx="746312" cy="6757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0" name="Rectangle 9"/>
          <p:cNvSpPr/>
          <p:nvPr/>
        </p:nvSpPr>
        <p:spPr>
          <a:xfrm>
            <a:off x="434579" y="1797275"/>
            <a:ext cx="2700000" cy="27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1" name="Rectangle 10"/>
          <p:cNvSpPr/>
          <p:nvPr/>
        </p:nvSpPr>
        <p:spPr>
          <a:xfrm>
            <a:off x="434579" y="2337275"/>
            <a:ext cx="2160000" cy="216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2" name="Rectangle 11"/>
          <p:cNvSpPr/>
          <p:nvPr/>
        </p:nvSpPr>
        <p:spPr>
          <a:xfrm>
            <a:off x="434579" y="2877275"/>
            <a:ext cx="1620000" cy="162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3" name="Rectangle 12"/>
          <p:cNvSpPr/>
          <p:nvPr/>
        </p:nvSpPr>
        <p:spPr>
          <a:xfrm>
            <a:off x="434579" y="3417275"/>
            <a:ext cx="1080000" cy="108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4" name="TextBox 13"/>
          <p:cNvSpPr txBox="1"/>
          <p:nvPr/>
        </p:nvSpPr>
        <p:spPr>
          <a:xfrm>
            <a:off x="581771" y="3713266"/>
            <a:ext cx="869120" cy="288541"/>
          </a:xfrm>
          <a:prstGeom prst="rect">
            <a:avLst/>
          </a:prstGeom>
          <a:noFill/>
        </p:spPr>
        <p:txBody>
          <a:bodyPr wrap="square" rtlCol="0">
            <a:spAutoFit/>
          </a:bodyPr>
          <a:lstStyle/>
          <a:p>
            <a:r>
              <a:rPr lang="en-US" sz="1275">
                <a:solidFill>
                  <a:schemeClr val="bg1"/>
                </a:solidFill>
              </a:rPr>
              <a:t>Capture</a:t>
            </a:r>
          </a:p>
        </p:txBody>
      </p:sp>
      <p:sp>
        <p:nvSpPr>
          <p:cNvPr id="15" name="TextBox 14"/>
          <p:cNvSpPr txBox="1"/>
          <p:nvPr/>
        </p:nvSpPr>
        <p:spPr>
          <a:xfrm>
            <a:off x="1196974" y="3076634"/>
            <a:ext cx="869120" cy="288541"/>
          </a:xfrm>
          <a:prstGeom prst="rect">
            <a:avLst/>
          </a:prstGeom>
          <a:noFill/>
        </p:spPr>
        <p:txBody>
          <a:bodyPr wrap="square" rtlCol="0">
            <a:spAutoFit/>
          </a:bodyPr>
          <a:lstStyle/>
          <a:p>
            <a:r>
              <a:rPr lang="en-US" sz="1275">
                <a:solidFill>
                  <a:schemeClr val="bg1"/>
                </a:solidFill>
              </a:rPr>
              <a:t>Store</a:t>
            </a:r>
          </a:p>
        </p:txBody>
      </p:sp>
      <p:sp>
        <p:nvSpPr>
          <p:cNvPr id="16" name="TextBox 15"/>
          <p:cNvSpPr txBox="1"/>
          <p:nvPr/>
        </p:nvSpPr>
        <p:spPr>
          <a:xfrm>
            <a:off x="1812178" y="2475775"/>
            <a:ext cx="869120" cy="288541"/>
          </a:xfrm>
          <a:prstGeom prst="rect">
            <a:avLst/>
          </a:prstGeom>
          <a:noFill/>
        </p:spPr>
        <p:txBody>
          <a:bodyPr wrap="square" rtlCol="0">
            <a:spAutoFit/>
          </a:bodyPr>
          <a:lstStyle/>
          <a:p>
            <a:r>
              <a:rPr lang="en-US" sz="1275">
                <a:solidFill>
                  <a:schemeClr val="bg1"/>
                </a:solidFill>
              </a:rPr>
              <a:t>Manage</a:t>
            </a:r>
          </a:p>
        </p:txBody>
      </p:sp>
      <p:sp>
        <p:nvSpPr>
          <p:cNvPr id="17" name="TextBox 16"/>
          <p:cNvSpPr txBox="1"/>
          <p:nvPr/>
        </p:nvSpPr>
        <p:spPr>
          <a:xfrm>
            <a:off x="2427381" y="1928776"/>
            <a:ext cx="869120" cy="288541"/>
          </a:xfrm>
          <a:prstGeom prst="rect">
            <a:avLst/>
          </a:prstGeom>
          <a:noFill/>
        </p:spPr>
        <p:txBody>
          <a:bodyPr wrap="square" rtlCol="0">
            <a:spAutoFit/>
          </a:bodyPr>
          <a:lstStyle/>
          <a:p>
            <a:r>
              <a:rPr lang="en-US" sz="1275"/>
              <a:t>Share</a:t>
            </a:r>
          </a:p>
        </p:txBody>
      </p:sp>
      <p:sp>
        <p:nvSpPr>
          <p:cNvPr id="18" name="TextBox 17"/>
          <p:cNvSpPr txBox="1"/>
          <p:nvPr/>
        </p:nvSpPr>
        <p:spPr>
          <a:xfrm>
            <a:off x="3042583" y="1388776"/>
            <a:ext cx="869120" cy="288541"/>
          </a:xfrm>
          <a:prstGeom prst="rect">
            <a:avLst/>
          </a:prstGeom>
          <a:noFill/>
        </p:spPr>
        <p:txBody>
          <a:bodyPr wrap="square" rtlCol="0">
            <a:spAutoFit/>
          </a:bodyPr>
          <a:lstStyle/>
          <a:p>
            <a:r>
              <a:rPr lang="en-US" sz="1275"/>
              <a:t>Use</a:t>
            </a:r>
          </a:p>
        </p:txBody>
      </p:sp>
      <p:cxnSp>
        <p:nvCxnSpPr>
          <p:cNvPr id="20" name="Straight Connector 19"/>
          <p:cNvCxnSpPr/>
          <p:nvPr/>
        </p:nvCxnSpPr>
        <p:spPr>
          <a:xfrm flipV="1">
            <a:off x="1453895" y="3885499"/>
            <a:ext cx="3012826" cy="26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36196" y="3713266"/>
            <a:ext cx="3949547" cy="415498"/>
          </a:xfrm>
          <a:prstGeom prst="rect">
            <a:avLst/>
          </a:prstGeom>
          <a:noFill/>
        </p:spPr>
        <p:txBody>
          <a:bodyPr wrap="square" rtlCol="0" anchor="t">
            <a:spAutoFit/>
          </a:bodyPr>
          <a:lstStyle/>
          <a:p>
            <a:r>
              <a:rPr lang="en-US" sz="1050">
                <a:solidFill>
                  <a:srgbClr val="0069B4"/>
                </a:solidFill>
              </a:rPr>
              <a:t>Capture broad range of data (first, second and third and ensure that this not a by-product of processes or solutions </a:t>
            </a:r>
            <a:endParaRPr lang="en-US">
              <a:solidFill>
                <a:srgbClr val="0069B4"/>
              </a:solidFill>
            </a:endParaRPr>
          </a:p>
        </p:txBody>
      </p:sp>
      <p:sp>
        <p:nvSpPr>
          <p:cNvPr id="25" name="TextBox 24"/>
          <p:cNvSpPr txBox="1"/>
          <p:nvPr/>
        </p:nvSpPr>
        <p:spPr>
          <a:xfrm>
            <a:off x="4536196" y="1353607"/>
            <a:ext cx="3949547" cy="415498"/>
          </a:xfrm>
          <a:prstGeom prst="rect">
            <a:avLst/>
          </a:prstGeom>
          <a:noFill/>
        </p:spPr>
        <p:txBody>
          <a:bodyPr wrap="square" rtlCol="0">
            <a:spAutoFit/>
          </a:bodyPr>
          <a:lstStyle/>
          <a:p>
            <a:r>
              <a:rPr lang="en-US" sz="1050"/>
              <a:t>Leverage AI and advanced analytics to create value for customer and organization</a:t>
            </a:r>
          </a:p>
        </p:txBody>
      </p:sp>
      <p:sp>
        <p:nvSpPr>
          <p:cNvPr id="26" name="TextBox 25"/>
          <p:cNvSpPr txBox="1"/>
          <p:nvPr/>
        </p:nvSpPr>
        <p:spPr>
          <a:xfrm>
            <a:off x="4536196" y="1912799"/>
            <a:ext cx="3949547" cy="415498"/>
          </a:xfrm>
          <a:prstGeom prst="rect">
            <a:avLst/>
          </a:prstGeom>
          <a:noFill/>
        </p:spPr>
        <p:txBody>
          <a:bodyPr wrap="square" rtlCol="0" anchor="t">
            <a:spAutoFit/>
          </a:bodyPr>
          <a:lstStyle/>
          <a:p>
            <a:r>
              <a:rPr lang="en-US" sz="1050"/>
              <a:t>Offer maximal access to data while having the proper control framework in place (incl. ethics) to avoid mis-use of data   </a:t>
            </a:r>
            <a:endParaRPr lang="en-US" sz="1050">
              <a:cs typeface="Calibri"/>
            </a:endParaRPr>
          </a:p>
        </p:txBody>
      </p:sp>
      <p:sp>
        <p:nvSpPr>
          <p:cNvPr id="27" name="TextBox 26"/>
          <p:cNvSpPr txBox="1"/>
          <p:nvPr/>
        </p:nvSpPr>
        <p:spPr>
          <a:xfrm>
            <a:off x="4536196" y="2507059"/>
            <a:ext cx="3949547" cy="415498"/>
          </a:xfrm>
          <a:prstGeom prst="rect">
            <a:avLst/>
          </a:prstGeom>
          <a:noFill/>
        </p:spPr>
        <p:txBody>
          <a:bodyPr wrap="square" rtlCol="0" anchor="t">
            <a:spAutoFit/>
          </a:bodyPr>
          <a:lstStyle/>
          <a:p>
            <a:r>
              <a:rPr lang="en-US" sz="1050"/>
              <a:t>Manage the data as an asset balancing offensive and defensive side : Data governance, data management, security and privacy </a:t>
            </a:r>
            <a:endParaRPr lang="en-US"/>
          </a:p>
        </p:txBody>
      </p:sp>
      <p:sp>
        <p:nvSpPr>
          <p:cNvPr id="28" name="TextBox 27"/>
          <p:cNvSpPr txBox="1"/>
          <p:nvPr/>
        </p:nvSpPr>
        <p:spPr>
          <a:xfrm>
            <a:off x="4536196" y="3079390"/>
            <a:ext cx="3949547" cy="415498"/>
          </a:xfrm>
          <a:prstGeom prst="rect">
            <a:avLst/>
          </a:prstGeom>
          <a:noFill/>
        </p:spPr>
        <p:txBody>
          <a:bodyPr wrap="square" rtlCol="0" anchor="t">
            <a:spAutoFit/>
          </a:bodyPr>
          <a:lstStyle/>
          <a:p>
            <a:r>
              <a:rPr lang="en-US" sz="1050">
                <a:solidFill>
                  <a:srgbClr val="0069B4"/>
                </a:solidFill>
              </a:rPr>
              <a:t>Provide a flexible infrastructure for all data to ensure easy access to data and easy way to add data  </a:t>
            </a:r>
            <a:endParaRPr lang="en-US">
              <a:solidFill>
                <a:srgbClr val="0069B4"/>
              </a:solidFill>
              <a:cs typeface="Calibri"/>
            </a:endParaRPr>
          </a:p>
        </p:txBody>
      </p:sp>
      <p:cxnSp>
        <p:nvCxnSpPr>
          <p:cNvPr id="29" name="Straight Connector 28"/>
          <p:cNvCxnSpPr/>
          <p:nvPr/>
        </p:nvCxnSpPr>
        <p:spPr>
          <a:xfrm>
            <a:off x="1837035" y="3262318"/>
            <a:ext cx="2624797" cy="143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4578" y="2645325"/>
            <a:ext cx="1874240" cy="26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58344" y="2085325"/>
            <a:ext cx="1403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01999" y="1544861"/>
            <a:ext cx="959832" cy="13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18943795">
            <a:off x="1348772" y="2863880"/>
            <a:ext cx="2273229" cy="486000"/>
          </a:xfrm>
          <a:prstGeom prst="rightArrow">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a:solidFill>
                  <a:schemeClr val="tx1"/>
                </a:solidFill>
              </a:rPr>
              <a:t>Data enables the business</a:t>
            </a:r>
          </a:p>
        </p:txBody>
      </p:sp>
      <p:sp>
        <p:nvSpPr>
          <p:cNvPr id="33" name="Left Arrow 32"/>
          <p:cNvSpPr/>
          <p:nvPr/>
        </p:nvSpPr>
        <p:spPr>
          <a:xfrm rot="19028207">
            <a:off x="474489" y="2192226"/>
            <a:ext cx="2273229" cy="459000"/>
          </a:xfrm>
          <a:prstGeom prst="leftArrow">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Business steers data priorities</a:t>
            </a:r>
          </a:p>
        </p:txBody>
      </p:sp>
      <p:cxnSp>
        <p:nvCxnSpPr>
          <p:cNvPr id="34" name="Straight Connector 33"/>
          <p:cNvCxnSpPr/>
          <p:nvPr/>
        </p:nvCxnSpPr>
        <p:spPr>
          <a:xfrm>
            <a:off x="4461832" y="1379984"/>
            <a:ext cx="4889" cy="351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1832" y="1927351"/>
            <a:ext cx="4889" cy="351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61832" y="2486929"/>
            <a:ext cx="4889" cy="351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61832" y="3093576"/>
            <a:ext cx="4889" cy="351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61832" y="3711343"/>
            <a:ext cx="4889" cy="351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67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a:t>Types of data</a:t>
            </a:r>
          </a:p>
        </p:txBody>
      </p:sp>
      <p:sp>
        <p:nvSpPr>
          <p:cNvPr id="4" name="Text Placeholder 3"/>
          <p:cNvSpPr>
            <a:spLocks noGrp="1"/>
          </p:cNvSpPr>
          <p:nvPr>
            <p:ph type="body" sz="quarter" idx="17"/>
          </p:nvPr>
        </p:nvSpPr>
        <p:spPr/>
        <p:txBody>
          <a:bodyPr/>
          <a:lstStyle/>
          <a:p>
            <a:r>
              <a:rPr lang="en-GB"/>
              <a:t>Data usage varies as it flows through the value chain</a:t>
            </a:r>
          </a:p>
        </p:txBody>
      </p:sp>
      <p:sp>
        <p:nvSpPr>
          <p:cNvPr id="5" name="Can 4"/>
          <p:cNvSpPr/>
          <p:nvPr/>
        </p:nvSpPr>
        <p:spPr>
          <a:xfrm>
            <a:off x="2059150" y="1016541"/>
            <a:ext cx="485975" cy="479581"/>
          </a:xfrm>
          <a:prstGeom prst="can">
            <a:avLst/>
          </a:prstGeom>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GB" sz="1000"/>
              <a:t>IBOR</a:t>
            </a:r>
          </a:p>
        </p:txBody>
      </p:sp>
      <p:sp>
        <p:nvSpPr>
          <p:cNvPr id="6" name="Can 5"/>
          <p:cNvSpPr/>
          <p:nvPr/>
        </p:nvSpPr>
        <p:spPr>
          <a:xfrm>
            <a:off x="3898124" y="1016542"/>
            <a:ext cx="485975" cy="479581"/>
          </a:xfrm>
          <a:prstGeom prst="can">
            <a:avLst/>
          </a:prstGeom>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GB" sz="1000"/>
              <a:t>ABOR</a:t>
            </a:r>
          </a:p>
        </p:txBody>
      </p:sp>
      <p:sp>
        <p:nvSpPr>
          <p:cNvPr id="7" name="Can 6"/>
          <p:cNvSpPr/>
          <p:nvPr/>
        </p:nvSpPr>
        <p:spPr>
          <a:xfrm>
            <a:off x="5724287" y="993467"/>
            <a:ext cx="485975" cy="479581"/>
          </a:xfrm>
          <a:prstGeom prst="can">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GB" sz="1000"/>
              <a:t>Lake</a:t>
            </a:r>
          </a:p>
        </p:txBody>
      </p:sp>
      <p:sp>
        <p:nvSpPr>
          <p:cNvPr id="8" name="Can 7"/>
          <p:cNvSpPr/>
          <p:nvPr/>
        </p:nvSpPr>
        <p:spPr>
          <a:xfrm>
            <a:off x="7448340" y="977617"/>
            <a:ext cx="485975" cy="479581"/>
          </a:xfrm>
          <a:prstGeom prst="can">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GB" sz="1000"/>
              <a:t>TSDB</a:t>
            </a:r>
          </a:p>
        </p:txBody>
      </p:sp>
      <p:sp>
        <p:nvSpPr>
          <p:cNvPr id="9" name="Right Arrow 8"/>
          <p:cNvSpPr/>
          <p:nvPr/>
        </p:nvSpPr>
        <p:spPr>
          <a:xfrm>
            <a:off x="3074129" y="1171138"/>
            <a:ext cx="372248" cy="241402"/>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4823035" y="1127777"/>
            <a:ext cx="372248" cy="241402"/>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6643177" y="1146082"/>
            <a:ext cx="372248" cy="241402"/>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able 11"/>
          <p:cNvGraphicFramePr>
            <a:graphicFrameLocks noGrp="1"/>
          </p:cNvGraphicFramePr>
          <p:nvPr>
            <p:extLst>
              <p:ext uri="{D42A27DB-BD31-4B8C-83A1-F6EECF244321}">
                <p14:modId xmlns:p14="http://schemas.microsoft.com/office/powerpoint/2010/main" val="148763296"/>
              </p:ext>
            </p:extLst>
          </p:nvPr>
        </p:nvGraphicFramePr>
        <p:xfrm>
          <a:off x="427558" y="1691485"/>
          <a:ext cx="8226723" cy="3357880"/>
        </p:xfrm>
        <a:graphic>
          <a:graphicData uri="http://schemas.openxmlformats.org/drawingml/2006/table">
            <a:tbl>
              <a:tblPr bandRow="1">
                <a:tableStyleId>{5C22544A-7EE6-4342-B048-85BDC9FD1C3A}</a:tableStyleId>
              </a:tblPr>
              <a:tblGrid>
                <a:gridCol w="1026723">
                  <a:extLst>
                    <a:ext uri="{9D8B030D-6E8A-4147-A177-3AD203B41FA5}">
                      <a16:colId xmlns="" xmlns:a16="http://schemas.microsoft.com/office/drawing/2014/main" val="20000"/>
                    </a:ext>
                  </a:extLst>
                </a:gridCol>
                <a:gridCol w="1800000">
                  <a:extLst>
                    <a:ext uri="{9D8B030D-6E8A-4147-A177-3AD203B41FA5}">
                      <a16:colId xmlns="" xmlns:a16="http://schemas.microsoft.com/office/drawing/2014/main" val="20001"/>
                    </a:ext>
                  </a:extLst>
                </a:gridCol>
                <a:gridCol w="1800000">
                  <a:extLst>
                    <a:ext uri="{9D8B030D-6E8A-4147-A177-3AD203B41FA5}">
                      <a16:colId xmlns="" xmlns:a16="http://schemas.microsoft.com/office/drawing/2014/main" val="20002"/>
                    </a:ext>
                  </a:extLst>
                </a:gridCol>
                <a:gridCol w="1800000">
                  <a:extLst>
                    <a:ext uri="{9D8B030D-6E8A-4147-A177-3AD203B41FA5}">
                      <a16:colId xmlns="" xmlns:a16="http://schemas.microsoft.com/office/drawing/2014/main" val="20003"/>
                    </a:ext>
                  </a:extLst>
                </a:gridCol>
                <a:gridCol w="1800000">
                  <a:extLst>
                    <a:ext uri="{9D8B030D-6E8A-4147-A177-3AD203B41FA5}">
                      <a16:colId xmlns="" xmlns:a16="http://schemas.microsoft.com/office/drawing/2014/main" val="20004"/>
                    </a:ext>
                  </a:extLst>
                </a:gridCol>
              </a:tblGrid>
              <a:tr h="0">
                <a:tc>
                  <a:txBody>
                    <a:bodyPr/>
                    <a:lstStyle/>
                    <a:p>
                      <a:r>
                        <a:rPr lang="en-GB" sz="900" b="1" kern="1200" dirty="0" smtClean="0">
                          <a:solidFill>
                            <a:schemeClr val="lt1"/>
                          </a:solidFill>
                          <a:latin typeface="+mn-lt"/>
                          <a:ea typeface="+mn-ea"/>
                          <a:cs typeface="+mn-cs"/>
                        </a:rPr>
                        <a:t>Provider</a:t>
                      </a:r>
                      <a:endParaRPr lang="en-GB" sz="900" b="1" kern="1200" dirty="0">
                        <a:solidFill>
                          <a:schemeClr val="lt1"/>
                        </a:solidFill>
                        <a:latin typeface="+mn-lt"/>
                        <a:ea typeface="+mn-ea"/>
                        <a:cs typeface="+mn-cs"/>
                      </a:endParaRPr>
                    </a:p>
                  </a:txBody>
                  <a:tcPr anchor="ctr">
                    <a:solidFill>
                      <a:schemeClr val="accent1">
                        <a:lumMod val="75000"/>
                      </a:schemeClr>
                    </a:solidFill>
                  </a:tcPr>
                </a:tc>
                <a:tc>
                  <a:txBody>
                    <a:bodyPr/>
                    <a:lstStyle/>
                    <a:p>
                      <a:r>
                        <a:rPr lang="en-GB" sz="1100" dirty="0" smtClean="0"/>
                        <a:t>Front Office Partner(s)</a:t>
                      </a:r>
                      <a:endParaRPr lang="en-GB" sz="1100" dirty="0"/>
                    </a:p>
                  </a:txBody>
                  <a:tcPr anchor="ctr"/>
                </a:tc>
                <a:tc>
                  <a:txBody>
                    <a:bodyPr/>
                    <a:lstStyle/>
                    <a:p>
                      <a:r>
                        <a:rPr lang="en-GB" sz="1100" dirty="0" smtClean="0"/>
                        <a:t>Back Office Partner(s)</a:t>
                      </a:r>
                      <a:endParaRPr lang="en-GB" sz="1100" dirty="0"/>
                    </a:p>
                  </a:txBody>
                  <a:tcPr anchor="ctr"/>
                </a:tc>
                <a:tc>
                  <a:txBody>
                    <a:bodyPr/>
                    <a:lstStyle/>
                    <a:p>
                      <a:r>
                        <a:rPr lang="en-GB" sz="1100" dirty="0" smtClean="0"/>
                        <a:t>Home grown AWS technologies</a:t>
                      </a:r>
                      <a:endParaRPr lang="en-GB" sz="1100" dirty="0"/>
                    </a:p>
                  </a:txBody>
                  <a:tcPr anchor="ctr"/>
                </a:tc>
                <a:tc>
                  <a:txBody>
                    <a:bodyPr/>
                    <a:lstStyle/>
                    <a:p>
                      <a:endParaRPr lang="en-GB" sz="1100" dirty="0"/>
                    </a:p>
                  </a:txBody>
                  <a:tcPr anchor="ctr"/>
                </a:tc>
              </a:tr>
              <a:tr h="0">
                <a:tc>
                  <a:txBody>
                    <a:bodyPr/>
                    <a:lstStyle/>
                    <a:p>
                      <a:r>
                        <a:rPr lang="en-GB" sz="900" b="1" kern="1200" dirty="0">
                          <a:solidFill>
                            <a:schemeClr val="lt1"/>
                          </a:solidFill>
                          <a:latin typeface="+mn-lt"/>
                          <a:ea typeface="+mn-ea"/>
                          <a:cs typeface="+mn-cs"/>
                        </a:rPr>
                        <a:t>Function</a:t>
                      </a:r>
                    </a:p>
                  </a:txBody>
                  <a:tcPr anchor="ctr">
                    <a:solidFill>
                      <a:schemeClr val="accent1">
                        <a:lumMod val="75000"/>
                      </a:schemeClr>
                    </a:solidFill>
                  </a:tcPr>
                </a:tc>
                <a:tc>
                  <a:txBody>
                    <a:bodyPr/>
                    <a:lstStyle/>
                    <a:p>
                      <a:r>
                        <a:rPr lang="en-GB" sz="1100"/>
                        <a:t>Investment book</a:t>
                      </a:r>
                      <a:r>
                        <a:rPr lang="en-GB" sz="1100" baseline="0"/>
                        <a:t> of records</a:t>
                      </a:r>
                      <a:endParaRPr lang="en-GB" sz="1100"/>
                    </a:p>
                  </a:txBody>
                  <a:tcPr anchor="ctr"/>
                </a:tc>
                <a:tc>
                  <a:txBody>
                    <a:bodyPr/>
                    <a:lstStyle/>
                    <a:p>
                      <a:r>
                        <a:rPr lang="en-GB" sz="1100"/>
                        <a:t>Accounting book of records</a:t>
                      </a:r>
                    </a:p>
                  </a:txBody>
                  <a:tcPr anchor="ctr"/>
                </a:tc>
                <a:tc>
                  <a:txBody>
                    <a:bodyPr/>
                    <a:lstStyle/>
                    <a:p>
                      <a:r>
                        <a:rPr lang="en-GB" sz="1100"/>
                        <a:t>Raw data pool</a:t>
                      </a:r>
                    </a:p>
                  </a:txBody>
                  <a:tcPr anchor="ctr"/>
                </a:tc>
                <a:tc>
                  <a:txBody>
                    <a:bodyPr/>
                    <a:lstStyle/>
                    <a:p>
                      <a:r>
                        <a:rPr lang="en-GB" sz="1100"/>
                        <a:t>Time series database</a:t>
                      </a:r>
                    </a:p>
                  </a:txBody>
                  <a:tcPr anchor="ctr"/>
                </a:tc>
                <a:extLst>
                  <a:ext uri="{0D108BD9-81ED-4DB2-BD59-A6C34878D82A}">
                    <a16:rowId xmlns="" xmlns:a16="http://schemas.microsoft.com/office/drawing/2014/main" val="10000"/>
                  </a:ext>
                </a:extLst>
              </a:tr>
              <a:tr h="152104">
                <a:tc>
                  <a:txBody>
                    <a:bodyPr/>
                    <a:lstStyle/>
                    <a:p>
                      <a:r>
                        <a:rPr lang="en-GB" sz="900" b="1" kern="1200">
                          <a:solidFill>
                            <a:schemeClr val="lt1"/>
                          </a:solidFill>
                          <a:latin typeface="+mn-lt"/>
                          <a:ea typeface="+mn-ea"/>
                          <a:cs typeface="+mn-cs"/>
                        </a:rPr>
                        <a:t>Audience</a:t>
                      </a:r>
                    </a:p>
                  </a:txBody>
                  <a:tcPr anchor="ctr">
                    <a:solidFill>
                      <a:schemeClr val="accent1">
                        <a:lumMod val="75000"/>
                      </a:schemeClr>
                    </a:solidFill>
                  </a:tcPr>
                </a:tc>
                <a:tc>
                  <a:txBody>
                    <a:bodyPr/>
                    <a:lstStyle/>
                    <a:p>
                      <a:r>
                        <a:rPr lang="en-GB" sz="1100"/>
                        <a:t>Front Office &amp; Risk</a:t>
                      </a:r>
                    </a:p>
                  </a:txBody>
                  <a:tcPr anchor="ctr"/>
                </a:tc>
                <a:tc>
                  <a:txBody>
                    <a:bodyPr/>
                    <a:lstStyle/>
                    <a:p>
                      <a:pPr lvl="0">
                        <a:buNone/>
                      </a:pPr>
                      <a:r>
                        <a:rPr lang="en-GB" sz="1100" b="0" i="0" u="none" strike="noStrike" noProof="0">
                          <a:latin typeface="Calibri"/>
                        </a:rPr>
                        <a:t>Operations</a:t>
                      </a:r>
                      <a:endParaRPr lang="en-GB" sz="1100"/>
                    </a:p>
                  </a:txBody>
                  <a:tcPr anchor="ctr"/>
                </a:tc>
                <a:tc>
                  <a:txBody>
                    <a:bodyPr/>
                    <a:lstStyle/>
                    <a:p>
                      <a:r>
                        <a:rPr lang="en-GB" sz="1100"/>
                        <a:t>Business Intelligence</a:t>
                      </a:r>
                    </a:p>
                  </a:txBody>
                  <a:tcPr anchor="ctr"/>
                </a:tc>
                <a:tc>
                  <a:txBody>
                    <a:bodyPr/>
                    <a:lstStyle/>
                    <a:p>
                      <a:r>
                        <a:rPr lang="en-GB" sz="1100"/>
                        <a:t>Performance &amp; Reporting</a:t>
                      </a:r>
                    </a:p>
                  </a:txBody>
                  <a:tcPr anchor="ctr"/>
                </a:tc>
                <a:extLst>
                  <a:ext uri="{0D108BD9-81ED-4DB2-BD59-A6C34878D82A}">
                    <a16:rowId xmlns="" xmlns:a16="http://schemas.microsoft.com/office/drawing/2014/main" val="10001"/>
                  </a:ext>
                </a:extLst>
              </a:tr>
              <a:tr h="370840">
                <a:tc>
                  <a:txBody>
                    <a:bodyPr/>
                    <a:lstStyle/>
                    <a:p>
                      <a:r>
                        <a:rPr lang="en-GB" sz="900" b="1" kern="1200">
                          <a:solidFill>
                            <a:schemeClr val="lt1"/>
                          </a:solidFill>
                          <a:latin typeface="+mn-lt"/>
                          <a:ea typeface="+mn-ea"/>
                          <a:cs typeface="+mn-cs"/>
                        </a:rPr>
                        <a:t>Type</a:t>
                      </a:r>
                    </a:p>
                  </a:txBody>
                  <a:tcPr anchor="ctr">
                    <a:solidFill>
                      <a:schemeClr val="accent1">
                        <a:lumMod val="75000"/>
                      </a:schemeClr>
                    </a:solidFill>
                  </a:tcPr>
                </a:tc>
                <a:tc>
                  <a:txBody>
                    <a:bodyPr/>
                    <a:lstStyle/>
                    <a:p>
                      <a:r>
                        <a:rPr lang="en-GB" sz="1100"/>
                        <a:t>Traded positions</a:t>
                      </a:r>
                    </a:p>
                  </a:txBody>
                  <a:tcPr anchor="ctr"/>
                </a:tc>
                <a:tc>
                  <a:txBody>
                    <a:bodyPr/>
                    <a:lstStyle/>
                    <a:p>
                      <a:r>
                        <a:rPr lang="en-GB" sz="1100"/>
                        <a:t>Settlement positions</a:t>
                      </a:r>
                    </a:p>
                  </a:txBody>
                  <a:tcPr anchor="ctr"/>
                </a:tc>
                <a:tc>
                  <a:txBody>
                    <a:bodyPr/>
                    <a:lstStyle/>
                    <a:p>
                      <a:r>
                        <a:rPr lang="en-GB" sz="1100"/>
                        <a:t>Unstructured (big) data</a:t>
                      </a:r>
                    </a:p>
                  </a:txBody>
                  <a:tcPr anchor="ctr"/>
                </a:tc>
                <a:tc>
                  <a:txBody>
                    <a:bodyPr/>
                    <a:lstStyle/>
                    <a:p>
                      <a:r>
                        <a:rPr lang="en-GB" sz="1100"/>
                        <a:t>Historical data</a:t>
                      </a:r>
                    </a:p>
                  </a:txBody>
                  <a:tcPr anchor="ctr"/>
                </a:tc>
                <a:extLst>
                  <a:ext uri="{0D108BD9-81ED-4DB2-BD59-A6C34878D82A}">
                    <a16:rowId xmlns="" xmlns:a16="http://schemas.microsoft.com/office/drawing/2014/main" val="10002"/>
                  </a:ext>
                </a:extLst>
              </a:tr>
              <a:tr h="370840">
                <a:tc>
                  <a:txBody>
                    <a:bodyPr/>
                    <a:lstStyle/>
                    <a:p>
                      <a:r>
                        <a:rPr lang="en-GB" sz="900" b="1" kern="1200">
                          <a:solidFill>
                            <a:schemeClr val="lt1"/>
                          </a:solidFill>
                          <a:latin typeface="+mn-lt"/>
                          <a:ea typeface="+mn-ea"/>
                          <a:cs typeface="+mn-cs"/>
                        </a:rPr>
                        <a:t>Purpose</a:t>
                      </a:r>
                    </a:p>
                  </a:txBody>
                  <a:tcPr anchor="ctr">
                    <a:solidFill>
                      <a:schemeClr val="accent1">
                        <a:lumMod val="75000"/>
                      </a:schemeClr>
                    </a:solidFill>
                  </a:tcPr>
                </a:tc>
                <a:tc>
                  <a:txBody>
                    <a:bodyPr/>
                    <a:lstStyle/>
                    <a:p>
                      <a:r>
                        <a:rPr lang="en-GB" sz="1100"/>
                        <a:t>Allows portfolio managers to see their portfolio start of day holdings</a:t>
                      </a:r>
                      <a:r>
                        <a:rPr lang="en-GB" sz="1100" baseline="0"/>
                        <a:t> &amp; cash and real time changes as decisions are made</a:t>
                      </a:r>
                    </a:p>
                  </a:txBody>
                  <a:tcPr anchor="ctr"/>
                </a:tc>
                <a:tc>
                  <a:txBody>
                    <a:bodyPr/>
                    <a:lstStyle/>
                    <a:p>
                      <a:r>
                        <a:rPr lang="en-GB" sz="1100"/>
                        <a:t>Allows AAM to prove its compliance with regulations and accounting standards</a:t>
                      </a:r>
                    </a:p>
                  </a:txBody>
                  <a:tcPr anchor="ctr"/>
                </a:tc>
                <a:tc>
                  <a:txBody>
                    <a:bodyPr/>
                    <a:lstStyle/>
                    <a:p>
                      <a:r>
                        <a:rPr lang="en-GB" sz="1100"/>
                        <a:t>Allows IM professionals to consume data for their own analysis</a:t>
                      </a:r>
                    </a:p>
                  </a:txBody>
                  <a:tcPr anchor="ctr"/>
                </a:tc>
                <a:tc>
                  <a:txBody>
                    <a:bodyPr/>
                    <a:lstStyle/>
                    <a:p>
                      <a:r>
                        <a:rPr lang="en-GB" sz="1100" baseline="0"/>
                        <a:t>To show how data has change over time</a:t>
                      </a:r>
                    </a:p>
                  </a:txBody>
                  <a:tcPr anchor="ctr"/>
                </a:tc>
                <a:extLst>
                  <a:ext uri="{0D108BD9-81ED-4DB2-BD59-A6C34878D82A}">
                    <a16:rowId xmlns="" xmlns:a16="http://schemas.microsoft.com/office/drawing/2014/main" val="10003"/>
                  </a:ext>
                </a:extLst>
              </a:tr>
              <a:tr h="169173">
                <a:tc>
                  <a:txBody>
                    <a:bodyPr/>
                    <a:lstStyle/>
                    <a:p>
                      <a:r>
                        <a:rPr lang="en-GB" sz="900" b="1" kern="1200">
                          <a:solidFill>
                            <a:schemeClr val="lt1"/>
                          </a:solidFill>
                          <a:latin typeface="+mn-lt"/>
                          <a:ea typeface="+mn-ea"/>
                          <a:cs typeface="+mn-cs"/>
                        </a:rPr>
                        <a:t>Features</a:t>
                      </a:r>
                    </a:p>
                  </a:txBody>
                  <a:tcPr anchor="ctr">
                    <a:solidFill>
                      <a:schemeClr val="accent1">
                        <a:lumMod val="75000"/>
                      </a:schemeClr>
                    </a:solidFill>
                  </a:tcPr>
                </a:tc>
                <a:tc>
                  <a:txBody>
                    <a:bodyPr/>
                    <a:lstStyle/>
                    <a:p>
                      <a:r>
                        <a:rPr lang="en-GB" sz="1100"/>
                        <a:t>Real time position updating</a:t>
                      </a:r>
                    </a:p>
                  </a:txBody>
                  <a:tcPr anchor="ctr"/>
                </a:tc>
                <a:tc>
                  <a:txBody>
                    <a:bodyPr/>
                    <a:lstStyle/>
                    <a:p>
                      <a:r>
                        <a:rPr lang="en-GB" sz="1100"/>
                        <a:t>Calculates</a:t>
                      </a:r>
                      <a:r>
                        <a:rPr lang="en-GB" sz="1100" baseline="0"/>
                        <a:t> NAV according to rules (e.g. UCITS, IFRS)</a:t>
                      </a:r>
                      <a:endParaRPr lang="en-GB" sz="1100"/>
                    </a:p>
                  </a:txBody>
                  <a:tcPr anchor="ctr"/>
                </a:tc>
                <a:tc>
                  <a:txBody>
                    <a:bodyPr/>
                    <a:lstStyle/>
                    <a:p>
                      <a:r>
                        <a:rPr lang="en-GB" sz="1100"/>
                        <a:t>Unstructured data objects</a:t>
                      </a:r>
                    </a:p>
                  </a:txBody>
                  <a:tcPr anchor="ctr"/>
                </a:tc>
                <a:tc>
                  <a:txBody>
                    <a:bodyPr/>
                    <a:lstStyle/>
                    <a:p>
                      <a:r>
                        <a:rPr lang="en-GB" sz="1100"/>
                        <a:t>Stores data in date/time stamp sequence</a:t>
                      </a:r>
                    </a:p>
                  </a:txBody>
                  <a:tcPr anchor="ctr"/>
                </a:tc>
                <a:extLst>
                  <a:ext uri="{0D108BD9-81ED-4DB2-BD59-A6C34878D82A}">
                    <a16:rowId xmlns="" xmlns:a16="http://schemas.microsoft.com/office/drawing/2014/main" val="10004"/>
                  </a:ext>
                </a:extLst>
              </a:tr>
              <a:tr h="0">
                <a:tc>
                  <a:txBody>
                    <a:bodyPr/>
                    <a:lstStyle/>
                    <a:p>
                      <a:r>
                        <a:rPr lang="en-GB" sz="900" b="1" kern="1200">
                          <a:solidFill>
                            <a:schemeClr val="lt1"/>
                          </a:solidFill>
                          <a:latin typeface="+mn-lt"/>
                          <a:ea typeface="+mn-ea"/>
                          <a:cs typeface="+mn-cs"/>
                        </a:rPr>
                        <a:t>Timeliness</a:t>
                      </a:r>
                    </a:p>
                  </a:txBody>
                  <a:tcPr anchor="ctr">
                    <a:solidFill>
                      <a:schemeClr val="accent1">
                        <a:lumMod val="75000"/>
                      </a:schemeClr>
                    </a:solidFill>
                  </a:tcPr>
                </a:tc>
                <a:tc>
                  <a:txBody>
                    <a:bodyPr/>
                    <a:lstStyle/>
                    <a:p>
                      <a:r>
                        <a:rPr lang="en-GB" sz="1100"/>
                        <a:t>T</a:t>
                      </a:r>
                    </a:p>
                  </a:txBody>
                  <a:tcPr anchor="ctr"/>
                </a:tc>
                <a:tc>
                  <a:txBody>
                    <a:bodyPr/>
                    <a:lstStyle/>
                    <a:p>
                      <a:r>
                        <a:rPr lang="en-GB" sz="1100"/>
                        <a:t>T+1</a:t>
                      </a:r>
                    </a:p>
                  </a:txBody>
                  <a:tcPr anchor="ctr"/>
                </a:tc>
                <a:tc>
                  <a:txBody>
                    <a:bodyPr/>
                    <a:lstStyle/>
                    <a:p>
                      <a:r>
                        <a:rPr lang="en-GB" sz="1100"/>
                        <a:t>T+1</a:t>
                      </a:r>
                    </a:p>
                  </a:txBody>
                  <a:tcPr anchor="ctr"/>
                </a:tc>
                <a:tc>
                  <a:txBody>
                    <a:bodyPr/>
                    <a:lstStyle/>
                    <a:p>
                      <a:r>
                        <a:rPr lang="en-GB" sz="1100"/>
                        <a:t>T+1 onward</a:t>
                      </a:r>
                    </a:p>
                  </a:txBody>
                  <a:tcPr anchor="ctr"/>
                </a:tc>
                <a:extLst>
                  <a:ext uri="{0D108BD9-81ED-4DB2-BD59-A6C34878D82A}">
                    <a16:rowId xmlns="" xmlns:a16="http://schemas.microsoft.com/office/drawing/2014/main" val="10005"/>
                  </a:ext>
                </a:extLst>
              </a:tr>
              <a:tr h="370840">
                <a:tc>
                  <a:txBody>
                    <a:bodyPr/>
                    <a:lstStyle/>
                    <a:p>
                      <a:r>
                        <a:rPr lang="en-GB" sz="900" b="1" kern="1200">
                          <a:solidFill>
                            <a:schemeClr val="lt1"/>
                          </a:solidFill>
                          <a:latin typeface="+mn-lt"/>
                          <a:ea typeface="+mn-ea"/>
                          <a:cs typeface="+mn-cs"/>
                        </a:rPr>
                        <a:t>Coverage</a:t>
                      </a:r>
                    </a:p>
                  </a:txBody>
                  <a:tcPr anchor="ctr">
                    <a:solidFill>
                      <a:schemeClr val="accent1">
                        <a:lumMod val="75000"/>
                      </a:schemeClr>
                    </a:solidFill>
                  </a:tcPr>
                </a:tc>
                <a:tc>
                  <a:txBody>
                    <a:bodyPr/>
                    <a:lstStyle/>
                    <a:p>
                      <a:r>
                        <a:rPr lang="en-GB" sz="1100"/>
                        <a:t>Strategies, Portfolios</a:t>
                      </a:r>
                    </a:p>
                  </a:txBody>
                  <a:tcPr anchor="ctr"/>
                </a:tc>
                <a:tc>
                  <a:txBody>
                    <a:bodyPr/>
                    <a:lstStyle/>
                    <a:p>
                      <a:r>
                        <a:rPr lang="en-GB" sz="1100" dirty="0"/>
                        <a:t>Client, </a:t>
                      </a:r>
                      <a:r>
                        <a:rPr lang="en-GB" sz="1100" dirty="0" err="1"/>
                        <a:t>Seg</a:t>
                      </a:r>
                      <a:r>
                        <a:rPr lang="en-GB" sz="1100" dirty="0"/>
                        <a:t>. Mandate, Fund &amp; </a:t>
                      </a:r>
                      <a:r>
                        <a:rPr lang="en-GB" sz="1100" dirty="0" err="1"/>
                        <a:t>subfund</a:t>
                      </a:r>
                      <a:endParaRPr lang="en-GB" sz="1100" dirty="0"/>
                    </a:p>
                  </a:txBody>
                  <a:tcPr anchor="ctr"/>
                </a:tc>
                <a:tc>
                  <a:txBody>
                    <a:bodyPr/>
                    <a:lstStyle/>
                    <a:p>
                      <a:r>
                        <a:rPr lang="en-GB" sz="1100"/>
                        <a:t>Any data class</a:t>
                      </a:r>
                    </a:p>
                  </a:txBody>
                  <a:tcPr anchor="ctr"/>
                </a:tc>
                <a:tc>
                  <a:txBody>
                    <a:bodyPr/>
                    <a:lstStyle/>
                    <a:p>
                      <a:r>
                        <a:rPr lang="en-GB" sz="1100" dirty="0"/>
                        <a:t>Benchmarks, holdings, prices</a:t>
                      </a:r>
                    </a:p>
                  </a:txBody>
                  <a:tcPr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16860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83946" y="1154905"/>
            <a:ext cx="5548596" cy="3312320"/>
          </a:xfrm>
        </p:spPr>
        <p:txBody>
          <a:bodyPr lIns="0" tIns="0" rIns="0" bIns="0" anchor="t"/>
          <a:lstStyle/>
          <a:p>
            <a:pPr marL="285750" indent="-285750">
              <a:buFont typeface="Arial" panose="020B0604020202020204" pitchFamily="34" charset="0"/>
              <a:buChar char="•"/>
            </a:pPr>
            <a:r>
              <a:rPr lang="en-GB" sz="1600" dirty="0">
                <a:latin typeface="Calibri"/>
                <a:ea typeface="Verdana"/>
              </a:rPr>
              <a:t>In the current state each office uses different data technologies that run on-prem</a:t>
            </a:r>
          </a:p>
          <a:p>
            <a:pPr marL="285750" indent="-285750">
              <a:buFont typeface="Arial" panose="020B0604020202020204" pitchFamily="34" charset="0"/>
              <a:buChar char="•"/>
            </a:pPr>
            <a:r>
              <a:rPr lang="en-GB" sz="1600" dirty="0">
                <a:latin typeface="Calibri"/>
                <a:ea typeface="Verdana"/>
              </a:rPr>
              <a:t>TOM underestimated the size and complexity of building our own global data layer</a:t>
            </a:r>
          </a:p>
          <a:p>
            <a:pPr marL="285750" indent="-285750">
              <a:buFont typeface="Arial" panose="020B0604020202020204" pitchFamily="34" charset="0"/>
              <a:buChar char="•"/>
            </a:pPr>
            <a:r>
              <a:rPr lang="en-GB" sz="1600" dirty="0">
                <a:latin typeface="Calibri"/>
                <a:ea typeface="Verdana"/>
              </a:rPr>
              <a:t>Our RAFT target state is to:</a:t>
            </a:r>
          </a:p>
          <a:p>
            <a:pPr marL="645160" lvl="2" indent="-285750"/>
            <a:r>
              <a:rPr lang="en-GB" sz="1400" dirty="0">
                <a:ea typeface="Verdana"/>
              </a:rPr>
              <a:t>Outsource as much of the data management and distribution process as possible to our chosen outsource partners</a:t>
            </a:r>
          </a:p>
          <a:p>
            <a:pPr marL="645160" lvl="2" indent="-285750"/>
            <a:r>
              <a:rPr lang="en-GB" sz="1400" dirty="0">
                <a:ea typeface="Verdana"/>
              </a:rPr>
              <a:t>Maintain a cloud-based data source and </a:t>
            </a:r>
            <a:r>
              <a:rPr lang="en-GB" sz="1400" dirty="0">
                <a:ea typeface="Verdana"/>
                <a:cs typeface="Calibri"/>
              </a:rPr>
              <a:t>self-service </a:t>
            </a:r>
            <a:r>
              <a:rPr lang="en-GB" sz="1400" dirty="0">
                <a:ea typeface="Verdana"/>
              </a:rPr>
              <a:t>analysis toolset for the AAM  community</a:t>
            </a:r>
            <a:endParaRPr lang="en-GB" sz="1400" dirty="0"/>
          </a:p>
          <a:p>
            <a:pPr marL="285750" indent="-285750">
              <a:buFont typeface="Arial" panose="020B0604020202020204" pitchFamily="34" charset="0"/>
              <a:buChar char="•"/>
            </a:pPr>
            <a:r>
              <a:rPr lang="en-GB" sz="1600" dirty="0">
                <a:latin typeface="Calibri"/>
                <a:ea typeface="Verdana"/>
              </a:rPr>
              <a:t>We will apply 5 principles when we evaluate vendor offerings and technical solutions for data </a:t>
            </a:r>
            <a:r>
              <a:rPr lang="en-GB" sz="1600" dirty="0" smtClean="0">
                <a:latin typeface="Calibri"/>
                <a:ea typeface="Verdana"/>
              </a:rPr>
              <a:t>architecture compliance</a:t>
            </a:r>
          </a:p>
          <a:p>
            <a:pPr marL="285750" indent="-285750">
              <a:buFont typeface="Arial" panose="020B0604020202020204" pitchFamily="34" charset="0"/>
              <a:buChar char="•"/>
            </a:pPr>
            <a:r>
              <a:rPr lang="en-GB" sz="1600" dirty="0" smtClean="0">
                <a:latin typeface="Calibri"/>
                <a:ea typeface="Verdana"/>
              </a:rPr>
              <a:t>We need to fully document our </a:t>
            </a:r>
            <a:r>
              <a:rPr lang="en-GB" sz="1600" dirty="0" smtClean="0">
                <a:latin typeface="Calibri"/>
                <a:ea typeface="Verdana"/>
                <a:hlinkClick r:id="rId2"/>
              </a:rPr>
              <a:t>data linage</a:t>
            </a:r>
            <a:r>
              <a:rPr lang="en-GB" sz="1600" dirty="0" smtClean="0">
                <a:latin typeface="Calibri"/>
                <a:ea typeface="Verdana"/>
              </a:rPr>
              <a:t> to understand what each partner will maintain</a:t>
            </a:r>
            <a:endParaRPr lang="en-GB" sz="1600" dirty="0">
              <a:latin typeface="Calibri"/>
              <a:ea typeface="Verdana"/>
            </a:endParaRPr>
          </a:p>
          <a:p>
            <a:pPr marL="285750" indent="-285750">
              <a:buFont typeface="Arial" panose="020B0604020202020204" pitchFamily="34" charset="0"/>
              <a:buChar char="•"/>
            </a:pPr>
            <a:endParaRPr lang="en-GB" sz="1600" dirty="0"/>
          </a:p>
        </p:txBody>
      </p:sp>
      <p:sp>
        <p:nvSpPr>
          <p:cNvPr id="7" name="Text Placeholder 6"/>
          <p:cNvSpPr>
            <a:spLocks noGrp="1"/>
          </p:cNvSpPr>
          <p:nvPr>
            <p:ph type="body" sz="quarter" idx="16"/>
          </p:nvPr>
        </p:nvSpPr>
        <p:spPr/>
        <p:txBody>
          <a:bodyPr/>
          <a:lstStyle/>
          <a:p>
            <a:r>
              <a:rPr lang="en-GB"/>
              <a:t>Summary</a:t>
            </a:r>
          </a:p>
        </p:txBody>
      </p:sp>
      <p:sp>
        <p:nvSpPr>
          <p:cNvPr id="11" name="Text Placeholder 10"/>
          <p:cNvSpPr>
            <a:spLocks noGrp="1"/>
          </p:cNvSpPr>
          <p:nvPr>
            <p:ph type="body" sz="quarter" idx="17"/>
          </p:nvPr>
        </p:nvSpPr>
        <p:spPr/>
        <p:txBody>
          <a:bodyPr/>
          <a:lstStyle/>
          <a:p>
            <a:endParaRPr lang="en-GB"/>
          </a:p>
        </p:txBody>
      </p:sp>
      <p:sp>
        <p:nvSpPr>
          <p:cNvPr id="2" name="Rectangle: Rounded Corners 1">
            <a:extLst>
              <a:ext uri="{FF2B5EF4-FFF2-40B4-BE49-F238E27FC236}">
                <a16:creationId xmlns="" xmlns:a16="http://schemas.microsoft.com/office/drawing/2014/main" id="{7642FAAF-6F9F-4840-A88A-2455E72D6C33}"/>
              </a:ext>
            </a:extLst>
          </p:cNvPr>
          <p:cNvSpPr/>
          <p:nvPr/>
        </p:nvSpPr>
        <p:spPr>
          <a:xfrm>
            <a:off x="6354618" y="1156276"/>
            <a:ext cx="914400" cy="44681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cs typeface="Calibri"/>
              </a:rPr>
              <a:t>Front Office Outsource </a:t>
            </a:r>
            <a:br>
              <a:rPr lang="en-US" sz="1000" dirty="0">
                <a:cs typeface="Calibri"/>
              </a:rPr>
            </a:br>
            <a:r>
              <a:rPr lang="en-US" sz="1000" dirty="0">
                <a:cs typeface="Calibri"/>
              </a:rPr>
              <a:t>Partner(s)</a:t>
            </a:r>
            <a:endParaRPr lang="en-US" sz="1000" dirty="0"/>
          </a:p>
        </p:txBody>
      </p:sp>
      <p:sp>
        <p:nvSpPr>
          <p:cNvPr id="3" name="Cylinder 2">
            <a:extLst>
              <a:ext uri="{FF2B5EF4-FFF2-40B4-BE49-F238E27FC236}">
                <a16:creationId xmlns="" xmlns:a16="http://schemas.microsoft.com/office/drawing/2014/main" id="{E6CC8265-2B9F-4956-A1B0-AF1460FCD036}"/>
              </a:ext>
            </a:extLst>
          </p:cNvPr>
          <p:cNvSpPr/>
          <p:nvPr/>
        </p:nvSpPr>
        <p:spPr>
          <a:xfrm>
            <a:off x="7268841" y="1991158"/>
            <a:ext cx="527628" cy="615789"/>
          </a:xfrm>
          <a:prstGeom prst="can">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cs typeface="Calibri"/>
              </a:rPr>
              <a:t>Data lake</a:t>
            </a:r>
            <a:endParaRPr lang="en-US" sz="900" dirty="0"/>
          </a:p>
        </p:txBody>
      </p:sp>
      <p:sp>
        <p:nvSpPr>
          <p:cNvPr id="8" name="Rectangle: Rounded Corners 7">
            <a:extLst>
              <a:ext uri="{FF2B5EF4-FFF2-40B4-BE49-F238E27FC236}">
                <a16:creationId xmlns="" xmlns:a16="http://schemas.microsoft.com/office/drawing/2014/main" id="{5BD45C21-6170-4614-AA05-99739EA1C342}"/>
              </a:ext>
            </a:extLst>
          </p:cNvPr>
          <p:cNvSpPr/>
          <p:nvPr/>
        </p:nvSpPr>
        <p:spPr>
          <a:xfrm>
            <a:off x="7768936" y="1156276"/>
            <a:ext cx="914400" cy="44681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cs typeface="Calibri"/>
              </a:rPr>
              <a:t>Back Office Outsource</a:t>
            </a:r>
            <a:br>
              <a:rPr lang="en-US" sz="1000" dirty="0">
                <a:cs typeface="Calibri"/>
              </a:rPr>
            </a:br>
            <a:r>
              <a:rPr lang="en-US" sz="1000" dirty="0">
                <a:cs typeface="Calibri"/>
              </a:rPr>
              <a:t>Partner(s)</a:t>
            </a:r>
          </a:p>
        </p:txBody>
      </p:sp>
      <p:cxnSp>
        <p:nvCxnSpPr>
          <p:cNvPr id="4" name="Straight Arrow Connector 3">
            <a:extLst>
              <a:ext uri="{FF2B5EF4-FFF2-40B4-BE49-F238E27FC236}">
                <a16:creationId xmlns="" xmlns:a16="http://schemas.microsoft.com/office/drawing/2014/main" id="{C974F305-33AC-4002-B51D-6D23F63B0A95}"/>
              </a:ext>
            </a:extLst>
          </p:cNvPr>
          <p:cNvCxnSpPr/>
          <p:nvPr/>
        </p:nvCxnSpPr>
        <p:spPr>
          <a:xfrm flipV="1">
            <a:off x="7269446" y="1375064"/>
            <a:ext cx="498475" cy="1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F56017AE-6133-414D-AEB1-739E1ADEA2B5}"/>
              </a:ext>
            </a:extLst>
          </p:cNvPr>
          <p:cNvSpPr txBox="1"/>
          <p:nvPr/>
        </p:nvSpPr>
        <p:spPr>
          <a:xfrm>
            <a:off x="7141772" y="1184013"/>
            <a:ext cx="693882" cy="1843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lnSpc>
                <a:spcPts val="1600"/>
              </a:lnSpc>
            </a:pPr>
            <a:r>
              <a:rPr lang="en-US" sz="900" i="1" dirty="0"/>
              <a:t>trades</a:t>
            </a:r>
          </a:p>
        </p:txBody>
      </p:sp>
      <p:pic>
        <p:nvPicPr>
          <p:cNvPr id="9" name="Graphic 9" descr="Office worker">
            <a:extLst>
              <a:ext uri="{FF2B5EF4-FFF2-40B4-BE49-F238E27FC236}">
                <a16:creationId xmlns="" xmlns:a16="http://schemas.microsoft.com/office/drawing/2014/main" id="{C04C1F28-948E-49B1-B499-E925E6950B39}"/>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364846" y="3736685"/>
            <a:ext cx="342900" cy="337128"/>
          </a:xfrm>
          <a:prstGeom prst="rect">
            <a:avLst/>
          </a:prstGeom>
        </p:spPr>
      </p:pic>
      <p:sp>
        <p:nvSpPr>
          <p:cNvPr id="12" name="Rectangle: Rounded Corners 11">
            <a:extLst>
              <a:ext uri="{FF2B5EF4-FFF2-40B4-BE49-F238E27FC236}">
                <a16:creationId xmlns="" xmlns:a16="http://schemas.microsoft.com/office/drawing/2014/main" id="{5277CA12-432F-4F65-8342-7725FE0079B2}"/>
              </a:ext>
            </a:extLst>
          </p:cNvPr>
          <p:cNvSpPr/>
          <p:nvPr/>
        </p:nvSpPr>
        <p:spPr>
          <a:xfrm>
            <a:off x="6357171" y="2957338"/>
            <a:ext cx="914400" cy="44681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cs typeface="Calibri"/>
              </a:rPr>
              <a:t>EUC Model</a:t>
            </a:r>
          </a:p>
        </p:txBody>
      </p:sp>
      <p:cxnSp>
        <p:nvCxnSpPr>
          <p:cNvPr id="13" name="Straight Arrow Connector 12">
            <a:extLst>
              <a:ext uri="{FF2B5EF4-FFF2-40B4-BE49-F238E27FC236}">
                <a16:creationId xmlns="" xmlns:a16="http://schemas.microsoft.com/office/drawing/2014/main" id="{FFA0649E-BEAC-4269-9706-633F1A4D9555}"/>
              </a:ext>
            </a:extLst>
          </p:cNvPr>
          <p:cNvCxnSpPr>
            <a:cxnSpLocks/>
          </p:cNvCxnSpPr>
          <p:nvPr/>
        </p:nvCxnSpPr>
        <p:spPr>
          <a:xfrm>
            <a:off x="6798460" y="1600951"/>
            <a:ext cx="13131" cy="13478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9F6F9FDF-343C-42A9-A352-282BBCD19A13}"/>
              </a:ext>
            </a:extLst>
          </p:cNvPr>
          <p:cNvSpPr txBox="1"/>
          <p:nvPr/>
        </p:nvSpPr>
        <p:spPr>
          <a:xfrm>
            <a:off x="6194058" y="2617071"/>
            <a:ext cx="693882" cy="1843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lnSpc>
                <a:spcPts val="1600"/>
              </a:lnSpc>
            </a:pPr>
            <a:r>
              <a:rPr lang="en-US" sz="900" i="1" dirty="0"/>
              <a:t>API calls</a:t>
            </a:r>
            <a:endParaRPr lang="en-US" sz="1600" i="1" dirty="0"/>
          </a:p>
        </p:txBody>
      </p:sp>
      <p:cxnSp>
        <p:nvCxnSpPr>
          <p:cNvPr id="16" name="Straight Arrow Connector 15">
            <a:extLst>
              <a:ext uri="{FF2B5EF4-FFF2-40B4-BE49-F238E27FC236}">
                <a16:creationId xmlns="" xmlns:a16="http://schemas.microsoft.com/office/drawing/2014/main" id="{5FE8AEA1-B9B0-47BE-A204-D8E3842BF79E}"/>
              </a:ext>
            </a:extLst>
          </p:cNvPr>
          <p:cNvCxnSpPr>
            <a:cxnSpLocks/>
          </p:cNvCxnSpPr>
          <p:nvPr/>
        </p:nvCxnSpPr>
        <p:spPr>
          <a:xfrm flipH="1">
            <a:off x="7107393" y="2603229"/>
            <a:ext cx="305644" cy="328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 xmlns:a16="http://schemas.microsoft.com/office/drawing/2014/main" id="{EDE7E993-68D5-4E15-B05B-9A721828FD3D}"/>
              </a:ext>
            </a:extLst>
          </p:cNvPr>
          <p:cNvSpPr/>
          <p:nvPr/>
        </p:nvSpPr>
        <p:spPr>
          <a:xfrm>
            <a:off x="7758638" y="2957337"/>
            <a:ext cx="914400" cy="44681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cs typeface="Calibri"/>
              </a:rPr>
              <a:t>BI Tools</a:t>
            </a:r>
            <a:endParaRPr lang="en-US" dirty="0"/>
          </a:p>
        </p:txBody>
      </p:sp>
      <p:cxnSp>
        <p:nvCxnSpPr>
          <p:cNvPr id="18" name="Straight Arrow Connector 17">
            <a:extLst>
              <a:ext uri="{FF2B5EF4-FFF2-40B4-BE49-F238E27FC236}">
                <a16:creationId xmlns="" xmlns:a16="http://schemas.microsoft.com/office/drawing/2014/main" id="{D475F7F3-0864-4204-9F65-71C7BBB3C386}"/>
              </a:ext>
            </a:extLst>
          </p:cNvPr>
          <p:cNvCxnSpPr>
            <a:cxnSpLocks/>
          </p:cNvCxnSpPr>
          <p:nvPr/>
        </p:nvCxnSpPr>
        <p:spPr>
          <a:xfrm>
            <a:off x="7645656" y="2603229"/>
            <a:ext cx="323293" cy="328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4C561F3D-2FB6-42AC-97B4-BF07C58C1A73}"/>
              </a:ext>
            </a:extLst>
          </p:cNvPr>
          <p:cNvCxnSpPr>
            <a:cxnSpLocks/>
          </p:cNvCxnSpPr>
          <p:nvPr/>
        </p:nvCxnSpPr>
        <p:spPr>
          <a:xfrm>
            <a:off x="7068413" y="1603822"/>
            <a:ext cx="331908" cy="37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F97292C9-38C9-42D5-91CF-F04B14767E1B}"/>
              </a:ext>
            </a:extLst>
          </p:cNvPr>
          <p:cNvCxnSpPr>
            <a:cxnSpLocks/>
          </p:cNvCxnSpPr>
          <p:nvPr/>
        </p:nvCxnSpPr>
        <p:spPr>
          <a:xfrm flipH="1">
            <a:off x="7678890" y="1609565"/>
            <a:ext cx="274054" cy="371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86EFC90E-37E9-4D5A-9787-BA7695C91E46}"/>
              </a:ext>
            </a:extLst>
          </p:cNvPr>
          <p:cNvCxnSpPr>
            <a:cxnSpLocks/>
          </p:cNvCxnSpPr>
          <p:nvPr/>
        </p:nvCxnSpPr>
        <p:spPr>
          <a:xfrm>
            <a:off x="7147492" y="3422956"/>
            <a:ext cx="254310" cy="29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0590245-3E4C-4F8D-9444-D5E82CAEBAD0}"/>
              </a:ext>
            </a:extLst>
          </p:cNvPr>
          <p:cNvCxnSpPr>
            <a:cxnSpLocks/>
          </p:cNvCxnSpPr>
          <p:nvPr/>
        </p:nvCxnSpPr>
        <p:spPr>
          <a:xfrm flipH="1">
            <a:off x="7638483" y="3428728"/>
            <a:ext cx="253690" cy="28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35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AAM Current State </a:t>
            </a:r>
            <a:r>
              <a:rPr lang="en-GB" dirty="0">
                <a:solidFill>
                  <a:srgbClr val="FF0000"/>
                </a:solidFill>
              </a:rPr>
              <a:t>(maybe take this out)</a:t>
            </a:r>
            <a:r>
              <a:rPr lang="en-GB" dirty="0"/>
              <a:t>​</a:t>
            </a:r>
          </a:p>
        </p:txBody>
      </p:sp>
      <p:sp>
        <p:nvSpPr>
          <p:cNvPr id="4" name="Text Placeholder 3"/>
          <p:cNvSpPr>
            <a:spLocks noGrp="1"/>
          </p:cNvSpPr>
          <p:nvPr>
            <p:ph type="body" sz="quarter" idx="17"/>
          </p:nvPr>
        </p:nvSpPr>
        <p:spPr/>
        <p:txBody>
          <a:bodyPr/>
          <a:lstStyle/>
          <a:p>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530975807"/>
              </p:ext>
            </p:extLst>
          </p:nvPr>
        </p:nvGraphicFramePr>
        <p:xfrm>
          <a:off x="554144" y="1007927"/>
          <a:ext cx="7886700" cy="3383280"/>
        </p:xfrm>
        <a:graphic>
          <a:graphicData uri="http://schemas.openxmlformats.org/drawingml/2006/table">
            <a:tbl>
              <a:tblPr/>
              <a:tblGrid>
                <a:gridCol w="3943350"/>
                <a:gridCol w="3943350"/>
              </a:tblGrid>
              <a:tr h="294143">
                <a:tc>
                  <a:txBody>
                    <a:bodyPr/>
                    <a:lstStyle/>
                    <a:p>
                      <a:pPr algn="l" fontAlgn="base"/>
                      <a:r>
                        <a:rPr lang="en-US" sz="1400" b="1" i="0" dirty="0">
                          <a:solidFill>
                            <a:srgbClr val="FFFFFF"/>
                          </a:solidFill>
                          <a:effectLst/>
                          <a:latin typeface="Calibri" panose="020F0502020204030204" pitchFamily="34" charset="0"/>
                        </a:rPr>
                        <a:t>Current State​</a:t>
                      </a:r>
                      <a:endParaRPr lang="en-US" sz="1600" b="1" i="0" dirty="0">
                        <a:solidFill>
                          <a:srgbClr val="FFFFFF"/>
                        </a:solidFill>
                        <a:effectLst/>
                      </a:endParaRPr>
                    </a:p>
                  </a:txBody>
                  <a:tcPr marL="45720" marR="45720">
                    <a:lnL w="22098" cap="flat" cmpd="sng" algn="ctr">
                      <a:solidFill>
                        <a:srgbClr val="FFFFFF"/>
                      </a:solidFill>
                      <a:prstDash val="solid"/>
                      <a:round/>
                      <a:headEnd type="none" w="med" len="med"/>
                      <a:tailEnd type="none" w="med" len="med"/>
                    </a:lnL>
                    <a:lnR w="22098" cap="flat" cmpd="sng" algn="ctr">
                      <a:solidFill>
                        <a:srgbClr val="FFFFFF"/>
                      </a:solidFill>
                      <a:prstDash val="solid"/>
                      <a:round/>
                      <a:headEnd type="none" w="med" len="med"/>
                      <a:tailEnd type="none" w="med" len="med"/>
                    </a:lnR>
                    <a:lnT w="22098" cap="flat" cmpd="sng" algn="ctr">
                      <a:solidFill>
                        <a:srgbClr val="FFFFFF"/>
                      </a:solidFill>
                      <a:prstDash val="solid"/>
                      <a:round/>
                      <a:headEnd type="none" w="med" len="med"/>
                      <a:tailEnd type="none" w="med" len="med"/>
                    </a:lnT>
                    <a:lnB w="66294" cap="flat" cmpd="sng" algn="ctr">
                      <a:solidFill>
                        <a:srgbClr val="FFFFFF"/>
                      </a:solidFill>
                      <a:prstDash val="solid"/>
                      <a:round/>
                      <a:headEnd type="none" w="med" len="med"/>
                      <a:tailEnd type="none" w="med" len="med"/>
                    </a:lnB>
                    <a:solidFill>
                      <a:srgbClr val="0069B4"/>
                    </a:solidFill>
                  </a:tcPr>
                </a:tc>
                <a:tc>
                  <a:txBody>
                    <a:bodyPr/>
                    <a:lstStyle/>
                    <a:p>
                      <a:pPr algn="l" fontAlgn="base"/>
                      <a:r>
                        <a:rPr lang="en-US" sz="1400" b="1" i="0">
                          <a:solidFill>
                            <a:srgbClr val="FFFFFF"/>
                          </a:solidFill>
                          <a:effectLst/>
                          <a:latin typeface="Calibri" panose="020F0502020204030204" pitchFamily="34" charset="0"/>
                        </a:rPr>
                        <a:t>TOM Project​</a:t>
                      </a:r>
                      <a:endParaRPr lang="en-US" sz="1600" b="1" i="0">
                        <a:solidFill>
                          <a:srgbClr val="FFFFFF"/>
                        </a:solidFill>
                        <a:effectLst/>
                      </a:endParaRPr>
                    </a:p>
                  </a:txBody>
                  <a:tcPr marL="45720" marR="45720">
                    <a:lnL w="22098" cap="flat" cmpd="sng" algn="ctr">
                      <a:solidFill>
                        <a:srgbClr val="FFFFFF"/>
                      </a:solidFill>
                      <a:prstDash val="solid"/>
                      <a:round/>
                      <a:headEnd type="none" w="med" len="med"/>
                      <a:tailEnd type="none" w="med" len="med"/>
                    </a:lnL>
                    <a:lnR w="22098" cap="flat" cmpd="sng" algn="ctr">
                      <a:solidFill>
                        <a:srgbClr val="FFFFFF"/>
                      </a:solidFill>
                      <a:prstDash val="solid"/>
                      <a:round/>
                      <a:headEnd type="none" w="med" len="med"/>
                      <a:tailEnd type="none" w="med" len="med"/>
                    </a:lnR>
                    <a:lnT w="22098" cap="flat" cmpd="sng" algn="ctr">
                      <a:solidFill>
                        <a:srgbClr val="FFFFFF"/>
                      </a:solidFill>
                      <a:prstDash val="solid"/>
                      <a:round/>
                      <a:headEnd type="none" w="med" len="med"/>
                      <a:tailEnd type="none" w="med" len="med"/>
                    </a:lnT>
                    <a:lnB w="66294" cap="flat" cmpd="sng" algn="ctr">
                      <a:solidFill>
                        <a:srgbClr val="FFFFFF"/>
                      </a:solidFill>
                      <a:prstDash val="solid"/>
                      <a:round/>
                      <a:headEnd type="none" w="med" len="med"/>
                      <a:tailEnd type="none" w="med" len="med"/>
                    </a:lnB>
                    <a:solidFill>
                      <a:srgbClr val="0069B4"/>
                    </a:solidFill>
                  </a:tcPr>
                </a:tc>
              </a:tr>
              <a:tr h="2764941">
                <a:tc>
                  <a:txBody>
                    <a:bodyPr/>
                    <a:lstStyle/>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Data is managed separately by each office</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There is no consistency in </a:t>
                      </a:r>
                      <a:r>
                        <a:rPr lang="en-GB" sz="1400" b="0" i="0" u="none" strike="noStrike" dirty="0" smtClean="0">
                          <a:solidFill>
                            <a:srgbClr val="0069B4"/>
                          </a:solidFill>
                          <a:effectLst/>
                          <a:latin typeface="Calibri" panose="020F0502020204030204" pitchFamily="34" charset="0"/>
                        </a:rPr>
                        <a:t>data</a:t>
                      </a:r>
                      <a:r>
                        <a:rPr lang="en-GB" sz="1400" b="0" i="0" u="none" strike="noStrike" dirty="0">
                          <a:solidFill>
                            <a:srgbClr val="0069B4"/>
                          </a:solidFill>
                          <a:effectLst/>
                          <a:latin typeface="Calibri" panose="020F0502020204030204" pitchFamily="34" charset="0"/>
                        </a:rPr>
                        <a:t> </a:t>
                      </a:r>
                      <a:r>
                        <a:rPr lang="en-GB" sz="1400" b="0" i="0" u="none" strike="noStrike" dirty="0" smtClean="0">
                          <a:solidFill>
                            <a:srgbClr val="0069B4"/>
                          </a:solidFill>
                          <a:effectLst/>
                          <a:latin typeface="Calibri" panose="020F0502020204030204" pitchFamily="34" charset="0"/>
                        </a:rPr>
                        <a:t>structure or definition </a:t>
                      </a:r>
                      <a:r>
                        <a:rPr lang="en-GB" sz="1400" b="0" i="0" u="none" strike="noStrike" dirty="0">
                          <a:solidFill>
                            <a:srgbClr val="0069B4"/>
                          </a:solidFill>
                          <a:effectLst/>
                          <a:latin typeface="Calibri" panose="020F0502020204030204" pitchFamily="34" charset="0"/>
                        </a:rPr>
                        <a:t>other than for industry recognized data attributes (e.g. ISIN)</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All market data vendor contracts are </a:t>
                      </a:r>
                      <a:r>
                        <a:rPr lang="en-GB" sz="1400" b="0" i="0" u="none" strike="noStrike" dirty="0" smtClean="0">
                          <a:solidFill>
                            <a:srgbClr val="0069B4"/>
                          </a:solidFill>
                          <a:effectLst/>
                          <a:latin typeface="Calibri" panose="020F0502020204030204" pitchFamily="34" charset="0"/>
                        </a:rPr>
                        <a:t>controlled by</a:t>
                      </a:r>
                      <a:r>
                        <a:rPr lang="en-GB" sz="1400" b="0" i="0" u="none" strike="noStrike" dirty="0">
                          <a:solidFill>
                            <a:srgbClr val="0069B4"/>
                          </a:solidFill>
                          <a:effectLst/>
                          <a:latin typeface="Calibri" panose="020F0502020204030204" pitchFamily="34" charset="0"/>
                        </a:rPr>
                        <a:t> Vendor Management</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Each office has adopted a different data integrity checking, transport and storage toolset (e.g. NL = Communications Bus, US = Informatica, UK = SSIS)</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Each office has adopted a different </a:t>
                      </a:r>
                      <a:r>
                        <a:rPr lang="en-GB" sz="1400" b="0" i="0" u="none" strike="noStrike" dirty="0" smtClean="0">
                          <a:solidFill>
                            <a:srgbClr val="0069B4"/>
                          </a:solidFill>
                          <a:effectLst/>
                          <a:latin typeface="Calibri" panose="020F0502020204030204" pitchFamily="34" charset="0"/>
                        </a:rPr>
                        <a:t>data warehouse </a:t>
                      </a:r>
                      <a:r>
                        <a:rPr lang="en-GB" sz="1400" b="0" i="0" u="none" strike="noStrike" dirty="0">
                          <a:solidFill>
                            <a:srgbClr val="0069B4"/>
                          </a:solidFill>
                          <a:effectLst/>
                          <a:latin typeface="Calibri" panose="020F0502020204030204" pitchFamily="34" charset="0"/>
                        </a:rPr>
                        <a:t>and reporting toolset (</a:t>
                      </a:r>
                      <a:r>
                        <a:rPr lang="en-GB" sz="1400" b="0" i="0" u="none" strike="noStrike" dirty="0" smtClean="0">
                          <a:solidFill>
                            <a:srgbClr val="0069B4"/>
                          </a:solidFill>
                          <a:effectLst/>
                          <a:latin typeface="Calibri" panose="020F0502020204030204" pitchFamily="34" charset="0"/>
                        </a:rPr>
                        <a:t>NL=AMIS</a:t>
                      </a:r>
                      <a:r>
                        <a:rPr lang="en-GB" sz="1400" b="0" i="0" u="none" strike="noStrike" dirty="0">
                          <a:solidFill>
                            <a:srgbClr val="0069B4"/>
                          </a:solidFill>
                          <a:effectLst/>
                          <a:latin typeface="Calibri" panose="020F0502020204030204" pitchFamily="34" charset="0"/>
                        </a:rPr>
                        <a:t>, </a:t>
                      </a:r>
                      <a:r>
                        <a:rPr lang="en-GB" sz="1400" b="0" i="0" u="none" strike="noStrike" dirty="0" smtClean="0">
                          <a:solidFill>
                            <a:srgbClr val="0069B4"/>
                          </a:solidFill>
                          <a:effectLst/>
                          <a:latin typeface="Calibri" panose="020F0502020204030204" pitchFamily="34" charset="0"/>
                        </a:rPr>
                        <a:t>US=IDW</a:t>
                      </a:r>
                      <a:r>
                        <a:rPr lang="en-GB" sz="1400" b="0" i="0" u="none" strike="noStrike" dirty="0">
                          <a:solidFill>
                            <a:srgbClr val="0069B4"/>
                          </a:solidFill>
                          <a:effectLst/>
                          <a:latin typeface="Calibri" panose="020F0502020204030204" pitchFamily="34" charset="0"/>
                        </a:rPr>
                        <a:t>, </a:t>
                      </a:r>
                      <a:r>
                        <a:rPr lang="en-GB" sz="1400" b="0" i="0" u="none" strike="noStrike" dirty="0" smtClean="0">
                          <a:solidFill>
                            <a:srgbClr val="0069B4"/>
                          </a:solidFill>
                          <a:effectLst/>
                          <a:latin typeface="Calibri" panose="020F0502020204030204" pitchFamily="34" charset="0"/>
                        </a:rPr>
                        <a:t>UK=IDB</a:t>
                      </a:r>
                      <a:r>
                        <a:rPr lang="en-GB" sz="1400" b="0" i="0" u="none" strike="noStrike" dirty="0">
                          <a:solidFill>
                            <a:srgbClr val="0069B4"/>
                          </a:solidFill>
                          <a:effectLst/>
                          <a:latin typeface="Calibri" panose="020F0502020204030204" pitchFamily="34" charset="0"/>
                        </a:rPr>
                        <a:t>)</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algn="l" fontAlgn="base">
                        <a:buFont typeface="Arial" panose="020B0604020202020204" pitchFamily="34" charset="0"/>
                        <a:buNone/>
                      </a:pPr>
                      <a:endParaRPr lang="en-GB" sz="1100" b="0" i="0" dirty="0">
                        <a:solidFill>
                          <a:srgbClr val="0069B4"/>
                        </a:solidFill>
                        <a:effectLst/>
                        <a:latin typeface="Arial" panose="020B0604020202020204" pitchFamily="34" charset="0"/>
                      </a:endParaRPr>
                    </a:p>
                  </a:txBody>
                  <a:tcPr marL="45720" marR="45720">
                    <a:lnL w="22098" cap="flat" cmpd="sng" algn="ctr">
                      <a:solidFill>
                        <a:srgbClr val="FFFFFF"/>
                      </a:solidFill>
                      <a:prstDash val="solid"/>
                      <a:round/>
                      <a:headEnd type="none" w="med" len="med"/>
                      <a:tailEnd type="none" w="med" len="med"/>
                    </a:lnL>
                    <a:lnR w="22098" cap="flat" cmpd="sng" algn="ctr">
                      <a:solidFill>
                        <a:srgbClr val="FFFFFF"/>
                      </a:solidFill>
                      <a:prstDash val="solid"/>
                      <a:round/>
                      <a:headEnd type="none" w="med" len="med"/>
                      <a:tailEnd type="none" w="med" len="med"/>
                    </a:lnR>
                    <a:lnT w="66294" cap="flat" cmpd="sng" algn="ctr">
                      <a:solidFill>
                        <a:srgbClr val="FFFFFF"/>
                      </a:solidFill>
                      <a:prstDash val="solid"/>
                      <a:round/>
                      <a:headEnd type="none" w="med" len="med"/>
                      <a:tailEnd type="none" w="med" len="med"/>
                    </a:lnT>
                    <a:lnB w="22098" cap="flat" cmpd="sng" algn="ctr">
                      <a:solidFill>
                        <a:srgbClr val="FFFFFF"/>
                      </a:solidFill>
                      <a:prstDash val="solid"/>
                      <a:round/>
                      <a:headEnd type="none" w="med" len="med"/>
                      <a:tailEnd type="none" w="med" len="med"/>
                    </a:lnB>
                    <a:solidFill>
                      <a:srgbClr val="CBD4E5"/>
                    </a:solidFill>
                  </a:tcPr>
                </a:tc>
                <a:tc>
                  <a:txBody>
                    <a:bodyPr/>
                    <a:lstStyle/>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Deadlines were too ambitious for the size of the task</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The role of the internal data </a:t>
                      </a:r>
                      <a:r>
                        <a:rPr lang="en-GB" sz="1400" b="0" i="0" u="none" strike="noStrike" dirty="0" smtClean="0">
                          <a:solidFill>
                            <a:srgbClr val="0069B4"/>
                          </a:solidFill>
                          <a:effectLst/>
                          <a:latin typeface="Calibri" panose="020F0502020204030204" pitchFamily="34" charset="0"/>
                        </a:rPr>
                        <a:t>manipulation toolset</a:t>
                      </a:r>
                      <a:r>
                        <a:rPr lang="en-GB" sz="1400" b="0" i="0" u="none" strike="noStrike" dirty="0">
                          <a:solidFill>
                            <a:srgbClr val="0069B4"/>
                          </a:solidFill>
                          <a:effectLst/>
                          <a:latin typeface="Calibri" panose="020F0502020204030204" pitchFamily="34" charset="0"/>
                        </a:rPr>
                        <a:t> (MEDM) vs Cloud based tools (AWS Glue) were not clear enough</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The AWS learning curve was not factored in</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Build-out strategy (e.g. taking one of the </a:t>
                      </a:r>
                      <a:r>
                        <a:rPr lang="en-GB" sz="1400" b="0" i="0" u="none" strike="noStrike" dirty="0" smtClean="0">
                          <a:solidFill>
                            <a:srgbClr val="0069B4"/>
                          </a:solidFill>
                          <a:effectLst/>
                          <a:latin typeface="Calibri" panose="020F0502020204030204" pitchFamily="34" charset="0"/>
                        </a:rPr>
                        <a:t>existing data</a:t>
                      </a:r>
                      <a:r>
                        <a:rPr lang="en-GB" sz="1400" b="0" i="0" u="none" strike="noStrike" dirty="0">
                          <a:solidFill>
                            <a:srgbClr val="0069B4"/>
                          </a:solidFill>
                          <a:effectLst/>
                          <a:latin typeface="Calibri" panose="020F0502020204030204" pitchFamily="34" charset="0"/>
                        </a:rPr>
                        <a:t> warehouses and building it out to </a:t>
                      </a:r>
                      <a:r>
                        <a:rPr lang="en-GB" sz="1400" b="0" i="0" u="none" strike="noStrike" dirty="0" smtClean="0">
                          <a:solidFill>
                            <a:srgbClr val="0069B4"/>
                          </a:solidFill>
                          <a:effectLst/>
                          <a:latin typeface="Calibri" panose="020F0502020204030204" pitchFamily="34" charset="0"/>
                        </a:rPr>
                        <a:t>become the</a:t>
                      </a:r>
                      <a:r>
                        <a:rPr lang="en-GB" sz="1400" b="0" i="0" u="none" strike="noStrike" dirty="0">
                          <a:solidFill>
                            <a:srgbClr val="0069B4"/>
                          </a:solidFill>
                          <a:effectLst/>
                          <a:latin typeface="Calibri" panose="020F0502020204030204" pitchFamily="34" charset="0"/>
                        </a:rPr>
                        <a:t> global data warehouse) proved to be too complex </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Buying a tool (</a:t>
                      </a:r>
                      <a:r>
                        <a:rPr lang="en-GB" sz="1400" b="0" i="0" u="none" strike="noStrike" dirty="0" err="1">
                          <a:solidFill>
                            <a:srgbClr val="0069B4"/>
                          </a:solidFill>
                          <a:effectLst/>
                          <a:latin typeface="Calibri" panose="020F0502020204030204" pitchFamily="34" charset="0"/>
                        </a:rPr>
                        <a:t>Collibra</a:t>
                      </a:r>
                      <a:r>
                        <a:rPr lang="en-GB" sz="1400" b="0" i="0" u="none" strike="noStrike" dirty="0">
                          <a:solidFill>
                            <a:srgbClr val="0069B4"/>
                          </a:solidFill>
                          <a:effectLst/>
                          <a:latin typeface="Calibri" panose="020F0502020204030204" pitchFamily="34" charset="0"/>
                        </a:rPr>
                        <a:t>) does not deliver </a:t>
                      </a:r>
                      <a:r>
                        <a:rPr lang="en-GB" sz="1400" b="0" i="0" u="none" strike="noStrike" dirty="0" smtClean="0">
                          <a:solidFill>
                            <a:srgbClr val="0069B4"/>
                          </a:solidFill>
                          <a:effectLst/>
                          <a:latin typeface="Calibri" panose="020F0502020204030204" pitchFamily="34" charset="0"/>
                        </a:rPr>
                        <a:t>master data </a:t>
                      </a:r>
                      <a:r>
                        <a:rPr lang="en-GB" sz="1400" b="0" i="0" u="none" strike="noStrike" dirty="0">
                          <a:solidFill>
                            <a:srgbClr val="0069B4"/>
                          </a:solidFill>
                          <a:effectLst/>
                          <a:latin typeface="Calibri" panose="020F0502020204030204" pitchFamily="34" charset="0"/>
                        </a:rPr>
                        <a:t>governance; the size of the </a:t>
                      </a:r>
                      <a:r>
                        <a:rPr lang="en-GB" sz="1400" b="0" i="0" u="none" strike="noStrike" dirty="0" smtClean="0">
                          <a:solidFill>
                            <a:srgbClr val="0069B4"/>
                          </a:solidFill>
                          <a:effectLst/>
                          <a:latin typeface="Calibri" panose="020F0502020204030204" pitchFamily="34" charset="0"/>
                        </a:rPr>
                        <a:t>implementation task </a:t>
                      </a:r>
                      <a:r>
                        <a:rPr lang="en-GB" sz="1400" b="0" i="0" u="none" strike="noStrike" dirty="0">
                          <a:solidFill>
                            <a:srgbClr val="0069B4"/>
                          </a:solidFill>
                          <a:effectLst/>
                          <a:latin typeface="Calibri" panose="020F0502020204030204" pitchFamily="34" charset="0"/>
                        </a:rPr>
                        <a:t>was underestimated</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p>
                      <a:pPr marL="285750" indent="-285750" algn="l" fontAlgn="base">
                        <a:buFont typeface="Arial" panose="020B0604020202020204" pitchFamily="34" charset="0"/>
                        <a:buChar char="•"/>
                      </a:pPr>
                      <a:r>
                        <a:rPr lang="en-GB" sz="1400" b="0" i="0" u="none" strike="noStrike" dirty="0">
                          <a:solidFill>
                            <a:srgbClr val="0069B4"/>
                          </a:solidFill>
                          <a:effectLst/>
                          <a:latin typeface="Calibri" panose="020F0502020204030204" pitchFamily="34" charset="0"/>
                        </a:rPr>
                        <a:t>Not enough experienced data analysts</a:t>
                      </a:r>
                      <a:r>
                        <a:rPr lang="en-GB" sz="1400" b="0" i="0" dirty="0">
                          <a:solidFill>
                            <a:srgbClr val="0069B4"/>
                          </a:solidFill>
                          <a:effectLst/>
                          <a:latin typeface="Calibri" panose="020F0502020204030204" pitchFamily="34" charset="0"/>
                        </a:rPr>
                        <a:t>​</a:t>
                      </a:r>
                      <a:endParaRPr lang="en-GB" sz="1100" b="0" i="0" dirty="0">
                        <a:solidFill>
                          <a:srgbClr val="0069B4"/>
                        </a:solidFill>
                        <a:effectLst/>
                        <a:latin typeface="Arial" panose="020B0604020202020204" pitchFamily="34" charset="0"/>
                      </a:endParaRPr>
                    </a:p>
                  </a:txBody>
                  <a:tcPr marL="45720" marR="45720">
                    <a:lnL w="22098" cap="flat" cmpd="sng" algn="ctr">
                      <a:solidFill>
                        <a:srgbClr val="FFFFFF"/>
                      </a:solidFill>
                      <a:prstDash val="solid"/>
                      <a:round/>
                      <a:headEnd type="none" w="med" len="med"/>
                      <a:tailEnd type="none" w="med" len="med"/>
                    </a:lnL>
                    <a:lnR w="22098" cap="flat" cmpd="sng" algn="ctr">
                      <a:solidFill>
                        <a:srgbClr val="FFFFFF"/>
                      </a:solidFill>
                      <a:prstDash val="solid"/>
                      <a:round/>
                      <a:headEnd type="none" w="med" len="med"/>
                      <a:tailEnd type="none" w="med" len="med"/>
                    </a:lnR>
                    <a:lnT w="66294" cap="flat" cmpd="sng" algn="ctr">
                      <a:solidFill>
                        <a:srgbClr val="FFFFFF"/>
                      </a:solidFill>
                      <a:prstDash val="solid"/>
                      <a:round/>
                      <a:headEnd type="none" w="med" len="med"/>
                      <a:tailEnd type="none" w="med" len="med"/>
                    </a:lnT>
                    <a:lnB w="22098" cap="flat" cmpd="sng" algn="ctr">
                      <a:solidFill>
                        <a:srgbClr val="FFFFFF"/>
                      </a:solidFill>
                      <a:prstDash val="solid"/>
                      <a:round/>
                      <a:headEnd type="none" w="med" len="med"/>
                      <a:tailEnd type="none" w="med" len="med"/>
                    </a:lnB>
                    <a:solidFill>
                      <a:srgbClr val="CBD4E5"/>
                    </a:solidFill>
                  </a:tcPr>
                </a:tc>
              </a:tr>
            </a:tbl>
          </a:graphicData>
        </a:graphic>
      </p:graphicFrame>
      <p:sp>
        <p:nvSpPr>
          <p:cNvPr id="7" name="Rectangle 1"/>
          <p:cNvSpPr>
            <a:spLocks noChangeArrowheads="1"/>
          </p:cNvSpPr>
          <p:nvPr/>
        </p:nvSpPr>
        <p:spPr bwMode="auto">
          <a:xfrm>
            <a:off x="554144" y="100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745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483947" y="151036"/>
            <a:ext cx="8180959" cy="386897"/>
          </a:xfrm>
        </p:spPr>
        <p:txBody>
          <a:bodyPr/>
          <a:lstStyle/>
          <a:p>
            <a:r>
              <a:rPr lang="en-GB" dirty="0" smtClean="0"/>
              <a:t>Emerging </a:t>
            </a:r>
            <a:r>
              <a:rPr lang="en-GB" dirty="0"/>
              <a:t>M</a:t>
            </a:r>
            <a:r>
              <a:rPr lang="en-GB" dirty="0" smtClean="0"/>
              <a:t>arket Trends</a:t>
            </a:r>
          </a:p>
        </p:txBody>
      </p:sp>
      <p:sp>
        <p:nvSpPr>
          <p:cNvPr id="5" name="Footer Placeholder 4"/>
          <p:cNvSpPr>
            <a:spLocks noGrp="1"/>
          </p:cNvSpPr>
          <p:nvPr>
            <p:ph type="ftr" sz="quarter" idx="11"/>
          </p:nvPr>
        </p:nvSpPr>
        <p:spPr>
          <a:xfrm>
            <a:off x="5055870" y="4809908"/>
            <a:ext cx="3381376" cy="248400"/>
          </a:xfrm>
        </p:spPr>
        <p:txBody>
          <a:bodyPr/>
          <a:lstStyle/>
          <a:p>
            <a:r>
              <a:rPr lang="en-US"/>
              <a:t>Click to edit footer project title</a:t>
            </a:r>
            <a:endParaRPr lang="nl-NL"/>
          </a:p>
        </p:txBody>
      </p:sp>
      <p:graphicFrame>
        <p:nvGraphicFramePr>
          <p:cNvPr id="7" name="Table 6"/>
          <p:cNvGraphicFramePr>
            <a:graphicFrameLocks noGrp="1"/>
          </p:cNvGraphicFramePr>
          <p:nvPr>
            <p:extLst/>
          </p:nvPr>
        </p:nvGraphicFramePr>
        <p:xfrm>
          <a:off x="1282397" y="919079"/>
          <a:ext cx="6579079" cy="3795586"/>
        </p:xfrm>
        <a:graphic>
          <a:graphicData uri="http://schemas.openxmlformats.org/drawingml/2006/table">
            <a:tbl>
              <a:tblPr bandRow="1">
                <a:tableStyleId>{5C22544A-7EE6-4342-B048-85BDC9FD1C3A}</a:tableStyleId>
              </a:tblPr>
              <a:tblGrid>
                <a:gridCol w="388702">
                  <a:extLst>
                    <a:ext uri="{9D8B030D-6E8A-4147-A177-3AD203B41FA5}">
                      <a16:colId xmlns="" xmlns:a16="http://schemas.microsoft.com/office/drawing/2014/main" val="20000"/>
                    </a:ext>
                  </a:extLst>
                </a:gridCol>
                <a:gridCol w="391259">
                  <a:extLst>
                    <a:ext uri="{9D8B030D-6E8A-4147-A177-3AD203B41FA5}">
                      <a16:colId xmlns="" xmlns:a16="http://schemas.microsoft.com/office/drawing/2014/main" val="20001"/>
                    </a:ext>
                  </a:extLst>
                </a:gridCol>
                <a:gridCol w="2899559">
                  <a:extLst>
                    <a:ext uri="{9D8B030D-6E8A-4147-A177-3AD203B41FA5}">
                      <a16:colId xmlns="" xmlns:a16="http://schemas.microsoft.com/office/drawing/2014/main" val="20002"/>
                    </a:ext>
                  </a:extLst>
                </a:gridCol>
                <a:gridCol w="2899559">
                  <a:extLst>
                    <a:ext uri="{9D8B030D-6E8A-4147-A177-3AD203B41FA5}">
                      <a16:colId xmlns="" xmlns:a16="http://schemas.microsoft.com/office/drawing/2014/main" val="20003"/>
                    </a:ext>
                  </a:extLst>
                </a:gridCol>
              </a:tblGrid>
              <a:tr h="1590373">
                <a:tc rowSpan="3">
                  <a:txBody>
                    <a:bodyPr/>
                    <a:lstStyle/>
                    <a:p>
                      <a:pPr algn="ctr"/>
                      <a:r>
                        <a:rPr lang="en-GB" sz="1300" b="1" dirty="0"/>
                        <a:t>Organisational Competence</a:t>
                      </a:r>
                    </a:p>
                  </a:txBody>
                  <a:tcPr marL="68580" marR="68580" marT="34290" marB="34290" vert="vert27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i="1"/>
                        <a:t>High  </a:t>
                      </a:r>
                    </a:p>
                  </a:txBody>
                  <a:tcPr marL="68580" marR="68580"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a:solidFill>
                            <a:srgbClr val="FF0000"/>
                          </a:solidFill>
                        </a:rPr>
                        <a:t>Contain (emerging outsource)</a:t>
                      </a:r>
                    </a:p>
                  </a:txBody>
                  <a:tcPr marL="68580" marR="68580" marT="34290" marB="34290">
                    <a:lnL w="12700" cmpd="sng">
                      <a:no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dirty="0">
                          <a:solidFill>
                            <a:srgbClr val="FF0000"/>
                          </a:solidFill>
                        </a:rPr>
                        <a:t>Strategic</a:t>
                      </a:r>
                      <a:r>
                        <a:rPr lang="en-GB" sz="1200" baseline="0" dirty="0">
                          <a:solidFill>
                            <a:srgbClr val="FF0000"/>
                          </a:solidFill>
                        </a:rPr>
                        <a:t> (i</a:t>
                      </a:r>
                      <a:r>
                        <a:rPr lang="en-GB" sz="1200" dirty="0">
                          <a:solidFill>
                            <a:srgbClr val="FF0000"/>
                          </a:solidFill>
                        </a:rPr>
                        <a:t>n-house)</a:t>
                      </a:r>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 xmlns:a16="http://schemas.microsoft.com/office/drawing/2014/main" val="10000"/>
                  </a:ext>
                </a:extLst>
              </a:tr>
              <a:tr h="1590373">
                <a:tc vMerge="1">
                  <a:txBody>
                    <a:bodyPr/>
                    <a:lstStyle/>
                    <a:p>
                      <a:endParaRPr lang="en-GB"/>
                    </a:p>
                  </a:txBody>
                  <a:tcPr/>
                </a:tc>
                <a:tc>
                  <a:txBody>
                    <a:bodyPr/>
                    <a:lstStyle/>
                    <a:p>
                      <a:pPr algn="ctr"/>
                      <a:r>
                        <a:rPr lang="en-GB" sz="1200" i="1"/>
                        <a:t>Low</a:t>
                      </a:r>
                    </a:p>
                  </a:txBody>
                  <a:tcPr marL="68580" marR="68580"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a:solidFill>
                            <a:srgbClr val="FF0000"/>
                          </a:solidFill>
                        </a:rPr>
                        <a:t>Support (commodity)</a:t>
                      </a:r>
                    </a:p>
                  </a:txBody>
                  <a:tcPr marL="68580" marR="68580" marT="34290" marB="3429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solidFill>
                      <a:schemeClr val="bg2"/>
                    </a:solidFill>
                  </a:tcPr>
                </a:tc>
                <a:tc>
                  <a:txBody>
                    <a:bodyPr/>
                    <a:lstStyle/>
                    <a:p>
                      <a:pPr algn="ctr"/>
                      <a:r>
                        <a:rPr lang="en-GB" sz="1200">
                          <a:solidFill>
                            <a:srgbClr val="FF0000"/>
                          </a:solidFill>
                        </a:rPr>
                        <a:t/>
                      </a:r>
                      <a:br>
                        <a:rPr lang="en-GB" sz="1200">
                          <a:solidFill>
                            <a:srgbClr val="FF0000"/>
                          </a:solidFill>
                        </a:rPr>
                      </a:br>
                      <a:r>
                        <a:rPr lang="en-GB" sz="1200">
                          <a:solidFill>
                            <a:srgbClr val="FF0000"/>
                          </a:solidFill>
                        </a:rPr>
                        <a:t>Emerging (partner)</a:t>
                      </a:r>
                    </a:p>
                  </a:txBody>
                  <a:tcPr marL="68580" marR="68580" marT="34290" marB="3429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mpd="sng">
                      <a:noFill/>
                    </a:lnB>
                    <a:solidFill>
                      <a:schemeClr val="bg2"/>
                    </a:solidFill>
                  </a:tcPr>
                </a:tc>
                <a:extLst>
                  <a:ext uri="{0D108BD9-81ED-4DB2-BD59-A6C34878D82A}">
                    <a16:rowId xmlns="" xmlns:a16="http://schemas.microsoft.com/office/drawing/2014/main" val="10001"/>
                  </a:ext>
                </a:extLst>
              </a:tr>
              <a:tr h="323926">
                <a:tc vMerge="1">
                  <a:txBody>
                    <a:bodyPr/>
                    <a:lstStyle/>
                    <a:p>
                      <a:endParaRPr lang="en-GB"/>
                    </a:p>
                  </a:txBody>
                  <a:tcPr/>
                </a:tc>
                <a:tc>
                  <a:txBody>
                    <a:bodyPr/>
                    <a:lstStyle/>
                    <a:p>
                      <a:endParaRPr lang="en-GB" sz="1300"/>
                    </a:p>
                  </a:txBody>
                  <a:tcPr marL="68580" marR="68580"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i="1" dirty="0"/>
                        <a:t>Low</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i="1"/>
                        <a:t>High</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90914">
                <a:tc>
                  <a:txBody>
                    <a:bodyPr/>
                    <a:lstStyle/>
                    <a:p>
                      <a:endParaRPr lang="en-GB" sz="130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13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a:r>
                        <a:rPr lang="en-GB" sz="1300" b="1" dirty="0" smtClean="0"/>
                        <a:t>Strategic</a:t>
                      </a:r>
                      <a:r>
                        <a:rPr lang="en-GB" sz="1300" b="1" baseline="0" dirty="0" smtClean="0"/>
                        <a:t> </a:t>
                      </a:r>
                      <a:r>
                        <a:rPr lang="en-GB" sz="1300" b="1" baseline="0" dirty="0"/>
                        <a:t>Impact</a:t>
                      </a:r>
                      <a:endParaRPr lang="en-GB" sz="1300" b="1"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 xmlns:a16="http://schemas.microsoft.com/office/drawing/2014/main" val="10003"/>
                  </a:ext>
                </a:extLst>
              </a:tr>
            </a:tbl>
          </a:graphicData>
        </a:graphic>
      </p:graphicFrame>
      <p:sp>
        <p:nvSpPr>
          <p:cNvPr id="8" name="Rounded Rectangle 7"/>
          <p:cNvSpPr/>
          <p:nvPr/>
        </p:nvSpPr>
        <p:spPr>
          <a:xfrm>
            <a:off x="5373435" y="1550681"/>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Sales &amp; Marketing</a:t>
            </a:r>
          </a:p>
        </p:txBody>
      </p:sp>
      <p:sp>
        <p:nvSpPr>
          <p:cNvPr id="9" name="Rounded Rectangle 8"/>
          <p:cNvSpPr/>
          <p:nvPr/>
        </p:nvSpPr>
        <p:spPr>
          <a:xfrm>
            <a:off x="4423606" y="1946351"/>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Liquid Investment</a:t>
            </a:r>
          </a:p>
        </p:txBody>
      </p:sp>
      <p:sp>
        <p:nvSpPr>
          <p:cNvPr id="10" name="Rounded Rectangle 9"/>
          <p:cNvSpPr/>
          <p:nvPr/>
        </p:nvSpPr>
        <p:spPr>
          <a:xfrm>
            <a:off x="6200155" y="1564768"/>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Commitment Based Investment</a:t>
            </a:r>
          </a:p>
        </p:txBody>
      </p:sp>
      <p:sp>
        <p:nvSpPr>
          <p:cNvPr id="11" name="Rounded Rectangle 10"/>
          <p:cNvSpPr/>
          <p:nvPr/>
        </p:nvSpPr>
        <p:spPr>
          <a:xfrm>
            <a:off x="5651360" y="1975615"/>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Direct Investment</a:t>
            </a:r>
          </a:p>
        </p:txBody>
      </p:sp>
      <p:sp>
        <p:nvSpPr>
          <p:cNvPr id="13" name="Rounded Rectangle 12"/>
          <p:cNvSpPr/>
          <p:nvPr/>
        </p:nvSpPr>
        <p:spPr>
          <a:xfrm>
            <a:off x="2308420" y="3431124"/>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Fund Accounting</a:t>
            </a:r>
          </a:p>
        </p:txBody>
      </p:sp>
      <p:sp>
        <p:nvSpPr>
          <p:cNvPr id="14" name="Rounded Rectangle 13"/>
          <p:cNvSpPr/>
          <p:nvPr/>
        </p:nvSpPr>
        <p:spPr>
          <a:xfrm>
            <a:off x="4616117" y="2245261"/>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Client Reporting</a:t>
            </a:r>
          </a:p>
        </p:txBody>
      </p:sp>
      <p:sp>
        <p:nvSpPr>
          <p:cNvPr id="15" name="Rounded Rectangle 14"/>
          <p:cNvSpPr/>
          <p:nvPr/>
        </p:nvSpPr>
        <p:spPr>
          <a:xfrm>
            <a:off x="3241045" y="1893198"/>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Performance Measurement</a:t>
            </a:r>
            <a:endParaRPr lang="en-GB" sz="675">
              <a:solidFill>
                <a:srgbClr val="FF0000"/>
              </a:solidFill>
            </a:endParaRPr>
          </a:p>
        </p:txBody>
      </p:sp>
      <p:sp>
        <p:nvSpPr>
          <p:cNvPr id="16" name="Rounded Rectangle 15"/>
          <p:cNvSpPr/>
          <p:nvPr/>
        </p:nvSpPr>
        <p:spPr>
          <a:xfrm>
            <a:off x="3170384" y="1394890"/>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Risk Analytics</a:t>
            </a:r>
          </a:p>
        </p:txBody>
      </p:sp>
      <p:sp>
        <p:nvSpPr>
          <p:cNvPr id="17" name="Rounded Rectangle 16"/>
          <p:cNvSpPr/>
          <p:nvPr/>
        </p:nvSpPr>
        <p:spPr>
          <a:xfrm>
            <a:off x="3659121" y="2213588"/>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Trading</a:t>
            </a:r>
          </a:p>
        </p:txBody>
      </p:sp>
      <p:sp>
        <p:nvSpPr>
          <p:cNvPr id="18" name="Rounded Rectangle 17"/>
          <p:cNvSpPr/>
          <p:nvPr/>
        </p:nvSpPr>
        <p:spPr>
          <a:xfrm>
            <a:off x="3868351" y="1632376"/>
            <a:ext cx="820877" cy="285372"/>
          </a:xfrm>
          <a:prstGeom prst="roundRect">
            <a:avLst/>
          </a:prstGeom>
          <a:solidFill>
            <a:srgbClr val="00B0F0"/>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Historical Data &amp; BI</a:t>
            </a:r>
          </a:p>
        </p:txBody>
      </p:sp>
      <p:sp>
        <p:nvSpPr>
          <p:cNvPr id="19" name="Rounded Rectangle 18"/>
          <p:cNvSpPr/>
          <p:nvPr/>
        </p:nvSpPr>
        <p:spPr>
          <a:xfrm>
            <a:off x="2300929" y="1669128"/>
            <a:ext cx="820877" cy="285372"/>
          </a:xfrm>
          <a:prstGeom prst="roundRect">
            <a:avLst/>
          </a:prstGeom>
          <a:solidFill>
            <a:srgbClr val="00B0F0"/>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Data Distribution</a:t>
            </a:r>
          </a:p>
        </p:txBody>
      </p:sp>
      <p:sp>
        <p:nvSpPr>
          <p:cNvPr id="20" name="Rounded Rectangle 19"/>
          <p:cNvSpPr/>
          <p:nvPr/>
        </p:nvSpPr>
        <p:spPr>
          <a:xfrm>
            <a:off x="2613168" y="3076435"/>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UK GA Accounting</a:t>
            </a:r>
          </a:p>
        </p:txBody>
      </p:sp>
      <p:sp>
        <p:nvSpPr>
          <p:cNvPr id="21" name="Rounded Rectangle 20"/>
          <p:cNvSpPr/>
          <p:nvPr/>
        </p:nvSpPr>
        <p:spPr>
          <a:xfrm>
            <a:off x="5133622" y="3335473"/>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Cloud</a:t>
            </a:r>
          </a:p>
        </p:txBody>
      </p:sp>
      <p:sp>
        <p:nvSpPr>
          <p:cNvPr id="22" name="Rounded Rectangle 21"/>
          <p:cNvSpPr/>
          <p:nvPr/>
        </p:nvSpPr>
        <p:spPr>
          <a:xfrm>
            <a:off x="5980408" y="2966321"/>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Data Insights (Analytics)</a:t>
            </a:r>
          </a:p>
        </p:txBody>
      </p:sp>
      <p:sp>
        <p:nvSpPr>
          <p:cNvPr id="4" name="Up Arrow 3"/>
          <p:cNvSpPr/>
          <p:nvPr/>
        </p:nvSpPr>
        <p:spPr>
          <a:xfrm flipV="1">
            <a:off x="6977505" y="2347318"/>
            <a:ext cx="376943" cy="559576"/>
          </a:xfrm>
          <a:prstGeom prst="upArrow">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900">
              <a:solidFill>
                <a:schemeClr val="tx2"/>
              </a:solidFill>
            </a:endParaRPr>
          </a:p>
        </p:txBody>
      </p:sp>
      <p:sp>
        <p:nvSpPr>
          <p:cNvPr id="6" name="Down Arrow 5"/>
          <p:cNvSpPr/>
          <p:nvPr/>
        </p:nvSpPr>
        <p:spPr>
          <a:xfrm>
            <a:off x="2034649" y="2292755"/>
            <a:ext cx="376943" cy="559576"/>
          </a:xfrm>
          <a:prstGeom prst="downArrow">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900">
              <a:solidFill>
                <a:schemeClr val="tx2"/>
              </a:solidFill>
            </a:endParaRPr>
          </a:p>
        </p:txBody>
      </p:sp>
      <p:sp>
        <p:nvSpPr>
          <p:cNvPr id="12" name="Left Arrow 11"/>
          <p:cNvSpPr/>
          <p:nvPr/>
        </p:nvSpPr>
        <p:spPr>
          <a:xfrm>
            <a:off x="4660234" y="1098898"/>
            <a:ext cx="554376" cy="353416"/>
          </a:xfrm>
          <a:prstGeom prst="leftArrow">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900">
              <a:solidFill>
                <a:schemeClr val="tx2"/>
              </a:solidFill>
            </a:endParaRPr>
          </a:p>
        </p:txBody>
      </p:sp>
      <p:sp>
        <p:nvSpPr>
          <p:cNvPr id="29" name="Rounded Rectangle 28"/>
          <p:cNvSpPr/>
          <p:nvPr/>
        </p:nvSpPr>
        <p:spPr>
          <a:xfrm>
            <a:off x="2223121" y="1329220"/>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US GA Accounting</a:t>
            </a:r>
          </a:p>
        </p:txBody>
      </p:sp>
      <p:sp>
        <p:nvSpPr>
          <p:cNvPr id="30" name="Rounded Rectangle 29"/>
          <p:cNvSpPr/>
          <p:nvPr/>
        </p:nvSpPr>
        <p:spPr>
          <a:xfrm>
            <a:off x="2431367" y="2040790"/>
            <a:ext cx="820877" cy="285372"/>
          </a:xfrm>
          <a:prstGeom prst="round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75">
                <a:solidFill>
                  <a:schemeClr val="tx2"/>
                </a:solidFill>
              </a:rPr>
              <a:t>NL GA Accounting</a:t>
            </a:r>
          </a:p>
        </p:txBody>
      </p:sp>
      <p:sp>
        <p:nvSpPr>
          <p:cNvPr id="3" name="TextBox 2"/>
          <p:cNvSpPr txBox="1"/>
          <p:nvPr/>
        </p:nvSpPr>
        <p:spPr>
          <a:xfrm>
            <a:off x="483947" y="537933"/>
            <a:ext cx="8056938" cy="410369"/>
          </a:xfrm>
          <a:prstGeom prst="rect">
            <a:avLst/>
          </a:prstGeom>
        </p:spPr>
        <p:txBody>
          <a:bodyPr wrap="square" lIns="0" tIns="0" rIns="0" bIns="0" rtlCol="0" anchor="t">
            <a:spAutoFit/>
          </a:bodyPr>
          <a:lstStyle/>
          <a:p>
            <a:pPr>
              <a:lnSpc>
                <a:spcPts val="1600"/>
              </a:lnSpc>
            </a:pPr>
            <a:r>
              <a:rPr lang="en-GB" sz="1400" dirty="0" smtClean="0"/>
              <a:t>Under project Raft we will assess the maturity and cost effectiveness of the services in the emerging outsource capabilities.  For the data strategy this impacts our Data Distribution and Traditional Warehouse capabilities</a:t>
            </a:r>
          </a:p>
        </p:txBody>
      </p:sp>
    </p:spTree>
    <p:extLst>
      <p:ext uri="{BB962C8B-B14F-4D97-AF65-F5344CB8AC3E}">
        <p14:creationId xmlns:p14="http://schemas.microsoft.com/office/powerpoint/2010/main" val="392190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6413" name="think-cell Slide" r:id="rId6" imgW="270" imgH="270" progId="TCLayout.ActiveDocument.1">
                  <p:embed/>
                </p:oleObj>
              </mc:Choice>
              <mc:Fallback>
                <p:oleObj name="think-cell Slide" r:id="rId6" imgW="270" imgH="270" progId="TCLayout.ActiveDocument.1">
                  <p:embed/>
                  <p:pic>
                    <p:nvPicPr>
                      <p:cNvPr id="5" name="Object 4" hidden="1"/>
                      <p:cNvPicPr/>
                      <p:nvPr/>
                    </p:nvPicPr>
                    <p:blipFill>
                      <a:blip r:embed="rId7"/>
                      <a:stretch>
                        <a:fillRect/>
                      </a:stretch>
                    </p:blipFill>
                    <p:spPr>
                      <a:xfrm>
                        <a:off x="1191" y="1191"/>
                        <a:ext cx="1191" cy="1191"/>
                      </a:xfrm>
                      <a:prstGeom prst="rect">
                        <a:avLst/>
                      </a:prstGeom>
                    </p:spPr>
                  </p:pic>
                </p:oleObj>
              </mc:Fallback>
            </mc:AlternateContent>
          </a:graphicData>
        </a:graphic>
      </p:graphicFrame>
      <p:sp>
        <p:nvSpPr>
          <p:cNvPr id="4" name="Rectangle 3" hidden="1"/>
          <p:cNvSpPr/>
          <p:nvPr>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a:latin typeface="Arial" panose="020B0604020202020204" pitchFamily="34" charset="0"/>
              <a:ea typeface="+mj-ea"/>
              <a:cs typeface="+mj-cs"/>
              <a:sym typeface="Arial" panose="020B0604020202020204" pitchFamily="34" charset="0"/>
            </a:endParaRPr>
          </a:p>
        </p:txBody>
      </p:sp>
      <p:sp>
        <p:nvSpPr>
          <p:cNvPr id="9" name="Rectangle 8"/>
          <p:cNvSpPr/>
          <p:nvPr/>
        </p:nvSpPr>
        <p:spPr>
          <a:xfrm>
            <a:off x="434579" y="1257275"/>
            <a:ext cx="3240000" cy="3240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6" name="Text Placeholder 5"/>
          <p:cNvSpPr>
            <a:spLocks noGrp="1"/>
          </p:cNvSpPr>
          <p:nvPr>
            <p:ph type="body" sz="quarter" idx="16"/>
          </p:nvPr>
        </p:nvSpPr>
        <p:spPr/>
        <p:txBody>
          <a:bodyPr/>
          <a:lstStyle/>
          <a:p>
            <a:r>
              <a:rPr lang="en-GB"/>
              <a:t>Objective</a:t>
            </a:r>
          </a:p>
        </p:txBody>
      </p:sp>
      <p:sp>
        <p:nvSpPr>
          <p:cNvPr id="7" name="Text Placeholder 6"/>
          <p:cNvSpPr>
            <a:spLocks noGrp="1"/>
          </p:cNvSpPr>
          <p:nvPr>
            <p:ph type="body" sz="quarter" idx="17"/>
          </p:nvPr>
        </p:nvSpPr>
        <p:spPr/>
        <p:txBody>
          <a:bodyPr/>
          <a:lstStyle/>
          <a:p>
            <a:r>
              <a:rPr lang="en-GB">
                <a:ea typeface="Verdana"/>
              </a:rPr>
              <a:t>Improve the way we capture, store, manage, share and use data</a:t>
            </a:r>
          </a:p>
        </p:txBody>
      </p:sp>
      <p:sp>
        <p:nvSpPr>
          <p:cNvPr id="8" name="Rectangle 7"/>
          <p:cNvSpPr/>
          <p:nvPr/>
        </p:nvSpPr>
        <p:spPr>
          <a:xfrm>
            <a:off x="434579" y="3821561"/>
            <a:ext cx="746312" cy="6757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0" name="Rectangle 9"/>
          <p:cNvSpPr/>
          <p:nvPr/>
        </p:nvSpPr>
        <p:spPr>
          <a:xfrm>
            <a:off x="434579" y="1797275"/>
            <a:ext cx="2700000" cy="27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1" name="Rectangle 10"/>
          <p:cNvSpPr/>
          <p:nvPr/>
        </p:nvSpPr>
        <p:spPr>
          <a:xfrm>
            <a:off x="434579" y="2337275"/>
            <a:ext cx="2160000" cy="216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2" name="Rectangle 11"/>
          <p:cNvSpPr/>
          <p:nvPr/>
        </p:nvSpPr>
        <p:spPr>
          <a:xfrm>
            <a:off x="434579" y="2877275"/>
            <a:ext cx="1620000" cy="162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a:p>
        </p:txBody>
      </p:sp>
      <p:sp>
        <p:nvSpPr>
          <p:cNvPr id="13" name="Rectangle 12"/>
          <p:cNvSpPr/>
          <p:nvPr/>
        </p:nvSpPr>
        <p:spPr>
          <a:xfrm>
            <a:off x="434579" y="3417275"/>
            <a:ext cx="1080000" cy="108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75" err="1"/>
          </a:p>
        </p:txBody>
      </p:sp>
      <p:sp>
        <p:nvSpPr>
          <p:cNvPr id="14" name="TextBox 13"/>
          <p:cNvSpPr txBox="1"/>
          <p:nvPr/>
        </p:nvSpPr>
        <p:spPr>
          <a:xfrm>
            <a:off x="599091" y="3557402"/>
            <a:ext cx="1082710" cy="288541"/>
          </a:xfrm>
          <a:prstGeom prst="rect">
            <a:avLst/>
          </a:prstGeom>
          <a:noFill/>
        </p:spPr>
        <p:txBody>
          <a:bodyPr wrap="square" rtlCol="0" anchor="t">
            <a:spAutoFit/>
          </a:bodyPr>
          <a:lstStyle/>
          <a:p>
            <a:pPr algn="ctr"/>
            <a:r>
              <a:rPr lang="en-US" sz="1250">
                <a:solidFill>
                  <a:schemeClr val="bg1"/>
                </a:solidFill>
              </a:rPr>
              <a:t>Use</a:t>
            </a:r>
            <a:endParaRPr lang="en-US" sz="1275">
              <a:solidFill>
                <a:schemeClr val="bg1"/>
              </a:solidFill>
            </a:endParaRPr>
          </a:p>
        </p:txBody>
      </p:sp>
      <p:sp>
        <p:nvSpPr>
          <p:cNvPr id="15" name="TextBox 14"/>
          <p:cNvSpPr txBox="1"/>
          <p:nvPr/>
        </p:nvSpPr>
        <p:spPr>
          <a:xfrm>
            <a:off x="1427884" y="2943861"/>
            <a:ext cx="655529" cy="294313"/>
          </a:xfrm>
          <a:prstGeom prst="rect">
            <a:avLst/>
          </a:prstGeom>
          <a:noFill/>
        </p:spPr>
        <p:txBody>
          <a:bodyPr wrap="square" rtlCol="0" anchor="t">
            <a:spAutoFit/>
          </a:bodyPr>
          <a:lstStyle/>
          <a:p>
            <a:r>
              <a:rPr lang="en-US" sz="1250">
                <a:solidFill>
                  <a:schemeClr val="bg1"/>
                </a:solidFill>
              </a:rPr>
              <a:t>Share</a:t>
            </a:r>
            <a:endParaRPr lang="en-US" sz="1275">
              <a:solidFill>
                <a:schemeClr val="bg1"/>
              </a:solidFill>
            </a:endParaRPr>
          </a:p>
        </p:txBody>
      </p:sp>
      <p:sp>
        <p:nvSpPr>
          <p:cNvPr id="16" name="TextBox 15"/>
          <p:cNvSpPr txBox="1"/>
          <p:nvPr/>
        </p:nvSpPr>
        <p:spPr>
          <a:xfrm>
            <a:off x="1823723" y="2429593"/>
            <a:ext cx="869120" cy="288541"/>
          </a:xfrm>
          <a:prstGeom prst="rect">
            <a:avLst/>
          </a:prstGeom>
          <a:noFill/>
        </p:spPr>
        <p:txBody>
          <a:bodyPr wrap="square" rtlCol="0">
            <a:spAutoFit/>
          </a:bodyPr>
          <a:lstStyle/>
          <a:p>
            <a:r>
              <a:rPr lang="en-US" sz="1275">
                <a:solidFill>
                  <a:schemeClr val="bg1"/>
                </a:solidFill>
              </a:rPr>
              <a:t>Manage</a:t>
            </a:r>
          </a:p>
        </p:txBody>
      </p:sp>
      <p:sp>
        <p:nvSpPr>
          <p:cNvPr id="17" name="TextBox 16"/>
          <p:cNvSpPr txBox="1"/>
          <p:nvPr/>
        </p:nvSpPr>
        <p:spPr>
          <a:xfrm>
            <a:off x="2571699" y="1876821"/>
            <a:ext cx="678620" cy="284693"/>
          </a:xfrm>
          <a:prstGeom prst="rect">
            <a:avLst/>
          </a:prstGeom>
          <a:noFill/>
        </p:spPr>
        <p:txBody>
          <a:bodyPr wrap="square" rtlCol="0" anchor="t">
            <a:spAutoFit/>
          </a:bodyPr>
          <a:lstStyle/>
          <a:p>
            <a:r>
              <a:rPr lang="en-US" sz="1250">
                <a:cs typeface="Calibri"/>
              </a:rPr>
              <a:t>Store</a:t>
            </a:r>
          </a:p>
        </p:txBody>
      </p:sp>
      <p:sp>
        <p:nvSpPr>
          <p:cNvPr id="18" name="TextBox 17"/>
          <p:cNvSpPr txBox="1"/>
          <p:nvPr/>
        </p:nvSpPr>
        <p:spPr>
          <a:xfrm>
            <a:off x="2909810" y="1279094"/>
            <a:ext cx="776756" cy="284693"/>
          </a:xfrm>
          <a:prstGeom prst="rect">
            <a:avLst/>
          </a:prstGeom>
          <a:noFill/>
        </p:spPr>
        <p:txBody>
          <a:bodyPr wrap="square" rtlCol="0" anchor="t">
            <a:spAutoFit/>
          </a:bodyPr>
          <a:lstStyle/>
          <a:p>
            <a:r>
              <a:rPr lang="en-US" sz="1250"/>
              <a:t>Capture</a:t>
            </a:r>
            <a:endParaRPr lang="en-US" sz="1275"/>
          </a:p>
        </p:txBody>
      </p:sp>
      <p:sp>
        <p:nvSpPr>
          <p:cNvPr id="2" name="Arrow: Right 1">
            <a:extLst>
              <a:ext uri="{FF2B5EF4-FFF2-40B4-BE49-F238E27FC236}">
                <a16:creationId xmlns="" xmlns:a16="http://schemas.microsoft.com/office/drawing/2014/main" id="{3009C4D0-245A-4251-A4A0-BB7296A402E9}"/>
              </a:ext>
            </a:extLst>
          </p:cNvPr>
          <p:cNvSpPr/>
          <p:nvPr/>
        </p:nvSpPr>
        <p:spPr>
          <a:xfrm rot="19080000">
            <a:off x="451750" y="2115844"/>
            <a:ext cx="2450453" cy="49617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ea typeface="+mn-lt"/>
                <a:cs typeface="+mn-lt"/>
              </a:rPr>
              <a:t>Business steers data priorities</a:t>
            </a:r>
          </a:p>
        </p:txBody>
      </p:sp>
      <p:sp>
        <p:nvSpPr>
          <p:cNvPr id="3" name="Arrow: Left 2">
            <a:extLst>
              <a:ext uri="{FF2B5EF4-FFF2-40B4-BE49-F238E27FC236}">
                <a16:creationId xmlns="" xmlns:a16="http://schemas.microsoft.com/office/drawing/2014/main" id="{9748E8EA-F776-4382-ACA2-924A90449983}"/>
              </a:ext>
            </a:extLst>
          </p:cNvPr>
          <p:cNvSpPr/>
          <p:nvPr/>
        </p:nvSpPr>
        <p:spPr>
          <a:xfrm rot="19080000">
            <a:off x="1264684" y="2843929"/>
            <a:ext cx="2450453" cy="496178"/>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tx1"/>
                </a:solidFill>
                <a:ea typeface="+mn-lt"/>
                <a:cs typeface="+mn-lt"/>
              </a:rPr>
              <a:t>Data enables the business</a:t>
            </a:r>
          </a:p>
        </p:txBody>
      </p:sp>
      <p:sp>
        <p:nvSpPr>
          <p:cNvPr id="21" name="Arrow: Pentagon 20">
            <a:extLst>
              <a:ext uri="{FF2B5EF4-FFF2-40B4-BE49-F238E27FC236}">
                <a16:creationId xmlns="" xmlns:a16="http://schemas.microsoft.com/office/drawing/2014/main" id="{0868F12E-6F8A-4712-97DB-918429428E82}"/>
              </a:ext>
            </a:extLst>
          </p:cNvPr>
          <p:cNvSpPr/>
          <p:nvPr/>
        </p:nvSpPr>
        <p:spPr>
          <a:xfrm flipH="1">
            <a:off x="3772444" y="1179216"/>
            <a:ext cx="4765454" cy="478860"/>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69B4"/>
                </a:solidFill>
                <a:ea typeface="+mn-lt"/>
                <a:cs typeface="+mn-lt"/>
              </a:rPr>
              <a:t>Outsource partners capture the data their platforms need</a:t>
            </a:r>
          </a:p>
        </p:txBody>
      </p:sp>
      <p:sp>
        <p:nvSpPr>
          <p:cNvPr id="39" name="Arrow: Pentagon 38">
            <a:extLst>
              <a:ext uri="{FF2B5EF4-FFF2-40B4-BE49-F238E27FC236}">
                <a16:creationId xmlns="" xmlns:a16="http://schemas.microsoft.com/office/drawing/2014/main" id="{3859A7AF-989B-4E5D-BD26-AD4E77784BB1}"/>
              </a:ext>
            </a:extLst>
          </p:cNvPr>
          <p:cNvSpPr/>
          <p:nvPr/>
        </p:nvSpPr>
        <p:spPr>
          <a:xfrm flipH="1">
            <a:off x="3783989" y="3447898"/>
            <a:ext cx="4765454" cy="478860"/>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69B4"/>
                </a:solidFill>
                <a:ea typeface="+mn-lt"/>
                <a:cs typeface="+mn-lt"/>
              </a:rPr>
              <a:t>We lever advanced AI and analytics for cross function data analysis</a:t>
            </a:r>
            <a:endParaRPr lang="en-US" dirty="0">
              <a:solidFill>
                <a:srgbClr val="0069B4"/>
              </a:solidFill>
            </a:endParaRPr>
          </a:p>
        </p:txBody>
      </p:sp>
      <p:sp>
        <p:nvSpPr>
          <p:cNvPr id="40" name="Arrow: Pentagon 39">
            <a:extLst>
              <a:ext uri="{FF2B5EF4-FFF2-40B4-BE49-F238E27FC236}">
                <a16:creationId xmlns="" xmlns:a16="http://schemas.microsoft.com/office/drawing/2014/main" id="{8A3A300E-B519-4DAC-8CF4-4B7D3AAA9D9F}"/>
              </a:ext>
            </a:extLst>
          </p:cNvPr>
          <p:cNvSpPr/>
          <p:nvPr/>
        </p:nvSpPr>
        <p:spPr>
          <a:xfrm flipH="1">
            <a:off x="3801308" y="2880728"/>
            <a:ext cx="4765454" cy="478860"/>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69B4"/>
                </a:solidFill>
                <a:ea typeface="+mn-lt"/>
                <a:cs typeface="+mn-lt"/>
              </a:rPr>
              <a:t>Data lake is the single place where we consolidate data from partners</a:t>
            </a:r>
            <a:endParaRPr lang="en-US" sz="1200" dirty="0">
              <a:solidFill>
                <a:srgbClr val="0069B4"/>
              </a:solidFill>
              <a:cs typeface="Calibri"/>
            </a:endParaRPr>
          </a:p>
        </p:txBody>
      </p:sp>
      <p:sp>
        <p:nvSpPr>
          <p:cNvPr id="41" name="Arrow: Pentagon 40">
            <a:extLst>
              <a:ext uri="{FF2B5EF4-FFF2-40B4-BE49-F238E27FC236}">
                <a16:creationId xmlns="" xmlns:a16="http://schemas.microsoft.com/office/drawing/2014/main" id="{E879594D-2767-4A16-828C-16F6CCFA6678}"/>
              </a:ext>
            </a:extLst>
          </p:cNvPr>
          <p:cNvSpPr/>
          <p:nvPr/>
        </p:nvSpPr>
        <p:spPr>
          <a:xfrm flipH="1">
            <a:off x="3783989" y="2313557"/>
            <a:ext cx="4765454" cy="478860"/>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69B4"/>
                </a:solidFill>
                <a:ea typeface="+mn-lt"/>
                <a:cs typeface="+mn-lt"/>
              </a:rPr>
              <a:t>Data Management becomes an oversight function and not a core business capability</a:t>
            </a:r>
          </a:p>
        </p:txBody>
      </p:sp>
      <p:sp>
        <p:nvSpPr>
          <p:cNvPr id="42" name="Arrow: Pentagon 41">
            <a:extLst>
              <a:ext uri="{FF2B5EF4-FFF2-40B4-BE49-F238E27FC236}">
                <a16:creationId xmlns="" xmlns:a16="http://schemas.microsoft.com/office/drawing/2014/main" id="{5BF44912-4EEA-45E8-B0E7-A7735007E04C}"/>
              </a:ext>
            </a:extLst>
          </p:cNvPr>
          <p:cNvSpPr/>
          <p:nvPr/>
        </p:nvSpPr>
        <p:spPr>
          <a:xfrm flipH="1">
            <a:off x="3783989" y="1746387"/>
            <a:ext cx="4765454" cy="478860"/>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69B4"/>
                </a:solidFill>
                <a:ea typeface="+mn-lt"/>
                <a:cs typeface="+mn-lt"/>
              </a:rPr>
              <a:t>Partners store the data their outsourced function needs</a:t>
            </a:r>
            <a:endParaRPr lang="en-US" sz="1200" dirty="0">
              <a:solidFill>
                <a:srgbClr val="0069B4"/>
              </a:solidFill>
              <a:cs typeface="Calibri"/>
            </a:endParaRPr>
          </a:p>
        </p:txBody>
      </p:sp>
    </p:spTree>
    <p:extLst>
      <p:ext uri="{BB962C8B-B14F-4D97-AF65-F5344CB8AC3E}">
        <p14:creationId xmlns:p14="http://schemas.microsoft.com/office/powerpoint/2010/main" val="126904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ea typeface="Verdana"/>
              </a:rPr>
              <a:t>Current State </a:t>
            </a:r>
            <a:r>
              <a:rPr lang="en-GB" dirty="0">
                <a:solidFill>
                  <a:srgbClr val="FF0000"/>
                </a:solidFill>
                <a:ea typeface="Verdana"/>
              </a:rPr>
              <a:t>(Need a picture of current state)</a:t>
            </a:r>
            <a:endParaRPr lang="en-GB" dirty="0">
              <a:solidFill>
                <a:srgbClr val="FF0000"/>
              </a:solidFill>
            </a:endParaRPr>
          </a:p>
        </p:txBody>
      </p:sp>
      <p:sp>
        <p:nvSpPr>
          <p:cNvPr id="4" name="Text Placeholder 3"/>
          <p:cNvSpPr>
            <a:spLocks noGrp="1"/>
          </p:cNvSpPr>
          <p:nvPr>
            <p:ph type="body" sz="quarter" idx="17"/>
          </p:nvPr>
        </p:nvSpPr>
        <p:spPr/>
        <p:txBody>
          <a:bodyPr/>
          <a:lstStyle/>
          <a:p>
            <a:r>
              <a:rPr lang="en-GB">
                <a:ea typeface="Verdana"/>
              </a:rPr>
              <a:t>Each office has pursued its own data strategy and adopted different tools</a:t>
            </a:r>
            <a:endParaRPr lang="en-GB" err="1"/>
          </a:p>
        </p:txBody>
      </p:sp>
      <p:graphicFrame>
        <p:nvGraphicFramePr>
          <p:cNvPr id="5" name="Table 4"/>
          <p:cNvGraphicFramePr>
            <a:graphicFrameLocks noGrp="1"/>
          </p:cNvGraphicFramePr>
          <p:nvPr>
            <p:extLst>
              <p:ext uri="{D42A27DB-BD31-4B8C-83A1-F6EECF244321}">
                <p14:modId xmlns:p14="http://schemas.microsoft.com/office/powerpoint/2010/main" val="392880732"/>
              </p:ext>
            </p:extLst>
          </p:nvPr>
        </p:nvGraphicFramePr>
        <p:xfrm>
          <a:off x="496454" y="1027546"/>
          <a:ext cx="8202944" cy="3259847"/>
        </p:xfrm>
        <a:graphic>
          <a:graphicData uri="http://schemas.openxmlformats.org/drawingml/2006/table">
            <a:tbl>
              <a:tblPr firstRow="1" bandRow="1">
                <a:tableStyleId>{5C22544A-7EE6-4342-B048-85BDC9FD1C3A}</a:tableStyleId>
              </a:tblPr>
              <a:tblGrid>
                <a:gridCol w="822959">
                  <a:extLst>
                    <a:ext uri="{9D8B030D-6E8A-4147-A177-3AD203B41FA5}">
                      <a16:colId xmlns="" xmlns:a16="http://schemas.microsoft.com/office/drawing/2014/main" val="20000"/>
                    </a:ext>
                  </a:extLst>
                </a:gridCol>
                <a:gridCol w="1475997">
                  <a:extLst>
                    <a:ext uri="{9D8B030D-6E8A-4147-A177-3AD203B41FA5}">
                      <a16:colId xmlns="" xmlns:a16="http://schemas.microsoft.com/office/drawing/2014/main" val="20001"/>
                    </a:ext>
                  </a:extLst>
                </a:gridCol>
                <a:gridCol w="1475997">
                  <a:extLst>
                    <a:ext uri="{9D8B030D-6E8A-4147-A177-3AD203B41FA5}">
                      <a16:colId xmlns="" xmlns:a16="http://schemas.microsoft.com/office/drawing/2014/main" val="20002"/>
                    </a:ext>
                  </a:extLst>
                </a:gridCol>
                <a:gridCol w="1475997">
                  <a:extLst>
                    <a:ext uri="{9D8B030D-6E8A-4147-A177-3AD203B41FA5}">
                      <a16:colId xmlns="" xmlns:a16="http://schemas.microsoft.com/office/drawing/2014/main" val="20003"/>
                    </a:ext>
                  </a:extLst>
                </a:gridCol>
                <a:gridCol w="1475997">
                  <a:extLst>
                    <a:ext uri="{9D8B030D-6E8A-4147-A177-3AD203B41FA5}">
                      <a16:colId xmlns="" xmlns:a16="http://schemas.microsoft.com/office/drawing/2014/main" val="20004"/>
                    </a:ext>
                  </a:extLst>
                </a:gridCol>
                <a:gridCol w="1475997">
                  <a:extLst>
                    <a:ext uri="{9D8B030D-6E8A-4147-A177-3AD203B41FA5}">
                      <a16:colId xmlns="" xmlns:a16="http://schemas.microsoft.com/office/drawing/2014/main" val="20005"/>
                    </a:ext>
                  </a:extLst>
                </a:gridCol>
              </a:tblGrid>
              <a:tr h="250151">
                <a:tc>
                  <a:txBody>
                    <a:bodyPr/>
                    <a:lstStyle/>
                    <a:p>
                      <a:r>
                        <a:rPr lang="en-GB" sz="900" dirty="0"/>
                        <a:t>Office</a:t>
                      </a:r>
                    </a:p>
                  </a:txBody>
                  <a:tcPr/>
                </a:tc>
                <a:tc>
                  <a:txBody>
                    <a:bodyPr/>
                    <a:lstStyle/>
                    <a:p>
                      <a:r>
                        <a:rPr lang="en-GB" sz="900"/>
                        <a:t>Capture</a:t>
                      </a:r>
                    </a:p>
                  </a:txBody>
                  <a:tcPr/>
                </a:tc>
                <a:tc>
                  <a:txBody>
                    <a:bodyPr/>
                    <a:lstStyle/>
                    <a:p>
                      <a:r>
                        <a:rPr lang="en-GB" sz="900"/>
                        <a:t>Store</a:t>
                      </a:r>
                    </a:p>
                  </a:txBody>
                  <a:tcPr/>
                </a:tc>
                <a:tc>
                  <a:txBody>
                    <a:bodyPr/>
                    <a:lstStyle/>
                    <a:p>
                      <a:r>
                        <a:rPr lang="en-GB" sz="900"/>
                        <a:t>Manage</a:t>
                      </a:r>
                    </a:p>
                  </a:txBody>
                  <a:tcPr/>
                </a:tc>
                <a:tc>
                  <a:txBody>
                    <a:bodyPr/>
                    <a:lstStyle/>
                    <a:p>
                      <a:r>
                        <a:rPr lang="en-GB" sz="900"/>
                        <a:t>Share</a:t>
                      </a:r>
                    </a:p>
                  </a:txBody>
                  <a:tcPr/>
                </a:tc>
                <a:tc>
                  <a:txBody>
                    <a:bodyPr/>
                    <a:lstStyle/>
                    <a:p>
                      <a:r>
                        <a:rPr lang="en-GB" sz="900"/>
                        <a:t>Use</a:t>
                      </a:r>
                    </a:p>
                  </a:txBody>
                  <a:tcPr/>
                </a:tc>
                <a:extLst>
                  <a:ext uri="{0D108BD9-81ED-4DB2-BD59-A6C34878D82A}">
                    <a16:rowId xmlns="" xmlns:a16="http://schemas.microsoft.com/office/drawing/2014/main" val="10000"/>
                  </a:ext>
                </a:extLst>
              </a:tr>
              <a:tr h="558030">
                <a:tc>
                  <a:txBody>
                    <a:bodyPr/>
                    <a:lstStyle/>
                    <a:p>
                      <a:r>
                        <a:rPr lang="en-GB" sz="900"/>
                        <a:t>US</a:t>
                      </a:r>
                    </a:p>
                  </a:txBody>
                  <a:tcPr anchor="ctr"/>
                </a:tc>
                <a:tc>
                  <a:txBody>
                    <a:bodyPr/>
                    <a:lstStyle/>
                    <a:p>
                      <a:pPr marL="171450" indent="-171450">
                        <a:buFont typeface="Arial" panose="020B0604020202020204" pitchFamily="34" charset="0"/>
                        <a:buChar char="•"/>
                      </a:pPr>
                      <a:r>
                        <a:rPr lang="en-GB" sz="900" dirty="0" smtClean="0"/>
                        <a:t>Information</a:t>
                      </a:r>
                    </a:p>
                    <a:p>
                      <a:pPr marL="171450" indent="-171450">
                        <a:buFont typeface="Arial" panose="020B0604020202020204" pitchFamily="34" charset="0"/>
                        <a:buChar char="•"/>
                      </a:pPr>
                      <a:r>
                        <a:rPr lang="en-GB" sz="900" dirty="0" smtClean="0"/>
                        <a:t>Markit EDM</a:t>
                      </a:r>
                      <a:endParaRPr lang="en-GB" sz="900" dirty="0"/>
                    </a:p>
                  </a:txBody>
                  <a:tcPr anchor="ctr"/>
                </a:tc>
                <a:tc>
                  <a:txBody>
                    <a:bodyPr/>
                    <a:lstStyle/>
                    <a:p>
                      <a:pPr marL="171450" indent="-171450">
                        <a:buFont typeface="Arial" panose="020B0604020202020204" pitchFamily="34" charset="0"/>
                        <a:buChar char="•"/>
                      </a:pPr>
                      <a:r>
                        <a:rPr lang="en-GB" sz="900" dirty="0" smtClean="0"/>
                        <a:t>Oracle</a:t>
                      </a:r>
                      <a:endParaRPr lang="en-GB" sz="900" baseline="0" dirty="0"/>
                    </a:p>
                    <a:p>
                      <a:pPr marL="171450" indent="-171450">
                        <a:buFont typeface="Arial" panose="020B0604020202020204" pitchFamily="34" charset="0"/>
                        <a:buChar char="•"/>
                      </a:pPr>
                      <a:r>
                        <a:rPr lang="en-GB" sz="900" baseline="0" dirty="0" smtClean="0"/>
                        <a:t>MS SQL Server</a:t>
                      </a:r>
                      <a:endParaRPr lang="en-GB" sz="900" baseline="0" dirty="0"/>
                    </a:p>
                  </a:txBody>
                  <a:tcPr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smtClean="0"/>
                        <a:t>Separate Data Management Team check data integrity</a:t>
                      </a:r>
                    </a:p>
                  </a:txBody>
                  <a:tcPr anchor="ctr"/>
                </a:tc>
                <a:tc>
                  <a:txBody>
                    <a:bodyPr/>
                    <a:lstStyle/>
                    <a:p>
                      <a:pPr marL="171450" indent="-171450">
                        <a:buFont typeface="Arial" panose="020B0604020202020204" pitchFamily="34" charset="0"/>
                        <a:buChar char="•"/>
                      </a:pPr>
                      <a:r>
                        <a:rPr lang="en-GB" sz="900" dirty="0"/>
                        <a:t>Informatica </a:t>
                      </a:r>
                      <a:endParaRPr lang="en-GB" sz="900" dirty="0" smtClean="0"/>
                    </a:p>
                    <a:p>
                      <a:pPr marL="171450" indent="-171450">
                        <a:buFont typeface="Arial" panose="020B0604020202020204" pitchFamily="34" charset="0"/>
                        <a:buChar char="•"/>
                      </a:pPr>
                      <a:r>
                        <a:rPr lang="en-GB" sz="900" baseline="0" dirty="0" smtClean="0"/>
                        <a:t>MS Access</a:t>
                      </a:r>
                      <a:endParaRPr lang="en-GB" sz="900" baseline="0" dirty="0"/>
                    </a:p>
                    <a:p>
                      <a:pPr marL="171450" indent="-171450">
                        <a:buFont typeface="Arial" panose="020B0604020202020204" pitchFamily="34" charset="0"/>
                        <a:buChar char="•"/>
                      </a:pPr>
                      <a:r>
                        <a:rPr lang="en-GB" sz="900" baseline="0" dirty="0" smtClean="0"/>
                        <a:t>Control M</a:t>
                      </a:r>
                    </a:p>
                  </a:txBody>
                  <a:tcPr anchor="ctr"/>
                </a:tc>
                <a:tc>
                  <a:txBody>
                    <a:bodyPr/>
                    <a:lstStyle/>
                    <a:p>
                      <a:pPr marL="171450" indent="-171450">
                        <a:buFont typeface="Arial" panose="020B0604020202020204" pitchFamily="34" charset="0"/>
                        <a:buChar char="•"/>
                      </a:pPr>
                      <a:r>
                        <a:rPr lang="en-GB" sz="900" dirty="0"/>
                        <a:t>Business </a:t>
                      </a:r>
                      <a:r>
                        <a:rPr lang="en-GB" sz="900" dirty="0" smtClean="0"/>
                        <a:t>Objects</a:t>
                      </a:r>
                      <a:endParaRPr lang="en-GB" sz="900" dirty="0"/>
                    </a:p>
                  </a:txBody>
                  <a:tcPr anchor="ctr"/>
                </a:tc>
                <a:extLst>
                  <a:ext uri="{0D108BD9-81ED-4DB2-BD59-A6C34878D82A}">
                    <a16:rowId xmlns="" xmlns:a16="http://schemas.microsoft.com/office/drawing/2014/main" val="10001"/>
                  </a:ext>
                </a:extLst>
              </a:tr>
              <a:tr h="0">
                <a:tc>
                  <a:txBody>
                    <a:bodyPr/>
                    <a:lstStyle/>
                    <a:p>
                      <a:r>
                        <a:rPr lang="en-GB" sz="900"/>
                        <a:t>NL</a:t>
                      </a:r>
                    </a:p>
                  </a:txBody>
                  <a:tcPr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t>Markit </a:t>
                      </a:r>
                      <a:r>
                        <a:rPr lang="en-GB" sz="900" dirty="0" smtClean="0"/>
                        <a:t>EDM</a:t>
                      </a:r>
                    </a:p>
                  </a:txBody>
                  <a:tcPr anchor="ctr"/>
                </a:tc>
                <a:tc>
                  <a:txBody>
                    <a:bodyPr/>
                    <a:lstStyle/>
                    <a:p>
                      <a:pPr marL="171450" indent="-171450">
                        <a:buFont typeface="Arial" panose="020B0604020202020204" pitchFamily="34" charset="0"/>
                        <a:buChar char="•"/>
                      </a:pPr>
                      <a:r>
                        <a:rPr lang="en-GB" sz="900" dirty="0" smtClean="0"/>
                        <a:t>Oracle</a:t>
                      </a:r>
                    </a:p>
                    <a:p>
                      <a:pPr marL="171450" indent="-171450">
                        <a:buFont typeface="Arial" panose="020B0604020202020204" pitchFamily="34" charset="0"/>
                        <a:buChar char="•"/>
                      </a:pPr>
                      <a:r>
                        <a:rPr lang="en-GB" sz="900" dirty="0" smtClean="0"/>
                        <a:t>MS SQL</a:t>
                      </a:r>
                      <a:r>
                        <a:rPr lang="en-GB" sz="900" baseline="0" dirty="0" smtClean="0"/>
                        <a:t> Server</a:t>
                      </a:r>
                      <a:endParaRPr lang="en-GB" sz="900" dirty="0"/>
                    </a:p>
                  </a:txBody>
                  <a:tcPr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t>Separate Data Management Team check data integrity</a:t>
                      </a:r>
                    </a:p>
                  </a:txBody>
                  <a:tcPr anchor="ctr"/>
                </a:tc>
                <a:tc>
                  <a:txBody>
                    <a:bodyPr/>
                    <a:lstStyle/>
                    <a:p>
                      <a:pPr marL="171450" indent="-171450">
                        <a:buFont typeface="Arial" panose="020B0604020202020204" pitchFamily="34" charset="0"/>
                        <a:buChar char="•"/>
                      </a:pPr>
                      <a:r>
                        <a:rPr lang="en-GB" sz="900" dirty="0"/>
                        <a:t>Home grown Communications </a:t>
                      </a:r>
                      <a:r>
                        <a:rPr lang="en-GB" sz="900" dirty="0" smtClean="0"/>
                        <a:t>Bus</a:t>
                      </a:r>
                    </a:p>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smtClean="0"/>
                        <a:t>GECS</a:t>
                      </a:r>
                    </a:p>
                  </a:txBody>
                  <a:tcPr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t>Business </a:t>
                      </a:r>
                      <a:r>
                        <a:rPr lang="en-GB" sz="900" dirty="0" smtClean="0"/>
                        <a:t>Objects</a:t>
                      </a:r>
                      <a:endParaRPr lang="en-GB" sz="900" dirty="0"/>
                    </a:p>
                  </a:txBody>
                  <a:tcPr anchor="ctr"/>
                </a:tc>
                <a:extLst>
                  <a:ext uri="{0D108BD9-81ED-4DB2-BD59-A6C34878D82A}">
                    <a16:rowId xmlns="" xmlns:a16="http://schemas.microsoft.com/office/drawing/2014/main" val="10002"/>
                  </a:ext>
                </a:extLst>
              </a:tr>
              <a:tr h="534448">
                <a:tc>
                  <a:txBody>
                    <a:bodyPr/>
                    <a:lstStyle/>
                    <a:p>
                      <a:r>
                        <a:rPr lang="en-GB" sz="900"/>
                        <a:t>TKPI</a:t>
                      </a:r>
                    </a:p>
                  </a:txBody>
                  <a:tcPr anchor="ctr"/>
                </a:tc>
                <a:tc>
                  <a:txBody>
                    <a:bodyPr/>
                    <a:lstStyle/>
                    <a:p>
                      <a:pPr marL="171450" indent="-171450">
                        <a:buFont typeface="Arial" panose="020B0604020202020204" pitchFamily="34" charset="0"/>
                        <a:buChar char="•"/>
                      </a:pPr>
                      <a:r>
                        <a:rPr lang="en-GB" sz="900"/>
                        <a:t>Markit EDM</a:t>
                      </a:r>
                    </a:p>
                    <a:p>
                      <a:pPr marL="171450" indent="-171450">
                        <a:buFont typeface="Arial" panose="020B0604020202020204" pitchFamily="34" charset="0"/>
                        <a:buChar char="•"/>
                      </a:pPr>
                      <a:r>
                        <a:rPr lang="en-GB" sz="900"/>
                        <a:t>End user computing</a:t>
                      </a:r>
                    </a:p>
                  </a:txBody>
                  <a:tcPr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t>MS SQL Server</a:t>
                      </a:r>
                    </a:p>
                    <a:p>
                      <a:pPr marL="171450" indent="-171450">
                        <a:buFont typeface="Arial" panose="020B0604020202020204" pitchFamily="34" charset="0"/>
                        <a:buChar char="•"/>
                      </a:pPr>
                      <a:endParaRPr lang="en-GB" sz="900" dirty="0"/>
                    </a:p>
                  </a:txBody>
                  <a:tcPr anchor="ctr"/>
                </a:tc>
                <a:tc>
                  <a:txBody>
                    <a:bodyPr/>
                    <a:lstStyle/>
                    <a:p>
                      <a:pPr marL="171450" indent="-171450">
                        <a:buFont typeface="Arial" panose="020B0604020202020204" pitchFamily="34" charset="0"/>
                        <a:buChar char="•"/>
                      </a:pPr>
                      <a:r>
                        <a:rPr lang="en-GB" sz="900"/>
                        <a:t>Separate Data Management Team check data integrity</a:t>
                      </a:r>
                    </a:p>
                  </a:txBody>
                  <a:tcPr anchor="ctr"/>
                </a:tc>
                <a:tc>
                  <a:txBody>
                    <a:bodyPr/>
                    <a:lstStyle/>
                    <a:p>
                      <a:pPr marL="171450" indent="-171450">
                        <a:buFont typeface="Arial" panose="020B0604020202020204" pitchFamily="34" charset="0"/>
                        <a:buChar char="•"/>
                      </a:pPr>
                      <a:r>
                        <a:rPr lang="en-GB" sz="900" dirty="0"/>
                        <a:t>End</a:t>
                      </a:r>
                      <a:r>
                        <a:rPr lang="en-GB" sz="900" baseline="0" dirty="0"/>
                        <a:t> user computing</a:t>
                      </a:r>
                      <a:endParaRPr lang="en-GB" sz="900" dirty="0"/>
                    </a:p>
                  </a:txBody>
                  <a:tcPr anchor="ctr"/>
                </a:tc>
                <a:tc>
                  <a:txBody>
                    <a:bodyPr/>
                    <a:lstStyle/>
                    <a:p>
                      <a:pPr marL="171450" indent="-171450">
                        <a:buFont typeface="Arial" panose="020B0604020202020204" pitchFamily="34" charset="0"/>
                        <a:buChar char="•"/>
                      </a:pPr>
                      <a:r>
                        <a:rPr lang="en-GB" sz="900" dirty="0"/>
                        <a:t>End user computing</a:t>
                      </a:r>
                    </a:p>
                  </a:txBody>
                  <a:tcPr anchor="ctr"/>
                </a:tc>
                <a:extLst>
                  <a:ext uri="{0D108BD9-81ED-4DB2-BD59-A6C34878D82A}">
                    <a16:rowId xmlns="" xmlns:a16="http://schemas.microsoft.com/office/drawing/2014/main" val="10003"/>
                  </a:ext>
                </a:extLst>
              </a:tr>
              <a:tr h="637058">
                <a:tc>
                  <a:txBody>
                    <a:bodyPr/>
                    <a:lstStyle/>
                    <a:p>
                      <a:r>
                        <a:rPr lang="en-GB" sz="900"/>
                        <a:t>UK</a:t>
                      </a:r>
                    </a:p>
                  </a:txBody>
                  <a:tcPr anchor="ctr"/>
                </a:tc>
                <a:tc>
                  <a:txBody>
                    <a:bodyPr/>
                    <a:lstStyle/>
                    <a:p>
                      <a:pPr marL="171450" indent="-171450">
                        <a:buFont typeface="Arial" panose="020B0604020202020204" pitchFamily="34" charset="0"/>
                        <a:buChar char="•"/>
                      </a:pPr>
                      <a:r>
                        <a:rPr lang="en-GB" sz="900"/>
                        <a:t>Markit EDM </a:t>
                      </a:r>
                      <a:endParaRPr lang="en-GB" sz="900" baseline="0"/>
                    </a:p>
                  </a:txBody>
                  <a:tcPr anchor="ctr"/>
                </a:tc>
                <a:tc>
                  <a:txBody>
                    <a:bodyPr/>
                    <a:lstStyle/>
                    <a:p>
                      <a:pPr marL="171450" indent="-171450">
                        <a:buFont typeface="Arial" panose="020B0604020202020204" pitchFamily="34" charset="0"/>
                        <a:buChar char="•"/>
                      </a:pPr>
                      <a:r>
                        <a:rPr lang="en-GB" sz="900"/>
                        <a:t>MS SQL Server</a:t>
                      </a:r>
                    </a:p>
                  </a:txBody>
                  <a:tcPr anchor="ctr"/>
                </a:tc>
                <a:tc>
                  <a:txBody>
                    <a:bodyPr/>
                    <a:lstStyle/>
                    <a:p>
                      <a:pPr marL="171450" indent="-171450">
                        <a:buFont typeface="Arial" panose="020B0604020202020204" pitchFamily="34" charset="0"/>
                        <a:buChar char="•"/>
                      </a:pPr>
                      <a:r>
                        <a:rPr lang="en-GB" sz="900"/>
                        <a:t>Separate Data Management Team check data integrity</a:t>
                      </a:r>
                    </a:p>
                  </a:txBody>
                  <a:tcPr anchor="ctr"/>
                </a:tc>
                <a:tc>
                  <a:txBody>
                    <a:bodyPr/>
                    <a:lstStyle/>
                    <a:p>
                      <a:pPr marL="171450" indent="-171450">
                        <a:buFont typeface="Arial" panose="020B0604020202020204" pitchFamily="34" charset="0"/>
                        <a:buChar char="•"/>
                      </a:pPr>
                      <a:r>
                        <a:rPr lang="en-GB" sz="900" dirty="0"/>
                        <a:t>MS SQL Server Integration Services</a:t>
                      </a:r>
                    </a:p>
                  </a:txBody>
                  <a:tcPr anchor="ctr"/>
                </a:tc>
                <a:tc>
                  <a:txBody>
                    <a:bodyPr/>
                    <a:lstStyle/>
                    <a:p>
                      <a:pPr marL="171450" indent="-171450">
                        <a:buFont typeface="Arial" panose="020B0604020202020204" pitchFamily="34" charset="0"/>
                        <a:buChar char="•"/>
                      </a:pPr>
                      <a:r>
                        <a:rPr lang="en-GB" sz="900" dirty="0"/>
                        <a:t>MS SQL Server Reporting </a:t>
                      </a:r>
                      <a:r>
                        <a:rPr lang="en-GB" sz="900" dirty="0" smtClean="0"/>
                        <a:t>Services</a:t>
                      </a:r>
                      <a:endParaRPr lang="en-GB" sz="900" dirty="0"/>
                    </a:p>
                  </a:txBody>
                  <a:tcPr anchor="ctr"/>
                </a:tc>
                <a:extLst>
                  <a:ext uri="{0D108BD9-81ED-4DB2-BD59-A6C34878D82A}">
                    <a16:rowId xmlns="" xmlns:a16="http://schemas.microsoft.com/office/drawing/2014/main" val="10004"/>
                  </a:ext>
                </a:extLst>
              </a:tr>
              <a:tr h="637058">
                <a:tc>
                  <a:txBody>
                    <a:bodyPr/>
                    <a:lstStyle/>
                    <a:p>
                      <a:pPr lvl="0">
                        <a:buNone/>
                      </a:pPr>
                      <a:r>
                        <a:rPr lang="en-GB" sz="900"/>
                        <a:t>Conclusion</a:t>
                      </a:r>
                    </a:p>
                  </a:txBody>
                  <a:tcPr anchor="ctr"/>
                </a:tc>
                <a:tc>
                  <a:txBody>
                    <a:bodyPr/>
                    <a:lstStyle/>
                    <a:p>
                      <a:pPr marL="171450" lvl="0" indent="-171450" algn="l">
                        <a:buFont typeface="Arial" panose="020B0604020202020204" pitchFamily="34" charset="0"/>
                        <a:buChar char="•"/>
                      </a:pPr>
                      <a:r>
                        <a:rPr lang="en-US" sz="900" b="0" i="0" u="none" strike="noStrike" kern="1200" noProof="0" dirty="0">
                          <a:solidFill>
                            <a:srgbClr val="FF0000"/>
                          </a:solidFill>
                          <a:latin typeface="Calibri"/>
                          <a:ea typeface="+mn-ea"/>
                          <a:cs typeface="+mn-cs"/>
                        </a:rPr>
                        <a:t>No market data collection standard </a:t>
                      </a:r>
                      <a:r>
                        <a:rPr lang="en-US" sz="900" b="0" i="0" u="none" strike="noStrike" kern="1200" noProof="0" dirty="0" smtClean="0">
                          <a:solidFill>
                            <a:srgbClr val="FF0000"/>
                          </a:solidFill>
                          <a:latin typeface="Calibri"/>
                          <a:ea typeface="+mn-ea"/>
                          <a:cs typeface="+mn-cs"/>
                        </a:rPr>
                        <a:t>pattern</a:t>
                      </a:r>
                    </a:p>
                    <a:p>
                      <a:pPr marL="171450" lvl="0" indent="-171450" algn="l">
                        <a:buFont typeface="Arial" panose="020B0604020202020204" pitchFamily="34" charset="0"/>
                        <a:buChar char="•"/>
                      </a:pPr>
                      <a:r>
                        <a:rPr lang="en-US" sz="900" b="0" i="0" u="none" strike="noStrike" kern="1200" noProof="0" dirty="0" smtClean="0">
                          <a:solidFill>
                            <a:srgbClr val="FF0000"/>
                          </a:solidFill>
                          <a:latin typeface="Calibri"/>
                          <a:ea typeface="+mn-ea"/>
                          <a:cs typeface="+mn-cs"/>
                        </a:rPr>
                        <a:t>Markit EDM’s are each configured differently</a:t>
                      </a:r>
                      <a:endParaRPr lang="en-GB" sz="900" b="0" i="0" u="none" strike="noStrike" kern="1200" noProof="0" dirty="0">
                        <a:solidFill>
                          <a:srgbClr val="FF0000"/>
                        </a:solidFill>
                        <a:latin typeface="Calibri"/>
                        <a:ea typeface="+mn-ea"/>
                        <a:cs typeface="+mn-cs"/>
                      </a:endParaRPr>
                    </a:p>
                  </a:txBody>
                  <a:tcPr anchor="ctr"/>
                </a:tc>
                <a:tc>
                  <a:txBody>
                    <a:bodyPr/>
                    <a:lstStyle/>
                    <a:p>
                      <a:pPr marL="171450" lvl="0" indent="-171450" algn="l">
                        <a:buFont typeface="Arial" panose="020B0604020202020204" pitchFamily="34" charset="0"/>
                        <a:buChar char="•"/>
                      </a:pPr>
                      <a:r>
                        <a:rPr lang="en-GB" sz="900" b="0" i="0" u="none" strike="noStrike" kern="1200" dirty="0">
                          <a:solidFill>
                            <a:srgbClr val="FF0000"/>
                          </a:solidFill>
                          <a:latin typeface="Calibri"/>
                          <a:ea typeface="+mn-ea"/>
                          <a:cs typeface="+mn-cs"/>
                        </a:rPr>
                        <a:t>Different data structures and </a:t>
                      </a:r>
                      <a:r>
                        <a:rPr lang="en-GB" sz="900" b="0" i="0" u="none" strike="noStrike" kern="1200" dirty="0" smtClean="0">
                          <a:solidFill>
                            <a:srgbClr val="FF0000"/>
                          </a:solidFill>
                          <a:latin typeface="Calibri"/>
                          <a:ea typeface="+mn-ea"/>
                          <a:cs typeface="+mn-cs"/>
                        </a:rPr>
                        <a:t>technologies</a:t>
                      </a:r>
                    </a:p>
                    <a:p>
                      <a:pPr marL="171450" lvl="0" indent="-171450" algn="l">
                        <a:buFont typeface="Arial" panose="020B0604020202020204" pitchFamily="34" charset="0"/>
                        <a:buChar char="•"/>
                      </a:pPr>
                      <a:r>
                        <a:rPr lang="en-GB" sz="900" b="0" i="0" u="none" strike="noStrike" kern="1200" dirty="0" smtClean="0">
                          <a:solidFill>
                            <a:srgbClr val="FF0000"/>
                          </a:solidFill>
                          <a:latin typeface="Calibri"/>
                          <a:ea typeface="+mn-ea"/>
                          <a:cs typeface="+mn-cs"/>
                        </a:rPr>
                        <a:t>NL use Oracle for SimCorp Dimension</a:t>
                      </a:r>
                      <a:endParaRPr lang="en-GB" sz="900" b="0" i="0" u="none" strike="noStrike" kern="1200" dirty="0">
                        <a:solidFill>
                          <a:srgbClr val="FF0000"/>
                        </a:solidFill>
                        <a:latin typeface="Calibri"/>
                        <a:ea typeface="+mn-ea"/>
                        <a:cs typeface="+mn-cs"/>
                      </a:endParaRPr>
                    </a:p>
                  </a:txBody>
                  <a:tcPr anchor="ctr"/>
                </a:tc>
                <a:tc>
                  <a:txBody>
                    <a:bodyPr/>
                    <a:lstStyle/>
                    <a:p>
                      <a:pPr marL="171450" lvl="0" indent="-171450" algn="l">
                        <a:buFont typeface="Arial" panose="020B0604020202020204" pitchFamily="34" charset="0"/>
                        <a:buChar char="•"/>
                      </a:pPr>
                      <a:r>
                        <a:rPr lang="en-US" sz="900" b="0" i="0" u="none" strike="noStrike" kern="1200" noProof="0" dirty="0">
                          <a:solidFill>
                            <a:srgbClr val="FF0000"/>
                          </a:solidFill>
                          <a:latin typeface="Calibri"/>
                          <a:ea typeface="+mn-ea"/>
                          <a:cs typeface="+mn-cs"/>
                        </a:rPr>
                        <a:t>Data governance is </a:t>
                      </a:r>
                      <a:r>
                        <a:rPr lang="en-US" sz="900" b="0" i="0" u="none" strike="noStrike" kern="1200" noProof="0" dirty="0" smtClean="0">
                          <a:solidFill>
                            <a:srgbClr val="FF0000"/>
                          </a:solidFill>
                          <a:latin typeface="Calibri"/>
                          <a:ea typeface="+mn-ea"/>
                          <a:cs typeface="+mn-cs"/>
                        </a:rPr>
                        <a:t>local</a:t>
                      </a:r>
                      <a:endParaRPr lang="en-GB" sz="900" b="0" i="0" u="none" strike="noStrike" kern="1200" noProof="0" dirty="0">
                        <a:solidFill>
                          <a:srgbClr val="FF0000"/>
                        </a:solidFill>
                        <a:latin typeface="Calibri"/>
                        <a:ea typeface="+mn-ea"/>
                        <a:cs typeface="+mn-cs"/>
                      </a:endParaRPr>
                    </a:p>
                    <a:p>
                      <a:pPr marL="171450" lvl="0" indent="-171450" algn="l">
                        <a:buFont typeface="Arial" panose="020B0604020202020204" pitchFamily="34" charset="0"/>
                        <a:buChar char="•"/>
                      </a:pPr>
                      <a:endParaRPr lang="en-GB" sz="900" b="0" i="0" u="none" strike="noStrike" kern="1200" dirty="0">
                        <a:solidFill>
                          <a:srgbClr val="FF0000"/>
                        </a:solidFill>
                        <a:latin typeface="Calibri"/>
                        <a:ea typeface="+mn-ea"/>
                        <a:cs typeface="+mn-cs"/>
                      </a:endParaRPr>
                    </a:p>
                  </a:txBody>
                  <a:tcPr anchor="ctr"/>
                </a:tc>
                <a:tc>
                  <a:txBody>
                    <a:bodyPr/>
                    <a:lstStyle/>
                    <a:p>
                      <a:pPr marL="171450" lvl="0" indent="-171450" algn="l">
                        <a:buFont typeface="Arial" panose="020B0604020202020204" pitchFamily="34" charset="0"/>
                        <a:buChar char="•"/>
                      </a:pPr>
                      <a:r>
                        <a:rPr lang="en-US" sz="900" b="0" i="0" u="none" strike="noStrike" kern="1200" noProof="0" dirty="0" smtClean="0">
                          <a:solidFill>
                            <a:srgbClr val="FF0000"/>
                          </a:solidFill>
                          <a:latin typeface="Calibri"/>
                          <a:ea typeface="+mn-ea"/>
                          <a:cs typeface="+mn-cs"/>
                        </a:rPr>
                        <a:t>Batch based data </a:t>
                      </a:r>
                      <a:r>
                        <a:rPr lang="en-US" sz="900" b="0" i="0" u="none" strike="noStrike" kern="1200" noProof="0" dirty="0">
                          <a:solidFill>
                            <a:srgbClr val="FF0000"/>
                          </a:solidFill>
                          <a:latin typeface="Calibri"/>
                          <a:ea typeface="+mn-ea"/>
                          <a:cs typeface="+mn-cs"/>
                        </a:rPr>
                        <a:t>transfer </a:t>
                      </a:r>
                      <a:r>
                        <a:rPr lang="en-US" sz="900" b="0" i="0" u="none" strike="noStrike" kern="1200" noProof="0" dirty="0" smtClean="0">
                          <a:solidFill>
                            <a:srgbClr val="FF0000"/>
                          </a:solidFill>
                          <a:latin typeface="Calibri"/>
                          <a:ea typeface="+mn-ea"/>
                          <a:cs typeface="+mn-cs"/>
                        </a:rPr>
                        <a:t>dependence</a:t>
                      </a:r>
                    </a:p>
                    <a:p>
                      <a:pPr marL="171450" lvl="0" indent="-171450" algn="l">
                        <a:buFont typeface="Arial" panose="020B0604020202020204" pitchFamily="34" charset="0"/>
                        <a:buChar char="•"/>
                      </a:pPr>
                      <a:r>
                        <a:rPr lang="en-US" sz="900" b="0" i="0" u="none" strike="noStrike" kern="1200" noProof="0" dirty="0" smtClean="0">
                          <a:solidFill>
                            <a:srgbClr val="FF0000"/>
                          </a:solidFill>
                          <a:latin typeface="Calibri"/>
                          <a:ea typeface="+mn-ea"/>
                          <a:cs typeface="+mn-cs"/>
                        </a:rPr>
                        <a:t>Different tools in each</a:t>
                      </a:r>
                      <a:r>
                        <a:rPr lang="en-US" sz="900" b="0" i="0" u="none" strike="noStrike" kern="1200" baseline="0" noProof="0" dirty="0" smtClean="0">
                          <a:solidFill>
                            <a:srgbClr val="FF0000"/>
                          </a:solidFill>
                          <a:latin typeface="Calibri"/>
                          <a:ea typeface="+mn-ea"/>
                          <a:cs typeface="+mn-cs"/>
                        </a:rPr>
                        <a:t> office</a:t>
                      </a:r>
                      <a:endParaRPr lang="en-US" sz="900" b="0" i="0" u="none" strike="noStrike" kern="1200" noProof="0" dirty="0">
                        <a:solidFill>
                          <a:srgbClr val="FF0000"/>
                        </a:solidFill>
                        <a:latin typeface="Calibri"/>
                        <a:ea typeface="+mn-ea"/>
                        <a:cs typeface="+mn-cs"/>
                      </a:endParaRPr>
                    </a:p>
                  </a:txBody>
                  <a:tcPr anchor="ctr"/>
                </a:tc>
                <a:tc>
                  <a:txBody>
                    <a:bodyPr/>
                    <a:lstStyle/>
                    <a:p>
                      <a:pPr marL="171450" lvl="0" indent="-171450" algn="l">
                        <a:buFont typeface="Arial" panose="020B0604020202020204" pitchFamily="34" charset="0"/>
                        <a:buChar char="•"/>
                      </a:pPr>
                      <a:r>
                        <a:rPr lang="en-US" sz="900" b="0" i="0" u="none" strike="noStrike" kern="1200" noProof="0" dirty="0">
                          <a:solidFill>
                            <a:srgbClr val="FF0000"/>
                          </a:solidFill>
                          <a:latin typeface="Calibri"/>
                          <a:ea typeface="+mn-ea"/>
                          <a:cs typeface="+mn-cs"/>
                        </a:rPr>
                        <a:t>Disparate technologies </a:t>
                      </a:r>
                    </a:p>
                  </a:txBody>
                  <a:tcPr anchor="ctr"/>
                </a:tc>
                <a:extLst>
                  <a:ext uri="{0D108BD9-81ED-4DB2-BD59-A6C34878D82A}">
                    <a16:rowId xmlns="" xmlns:a16="http://schemas.microsoft.com/office/drawing/2014/main" val="2213447687"/>
                  </a:ext>
                </a:extLst>
              </a:tr>
            </a:tbl>
          </a:graphicData>
        </a:graphic>
      </p:graphicFrame>
    </p:spTree>
    <p:extLst>
      <p:ext uri="{BB962C8B-B14F-4D97-AF65-F5344CB8AC3E}">
        <p14:creationId xmlns:p14="http://schemas.microsoft.com/office/powerpoint/2010/main" val="197840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Target State 1/2</a:t>
            </a:r>
            <a:endParaRPr lang="en-GB" dirty="0"/>
          </a:p>
        </p:txBody>
      </p:sp>
      <p:sp>
        <p:nvSpPr>
          <p:cNvPr id="4" name="Text Placeholder 3"/>
          <p:cNvSpPr>
            <a:spLocks noGrp="1"/>
          </p:cNvSpPr>
          <p:nvPr>
            <p:ph type="body" sz="quarter" idx="17"/>
          </p:nvPr>
        </p:nvSpPr>
        <p:spPr/>
        <p:txBody>
          <a:bodyPr/>
          <a:lstStyle/>
          <a:p>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470131594"/>
              </p:ext>
            </p:extLst>
          </p:nvPr>
        </p:nvGraphicFramePr>
        <p:xfrm>
          <a:off x="500930" y="967594"/>
          <a:ext cx="8134469" cy="1691640"/>
        </p:xfrm>
        <a:graphic>
          <a:graphicData uri="http://schemas.openxmlformats.org/drawingml/2006/table">
            <a:tbl>
              <a:tblPr firstRow="1" bandRow="1">
                <a:tableStyleId>{5C22544A-7EE6-4342-B048-85BDC9FD1C3A}</a:tableStyleId>
              </a:tblPr>
              <a:tblGrid>
                <a:gridCol w="754469">
                  <a:extLst>
                    <a:ext uri="{9D8B030D-6E8A-4147-A177-3AD203B41FA5}">
                      <a16:colId xmlns="" xmlns:a16="http://schemas.microsoft.com/office/drawing/2014/main" val="20000"/>
                    </a:ext>
                  </a:extLst>
                </a:gridCol>
                <a:gridCol w="1476000">
                  <a:extLst>
                    <a:ext uri="{9D8B030D-6E8A-4147-A177-3AD203B41FA5}">
                      <a16:colId xmlns="" xmlns:a16="http://schemas.microsoft.com/office/drawing/2014/main" val="20001"/>
                    </a:ext>
                  </a:extLst>
                </a:gridCol>
                <a:gridCol w="1476000">
                  <a:extLst>
                    <a:ext uri="{9D8B030D-6E8A-4147-A177-3AD203B41FA5}">
                      <a16:colId xmlns="" xmlns:a16="http://schemas.microsoft.com/office/drawing/2014/main" val="20002"/>
                    </a:ext>
                  </a:extLst>
                </a:gridCol>
                <a:gridCol w="1476000">
                  <a:extLst>
                    <a:ext uri="{9D8B030D-6E8A-4147-A177-3AD203B41FA5}">
                      <a16:colId xmlns="" xmlns:a16="http://schemas.microsoft.com/office/drawing/2014/main" val="20003"/>
                    </a:ext>
                  </a:extLst>
                </a:gridCol>
                <a:gridCol w="1476000">
                  <a:extLst>
                    <a:ext uri="{9D8B030D-6E8A-4147-A177-3AD203B41FA5}">
                      <a16:colId xmlns="" xmlns:a16="http://schemas.microsoft.com/office/drawing/2014/main" val="20004"/>
                    </a:ext>
                  </a:extLst>
                </a:gridCol>
                <a:gridCol w="1476000">
                  <a:extLst>
                    <a:ext uri="{9D8B030D-6E8A-4147-A177-3AD203B41FA5}">
                      <a16:colId xmlns="" xmlns:a16="http://schemas.microsoft.com/office/drawing/2014/main" val="20005"/>
                    </a:ext>
                  </a:extLst>
                </a:gridCol>
              </a:tblGrid>
              <a:tr h="237088">
                <a:tc>
                  <a:txBody>
                    <a:bodyPr/>
                    <a:lstStyle/>
                    <a:p>
                      <a:r>
                        <a:rPr lang="en-GB" sz="1100"/>
                        <a:t>Office</a:t>
                      </a:r>
                    </a:p>
                  </a:txBody>
                  <a:tcPr/>
                </a:tc>
                <a:tc>
                  <a:txBody>
                    <a:bodyPr/>
                    <a:lstStyle/>
                    <a:p>
                      <a:pPr algn="ctr"/>
                      <a:r>
                        <a:rPr lang="en-GB" sz="1100"/>
                        <a:t>Capture</a:t>
                      </a:r>
                    </a:p>
                  </a:txBody>
                  <a:tcPr/>
                </a:tc>
                <a:tc>
                  <a:txBody>
                    <a:bodyPr/>
                    <a:lstStyle/>
                    <a:p>
                      <a:pPr algn="ctr"/>
                      <a:r>
                        <a:rPr lang="en-GB" sz="1100"/>
                        <a:t>Store</a:t>
                      </a:r>
                    </a:p>
                  </a:txBody>
                  <a:tcPr/>
                </a:tc>
                <a:tc>
                  <a:txBody>
                    <a:bodyPr/>
                    <a:lstStyle/>
                    <a:p>
                      <a:pPr algn="ctr"/>
                      <a:r>
                        <a:rPr lang="en-GB" sz="1100"/>
                        <a:t>Manage</a:t>
                      </a:r>
                    </a:p>
                  </a:txBody>
                  <a:tcPr/>
                </a:tc>
                <a:tc>
                  <a:txBody>
                    <a:bodyPr/>
                    <a:lstStyle/>
                    <a:p>
                      <a:pPr algn="ctr"/>
                      <a:r>
                        <a:rPr lang="en-GB" sz="1100"/>
                        <a:t>Share</a:t>
                      </a:r>
                    </a:p>
                  </a:txBody>
                  <a:tcPr/>
                </a:tc>
                <a:tc>
                  <a:txBody>
                    <a:bodyPr/>
                    <a:lstStyle/>
                    <a:p>
                      <a:pPr algn="ctr"/>
                      <a:r>
                        <a:rPr lang="en-GB" sz="1100"/>
                        <a:t>Use</a:t>
                      </a:r>
                    </a:p>
                  </a:txBody>
                  <a:tcPr/>
                </a:tc>
                <a:extLst>
                  <a:ext uri="{0D108BD9-81ED-4DB2-BD59-A6C34878D82A}">
                    <a16:rowId xmlns="" xmlns:a16="http://schemas.microsoft.com/office/drawing/2014/main" val="10000"/>
                  </a:ext>
                </a:extLst>
              </a:tr>
              <a:tr h="756000">
                <a:tc>
                  <a:txBody>
                    <a:bodyPr/>
                    <a:lstStyle/>
                    <a:p>
                      <a:r>
                        <a:rPr lang="en-GB" sz="1100"/>
                        <a:t>Global</a:t>
                      </a:r>
                    </a:p>
                  </a:txBody>
                  <a:tcPr anchor="ctr"/>
                </a:tc>
                <a:tc>
                  <a:txBody>
                    <a:bodyPr/>
                    <a:lstStyle/>
                    <a:p>
                      <a:pPr marL="171450" indent="-171450">
                        <a:buFont typeface="Arial" panose="020B0604020202020204" pitchFamily="34" charset="0"/>
                        <a:buChar char="•"/>
                      </a:pPr>
                      <a:r>
                        <a:rPr lang="en-GB" sz="1100"/>
                        <a:t>Chosen vendors capture the </a:t>
                      </a:r>
                      <a:r>
                        <a:rPr lang="en-GB" sz="1100" baseline="0"/>
                        <a:t>data requested by AAM</a:t>
                      </a:r>
                      <a:endParaRPr lang="en-GB" sz="1100"/>
                    </a:p>
                  </a:txBody>
                  <a:tcPr/>
                </a:tc>
                <a:tc>
                  <a:txBody>
                    <a:bodyPr/>
                    <a:lstStyle/>
                    <a:p>
                      <a:pPr marL="171450" indent="-171450">
                        <a:buFont typeface="Arial" panose="020B0604020202020204" pitchFamily="34" charset="0"/>
                        <a:buChar char="•"/>
                      </a:pPr>
                      <a:r>
                        <a:rPr lang="en-GB" sz="1100"/>
                        <a:t>Chosen</a:t>
                      </a:r>
                      <a:r>
                        <a:rPr lang="en-GB" sz="1100" baseline="0"/>
                        <a:t> vendor operational platform(s)</a:t>
                      </a:r>
                    </a:p>
                    <a:p>
                      <a:pPr marL="171450" lvl="0" indent="-171450">
                        <a:buFont typeface="Arial" panose="020B0604020202020204" pitchFamily="34" charset="0"/>
                        <a:buChar char="•"/>
                      </a:pPr>
                      <a:r>
                        <a:rPr lang="en-GB" sz="1100" b="0" i="0" u="none" strike="noStrike" baseline="0" noProof="0">
                          <a:latin typeface="Calibri"/>
                        </a:rPr>
                        <a:t>Data lake populated by vendor(s)</a:t>
                      </a:r>
                    </a:p>
                    <a:p>
                      <a:pPr marL="171450" lvl="0" indent="-171450">
                        <a:buFont typeface="Arial" panose="020B0604020202020204" pitchFamily="34" charset="0"/>
                        <a:buChar char="•"/>
                      </a:pPr>
                      <a:r>
                        <a:rPr lang="en-GB" sz="1100" b="0" i="0" u="none" strike="noStrike" baseline="0" noProof="0">
                          <a:latin typeface="Calibri"/>
                        </a:rPr>
                        <a:t>Transformation to hold in time series</a:t>
                      </a:r>
                    </a:p>
                  </a:txBody>
                  <a:tcPr/>
                </a:tc>
                <a:tc>
                  <a:txBody>
                    <a:bodyPr/>
                    <a:lstStyle/>
                    <a:p>
                      <a:pPr marL="171450" indent="-171450">
                        <a:buFont typeface="Arial" panose="020B0604020202020204" pitchFamily="34" charset="0"/>
                        <a:buChar char="•"/>
                      </a:pPr>
                      <a:r>
                        <a:rPr lang="en-GB" sz="1100"/>
                        <a:t>Oversight of vendor data quality</a:t>
                      </a:r>
                      <a:endParaRPr lang="en-GB" sz="1100" baseline="0"/>
                    </a:p>
                  </a:txBody>
                  <a:tcPr/>
                </a:tc>
                <a:tc>
                  <a:txBody>
                    <a:bodyPr/>
                    <a:lstStyle/>
                    <a:p>
                      <a:pPr marL="171450" indent="-171450">
                        <a:buFont typeface="Arial,Sans-Serif" panose="020B0604020202020204" pitchFamily="34" charset="0"/>
                        <a:buChar char="•"/>
                      </a:pPr>
                      <a:r>
                        <a:rPr lang="en-GB" sz="1100" b="0" i="0" u="none" strike="noStrike" noProof="0">
                          <a:latin typeface="Calibri"/>
                        </a:rPr>
                        <a:t>API’s to access vendor data stores</a:t>
                      </a:r>
                      <a:endParaRPr lang="en-US" sz="1100" b="0" i="0" u="none" strike="noStrike" noProof="0">
                        <a:latin typeface="Calibri"/>
                      </a:endParaRPr>
                    </a:p>
                    <a:p>
                      <a:pPr marL="171450" lvl="0" indent="-171450">
                        <a:buFont typeface="Arial,Sans-Serif" panose="020B0604020202020204" pitchFamily="34" charset="0"/>
                        <a:buChar char="•"/>
                      </a:pPr>
                      <a:r>
                        <a:rPr lang="en-GB" sz="1100" b="0" i="0" u="none" strike="noStrike" noProof="0"/>
                        <a:t>File extracts from data lake</a:t>
                      </a:r>
                      <a:endParaRPr lang="en-GB" sz="1100" b="0" i="0" u="none" strike="noStrike" noProof="0">
                        <a:latin typeface="Calibri"/>
                      </a:endParaRPr>
                    </a:p>
                  </a:txBody>
                  <a:tcPr/>
                </a:tc>
                <a:tc>
                  <a:txBody>
                    <a:bodyPr/>
                    <a:lstStyle/>
                    <a:p>
                      <a:pPr marL="171450" lvl="0" indent="-171450">
                        <a:buFont typeface="Arial"/>
                        <a:buChar char="•"/>
                      </a:pPr>
                      <a:r>
                        <a:rPr lang="en-GB" sz="1100"/>
                        <a:t>AWS Data Labs</a:t>
                      </a:r>
                    </a:p>
                    <a:p>
                      <a:pPr marL="171450" lvl="0" indent="-171450">
                        <a:buFont typeface="Arial" panose="020B0604020202020204" pitchFamily="34" charset="0"/>
                        <a:buChar char="•"/>
                      </a:pPr>
                      <a:r>
                        <a:rPr lang="en-GB" sz="1100" b="0" i="0" u="none" strike="noStrike" noProof="0">
                          <a:latin typeface="Calibri"/>
                        </a:rPr>
                        <a:t>Reports provided by vendor platforms</a:t>
                      </a:r>
                    </a:p>
                    <a:p>
                      <a:pPr marL="171450" lvl="0" indent="-171450">
                        <a:buFont typeface="Arial" panose="020B0604020202020204" pitchFamily="34" charset="0"/>
                        <a:buChar char="•"/>
                      </a:pPr>
                      <a:endParaRPr lang="en-GB" sz="1100"/>
                    </a:p>
                  </a:txBody>
                  <a:tcPr/>
                </a:tc>
                <a:extLst>
                  <a:ext uri="{0D108BD9-81ED-4DB2-BD59-A6C34878D82A}">
                    <a16:rowId xmlns="" xmlns:a16="http://schemas.microsoft.com/office/drawing/2014/main" val="10001"/>
                  </a:ext>
                </a:extLst>
              </a:tr>
            </a:tbl>
          </a:graphicData>
        </a:graphic>
      </p:graphicFrame>
      <p:sp>
        <p:nvSpPr>
          <p:cNvPr id="2" name="Rectangle: Rounded Corners 1">
            <a:extLst>
              <a:ext uri="{FF2B5EF4-FFF2-40B4-BE49-F238E27FC236}">
                <a16:creationId xmlns="" xmlns:a16="http://schemas.microsoft.com/office/drawing/2014/main" id="{85A1C9D6-DE6C-4850-B723-E3A95F1C357F}"/>
              </a:ext>
            </a:extLst>
          </p:cNvPr>
          <p:cNvSpPr/>
          <p:nvPr/>
        </p:nvSpPr>
        <p:spPr>
          <a:xfrm>
            <a:off x="2924735" y="2967351"/>
            <a:ext cx="914400" cy="423583"/>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cs typeface="Calibri"/>
              </a:rPr>
              <a:t>Front Office Outsource Partner(s)</a:t>
            </a:r>
            <a:endParaRPr lang="en-US" sz="900" dirty="0"/>
          </a:p>
        </p:txBody>
      </p:sp>
      <p:sp>
        <p:nvSpPr>
          <p:cNvPr id="7" name="Rectangle: Rounded Corners 6">
            <a:extLst>
              <a:ext uri="{FF2B5EF4-FFF2-40B4-BE49-F238E27FC236}">
                <a16:creationId xmlns="" xmlns:a16="http://schemas.microsoft.com/office/drawing/2014/main" id="{5AB9DB56-2338-4C18-9918-D5D527757202}"/>
              </a:ext>
            </a:extLst>
          </p:cNvPr>
          <p:cNvSpPr/>
          <p:nvPr/>
        </p:nvSpPr>
        <p:spPr>
          <a:xfrm>
            <a:off x="2924734" y="3767451"/>
            <a:ext cx="914400" cy="423583"/>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cs typeface="Calibri"/>
              </a:rPr>
              <a:t>Back Office Outsource Partner(s)</a:t>
            </a:r>
            <a:endParaRPr lang="en-US" sz="1400" dirty="0"/>
          </a:p>
        </p:txBody>
      </p:sp>
      <p:cxnSp>
        <p:nvCxnSpPr>
          <p:cNvPr id="8" name="Straight Arrow Connector 7">
            <a:extLst>
              <a:ext uri="{FF2B5EF4-FFF2-40B4-BE49-F238E27FC236}">
                <a16:creationId xmlns="" xmlns:a16="http://schemas.microsoft.com/office/drawing/2014/main" id="{E06828F3-609C-4C83-9DD8-8D64C3CC81BE}"/>
              </a:ext>
            </a:extLst>
          </p:cNvPr>
          <p:cNvCxnSpPr/>
          <p:nvPr/>
        </p:nvCxnSpPr>
        <p:spPr>
          <a:xfrm>
            <a:off x="3392021" y="3367402"/>
            <a:ext cx="14888" cy="4048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 xmlns:a16="http://schemas.microsoft.com/office/drawing/2014/main" id="{6C8D2A66-C67A-4E2C-BDBE-196E4612ABA3}"/>
              </a:ext>
            </a:extLst>
          </p:cNvPr>
          <p:cNvSpPr/>
          <p:nvPr/>
        </p:nvSpPr>
        <p:spPr>
          <a:xfrm>
            <a:off x="1408579" y="2995926"/>
            <a:ext cx="914400" cy="221878"/>
          </a:xfrm>
          <a:prstGeom prst="round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0069B4"/>
                </a:solidFill>
                <a:cs typeface="Calibri"/>
              </a:rPr>
              <a:t>Indices</a:t>
            </a:r>
            <a:endParaRPr lang="en-US" sz="800">
              <a:solidFill>
                <a:srgbClr val="0069B4"/>
              </a:solidFill>
            </a:endParaRPr>
          </a:p>
        </p:txBody>
      </p:sp>
      <p:sp>
        <p:nvSpPr>
          <p:cNvPr id="10" name="Rectangle: Rounded Corners 9">
            <a:extLst>
              <a:ext uri="{FF2B5EF4-FFF2-40B4-BE49-F238E27FC236}">
                <a16:creationId xmlns="" xmlns:a16="http://schemas.microsoft.com/office/drawing/2014/main" id="{9E3794E1-CF24-408E-AF19-22A2E36CC882}"/>
              </a:ext>
            </a:extLst>
          </p:cNvPr>
          <p:cNvSpPr/>
          <p:nvPr/>
        </p:nvSpPr>
        <p:spPr>
          <a:xfrm>
            <a:off x="1408579" y="3305208"/>
            <a:ext cx="914400" cy="221878"/>
          </a:xfrm>
          <a:prstGeom prst="round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0069B4"/>
                </a:solidFill>
                <a:cs typeface="Calibri"/>
              </a:rPr>
              <a:t>Corporate actions</a:t>
            </a:r>
            <a:endParaRPr lang="en-US" sz="800">
              <a:solidFill>
                <a:srgbClr val="0069B4"/>
              </a:solidFill>
            </a:endParaRPr>
          </a:p>
        </p:txBody>
      </p:sp>
      <p:sp>
        <p:nvSpPr>
          <p:cNvPr id="11" name="Rectangle: Rounded Corners 10">
            <a:extLst>
              <a:ext uri="{FF2B5EF4-FFF2-40B4-BE49-F238E27FC236}">
                <a16:creationId xmlns="" xmlns:a16="http://schemas.microsoft.com/office/drawing/2014/main" id="{8069372A-001B-4C86-85B3-EA0CCAE50EA1}"/>
              </a:ext>
            </a:extLst>
          </p:cNvPr>
          <p:cNvSpPr/>
          <p:nvPr/>
        </p:nvSpPr>
        <p:spPr>
          <a:xfrm>
            <a:off x="1408579" y="3614491"/>
            <a:ext cx="914400" cy="221878"/>
          </a:xfrm>
          <a:prstGeom prst="round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0069B4"/>
                </a:solidFill>
                <a:cs typeface="Calibri"/>
              </a:rPr>
              <a:t>Prices</a:t>
            </a:r>
            <a:endParaRPr lang="en-US" sz="800"/>
          </a:p>
        </p:txBody>
      </p:sp>
      <p:sp>
        <p:nvSpPr>
          <p:cNvPr id="12" name="Rectangle: Rounded Corners 11">
            <a:extLst>
              <a:ext uri="{FF2B5EF4-FFF2-40B4-BE49-F238E27FC236}">
                <a16:creationId xmlns="" xmlns:a16="http://schemas.microsoft.com/office/drawing/2014/main" id="{069E0EFB-B1F8-4C3D-9F28-79E946B9EC52}"/>
              </a:ext>
            </a:extLst>
          </p:cNvPr>
          <p:cNvSpPr/>
          <p:nvPr/>
        </p:nvSpPr>
        <p:spPr>
          <a:xfrm>
            <a:off x="1408579" y="3930497"/>
            <a:ext cx="914400" cy="221878"/>
          </a:xfrm>
          <a:prstGeom prst="round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0069B4"/>
                </a:solidFill>
                <a:cs typeface="Calibri"/>
              </a:rPr>
              <a:t>Custodian Statements</a:t>
            </a:r>
            <a:endParaRPr lang="en-US" sz="800"/>
          </a:p>
        </p:txBody>
      </p:sp>
      <p:sp>
        <p:nvSpPr>
          <p:cNvPr id="15" name="Arrow: Right 14">
            <a:extLst>
              <a:ext uri="{FF2B5EF4-FFF2-40B4-BE49-F238E27FC236}">
                <a16:creationId xmlns="" xmlns:a16="http://schemas.microsoft.com/office/drawing/2014/main" id="{C91E6005-107D-4D2B-9A76-0D9F02E34027}"/>
              </a:ext>
            </a:extLst>
          </p:cNvPr>
          <p:cNvSpPr/>
          <p:nvPr/>
        </p:nvSpPr>
        <p:spPr>
          <a:xfrm>
            <a:off x="2435531" y="3313344"/>
            <a:ext cx="390100" cy="467824"/>
          </a:xfrm>
          <a:prstGeom prst="rightArrow">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 xmlns:a16="http://schemas.microsoft.com/office/drawing/2014/main" id="{7B30C842-A847-49AA-8BA1-CB517566C627}"/>
              </a:ext>
            </a:extLst>
          </p:cNvPr>
          <p:cNvCxnSpPr/>
          <p:nvPr/>
        </p:nvCxnSpPr>
        <p:spPr>
          <a:xfrm flipV="1">
            <a:off x="3809101" y="3149801"/>
            <a:ext cx="2124876" cy="3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Right 33">
            <a:extLst>
              <a:ext uri="{FF2B5EF4-FFF2-40B4-BE49-F238E27FC236}">
                <a16:creationId xmlns="" xmlns:a16="http://schemas.microsoft.com/office/drawing/2014/main" id="{B867C117-BF31-456D-836C-92ACF9BBCF46}"/>
              </a:ext>
            </a:extLst>
          </p:cNvPr>
          <p:cNvSpPr/>
          <p:nvPr/>
        </p:nvSpPr>
        <p:spPr>
          <a:xfrm>
            <a:off x="6845894" y="3380697"/>
            <a:ext cx="384328" cy="369688"/>
          </a:xfrm>
          <a:prstGeom prst="rightArrow">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1" descr="Idea">
            <a:extLst>
              <a:ext uri="{FF2B5EF4-FFF2-40B4-BE49-F238E27FC236}">
                <a16:creationId xmlns="" xmlns:a16="http://schemas.microsoft.com/office/drawing/2014/main" id="{D09B6DEA-D960-41BC-B332-66812157F27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8124854" y="3135356"/>
            <a:ext cx="337328" cy="333147"/>
          </a:xfrm>
          <a:prstGeom prst="rect">
            <a:avLst/>
          </a:prstGeom>
        </p:spPr>
      </p:pic>
      <p:sp>
        <p:nvSpPr>
          <p:cNvPr id="47" name="TextBox 46">
            <a:extLst>
              <a:ext uri="{FF2B5EF4-FFF2-40B4-BE49-F238E27FC236}">
                <a16:creationId xmlns="" xmlns:a16="http://schemas.microsoft.com/office/drawing/2014/main" id="{14079BCB-6DFA-4827-BFAE-7E53F4F7E2F5}"/>
              </a:ext>
            </a:extLst>
          </p:cNvPr>
          <p:cNvSpPr txBox="1"/>
          <p:nvPr/>
        </p:nvSpPr>
        <p:spPr>
          <a:xfrm>
            <a:off x="6008758" y="3876088"/>
            <a:ext cx="774700" cy="1615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050" dirty="0">
                <a:cs typeface="Calibri"/>
              </a:rPr>
              <a:t>Data Lake</a:t>
            </a:r>
            <a:endParaRPr lang="en-US" dirty="0"/>
          </a:p>
        </p:txBody>
      </p:sp>
      <p:grpSp>
        <p:nvGrpSpPr>
          <p:cNvPr id="49" name="Group 48">
            <a:extLst>
              <a:ext uri="{FF2B5EF4-FFF2-40B4-BE49-F238E27FC236}">
                <a16:creationId xmlns="" xmlns:a16="http://schemas.microsoft.com/office/drawing/2014/main" id="{BC2084D0-E5EC-43BD-AD5F-C567E03D8190}"/>
              </a:ext>
            </a:extLst>
          </p:cNvPr>
          <p:cNvGrpSpPr/>
          <p:nvPr/>
        </p:nvGrpSpPr>
        <p:grpSpPr>
          <a:xfrm>
            <a:off x="4529867" y="3340714"/>
            <a:ext cx="774700" cy="449925"/>
            <a:chOff x="4474285" y="3406853"/>
            <a:chExt cx="774700" cy="449925"/>
          </a:xfrm>
        </p:grpSpPr>
        <p:pic>
          <p:nvPicPr>
            <p:cNvPr id="42" name="Graphic 42" descr="Handshake">
              <a:extLst>
                <a:ext uri="{FF2B5EF4-FFF2-40B4-BE49-F238E27FC236}">
                  <a16:creationId xmlns="" xmlns:a16="http://schemas.microsoft.com/office/drawing/2014/main" id="{2AE255BE-7F82-486B-9EE6-E397E65E0AD4}"/>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676165" y="3406853"/>
              <a:ext cx="375745" cy="388883"/>
            </a:xfrm>
            <a:prstGeom prst="rect">
              <a:avLst/>
            </a:prstGeom>
          </p:spPr>
        </p:pic>
        <p:sp>
          <p:nvSpPr>
            <p:cNvPr id="48" name="TextBox 47">
              <a:extLst>
                <a:ext uri="{FF2B5EF4-FFF2-40B4-BE49-F238E27FC236}">
                  <a16:creationId xmlns="" xmlns:a16="http://schemas.microsoft.com/office/drawing/2014/main" id="{010707CB-486F-4DEE-8C20-C8AE72F2C050}"/>
                </a:ext>
              </a:extLst>
            </p:cNvPr>
            <p:cNvSpPr txBox="1"/>
            <p:nvPr/>
          </p:nvSpPr>
          <p:spPr>
            <a:xfrm>
              <a:off x="4474285" y="3733667"/>
              <a:ext cx="774700" cy="12311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800">
                  <a:cs typeface="Calibri"/>
                </a:rPr>
                <a:t>Data Governance</a:t>
              </a:r>
              <a:endParaRPr lang="en-US" sz="800"/>
            </a:p>
          </p:txBody>
        </p:sp>
      </p:grpSp>
      <p:cxnSp>
        <p:nvCxnSpPr>
          <p:cNvPr id="50" name="Straight Arrow Connector 49">
            <a:extLst>
              <a:ext uri="{FF2B5EF4-FFF2-40B4-BE49-F238E27FC236}">
                <a16:creationId xmlns="" xmlns:a16="http://schemas.microsoft.com/office/drawing/2014/main" id="{7E432712-F0B4-41A9-9162-E3B45127BA70}"/>
              </a:ext>
            </a:extLst>
          </p:cNvPr>
          <p:cNvCxnSpPr/>
          <p:nvPr/>
        </p:nvCxnSpPr>
        <p:spPr>
          <a:xfrm>
            <a:off x="3837215" y="3974440"/>
            <a:ext cx="2122714" cy="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 xmlns:a16="http://schemas.microsoft.com/office/drawing/2014/main" id="{773EE538-34AF-4A31-A45D-6A81A1783A4F}"/>
              </a:ext>
            </a:extLst>
          </p:cNvPr>
          <p:cNvGrpSpPr/>
          <p:nvPr/>
        </p:nvGrpSpPr>
        <p:grpSpPr>
          <a:xfrm>
            <a:off x="7307415" y="3602470"/>
            <a:ext cx="774700" cy="655521"/>
            <a:chOff x="7199548" y="3319606"/>
            <a:chExt cx="774700" cy="655521"/>
          </a:xfrm>
        </p:grpSpPr>
        <p:sp>
          <p:nvSpPr>
            <p:cNvPr id="38" name="TextBox 37">
              <a:extLst>
                <a:ext uri="{FF2B5EF4-FFF2-40B4-BE49-F238E27FC236}">
                  <a16:creationId xmlns="" xmlns:a16="http://schemas.microsoft.com/office/drawing/2014/main" id="{90B2A6B1-ABAA-4490-899C-2C6EF54C034F}"/>
                </a:ext>
              </a:extLst>
            </p:cNvPr>
            <p:cNvSpPr txBox="1"/>
            <p:nvPr/>
          </p:nvSpPr>
          <p:spPr>
            <a:xfrm>
              <a:off x="7199548" y="3794115"/>
              <a:ext cx="774700" cy="18101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lnSpc>
                  <a:spcPts val="1600"/>
                </a:lnSpc>
              </a:pPr>
              <a:r>
                <a:rPr lang="en-US" sz="800" dirty="0"/>
                <a:t>BI Tools</a:t>
              </a:r>
            </a:p>
          </p:txBody>
        </p:sp>
        <p:pic>
          <p:nvPicPr>
            <p:cNvPr id="13" name="Graphic 13" descr="Single gear">
              <a:extLst>
                <a:ext uri="{FF2B5EF4-FFF2-40B4-BE49-F238E27FC236}">
                  <a16:creationId xmlns="" xmlns:a16="http://schemas.microsoft.com/office/drawing/2014/main" id="{594ECD08-D6EA-4FF5-BB3C-AAF2BC3F2BF5}"/>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7288356" y="3319606"/>
              <a:ext cx="596901" cy="573810"/>
            </a:xfrm>
            <a:prstGeom prst="rect">
              <a:avLst/>
            </a:prstGeom>
          </p:spPr>
        </p:pic>
      </p:grpSp>
      <p:grpSp>
        <p:nvGrpSpPr>
          <p:cNvPr id="20" name="Group 19">
            <a:extLst>
              <a:ext uri="{FF2B5EF4-FFF2-40B4-BE49-F238E27FC236}">
                <a16:creationId xmlns="" xmlns:a16="http://schemas.microsoft.com/office/drawing/2014/main" id="{85F4BD0E-EF16-4049-9058-E0F91446C2FA}"/>
              </a:ext>
            </a:extLst>
          </p:cNvPr>
          <p:cNvGrpSpPr/>
          <p:nvPr/>
        </p:nvGrpSpPr>
        <p:grpSpPr>
          <a:xfrm>
            <a:off x="7289101" y="2890015"/>
            <a:ext cx="774700" cy="739349"/>
            <a:chOff x="7199547" y="2599458"/>
            <a:chExt cx="774700" cy="739349"/>
          </a:xfrm>
        </p:grpSpPr>
        <p:sp>
          <p:nvSpPr>
            <p:cNvPr id="52" name="TextBox 51">
              <a:extLst>
                <a:ext uri="{FF2B5EF4-FFF2-40B4-BE49-F238E27FC236}">
                  <a16:creationId xmlns="" xmlns:a16="http://schemas.microsoft.com/office/drawing/2014/main" id="{3D3A1B41-27D5-49A9-87E5-A9DAA39C5785}"/>
                </a:ext>
              </a:extLst>
            </p:cNvPr>
            <p:cNvSpPr txBox="1"/>
            <p:nvPr/>
          </p:nvSpPr>
          <p:spPr>
            <a:xfrm>
              <a:off x="7199547" y="3157795"/>
              <a:ext cx="774700" cy="18101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lnSpc>
                  <a:spcPts val="1600"/>
                </a:lnSpc>
              </a:pPr>
              <a:r>
                <a:rPr lang="en-US" sz="800"/>
                <a:t>Data Labs</a:t>
              </a:r>
            </a:p>
          </p:txBody>
        </p:sp>
        <p:pic>
          <p:nvPicPr>
            <p:cNvPr id="19" name="Graphic 19" descr="Blockchain">
              <a:extLst>
                <a:ext uri="{FF2B5EF4-FFF2-40B4-BE49-F238E27FC236}">
                  <a16:creationId xmlns="" xmlns:a16="http://schemas.microsoft.com/office/drawing/2014/main" id="{5E10F8B2-E134-48CC-9753-F21A099A3EBF}"/>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7272481" y="2599458"/>
              <a:ext cx="614219" cy="619991"/>
            </a:xfrm>
            <a:prstGeom prst="rect">
              <a:avLst/>
            </a:prstGeom>
          </p:spPr>
        </p:pic>
      </p:grpSp>
      <p:pic>
        <p:nvPicPr>
          <p:cNvPr id="24" name="Graphic 9" descr="Office worker">
            <a:extLst>
              <a:ext uri="{FF2B5EF4-FFF2-40B4-BE49-F238E27FC236}">
                <a16:creationId xmlns="" xmlns:a16="http://schemas.microsoft.com/office/drawing/2014/main" id="{AA7CB0DD-E80C-4B4B-9D65-CC7816B01B28}"/>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8097982" y="3761220"/>
            <a:ext cx="342900" cy="337128"/>
          </a:xfrm>
          <a:prstGeom prst="rect">
            <a:avLst/>
          </a:prstGeom>
        </p:spPr>
      </p:pic>
      <p:pic>
        <p:nvPicPr>
          <p:cNvPr id="27" name="Picture 27" descr="A close up of a logo&#10;&#10;Description automatically generated">
            <a:extLst>
              <a:ext uri="{FF2B5EF4-FFF2-40B4-BE49-F238E27FC236}">
                <a16:creationId xmlns="" xmlns:a16="http://schemas.microsoft.com/office/drawing/2014/main" id="{8F55E0E9-9ADA-4697-9D97-BB2490A06A6A}"/>
              </a:ext>
            </a:extLst>
          </p:cNvPr>
          <p:cNvPicPr>
            <a:picLocks noChangeAspect="1"/>
          </p:cNvPicPr>
          <p:nvPr/>
        </p:nvPicPr>
        <p:blipFill>
          <a:blip r:embed="rId12"/>
          <a:stretch>
            <a:fillRect/>
          </a:stretch>
        </p:blipFill>
        <p:spPr>
          <a:xfrm>
            <a:off x="6078682" y="3229841"/>
            <a:ext cx="635000" cy="623455"/>
          </a:xfrm>
          <a:prstGeom prst="rect">
            <a:avLst/>
          </a:prstGeom>
        </p:spPr>
      </p:pic>
    </p:spTree>
    <p:extLst>
      <p:ext uri="{BB962C8B-B14F-4D97-AF65-F5344CB8AC3E}">
        <p14:creationId xmlns:p14="http://schemas.microsoft.com/office/powerpoint/2010/main" val="410536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7346EA2-6AD8-415B-AF19-5A0E1B500EF4}"/>
              </a:ext>
            </a:extLst>
          </p:cNvPr>
          <p:cNvSpPr>
            <a:spLocks noGrp="1"/>
          </p:cNvSpPr>
          <p:nvPr>
            <p:ph type="body" sz="quarter" idx="16"/>
          </p:nvPr>
        </p:nvSpPr>
        <p:spPr/>
        <p:txBody>
          <a:bodyPr/>
          <a:lstStyle/>
          <a:p>
            <a:r>
              <a:rPr lang="en-US" dirty="0" smtClean="0"/>
              <a:t>Target State 2/2</a:t>
            </a:r>
            <a:endParaRPr lang="en-US" dirty="0"/>
          </a:p>
        </p:txBody>
      </p:sp>
      <p:sp>
        <p:nvSpPr>
          <p:cNvPr id="3" name="Text Placeholder 2">
            <a:extLst>
              <a:ext uri="{FF2B5EF4-FFF2-40B4-BE49-F238E27FC236}">
                <a16:creationId xmlns="" xmlns:a16="http://schemas.microsoft.com/office/drawing/2014/main" id="{69B6308E-CD51-49E8-8807-80E381B2ADD0}"/>
              </a:ext>
            </a:extLst>
          </p:cNvPr>
          <p:cNvSpPr>
            <a:spLocks noGrp="1"/>
          </p:cNvSpPr>
          <p:nvPr>
            <p:ph type="body" sz="quarter" idx="17"/>
          </p:nvPr>
        </p:nvSpPr>
        <p:spPr/>
        <p:txBody>
          <a:bodyPr/>
          <a:lstStyle/>
          <a:p>
            <a:endParaRPr lang="en-US"/>
          </a:p>
        </p:txBody>
      </p:sp>
      <p:sp>
        <p:nvSpPr>
          <p:cNvPr id="6" name="TextBox 5">
            <a:extLst>
              <a:ext uri="{FF2B5EF4-FFF2-40B4-BE49-F238E27FC236}">
                <a16:creationId xmlns="" xmlns:a16="http://schemas.microsoft.com/office/drawing/2014/main" id="{35B55CB1-1E2E-4B60-9C5D-DD49C0CA1733}"/>
              </a:ext>
            </a:extLst>
          </p:cNvPr>
          <p:cNvSpPr txBox="1"/>
          <p:nvPr/>
        </p:nvSpPr>
        <p:spPr>
          <a:xfrm>
            <a:off x="6305939" y="3483428"/>
            <a:ext cx="277585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39420" lvl="1">
              <a:buChar char="•"/>
            </a:pPr>
            <a:r>
              <a:rPr lang="en-GB" sz="900" b="1" dirty="0">
                <a:cs typeface="Arial"/>
              </a:rPr>
              <a:t>SaaS</a:t>
            </a:r>
            <a:r>
              <a:rPr lang="en-GB" sz="900" dirty="0">
                <a:cs typeface="Arial"/>
              </a:rPr>
              <a:t>, Software as a Service, where the application, technical services and hardware are managed by the vendor</a:t>
            </a:r>
            <a:r>
              <a:rPr lang="en-US" sz="900" dirty="0">
                <a:cs typeface="Arial"/>
              </a:rPr>
              <a:t>​</a:t>
            </a:r>
            <a:endParaRPr lang="en-US" sz="900" dirty="0"/>
          </a:p>
          <a:p>
            <a:pPr marL="439420" lvl="1">
              <a:buChar char="•"/>
            </a:pPr>
            <a:r>
              <a:rPr lang="en-GB" sz="900" b="1" dirty="0">
                <a:cs typeface="Arial"/>
              </a:rPr>
              <a:t>PaaS</a:t>
            </a:r>
            <a:r>
              <a:rPr lang="en-GB" sz="900" dirty="0">
                <a:cs typeface="Arial"/>
              </a:rPr>
              <a:t>, Platform as a Service, where we manage the application on a cloud vendor’s technical services and hardware</a:t>
            </a:r>
            <a:r>
              <a:rPr lang="en-US" sz="900" dirty="0">
                <a:cs typeface="Arial"/>
              </a:rPr>
              <a:t>​</a:t>
            </a:r>
          </a:p>
          <a:p>
            <a:pPr marL="439420" lvl="1">
              <a:buChar char="•"/>
            </a:pPr>
            <a:r>
              <a:rPr lang="en-GB" sz="900" b="1" dirty="0">
                <a:cs typeface="Arial"/>
              </a:rPr>
              <a:t>IaaS</a:t>
            </a:r>
            <a:r>
              <a:rPr lang="en-GB" sz="900" dirty="0">
                <a:cs typeface="Arial"/>
              </a:rPr>
              <a:t>, where we manage the application and technology services on a vendor’s hardware</a:t>
            </a:r>
            <a:r>
              <a:rPr lang="en-US" sz="900" dirty="0">
                <a:cs typeface="Arial"/>
              </a:rPr>
              <a:t>​</a:t>
            </a:r>
          </a:p>
        </p:txBody>
      </p:sp>
      <p:graphicFrame>
        <p:nvGraphicFramePr>
          <p:cNvPr id="4" name="Diagram 3"/>
          <p:cNvGraphicFramePr/>
          <p:nvPr>
            <p:extLst>
              <p:ext uri="{D42A27DB-BD31-4B8C-83A1-F6EECF244321}">
                <p14:modId xmlns:p14="http://schemas.microsoft.com/office/powerpoint/2010/main" val="2547010377"/>
              </p:ext>
            </p:extLst>
          </p:nvPr>
        </p:nvGraphicFramePr>
        <p:xfrm>
          <a:off x="993723" y="1630199"/>
          <a:ext cx="2982561" cy="207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490029403"/>
              </p:ext>
            </p:extLst>
          </p:nvPr>
        </p:nvGraphicFramePr>
        <p:xfrm>
          <a:off x="3620119" y="1630199"/>
          <a:ext cx="2984400" cy="2077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Striped Right Arrow 7"/>
          <p:cNvSpPr/>
          <p:nvPr/>
        </p:nvSpPr>
        <p:spPr>
          <a:xfrm>
            <a:off x="3429770" y="2519509"/>
            <a:ext cx="674970" cy="311020"/>
          </a:xfrm>
          <a:prstGeom prst="striped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260333" y="1267580"/>
            <a:ext cx="673133" cy="205184"/>
          </a:xfrm>
          <a:prstGeom prst="rect">
            <a:avLst/>
          </a:prstGeom>
        </p:spPr>
        <p:txBody>
          <a:bodyPr wrap="none" lIns="0" tIns="0" rIns="0" bIns="0" rtlCol="0" anchor="t">
            <a:spAutoFit/>
          </a:bodyPr>
          <a:lstStyle/>
          <a:p>
            <a:pPr>
              <a:lnSpc>
                <a:spcPts val="1600"/>
              </a:lnSpc>
            </a:pPr>
            <a:r>
              <a:rPr lang="en-GB" dirty="0" smtClean="0"/>
              <a:t>Current</a:t>
            </a:r>
          </a:p>
        </p:txBody>
      </p:sp>
      <p:sp>
        <p:nvSpPr>
          <p:cNvPr id="10" name="TextBox 9"/>
          <p:cNvSpPr txBox="1"/>
          <p:nvPr/>
        </p:nvSpPr>
        <p:spPr>
          <a:xfrm>
            <a:off x="4775752" y="1267580"/>
            <a:ext cx="582211" cy="205184"/>
          </a:xfrm>
          <a:prstGeom prst="rect">
            <a:avLst/>
          </a:prstGeom>
        </p:spPr>
        <p:txBody>
          <a:bodyPr wrap="none" lIns="0" tIns="0" rIns="0" bIns="0" rtlCol="0" anchor="t">
            <a:spAutoFit/>
          </a:bodyPr>
          <a:lstStyle/>
          <a:p>
            <a:pPr>
              <a:lnSpc>
                <a:spcPts val="1600"/>
              </a:lnSpc>
            </a:pPr>
            <a:r>
              <a:rPr lang="en-GB" dirty="0" smtClean="0"/>
              <a:t>Future</a:t>
            </a:r>
          </a:p>
        </p:txBody>
      </p:sp>
      <p:graphicFrame>
        <p:nvGraphicFramePr>
          <p:cNvPr id="11" name="Table 10"/>
          <p:cNvGraphicFramePr>
            <a:graphicFrameLocks noGrp="1"/>
          </p:cNvGraphicFramePr>
          <p:nvPr>
            <p:extLst>
              <p:ext uri="{D42A27DB-BD31-4B8C-83A1-F6EECF244321}">
                <p14:modId xmlns:p14="http://schemas.microsoft.com/office/powerpoint/2010/main" val="1081195397"/>
              </p:ext>
            </p:extLst>
          </p:nvPr>
        </p:nvGraphicFramePr>
        <p:xfrm>
          <a:off x="598401" y="1630199"/>
          <a:ext cx="367004" cy="2077200"/>
        </p:xfrm>
        <a:graphic>
          <a:graphicData uri="http://schemas.openxmlformats.org/drawingml/2006/table">
            <a:tbl>
              <a:tblPr bandRow="1">
                <a:tableStyleId>{616DA210-FB5B-4158-B5E0-FEB733F419BA}</a:tableStyleId>
              </a:tblPr>
              <a:tblGrid>
                <a:gridCol w="367004"/>
              </a:tblGrid>
              <a:tr h="692400">
                <a:tc>
                  <a:txBody>
                    <a:bodyPr/>
                    <a:lstStyle/>
                    <a:p>
                      <a:pPr algn="ctr"/>
                      <a:r>
                        <a:rPr lang="en-GB" sz="800" dirty="0" smtClean="0"/>
                        <a:t>18%</a:t>
                      </a:r>
                      <a:endParaRPr lang="en-GB" sz="8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r>
              <a:tr h="692400">
                <a:tc>
                  <a:txBody>
                    <a:bodyPr/>
                    <a:lstStyle/>
                    <a:p>
                      <a:pPr algn="ctr"/>
                      <a:r>
                        <a:rPr lang="en-GB" sz="800" dirty="0" smtClean="0"/>
                        <a:t>1%</a:t>
                      </a:r>
                      <a:endParaRPr lang="en-GB" sz="8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r>
              <a:tr h="692400">
                <a:tc>
                  <a:txBody>
                    <a:bodyPr/>
                    <a:lstStyle/>
                    <a:p>
                      <a:pPr algn="ctr"/>
                      <a:r>
                        <a:rPr lang="en-GB" sz="800" dirty="0" smtClean="0"/>
                        <a:t>81%</a:t>
                      </a:r>
                      <a:endParaRPr lang="en-GB" sz="8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r>
            </a:tbl>
          </a:graphicData>
        </a:graphic>
      </p:graphicFrame>
      <p:sp>
        <p:nvSpPr>
          <p:cNvPr id="12" name="TextBox 11"/>
          <p:cNvSpPr txBox="1"/>
          <p:nvPr/>
        </p:nvSpPr>
        <p:spPr>
          <a:xfrm>
            <a:off x="496588" y="1195765"/>
            <a:ext cx="847989" cy="276999"/>
          </a:xfrm>
          <a:prstGeom prst="rect">
            <a:avLst/>
          </a:prstGeom>
        </p:spPr>
        <p:txBody>
          <a:bodyPr wrap="none" lIns="0" tIns="0" rIns="0" bIns="0" rtlCol="0" anchor="t">
            <a:spAutoFit/>
          </a:bodyPr>
          <a:lstStyle/>
          <a:p>
            <a:r>
              <a:rPr lang="en-GB" sz="900" dirty="0" smtClean="0"/>
              <a:t>325 applications +</a:t>
            </a:r>
          </a:p>
          <a:p>
            <a:r>
              <a:rPr lang="en-GB" sz="900" dirty="0" smtClean="0"/>
              <a:t>299 EUC models</a:t>
            </a:r>
          </a:p>
        </p:txBody>
      </p:sp>
    </p:spTree>
    <p:extLst>
      <p:ext uri="{BB962C8B-B14F-4D97-AF65-F5344CB8AC3E}">
        <p14:creationId xmlns:p14="http://schemas.microsoft.com/office/powerpoint/2010/main" val="399323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1A5DHJitmegyY2wwtF6g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gcgqxxaXPp64cXegdUCS6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1A5DHJitmegyY2wwtF6gg"/>
</p:tagLst>
</file>

<file path=ppt/theme/theme1.xml><?xml version="1.0" encoding="utf-8"?>
<a:theme xmlns:a="http://schemas.openxmlformats.org/drawingml/2006/main" name="AAM PowerPoint basis - Section slides">
  <a:themeElements>
    <a:clrScheme name="AAM Colors 21 okt 2015">
      <a:dk1>
        <a:srgbClr val="0069B4"/>
      </a:dk1>
      <a:lt1>
        <a:sysClr val="window" lastClr="FFFFFF"/>
      </a:lt1>
      <a:dk2>
        <a:srgbClr val="000000"/>
      </a:dk2>
      <a:lt2>
        <a:srgbClr val="FFFFFF"/>
      </a:lt2>
      <a:accent1>
        <a:srgbClr val="0069B4"/>
      </a:accent1>
      <a:accent2>
        <a:srgbClr val="FFB819"/>
      </a:accent2>
      <a:accent3>
        <a:srgbClr val="001F5B"/>
      </a:accent3>
      <a:accent4>
        <a:srgbClr val="C3002F"/>
      </a:accent4>
      <a:accent5>
        <a:srgbClr val="63A70A"/>
      </a:accent5>
      <a:accent6>
        <a:srgbClr val="D75F00"/>
      </a:accent6>
      <a:hlink>
        <a:srgbClr val="0069B4"/>
      </a:hlink>
      <a:folHlink>
        <a:srgbClr val="0069B4"/>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nchor="t"/>
      <a:lstStyle>
        <a:defPPr>
          <a:lnSpc>
            <a:spcPts val="1600"/>
          </a:lnSpc>
          <a:defRPr dirty="0" smtClean="0"/>
        </a:defPPr>
      </a:lstStyle>
    </a:txDef>
  </a:objectDefaults>
  <a:extraClrSchemeLst/>
</a:theme>
</file>

<file path=ppt/theme/theme2.xml><?xml version="1.0" encoding="utf-8"?>
<a:theme xmlns:a="http://schemas.openxmlformats.org/drawingml/2006/main" name="1_AAM PowerPoint basis - Section slides">
  <a:themeElements>
    <a:clrScheme name="AAM - kleurenthema- 16okt2015">
      <a:dk1>
        <a:srgbClr val="0069B4"/>
      </a:dk1>
      <a:lt1>
        <a:sysClr val="window" lastClr="FFFFFF"/>
      </a:lt1>
      <a:dk2>
        <a:srgbClr val="000000"/>
      </a:dk2>
      <a:lt2>
        <a:srgbClr val="FFFFFF"/>
      </a:lt2>
      <a:accent1>
        <a:srgbClr val="0069B4"/>
      </a:accent1>
      <a:accent2>
        <a:srgbClr val="FFB819"/>
      </a:accent2>
      <a:accent3>
        <a:srgbClr val="001F5B"/>
      </a:accent3>
      <a:accent4>
        <a:srgbClr val="C3002F"/>
      </a:accent4>
      <a:accent5>
        <a:srgbClr val="63A70A"/>
      </a:accent5>
      <a:accent6>
        <a:srgbClr val="D75F0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AAM PowerPoint basis - Section slides">
  <a:themeElements>
    <a:clrScheme name="AAM Colors 21 okt 2015">
      <a:dk1>
        <a:srgbClr val="0069B4"/>
      </a:dk1>
      <a:lt1>
        <a:sysClr val="window" lastClr="FFFFFF"/>
      </a:lt1>
      <a:dk2>
        <a:srgbClr val="000000"/>
      </a:dk2>
      <a:lt2>
        <a:srgbClr val="FFFFFF"/>
      </a:lt2>
      <a:accent1>
        <a:srgbClr val="0069B4"/>
      </a:accent1>
      <a:accent2>
        <a:srgbClr val="FFB819"/>
      </a:accent2>
      <a:accent3>
        <a:srgbClr val="001F5B"/>
      </a:accent3>
      <a:accent4>
        <a:srgbClr val="C3002F"/>
      </a:accent4>
      <a:accent5>
        <a:srgbClr val="63A70A"/>
      </a:accent5>
      <a:accent6>
        <a:srgbClr val="D75F00"/>
      </a:accent6>
      <a:hlink>
        <a:srgbClr val="0069B4"/>
      </a:hlink>
      <a:folHlink>
        <a:srgbClr val="0069B4"/>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nchor="t"/>
      <a:lstStyle>
        <a:defPPr>
          <a:lnSpc>
            <a:spcPts val="1600"/>
          </a:lnSpc>
          <a:defRPr dirty="0" smtClean="0"/>
        </a:defPPr>
      </a:lstStyle>
    </a:tx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21D641F33EF7469E140E6A1719EF82" ma:contentTypeVersion="2" ma:contentTypeDescription="Create a new document." ma:contentTypeScope="" ma:versionID="1ba5d5d79c10a665d5180baa038221e8">
  <xsd:schema xmlns:xsd="http://www.w3.org/2001/XMLSchema" xmlns:xs="http://www.w3.org/2001/XMLSchema" xmlns:p="http://schemas.microsoft.com/office/2006/metadata/properties" xmlns:ns2="ed1d3b7a-0ecd-4a79-8d0c-9fd82942d11d" targetNamespace="http://schemas.microsoft.com/office/2006/metadata/properties" ma:root="true" ma:fieldsID="ff4822b5e2ec20cc0ff90d43055b14b8" ns2:_="">
    <xsd:import namespace="ed1d3b7a-0ecd-4a79-8d0c-9fd82942d11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d3b7a-0ecd-4a79-8d0c-9fd82942d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450278-29A7-442B-8A65-4563CF9E83EC}">
  <ds:schemaRefs>
    <ds:schemaRef ds:uri="ed1d3b7a-0ecd-4a79-8d0c-9fd82942d1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2049C10-22E7-4B6C-A74E-3E050E616F17}">
  <ds:schemaRefs>
    <ds:schemaRef ds:uri="http://schemas.microsoft.com/office/2006/documentManagement/types"/>
    <ds:schemaRef ds:uri="http://schemas.microsoft.com/office/infopath/2007/PartnerControls"/>
    <ds:schemaRef ds:uri="ed1d3b7a-0ecd-4a79-8d0c-9fd82942d11d"/>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6B12ABB-A877-48DC-BDD6-E262896787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2902</Words>
  <Application>Microsoft Office PowerPoint</Application>
  <PresentationFormat>On-screen Show (16:9)</PresentationFormat>
  <Paragraphs>510</Paragraphs>
  <Slides>25</Slides>
  <Notes>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36" baseType="lpstr">
      <vt:lpstr>Arial</vt:lpstr>
      <vt:lpstr>Arial,Sans-Serif</vt:lpstr>
      <vt:lpstr>Calibri</vt:lpstr>
      <vt:lpstr>Gill Sans MT</vt:lpstr>
      <vt:lpstr>Times New Roman</vt:lpstr>
      <vt:lpstr>Verdana</vt:lpstr>
      <vt:lpstr>Wingdings</vt:lpstr>
      <vt:lpstr>AAM PowerPoint basis - Section slides</vt:lpstr>
      <vt:lpstr>1_AAM PowerPoint basis - Section slides</vt:lpstr>
      <vt:lpstr>2_AAM PowerPoint basis - Section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AAM Data Lake</vt:lpstr>
      <vt:lpstr>PowerPoint Presentation</vt:lpstr>
      <vt:lpstr>PowerPoint Presentation</vt:lpstr>
      <vt:lpstr>PowerPoint Presentation</vt:lpstr>
      <vt:lpstr>PowerPoint Presentation</vt:lpstr>
      <vt:lpstr>PowerPoint Presentation</vt:lpstr>
      <vt:lpstr>Strategies for adopting the cloud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6.19.2019 TOM PMA stakeholder meeting</dc:title>
  <dc:creator/>
  <cp:lastModifiedBy/>
  <cp:revision>318</cp:revision>
  <dcterms:created xsi:type="dcterms:W3CDTF">2014-08-18T10:12:49Z</dcterms:created>
  <dcterms:modified xsi:type="dcterms:W3CDTF">2020-09-04T15:42:23Z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0x0101007721D641F33EF7469E140E6A1719EF82</vt:lpwstr>
  </property>
  <property fmtid="{D5CDD505-2E9C-101B-9397-08002B2CF9AE}" pid="3" name="_dlc_DocIdItemGuid">
    <vt:lpwstr>1305e011-f5fa-4b2c-948e-db5ef577220a</vt:lpwstr>
  </property>
</Properties>
</file>