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61" r:id="rId5"/>
    <p:sldId id="266" r:id="rId6"/>
    <p:sldId id="262" r:id="rId7"/>
    <p:sldId id="269" r:id="rId8"/>
    <p:sldId id="267" r:id="rId9"/>
    <p:sldId id="263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BF27-1AC1-400A-B687-C2F47F69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E0533-01A1-43CA-82B8-56609018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CB0EE-E2F9-4604-9635-695CECA7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7FABF-2CAD-46D3-9F31-68945618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3D3FB-F6C7-419A-921E-E3EA8705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758A-0F7F-4E4C-8D43-9A1C9285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A78FE-E60C-4160-B9F4-213F9A1B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F8E1-CB93-4BE8-985D-FC5A4F9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E9224-6F20-4B26-A21C-B726B3BD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DCCFA-9260-4363-BE8F-9545907A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28D22-4131-49B2-A2BA-3721F45ED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A857-BE05-4973-8F2E-13BF1D71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5E021-B2CD-4F65-92FF-901D3537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08CA5-EE2A-45FB-BFAB-B0F0D4D3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D5149-CA5E-42EE-8A3D-E8F9696A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3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C728-5EAB-445F-A57A-95B54CE8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1D2CF-1E82-49D5-A64B-81F96BDD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4D9E7-2DE9-4DD9-AEEC-FA7F1AAF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C7AD4-AF1F-474F-8CE2-B769071E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15D52-7188-4F1B-ACE0-4ED87D3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186-C49A-4CB7-B1C7-25DF148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35CD6-864D-425B-B32C-1EF7A61C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1E6FE-465B-41FF-A4AB-ACF590FF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A4944-91D1-4AE8-82D7-55F56E3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5CCC8-A20D-4F36-A809-91D7D5A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14E42-B6B2-4F22-9B7B-EFC1CB25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6049-73FF-40F1-B797-3C80D90E2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B8523-1A0B-45E1-9636-70BA0320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45599-804B-42A6-A199-664D8C1C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AFCEB-465C-4396-9561-BDA225D4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C93DC-2594-4158-AC96-E761FFAD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507D-E179-4068-A983-F20C3C92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48593-D8C2-446A-B6D5-093AB144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1E149-B035-41FA-B876-6545BD4F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276039-4276-4925-89DB-C8A2FC1A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3ADA3-A3FA-4447-83DD-4D4741525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B829E-F2DB-46D2-B47D-E7BD37DC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554914-D7CA-4AAC-B993-8DAED92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88A56-B03E-4E8E-A621-DAF51410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89BC-AD04-4B4E-B9BE-4DC07A7E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F1E08A-9ECA-4F8C-8CC9-FCD389C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39E64F-6F2A-4D1D-8356-F64DD58E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7DB3DF-B776-4948-B0C8-5D9AA75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2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8EFE9-05D4-43CF-95E0-F6B787D1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D703C-4179-47B4-B69A-3966D32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75089-885E-4680-BF45-4A499EDD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9A12-C735-4FFC-89C9-89898614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C748E-F39B-4B91-BBFA-42D644F6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892F4-4E61-48B1-91E7-E8EBC89F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53275-CBC1-4C54-93CB-6034EF1D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32125-9C18-41EF-A27A-D4C7EB09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C28A8-7DE4-4309-8EA0-71E81335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863E-5B09-44DB-83A8-B4D480BF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E3B23-6DFC-4891-BC97-87FA5180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A2805-B25F-4163-82EA-731BB3DB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B84DB-ECE5-4AD5-BF67-A0DBE3F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BB74E-6E8C-4E33-988B-6EE3B5C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A307-75B5-4966-98B2-F74EB1CE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7C001-D304-42C8-A4C9-6B97C6C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21B0E-057D-473A-B39C-B727419A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76865-B067-4486-9664-456B0145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FE16-C867-4C69-B475-A83932301D0A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2C1DE-F15A-42E2-A6D5-BB994C03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A238-136A-4F9B-905B-8EF79837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4403-6C40-4DF7-9899-024A5634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1014C-E31F-466B-A199-197528F1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250" y="1468132"/>
            <a:ext cx="9359900" cy="1655762"/>
          </a:xfrm>
          <a:noFill/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다양한 </a:t>
            </a:r>
            <a:r>
              <a:rPr lang="en-US" altLang="ko-KR" sz="4800" b="1" dirty="0">
                <a:solidFill>
                  <a:schemeClr val="bg1"/>
                </a:solidFill>
              </a:rPr>
              <a:t>Local Effect(LE)</a:t>
            </a:r>
            <a:r>
              <a:rPr lang="ko-KR" altLang="en-US" sz="4800" b="1" dirty="0">
                <a:solidFill>
                  <a:schemeClr val="bg1"/>
                </a:solidFill>
              </a:rPr>
              <a:t>를 이용한 이미지 </a:t>
            </a:r>
            <a:r>
              <a:rPr lang="ko-KR" altLang="en-US" sz="4800" b="1" dirty="0" err="1">
                <a:solidFill>
                  <a:schemeClr val="bg1"/>
                </a:solidFill>
              </a:rPr>
              <a:t>위변조</a:t>
            </a:r>
            <a:r>
              <a:rPr lang="ko-KR" altLang="en-US" sz="4800" b="1" dirty="0">
                <a:solidFill>
                  <a:schemeClr val="bg1"/>
                </a:solidFill>
              </a:rPr>
              <a:t> 검출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431CC-4A30-47AE-BEAD-BC79F10C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905" y="3663411"/>
            <a:ext cx="10038080" cy="152653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Min-ho Park*, </a:t>
            </a:r>
            <a:r>
              <a:rPr lang="en-US" altLang="ko-KR" dirty="0" err="1">
                <a:solidFill>
                  <a:schemeClr val="bg1"/>
                </a:solidFill>
              </a:rPr>
              <a:t>Hee-su</a:t>
            </a:r>
            <a:r>
              <a:rPr lang="en-US" altLang="ko-KR" dirty="0">
                <a:solidFill>
                  <a:schemeClr val="bg1"/>
                </a:solidFill>
              </a:rPr>
              <a:t> Woo*, Yong Soo Choi**, Young </a:t>
            </a:r>
            <a:r>
              <a:rPr lang="en-US" altLang="ko-KR" dirty="0" err="1">
                <a:solidFill>
                  <a:schemeClr val="bg1"/>
                </a:solidFill>
              </a:rPr>
              <a:t>Chul</a:t>
            </a:r>
            <a:r>
              <a:rPr lang="en-US" altLang="ko-KR" dirty="0">
                <a:solidFill>
                  <a:schemeClr val="bg1"/>
                </a:solidFill>
              </a:rPr>
              <a:t> Kim***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*Department of Media Software of </a:t>
            </a:r>
            <a:r>
              <a:rPr lang="en-US" altLang="ko-KR" dirty="0" err="1">
                <a:solidFill>
                  <a:schemeClr val="bg1"/>
                </a:solidFill>
              </a:rPr>
              <a:t>Sungkyul</a:t>
            </a:r>
            <a:r>
              <a:rPr lang="en-US" altLang="ko-KR" dirty="0">
                <a:solidFill>
                  <a:schemeClr val="bg1"/>
                </a:solidFill>
              </a:rPr>
              <a:t> University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**Mechanical Vehicle Convergence Engineering of </a:t>
            </a:r>
            <a:r>
              <a:rPr lang="en-US" altLang="ko-KR" dirty="0" err="1">
                <a:solidFill>
                  <a:schemeClr val="bg1"/>
                </a:solidFill>
              </a:rPr>
              <a:t>Sinhan</a:t>
            </a:r>
            <a:r>
              <a:rPr lang="en-US" altLang="ko-KR" dirty="0">
                <a:solidFill>
                  <a:schemeClr val="bg1"/>
                </a:solidFill>
              </a:rPr>
              <a:t> University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***ICT Polytech institute of Korea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75163-6176-4522-933B-6309440096AA}"/>
              </a:ext>
            </a:extLst>
          </p:cNvPr>
          <p:cNvSpPr txBox="1"/>
          <p:nvPr/>
        </p:nvSpPr>
        <p:spPr>
          <a:xfrm>
            <a:off x="830133" y="245098"/>
            <a:ext cx="626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#Norm</a:t>
            </a:r>
            <a:r>
              <a:rPr lang="ko-KR" altLang="en-US" sz="2800" b="1" dirty="0">
                <a:solidFill>
                  <a:srgbClr val="182B4C"/>
                </a:solidFill>
              </a:rPr>
              <a:t>별 각 </a:t>
            </a:r>
            <a:r>
              <a:rPr lang="en-US" altLang="ko-KR" sz="2800" b="1" dirty="0">
                <a:solidFill>
                  <a:srgbClr val="182B4C"/>
                </a:solidFill>
              </a:rPr>
              <a:t>Window</a:t>
            </a:r>
            <a:r>
              <a:rPr lang="ko-KR" altLang="en-US" sz="2800" b="1" dirty="0">
                <a:solidFill>
                  <a:srgbClr val="182B4C"/>
                </a:solidFill>
              </a:rPr>
              <a:t>의 정확도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8118F-4237-40CA-95AD-8DF56AB99D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9" y="834107"/>
            <a:ext cx="3686545" cy="2407858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07E04E-617F-47DF-B622-1C289553FD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02" y="827856"/>
            <a:ext cx="3686545" cy="2407858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2198C-8FD9-44F4-B95F-C453690206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52" y="827856"/>
            <a:ext cx="3504117" cy="240785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 descr="L2 norm을 사용한 윈도우 별 정확도">
                <a:extLst>
                  <a:ext uri="{FF2B5EF4-FFF2-40B4-BE49-F238E27FC236}">
                    <a16:creationId xmlns:a16="http://schemas.microsoft.com/office/drawing/2014/main" id="{F0DF6E29-5654-49F1-9C13-7BA7006D27CC}"/>
                  </a:ext>
                </a:extLst>
              </p:cNvPr>
              <p:cNvSpPr/>
              <p:nvPr/>
            </p:nvSpPr>
            <p:spPr>
              <a:xfrm>
                <a:off x="1534855" y="3259723"/>
                <a:ext cx="12152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</a:rPr>
                  <a:t> Norm]</a:t>
                </a:r>
                <a:endParaRPr lang="ko-KR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 descr="L2 norm을 사용한 윈도우 별 정확도">
                <a:extLst>
                  <a:ext uri="{FF2B5EF4-FFF2-40B4-BE49-F238E27FC236}">
                    <a16:creationId xmlns:a16="http://schemas.microsoft.com/office/drawing/2014/main" id="{F0DF6E29-5654-49F1-9C13-7BA7006D2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55" y="3259723"/>
                <a:ext cx="1215211" cy="338554"/>
              </a:xfrm>
              <a:prstGeom prst="rect">
                <a:avLst/>
              </a:prstGeom>
              <a:blipFill>
                <a:blip r:embed="rId5"/>
                <a:stretch>
                  <a:fillRect l="-3015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 descr="L2 norm을 사용한 윈도우 별 정확도">
                <a:extLst>
                  <a:ext uri="{FF2B5EF4-FFF2-40B4-BE49-F238E27FC236}">
                    <a16:creationId xmlns:a16="http://schemas.microsoft.com/office/drawing/2014/main" id="{C388ADD2-6ABD-465A-BC73-7089DBF6795E}"/>
                  </a:ext>
                </a:extLst>
              </p:cNvPr>
              <p:cNvSpPr/>
              <p:nvPr/>
            </p:nvSpPr>
            <p:spPr>
              <a:xfrm>
                <a:off x="5605564" y="3235714"/>
                <a:ext cx="12152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</a:rPr>
                  <a:t> Norm]</a:t>
                </a:r>
                <a:endParaRPr lang="ko-KR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직사각형 39" descr="L2 norm을 사용한 윈도우 별 정확도">
                <a:extLst>
                  <a:ext uri="{FF2B5EF4-FFF2-40B4-BE49-F238E27FC236}">
                    <a16:creationId xmlns:a16="http://schemas.microsoft.com/office/drawing/2014/main" id="{C388ADD2-6ABD-465A-BC73-7089DBF67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64" y="3235714"/>
                <a:ext cx="1215211" cy="338554"/>
              </a:xfrm>
              <a:prstGeom prst="rect">
                <a:avLst/>
              </a:prstGeom>
              <a:blipFill>
                <a:blip r:embed="rId6"/>
                <a:stretch>
                  <a:fillRect l="-3015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 descr="L2 norm을 사용한 윈도우 별 정확도">
                <a:extLst>
                  <a:ext uri="{FF2B5EF4-FFF2-40B4-BE49-F238E27FC236}">
                    <a16:creationId xmlns:a16="http://schemas.microsoft.com/office/drawing/2014/main" id="{D7CDFC8A-0851-4B00-8CDD-32FBD9647439}"/>
                  </a:ext>
                </a:extLst>
              </p:cNvPr>
              <p:cNvSpPr/>
              <p:nvPr/>
            </p:nvSpPr>
            <p:spPr>
              <a:xfrm>
                <a:off x="9559184" y="3235714"/>
                <a:ext cx="12152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</a:rPr>
                  <a:t> Norm]</a:t>
                </a:r>
                <a:endParaRPr lang="ko-KR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직사각형 40" descr="L2 norm을 사용한 윈도우 별 정확도">
                <a:extLst>
                  <a:ext uri="{FF2B5EF4-FFF2-40B4-BE49-F238E27FC236}">
                    <a16:creationId xmlns:a16="http://schemas.microsoft.com/office/drawing/2014/main" id="{D7CDFC8A-0851-4B00-8CDD-32FBD9647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184" y="3235714"/>
                <a:ext cx="1215211" cy="338554"/>
              </a:xfrm>
              <a:prstGeom prst="rect">
                <a:avLst/>
              </a:prstGeom>
              <a:blipFill>
                <a:blip r:embed="rId7"/>
                <a:stretch>
                  <a:fillRect l="-251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CD704A-A76C-4AF8-A13F-5D7B7251AC73}"/>
                  </a:ext>
                </a:extLst>
              </p:cNvPr>
              <p:cNvSpPr txBox="1"/>
              <p:nvPr/>
            </p:nvSpPr>
            <p:spPr>
              <a:xfrm>
                <a:off x="844517" y="3872443"/>
                <a:ext cx="105935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/>
                  <a:t>N</a:t>
                </a:r>
                <a:r>
                  <a:rPr lang="en-US" altLang="ko-KR" sz="1800" b="1" dirty="0">
                    <a:solidFill>
                      <a:schemeClr val="tx1"/>
                    </a:solidFill>
                  </a:rPr>
                  <a:t>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/>
                  <a:t>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orm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을 통한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LE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계산은 높은 </a:t>
                </a:r>
                <a:r>
                  <a:rPr lang="ko-KR" altLang="en-US" sz="1800" b="1" dirty="0" err="1">
                    <a:solidFill>
                      <a:schemeClr val="tx1"/>
                    </a:solidFill>
                  </a:rPr>
                  <a:t>위변조</a:t>
                </a:r>
                <a:r>
                  <a:rPr lang="ko-KR" altLang="en-US" sz="1800" b="1" dirty="0">
                    <a:solidFill>
                      <a:schemeClr val="tx1"/>
                    </a:solidFill>
                  </a:rPr>
                  <a:t> 검출 성능을 위한 정확한 윈도우를 지정해 줄 수 </a:t>
                </a:r>
                <a:endParaRPr lang="en-US" altLang="ko-KR" sz="18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800" b="1" dirty="0">
                    <a:solidFill>
                      <a:schemeClr val="tx1"/>
                    </a:solidFill>
                  </a:rPr>
                  <a:t>없었지만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/>
                  <a:t>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orm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을 이용한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LE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계산은 </a:t>
                </a:r>
                <a:r>
                  <a:rPr lang="ko-KR" altLang="en-US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더 많은 윈도우 계수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를 사용할수록 점점 </a:t>
                </a:r>
                <a:r>
                  <a:rPr lang="ko-KR" altLang="en-US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더 높은 </a:t>
                </a:r>
                <a:r>
                  <a:rPr lang="ko-KR" altLang="en-US" b="1" dirty="0" err="1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위변조</a:t>
                </a:r>
                <a:r>
                  <a:rPr lang="ko-KR" altLang="en-US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검출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정확도가 측정되었다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CD704A-A76C-4AF8-A13F-5D7B7251A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7" y="3872443"/>
                <a:ext cx="10593513" cy="923330"/>
              </a:xfrm>
              <a:prstGeom prst="rect">
                <a:avLst/>
              </a:prstGeom>
              <a:blipFill>
                <a:blip r:embed="rId8"/>
                <a:stretch>
                  <a:fillRect l="-518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_x224824704">
            <a:extLst>
              <a:ext uri="{FF2B5EF4-FFF2-40B4-BE49-F238E27FC236}">
                <a16:creationId xmlns:a16="http://schemas.microsoft.com/office/drawing/2014/main" id="{BAE4D246-FA8C-42A4-83E5-80665AA0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34" y="4698475"/>
            <a:ext cx="4642733" cy="154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5F188A-3962-4B14-873B-AC08850AF617}"/>
              </a:ext>
            </a:extLst>
          </p:cNvPr>
          <p:cNvSpPr/>
          <p:nvPr/>
        </p:nvSpPr>
        <p:spPr>
          <a:xfrm>
            <a:off x="7343455" y="6201339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All </a:t>
            </a:r>
            <a:r>
              <a:rPr lang="en-US" altLang="ko-KR" sz="1200" dirty="0"/>
              <a:t>Window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1951D-BC13-4464-878B-B1D901BB6A4E}"/>
              </a:ext>
            </a:extLst>
          </p:cNvPr>
          <p:cNvSpPr/>
          <p:nvPr/>
        </p:nvSpPr>
        <p:spPr>
          <a:xfrm>
            <a:off x="5688100" y="6183512"/>
            <a:ext cx="1414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Ayalneh </a:t>
            </a:r>
            <a:r>
              <a:rPr lang="en-US" altLang="ko-KR" sz="1200" dirty="0"/>
              <a:t>Window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EC13C8-6727-4E62-8842-6A905930CD3E}"/>
              </a:ext>
            </a:extLst>
          </p:cNvPr>
          <p:cNvSpPr/>
          <p:nvPr/>
        </p:nvSpPr>
        <p:spPr>
          <a:xfrm>
            <a:off x="4219973" y="6183512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Li </a:t>
            </a:r>
            <a:r>
              <a:rPr lang="en-US" altLang="ko-KR" sz="1200" dirty="0"/>
              <a:t>Window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545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75163-6176-4522-933B-6309440096AA}"/>
              </a:ext>
            </a:extLst>
          </p:cNvPr>
          <p:cNvSpPr txBox="1"/>
          <p:nvPr/>
        </p:nvSpPr>
        <p:spPr>
          <a:xfrm>
            <a:off x="845898" y="245098"/>
            <a:ext cx="187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>
                <a:solidFill>
                  <a:srgbClr val="182B4C"/>
                </a:solidFill>
              </a:rPr>
              <a:t>결론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933A7D-1AF2-47A0-A243-02EBC0BE3CFD}"/>
                  </a:ext>
                </a:extLst>
              </p:cNvPr>
              <p:cNvSpPr txBox="1"/>
              <p:nvPr/>
            </p:nvSpPr>
            <p:spPr>
              <a:xfrm>
                <a:off x="623739" y="1609904"/>
                <a:ext cx="10850251" cy="343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400050" indent="-4000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위변조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검출에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Norm </a:t>
                </a:r>
                <a:r>
                  <a:rPr lang="ko-KR" altLang="ko-KR" dirty="0"/>
                  <a:t>기반 접근방식</a:t>
                </a:r>
                <a:r>
                  <a:rPr lang="ko-KR" altLang="en-US" dirty="0"/>
                  <a:t>을 사용하는 것이</a:t>
                </a:r>
                <a:r>
                  <a:rPr lang="ko-KR" altLang="ko-KR" dirty="0"/>
                  <a:t> 모든 테스트 이미지에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 </a:t>
                </a:r>
                <a:r>
                  <a:rPr lang="ko-KR" altLang="ko-KR" dirty="0"/>
                  <a:t>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 </a:t>
                </a:r>
                <a:r>
                  <a:rPr lang="ko-KR" altLang="ko-KR" dirty="0"/>
                  <a:t>기반 접근방식 모두를 능가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pPr marL="400050" indent="-400050">
                  <a:buFont typeface="+mj-lt"/>
                  <a:buAutoNum type="arabicPeriod"/>
                </a:pPr>
                <a:endParaRPr lang="en-US" altLang="ko-KR" dirty="0"/>
              </a:p>
              <a:p>
                <a:pPr marL="400050" indent="-400050">
                  <a:buFont typeface="+mj-lt"/>
                  <a:buAutoNum type="arabicPeriod"/>
                </a:pPr>
                <a:endParaRPr lang="en-US" altLang="ko-KR" dirty="0"/>
              </a:p>
              <a:p>
                <a:pPr marL="400050" indent="-400050">
                  <a:buFont typeface="+mj-lt"/>
                  <a:buAutoNum type="arabicPeriod"/>
                </a:pPr>
                <a:endParaRPr lang="en-US" altLang="ko-KR" dirty="0"/>
              </a:p>
              <a:p>
                <a:pPr marL="400050" indent="-4000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ko-KR" dirty="0"/>
                  <a:t>은 특이치에 조금 민감하며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ko-KR" dirty="0"/>
                  <a:t>의 경우 성능이 이미지의 복잡도에 크게 의존하므로 모든 영상에 대해 하나의 </a:t>
                </a:r>
                <a:r>
                  <a:rPr lang="en-US" altLang="ko-KR" dirty="0"/>
                  <a:t>Window </a:t>
                </a:r>
                <a:r>
                  <a:rPr lang="ko-KR" altLang="ko-KR" dirty="0"/>
                  <a:t>크기를 정확하게 지정해 줄 수 없</a:t>
                </a:r>
                <a:r>
                  <a:rPr lang="ko-KR" altLang="en-US" dirty="0"/>
                  <a:t>었으나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en-US" dirty="0"/>
                  <a:t>은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Window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더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많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록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능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속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특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짐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00050" indent="-400050">
                  <a:buFont typeface="+mj-lt"/>
                  <a:buAutoNum type="arabicPeriod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00050" indent="-400050">
                  <a:buFont typeface="+mj-lt"/>
                  <a:buAutoNum type="arabicPeriod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00050" indent="-400050">
                  <a:buFont typeface="+mj-lt"/>
                  <a:buAutoNum type="arabicPeriod"/>
                </a:pPr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/>
                  <a:t>고안한 알고리즘은 </a:t>
                </a:r>
                <a:r>
                  <a:rPr lang="en-US" altLang="ko-KR" dirty="0"/>
                  <a:t>JPEG,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BMP, PNG</a:t>
                </a:r>
                <a:r>
                  <a:rPr lang="ko-KR" altLang="ko-KR" dirty="0"/>
                  <a:t>등 </a:t>
                </a:r>
                <a:r>
                  <a:rPr lang="ko-KR" altLang="en-US" dirty="0" err="1"/>
                  <a:t>비압축</a:t>
                </a:r>
                <a:r>
                  <a:rPr lang="ko-KR" altLang="en-US" dirty="0"/>
                  <a:t> </a:t>
                </a:r>
                <a:r>
                  <a:rPr lang="ko-KR" altLang="ko-KR" dirty="0"/>
                  <a:t>이미지에서 사용이 가능</a:t>
                </a:r>
                <a:r>
                  <a:rPr lang="ko-KR" altLang="en-US" dirty="0"/>
                  <a:t>함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933A7D-1AF2-47A0-A243-02EBC0BE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" y="1609904"/>
                <a:ext cx="10850251" cy="3438505"/>
              </a:xfrm>
              <a:prstGeom prst="rect">
                <a:avLst/>
              </a:prstGeom>
              <a:blipFill>
                <a:blip r:embed="rId2"/>
                <a:stretch>
                  <a:fillRect l="-393" r="-225" b="-1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DFEA63-1BD6-43DE-8592-80C5EA53D915}"/>
              </a:ext>
            </a:extLst>
          </p:cNvPr>
          <p:cNvGrpSpPr/>
          <p:nvPr/>
        </p:nvGrpSpPr>
        <p:grpSpPr>
          <a:xfrm>
            <a:off x="3756000" y="1089000"/>
            <a:ext cx="4680000" cy="4680000"/>
            <a:chOff x="3570271" y="1213914"/>
            <a:chExt cx="4680000" cy="468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B50551F-00B2-43DB-A683-D05F7BF2CC18}"/>
                </a:ext>
              </a:extLst>
            </p:cNvPr>
            <p:cNvSpPr/>
            <p:nvPr/>
          </p:nvSpPr>
          <p:spPr>
            <a:xfrm>
              <a:off x="3570271" y="1213914"/>
              <a:ext cx="4680000" cy="4680000"/>
            </a:xfrm>
            <a:prstGeom prst="ellipse">
              <a:avLst/>
            </a:prstGeom>
            <a:solidFill>
              <a:srgbClr val="182B4C"/>
            </a:solidFill>
            <a:ln w="57150">
              <a:solidFill>
                <a:srgbClr val="182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D6E94C-8211-45F3-BC47-C1FD7213C334}"/>
                </a:ext>
              </a:extLst>
            </p:cNvPr>
            <p:cNvSpPr/>
            <p:nvPr/>
          </p:nvSpPr>
          <p:spPr>
            <a:xfrm>
              <a:off x="3660271" y="1303914"/>
              <a:ext cx="4500000" cy="45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878D60-E93E-4FA3-A3EF-647877B18F02}"/>
              </a:ext>
            </a:extLst>
          </p:cNvPr>
          <p:cNvSpPr txBox="1"/>
          <p:nvPr/>
        </p:nvSpPr>
        <p:spPr>
          <a:xfrm>
            <a:off x="845899" y="245098"/>
            <a:ext cx="141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>
                <a:solidFill>
                  <a:srgbClr val="182B4C"/>
                </a:solidFill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D9F0-9CAA-425C-8D33-820BE628B981}"/>
              </a:ext>
            </a:extLst>
          </p:cNvPr>
          <p:cNvSpPr txBox="1"/>
          <p:nvPr/>
        </p:nvSpPr>
        <p:spPr>
          <a:xfrm>
            <a:off x="4259809" y="1997839"/>
            <a:ext cx="3940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rgbClr val="182B4C"/>
                </a:solidFill>
              </a:rPr>
              <a:t>이미지 </a:t>
            </a:r>
            <a:r>
              <a:rPr lang="ko-KR" altLang="en-US" sz="2000" dirty="0" err="1">
                <a:solidFill>
                  <a:srgbClr val="182B4C"/>
                </a:solidFill>
              </a:rPr>
              <a:t>위변조</a:t>
            </a:r>
            <a:r>
              <a:rPr lang="ko-KR" altLang="en-US" sz="2000" dirty="0">
                <a:solidFill>
                  <a:srgbClr val="182B4C"/>
                </a:solidFill>
              </a:rPr>
              <a:t> 종류와 탐지 기법</a:t>
            </a: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rgbClr val="182B4C"/>
                </a:solidFill>
              </a:rPr>
              <a:t>이미지 </a:t>
            </a:r>
            <a:r>
              <a:rPr lang="ko-KR" altLang="en-US" sz="2000" dirty="0" err="1">
                <a:solidFill>
                  <a:srgbClr val="182B4C"/>
                </a:solidFill>
              </a:rPr>
              <a:t>위변조</a:t>
            </a:r>
            <a:r>
              <a:rPr lang="ko-KR" altLang="en-US" sz="2000" dirty="0">
                <a:solidFill>
                  <a:srgbClr val="182B4C"/>
                </a:solidFill>
              </a:rPr>
              <a:t> 검출 알고리즘</a:t>
            </a: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rgbClr val="182B4C"/>
                </a:solidFill>
              </a:rPr>
              <a:t>이미지 </a:t>
            </a:r>
            <a:r>
              <a:rPr lang="ko-KR" altLang="en-US" sz="2000" dirty="0" err="1">
                <a:solidFill>
                  <a:srgbClr val="182B4C"/>
                </a:solidFill>
              </a:rPr>
              <a:t>위변조</a:t>
            </a:r>
            <a:r>
              <a:rPr lang="ko-KR" altLang="en-US" sz="2000" dirty="0">
                <a:solidFill>
                  <a:srgbClr val="182B4C"/>
                </a:solidFill>
              </a:rPr>
              <a:t> 검출 알고리즘 성능 분석 및 비교</a:t>
            </a: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000" dirty="0">
              <a:solidFill>
                <a:srgbClr val="182B4C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000" dirty="0">
                <a:solidFill>
                  <a:srgbClr val="182B4C"/>
                </a:solidFill>
              </a:rPr>
              <a:t>결론</a:t>
            </a:r>
            <a:endParaRPr lang="en-US" altLang="ko-KR" sz="2000" dirty="0">
              <a:solidFill>
                <a:srgbClr val="182B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0F712-ECF1-44CD-9EA2-4D3271A34E63}"/>
              </a:ext>
            </a:extLst>
          </p:cNvPr>
          <p:cNvSpPr txBox="1"/>
          <p:nvPr/>
        </p:nvSpPr>
        <p:spPr>
          <a:xfrm>
            <a:off x="395926" y="951609"/>
            <a:ext cx="3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/>
              <a:t>Splicing , Copy-Move </a:t>
            </a:r>
            <a:r>
              <a:rPr lang="ko-KR" altLang="en-US" b="1"/>
              <a:t>조작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B70F9-B82B-43D3-848F-E005784C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8" y="1700618"/>
            <a:ext cx="4045147" cy="370154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FD0B4-161A-44F5-8940-29B0F552B5B2}"/>
              </a:ext>
            </a:extLst>
          </p:cNvPr>
          <p:cNvGrpSpPr/>
          <p:nvPr/>
        </p:nvGrpSpPr>
        <p:grpSpPr>
          <a:xfrm>
            <a:off x="6096000" y="161791"/>
            <a:ext cx="3282018" cy="6129506"/>
            <a:chOff x="8367863" y="227772"/>
            <a:chExt cx="3282018" cy="61295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DE72560-ABF5-4636-9FBE-2AC10FCC49DB}"/>
                </a:ext>
              </a:extLst>
            </p:cNvPr>
            <p:cNvGrpSpPr/>
            <p:nvPr/>
          </p:nvGrpSpPr>
          <p:grpSpPr>
            <a:xfrm>
              <a:off x="8367863" y="321609"/>
              <a:ext cx="2916023" cy="6035669"/>
              <a:chOff x="8650666" y="415879"/>
              <a:chExt cx="2916023" cy="603566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FDAD375-99CB-4BD7-AEE1-7BD489779625}"/>
                  </a:ext>
                </a:extLst>
              </p:cNvPr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95"/>
              <a:stretch/>
            </p:blipFill>
            <p:spPr bwMode="auto">
              <a:xfrm>
                <a:off x="8650667" y="415879"/>
                <a:ext cx="2916022" cy="3022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527B007-E270-472A-BB71-6CEB252E1403}"/>
                  </a:ext>
                </a:extLst>
              </p:cNvPr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95"/>
              <a:stretch/>
            </p:blipFill>
            <p:spPr bwMode="auto">
              <a:xfrm>
                <a:off x="8650666" y="3429000"/>
                <a:ext cx="2916023" cy="3022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69CFF2-5F5C-450F-9D02-2A4BAC7242CF}"/>
                </a:ext>
              </a:extLst>
            </p:cNvPr>
            <p:cNvSpPr txBox="1"/>
            <p:nvPr/>
          </p:nvSpPr>
          <p:spPr>
            <a:xfrm>
              <a:off x="11244528" y="227772"/>
              <a:ext cx="405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[2]</a:t>
              </a:r>
              <a:endParaRPr lang="ko-KR" altLang="en-US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EB8770-F8FA-461A-A4D5-D876CF85AE1E}"/>
              </a:ext>
            </a:extLst>
          </p:cNvPr>
          <p:cNvSpPr txBox="1"/>
          <p:nvPr/>
        </p:nvSpPr>
        <p:spPr>
          <a:xfrm>
            <a:off x="-21137" y="6170727"/>
            <a:ext cx="81840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[1] </a:t>
            </a:r>
            <a:r>
              <a:rPr lang="ko-KR" altLang="en-US" sz="1100" dirty="0"/>
              <a:t>출처 </a:t>
            </a:r>
            <a:r>
              <a:rPr lang="en-US" altLang="ko-KR" sz="1100" dirty="0"/>
              <a:t>– http://pth.izitru.com/2004_02_00.html</a:t>
            </a:r>
          </a:p>
          <a:p>
            <a:r>
              <a:rPr lang="en-US" altLang="ko-KR" sz="1100" dirty="0"/>
              <a:t>[2] </a:t>
            </a:r>
            <a:r>
              <a:rPr lang="ko-KR" altLang="en-US" sz="1100" dirty="0"/>
              <a:t>출처 </a:t>
            </a:r>
            <a:r>
              <a:rPr lang="en-US" altLang="ko-KR" sz="1100" dirty="0"/>
              <a:t>- Diane, </a:t>
            </a:r>
            <a:r>
              <a:rPr lang="en-US" altLang="ko-KR" sz="1100" dirty="0" err="1"/>
              <a:t>Wandji</a:t>
            </a:r>
            <a:r>
              <a:rPr lang="en-US" altLang="ko-KR" sz="1100" dirty="0"/>
              <a:t> Nanda Nathalie, Sun Xing-</a:t>
            </a:r>
            <a:r>
              <a:rPr lang="en-US" altLang="ko-KR" sz="1100" dirty="0" err="1"/>
              <a:t>ming</a:t>
            </a:r>
            <a:r>
              <a:rPr lang="en-US" altLang="ko-KR" sz="1100" dirty="0"/>
              <a:t> and Fah </a:t>
            </a:r>
            <a:r>
              <a:rPr lang="en-US" altLang="ko-KR" sz="1100" dirty="0" err="1"/>
              <a:t>Kue</a:t>
            </a:r>
            <a:r>
              <a:rPr lang="en-US" altLang="ko-KR" sz="1100" dirty="0"/>
              <a:t> Moise. </a:t>
            </a:r>
            <a:r>
              <a:rPr lang="ko-KR" altLang="ko-KR" sz="1100" dirty="0"/>
              <a:t>“</a:t>
            </a:r>
            <a:r>
              <a:rPr lang="en-US" altLang="ko-KR" sz="1100" dirty="0"/>
              <a:t>A Survey of Partition-Based Techniques for Copy-Move Forgery Detection.</a:t>
            </a:r>
            <a:r>
              <a:rPr lang="ko-KR" altLang="ko-KR" sz="1100" dirty="0"/>
              <a:t>”</a:t>
            </a:r>
            <a:r>
              <a:rPr lang="en-US" altLang="ko-KR" sz="1100" dirty="0"/>
              <a:t> The Scientific World Journal 2014 (2014): n. </a:t>
            </a:r>
            <a:r>
              <a:rPr lang="en-US" altLang="ko-KR" sz="1100" dirty="0" err="1"/>
              <a:t>pag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70C9D-5EC9-4296-B3B9-ACB26BA415E3}"/>
              </a:ext>
            </a:extLst>
          </p:cNvPr>
          <p:cNvSpPr txBox="1"/>
          <p:nvPr/>
        </p:nvSpPr>
        <p:spPr>
          <a:xfrm>
            <a:off x="4555337" y="1766902"/>
            <a:ext cx="40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[1]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24C79-037F-4920-9992-998F8DE6B774}"/>
              </a:ext>
            </a:extLst>
          </p:cNvPr>
          <p:cNvSpPr txBox="1"/>
          <p:nvPr/>
        </p:nvSpPr>
        <p:spPr>
          <a:xfrm>
            <a:off x="845899" y="245098"/>
            <a:ext cx="471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>
                <a:solidFill>
                  <a:srgbClr val="182B4C"/>
                </a:solidFill>
              </a:rPr>
              <a:t>이미지 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34377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8C587-EFCF-4833-B6CA-1E095AA14BE8}"/>
              </a:ext>
            </a:extLst>
          </p:cNvPr>
          <p:cNvSpPr/>
          <p:nvPr/>
        </p:nvSpPr>
        <p:spPr>
          <a:xfrm>
            <a:off x="210655" y="815864"/>
            <a:ext cx="316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Block Artifact Grid(BAG)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50678B-3A06-4591-994A-FEEED4059A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2428" y="1364472"/>
            <a:ext cx="3843642" cy="1872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130A7E-3A16-4808-9FA3-4BD17C5DFE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34" y="3398354"/>
            <a:ext cx="2666881" cy="248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1FE743-E7B3-4B46-B1F7-DA5F51BC9112}"/>
              </a:ext>
            </a:extLst>
          </p:cNvPr>
          <p:cNvSpPr/>
          <p:nvPr/>
        </p:nvSpPr>
        <p:spPr>
          <a:xfrm>
            <a:off x="4188581" y="815091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이산 코사인변환</a:t>
            </a:r>
            <a:r>
              <a:rPr lang="en-US" altLang="ko-KR" b="1" dirty="0"/>
              <a:t>(DCT)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94AF6-AC01-41C9-8A44-E2B959F40D74}"/>
              </a:ext>
            </a:extLst>
          </p:cNvPr>
          <p:cNvSpPr/>
          <p:nvPr/>
        </p:nvSpPr>
        <p:spPr>
          <a:xfrm>
            <a:off x="8609069" y="815091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Local Effect(LE)</a:t>
            </a:r>
            <a:endParaRPr lang="ko-KR" altLang="en-US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4CBE08-B339-4BFE-B690-13CF66E6BE89}"/>
              </a:ext>
            </a:extLst>
          </p:cNvPr>
          <p:cNvGrpSpPr/>
          <p:nvPr/>
        </p:nvGrpSpPr>
        <p:grpSpPr>
          <a:xfrm>
            <a:off x="8321904" y="1322254"/>
            <a:ext cx="3169412" cy="2076100"/>
            <a:chOff x="8392334" y="1407911"/>
            <a:chExt cx="3169412" cy="20761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35BCC7B-3DD5-46DC-9398-4DFFB21994F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2" t="19643" r="23399" b="15360"/>
            <a:stretch/>
          </p:blipFill>
          <p:spPr bwMode="auto">
            <a:xfrm>
              <a:off x="8413070" y="1407911"/>
              <a:ext cx="2533418" cy="61468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3EA7759-58C0-428D-B520-26680BEB5478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9" t="4577" r="23544" b="60786"/>
            <a:stretch/>
          </p:blipFill>
          <p:spPr>
            <a:xfrm>
              <a:off x="8413069" y="2053939"/>
              <a:ext cx="2116665" cy="71724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F027506-6783-49F8-AE5E-02248841D2EF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7" t="64785" r="12233" b="2957"/>
            <a:stretch/>
          </p:blipFill>
          <p:spPr>
            <a:xfrm>
              <a:off x="8392334" y="2802527"/>
              <a:ext cx="3169412" cy="68148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510E1B-EAB8-4A86-98BB-A74EE374CC21}"/>
              </a:ext>
            </a:extLst>
          </p:cNvPr>
          <p:cNvSpPr/>
          <p:nvPr/>
        </p:nvSpPr>
        <p:spPr>
          <a:xfrm>
            <a:off x="7484055" y="5337970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(c) </a:t>
            </a:r>
            <a:r>
              <a:rPr lang="en-US" altLang="ko-KR" sz="1200" dirty="0"/>
              <a:t>Li Window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36035F-E3DE-4F88-9E52-E28230561FEB}"/>
              </a:ext>
            </a:extLst>
          </p:cNvPr>
          <p:cNvSpPr/>
          <p:nvPr/>
        </p:nvSpPr>
        <p:spPr>
          <a:xfrm>
            <a:off x="8797243" y="5331448"/>
            <a:ext cx="1608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(d) </a:t>
            </a:r>
            <a:r>
              <a:rPr lang="en-US" altLang="ko-KR" sz="1200" dirty="0" err="1"/>
              <a:t>Ayalneh</a:t>
            </a:r>
            <a:r>
              <a:rPr lang="en-US" altLang="ko-KR" sz="1200" dirty="0"/>
              <a:t> Window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BE011BB-790A-4537-90BC-01DF19957F42}"/>
              </a:ext>
            </a:extLst>
          </p:cNvPr>
          <p:cNvGrpSpPr/>
          <p:nvPr/>
        </p:nvGrpSpPr>
        <p:grpSpPr>
          <a:xfrm>
            <a:off x="705671" y="1364508"/>
            <a:ext cx="2363156" cy="4397754"/>
            <a:chOff x="705671" y="1364508"/>
            <a:chExt cx="2363156" cy="439775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535E2-E4A3-46E2-9946-0B8C9E200D32}"/>
                </a:ext>
              </a:extLst>
            </p:cNvPr>
            <p:cNvGrpSpPr/>
            <p:nvPr/>
          </p:nvGrpSpPr>
          <p:grpSpPr>
            <a:xfrm>
              <a:off x="705671" y="1364508"/>
              <a:ext cx="2014928" cy="4397754"/>
              <a:chOff x="413313" y="1921047"/>
              <a:chExt cx="2035248" cy="444949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0E6D4C1-C1E5-477E-A7A6-244A34A0E1B4}"/>
                  </a:ext>
                </a:extLst>
              </p:cNvPr>
              <p:cNvPicPr/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2" t="5753" r="49089" b="5212"/>
              <a:stretch/>
            </p:blipFill>
            <p:spPr>
              <a:xfrm>
                <a:off x="413313" y="1921047"/>
                <a:ext cx="2025088" cy="2234185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559C07C-4F22-488A-903B-E266FF438C32}"/>
                  </a:ext>
                </a:extLst>
              </p:cNvPr>
              <p:cNvPicPr/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434" t="5753" r="6340" b="5212"/>
              <a:stretch/>
            </p:blipFill>
            <p:spPr>
              <a:xfrm>
                <a:off x="504336" y="4136354"/>
                <a:ext cx="1944225" cy="2234185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17B6040-EE94-45F9-8100-6917ADA576D4}"/>
                </a:ext>
              </a:extLst>
            </p:cNvPr>
            <p:cNvSpPr/>
            <p:nvPr/>
          </p:nvSpPr>
          <p:spPr>
            <a:xfrm>
              <a:off x="2675771" y="1364508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[3]</a:t>
              </a:r>
              <a:endParaRPr lang="ko-KR" altLang="en-US" sz="14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CF47-BED1-4CA0-8292-A63244E67345}"/>
              </a:ext>
            </a:extLst>
          </p:cNvPr>
          <p:cNvSpPr/>
          <p:nvPr/>
        </p:nvSpPr>
        <p:spPr>
          <a:xfrm>
            <a:off x="150963" y="6089423"/>
            <a:ext cx="11811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[4] </a:t>
            </a:r>
            <a:r>
              <a:rPr lang="ko-KR" altLang="en-US" sz="1200" dirty="0"/>
              <a:t>출처 </a:t>
            </a:r>
            <a:r>
              <a:rPr lang="en-US" altLang="ko-KR" sz="1200" dirty="0"/>
              <a:t>-  Li et al, "Detecting copy-paste forgery of JPEG via block </a:t>
            </a:r>
            <a:r>
              <a:rPr lang="en-US" altLang="ko-KR" sz="1200" dirty="0" err="1"/>
              <a:t>atrifact</a:t>
            </a:r>
            <a:r>
              <a:rPr lang="en-US" altLang="ko-KR" sz="1200" dirty="0"/>
              <a:t> grid extraction", Multimedia and Expo, 2007</a:t>
            </a:r>
          </a:p>
          <a:p>
            <a:r>
              <a:rPr lang="en-US" altLang="ko-KR" sz="1200" dirty="0"/>
              <a:t>[5] </a:t>
            </a:r>
            <a:r>
              <a:rPr lang="ko-KR" altLang="en-US" sz="1200" dirty="0"/>
              <a:t>출처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Ayalneh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Dessalegn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Atnafu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Hyoung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Joong</a:t>
            </a:r>
            <a:r>
              <a:rPr lang="en-US" altLang="ko-KR" sz="1200" dirty="0"/>
              <a:t> Kim, and Yong Soo Choi. ”JPEG copy paste forgery detection using BAG optimized for complex images.” </a:t>
            </a:r>
            <a:r>
              <a:rPr lang="en-US" altLang="ko-KR" sz="1200" dirty="0" err="1"/>
              <a:t>emphAdvanced</a:t>
            </a:r>
            <a:r>
              <a:rPr lang="en-US" altLang="ko-KR" sz="1200" dirty="0"/>
              <a:t> Communication Technology (ICACT), 2014 16th International Conference on. IEEE, 2014.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7B856D-0294-4B03-A0BD-3B6A3883B447}"/>
              </a:ext>
            </a:extLst>
          </p:cNvPr>
          <p:cNvGrpSpPr/>
          <p:nvPr/>
        </p:nvGrpSpPr>
        <p:grpSpPr>
          <a:xfrm>
            <a:off x="8442010" y="3568737"/>
            <a:ext cx="1963558" cy="307777"/>
            <a:chOff x="9627937" y="3430240"/>
            <a:chExt cx="1963558" cy="3077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60C02D-832D-4BE6-8EB4-89F69092050A}"/>
                </a:ext>
              </a:extLst>
            </p:cNvPr>
            <p:cNvSpPr/>
            <p:nvPr/>
          </p:nvSpPr>
          <p:spPr>
            <a:xfrm>
              <a:off x="11198439" y="3430240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[5]</a:t>
              </a:r>
              <a:endParaRPr lang="ko-KR" altLang="en-US" sz="1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E699BA-9363-4986-961E-7533E5023164}"/>
                </a:ext>
              </a:extLst>
            </p:cNvPr>
            <p:cNvSpPr/>
            <p:nvPr/>
          </p:nvSpPr>
          <p:spPr>
            <a:xfrm>
              <a:off x="9627937" y="3430240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[4]</a:t>
              </a:r>
              <a:endParaRPr lang="ko-KR" altLang="en-US" sz="1400" dirty="0"/>
            </a:p>
          </p:txBody>
        </p:sp>
      </p:grpSp>
      <p:sp>
        <p:nvSpPr>
          <p:cNvPr id="37" name="화살표: 오른쪽으로 구부러짐 36">
            <a:extLst>
              <a:ext uri="{FF2B5EF4-FFF2-40B4-BE49-F238E27FC236}">
                <a16:creationId xmlns:a16="http://schemas.microsoft.com/office/drawing/2014/main" id="{6710604F-0EF9-440B-BD9A-0D83DB239F9A}"/>
              </a:ext>
            </a:extLst>
          </p:cNvPr>
          <p:cNvSpPr/>
          <p:nvPr/>
        </p:nvSpPr>
        <p:spPr>
          <a:xfrm>
            <a:off x="343769" y="2479249"/>
            <a:ext cx="730886" cy="2526384"/>
          </a:xfrm>
          <a:prstGeom prst="curvedRightArrow">
            <a:avLst>
              <a:gd name="adj1" fmla="val 30743"/>
              <a:gd name="adj2" fmla="val 69937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61401D-7B2B-46BB-9D33-3F97A6D0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"/>
            <a:ext cx="12214714" cy="4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4824704">
            <a:extLst>
              <a:ext uri="{FF2B5EF4-FFF2-40B4-BE49-F238E27FC236}">
                <a16:creationId xmlns:a16="http://schemas.microsoft.com/office/drawing/2014/main" id="{15582E2F-E571-4F5F-A0BC-87BFD0D7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64" y="3829147"/>
            <a:ext cx="4642733" cy="154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AD9FF-D2FD-48A4-A018-DEEA73DB4112}"/>
              </a:ext>
            </a:extLst>
          </p:cNvPr>
          <p:cNvSpPr/>
          <p:nvPr/>
        </p:nvSpPr>
        <p:spPr>
          <a:xfrm>
            <a:off x="10550337" y="5340244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(e) All </a:t>
            </a:r>
            <a:r>
              <a:rPr lang="en-US" altLang="ko-KR" sz="1200" dirty="0"/>
              <a:t>Window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4693E-D225-4047-9F5B-B832BD03AD3B}"/>
              </a:ext>
            </a:extLst>
          </p:cNvPr>
          <p:cNvSpPr txBox="1"/>
          <p:nvPr/>
        </p:nvSpPr>
        <p:spPr>
          <a:xfrm>
            <a:off x="845899" y="245098"/>
            <a:ext cx="564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 배경지식</a:t>
            </a:r>
          </a:p>
        </p:txBody>
      </p:sp>
    </p:spTree>
    <p:extLst>
      <p:ext uri="{BB962C8B-B14F-4D97-AF65-F5344CB8AC3E}">
        <p14:creationId xmlns:p14="http://schemas.microsoft.com/office/powerpoint/2010/main" val="27467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C45E55-3BAA-4F5B-9E73-2891ABDFE7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9" y="758891"/>
            <a:ext cx="3780149" cy="5915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E1C0BF8-0E99-4062-B085-7DCA4B7AFFB1}"/>
              </a:ext>
            </a:extLst>
          </p:cNvPr>
          <p:cNvSpPr/>
          <p:nvPr/>
        </p:nvSpPr>
        <p:spPr>
          <a:xfrm>
            <a:off x="2370841" y="1517715"/>
            <a:ext cx="1395167" cy="82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85C35-ECBF-4E38-A020-4072246FBD6C}"/>
              </a:ext>
            </a:extLst>
          </p:cNvPr>
          <p:cNvSpPr txBox="1"/>
          <p:nvPr/>
        </p:nvSpPr>
        <p:spPr>
          <a:xfrm>
            <a:off x="4122653" y="275875"/>
            <a:ext cx="505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LE </a:t>
            </a:r>
            <a:r>
              <a:rPr lang="en-US" altLang="ko-KR" sz="2400" b="1"/>
              <a:t>feature Extraction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8CBFE-F868-4DDD-AE97-BF9DFB5CDC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605" y="439629"/>
            <a:ext cx="2177592" cy="26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6F1730-D152-4DDA-9CB9-622F30D381BF}"/>
              </a:ext>
            </a:extLst>
          </p:cNvPr>
          <p:cNvSpPr/>
          <p:nvPr/>
        </p:nvSpPr>
        <p:spPr>
          <a:xfrm>
            <a:off x="4122653" y="782183"/>
            <a:ext cx="6501352" cy="90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8×8 Window</a:t>
            </a:r>
            <a:r>
              <a:rPr lang="ko-KR" altLang="en-US" sz="1600" dirty="0"/>
              <a:t>로 이미지에서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픽셀씩</a:t>
            </a:r>
            <a:r>
              <a:rPr lang="ko-KR" altLang="en-US" sz="1600" dirty="0"/>
              <a:t> 중첩 이동하며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    Effect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 </a:t>
            </a:r>
            <a:r>
              <a:rPr lang="ko-KR" altLang="en-US" sz="1600" dirty="0"/>
              <a:t>이미지 크기보다 작은 </a:t>
            </a:r>
            <a:r>
              <a:rPr lang="en-US" altLang="ko-KR" sz="1600" dirty="0"/>
              <a:t>(M-8)×(N-8) </a:t>
            </a:r>
            <a:r>
              <a:rPr lang="ko-KR" altLang="en-US" sz="1600" dirty="0"/>
              <a:t>크기의</a:t>
            </a:r>
            <a:r>
              <a:rPr lang="en-US" altLang="ko-KR" sz="1600" dirty="0"/>
              <a:t> LE </a:t>
            </a:r>
            <a:r>
              <a:rPr lang="ko-KR" altLang="en-US" sz="1600" dirty="0"/>
              <a:t>행렬을 생성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1E6430F-7955-413D-AC88-B9378D1A7737}"/>
              </a:ext>
            </a:extLst>
          </p:cNvPr>
          <p:cNvSpPr/>
          <p:nvPr/>
        </p:nvSpPr>
        <p:spPr>
          <a:xfrm>
            <a:off x="2362982" y="2707066"/>
            <a:ext cx="1395167" cy="82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500CE-F40F-42B7-AEBA-BD0C7D3A9D29}"/>
              </a:ext>
            </a:extLst>
          </p:cNvPr>
          <p:cNvSpPr txBox="1"/>
          <p:nvPr/>
        </p:nvSpPr>
        <p:spPr>
          <a:xfrm>
            <a:off x="4180578" y="2107014"/>
            <a:ext cx="505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BAG construction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712468-D419-4EA8-8EA0-88BE63F194C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87" y="3716550"/>
            <a:ext cx="3627475" cy="18546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7107A3-760A-42DC-815D-AB14AC186104}"/>
              </a:ext>
            </a:extLst>
          </p:cNvPr>
          <p:cNvSpPr/>
          <p:nvPr/>
        </p:nvSpPr>
        <p:spPr>
          <a:xfrm>
            <a:off x="4122653" y="2568679"/>
            <a:ext cx="548483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LE</a:t>
            </a:r>
            <a:r>
              <a:rPr lang="ko-KR" altLang="en-US" sz="1600" dirty="0"/>
              <a:t>행렬을 중첩되지 않는 </a:t>
            </a:r>
            <a:r>
              <a:rPr lang="en-US" altLang="ko-KR" sz="1600" dirty="0"/>
              <a:t>8×8</a:t>
            </a:r>
            <a:r>
              <a:rPr lang="ko-KR" altLang="en-US" sz="1600" dirty="0"/>
              <a:t>블록으로 분할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각 블록의 </a:t>
            </a:r>
            <a:r>
              <a:rPr lang="en-US" altLang="ko-KR" sz="1600" dirty="0"/>
              <a:t>local minima(</a:t>
            </a:r>
            <a:r>
              <a:rPr lang="ko-KR" altLang="en-US" sz="1600" dirty="0"/>
              <a:t>최솟값</a:t>
            </a:r>
            <a:r>
              <a:rPr lang="en-US" altLang="ko-KR" sz="1600" dirty="0"/>
              <a:t>)</a:t>
            </a:r>
            <a:r>
              <a:rPr lang="ko-KR" altLang="en-US" sz="1600" dirty="0"/>
              <a:t>는 하나만 있다고 가정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각 블록마다 </a:t>
            </a:r>
            <a:r>
              <a:rPr lang="en-US" altLang="ko-KR" sz="1600" dirty="0"/>
              <a:t>local minima</a:t>
            </a:r>
            <a:r>
              <a:rPr lang="ko-KR" altLang="en-US" sz="1600" dirty="0"/>
              <a:t>를 표시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54CCF-02BB-4BB3-8E89-D83D8FEDF13B}"/>
              </a:ext>
            </a:extLst>
          </p:cNvPr>
          <p:cNvSpPr txBox="1"/>
          <p:nvPr/>
        </p:nvSpPr>
        <p:spPr>
          <a:xfrm>
            <a:off x="4248240" y="5550698"/>
            <a:ext cx="767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＂</a:t>
            </a:r>
            <a:r>
              <a:rPr lang="en-US" altLang="ko-KR" sz="1600" dirty="0"/>
              <a:t>•</a:t>
            </a:r>
            <a:r>
              <a:rPr lang="ko-KR" altLang="en-US" sz="1600" dirty="0"/>
              <a:t>＂로 표시한 수직</a:t>
            </a:r>
            <a:r>
              <a:rPr lang="en-US" altLang="ko-KR" sz="1600" dirty="0"/>
              <a:t>, </a:t>
            </a:r>
            <a:r>
              <a:rPr lang="ko-KR" altLang="en-US" sz="1600" dirty="0"/>
              <a:t>수평으로 </a:t>
            </a:r>
            <a:r>
              <a:rPr lang="en-US" altLang="ko-KR" sz="1600" dirty="0"/>
              <a:t>8</a:t>
            </a:r>
            <a:r>
              <a:rPr lang="ko-KR" altLang="en-US" sz="1600" dirty="0"/>
              <a:t>단위에 위치한 연속된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local minima</a:t>
            </a:r>
            <a:r>
              <a:rPr lang="ko-KR" altLang="en-US" sz="1600" dirty="0"/>
              <a:t>와 </a:t>
            </a:r>
            <a:r>
              <a:rPr lang="en-US" altLang="ko-KR" sz="1600" dirty="0"/>
              <a:t>“ / “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표시한 부분에</a:t>
            </a:r>
            <a:r>
              <a:rPr lang="en-US" altLang="ko-KR" sz="1600" dirty="0"/>
              <a:t> </a:t>
            </a:r>
            <a:r>
              <a:rPr lang="ko-KR" altLang="en-US" sz="1600" dirty="0"/>
              <a:t>세 번째 </a:t>
            </a:r>
            <a:r>
              <a:rPr lang="en-US" altLang="ko-KR" sz="1600" dirty="0"/>
              <a:t>local minima</a:t>
            </a:r>
            <a:r>
              <a:rPr lang="ko-KR" altLang="en-US" sz="1600" dirty="0"/>
              <a:t>가 존재할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사각 그리드를 그리도록 알고리즘</a:t>
            </a:r>
            <a:r>
              <a:rPr lang="en-US" altLang="ko-KR" sz="1600" dirty="0"/>
              <a:t> </a:t>
            </a:r>
            <a:r>
              <a:rPr lang="ko-KR" altLang="en-US" sz="1600" dirty="0"/>
              <a:t>설계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74E5C-BC05-4611-9130-F5BBAEA04830}"/>
              </a:ext>
            </a:extLst>
          </p:cNvPr>
          <p:cNvSpPr txBox="1"/>
          <p:nvPr/>
        </p:nvSpPr>
        <p:spPr>
          <a:xfrm>
            <a:off x="845899" y="245098"/>
            <a:ext cx="307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96658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C45E55-3BAA-4F5B-9E73-2891ABDFE7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3" y="758891"/>
            <a:ext cx="3780149" cy="5915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E1C0BF8-0E99-4062-B085-7DCA4B7AFFB1}"/>
              </a:ext>
            </a:extLst>
          </p:cNvPr>
          <p:cNvSpPr/>
          <p:nvPr/>
        </p:nvSpPr>
        <p:spPr>
          <a:xfrm>
            <a:off x="2370841" y="3912122"/>
            <a:ext cx="1395167" cy="82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5A5410-A104-4C53-A1DB-AECD5E49DCF6}"/>
              </a:ext>
            </a:extLst>
          </p:cNvPr>
          <p:cNvSpPr/>
          <p:nvPr/>
        </p:nvSpPr>
        <p:spPr>
          <a:xfrm>
            <a:off x="2362982" y="5101473"/>
            <a:ext cx="1395167" cy="820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3D31D-D83D-4DA8-B65B-6B622DFE6D86}"/>
              </a:ext>
            </a:extLst>
          </p:cNvPr>
          <p:cNvSpPr txBox="1"/>
          <p:nvPr/>
        </p:nvSpPr>
        <p:spPr>
          <a:xfrm>
            <a:off x="4110087" y="318825"/>
            <a:ext cx="505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BAG mismatch detection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41895-9EBB-4C70-A897-8FB4864C9DAB}"/>
              </a:ext>
            </a:extLst>
          </p:cNvPr>
          <p:cNvSpPr txBox="1"/>
          <p:nvPr/>
        </p:nvSpPr>
        <p:spPr>
          <a:xfrm>
            <a:off x="4110087" y="3949374"/>
            <a:ext cx="505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Forgery Localization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9B92D1-F5D2-4512-A3EF-0A6C62AA7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854" y="817630"/>
            <a:ext cx="1885878" cy="233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BFB06-CA2F-4A82-AF47-7BEA5FD61AB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22" y="802314"/>
            <a:ext cx="1974929" cy="2330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94754B5-549B-4B0C-A5D5-20C9CC2CC2A1}"/>
              </a:ext>
            </a:extLst>
          </p:cNvPr>
          <p:cNvSpPr/>
          <p:nvPr/>
        </p:nvSpPr>
        <p:spPr>
          <a:xfrm>
            <a:off x="6372885" y="1638863"/>
            <a:ext cx="1369590" cy="3750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23D9B8-3947-4F28-8BD4-4D5D2928BCF2}"/>
              </a:ext>
            </a:extLst>
          </p:cNvPr>
          <p:cNvSpPr/>
          <p:nvPr/>
        </p:nvSpPr>
        <p:spPr>
          <a:xfrm>
            <a:off x="4443903" y="3382759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일치하는 격자와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일치하지 않는 격자 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모두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711CF6-2ECE-4D73-BDF9-F87F1387334E}"/>
              </a:ext>
            </a:extLst>
          </p:cNvPr>
          <p:cNvSpPr/>
          <p:nvPr/>
        </p:nvSpPr>
        <p:spPr>
          <a:xfrm>
            <a:off x="7374797" y="3401868"/>
            <a:ext cx="3190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일치하는 </a:t>
            </a:r>
            <a:r>
              <a:rPr lang="en-US" altLang="ko-KR" sz="1200" dirty="0"/>
              <a:t>BAG</a:t>
            </a:r>
            <a:r>
              <a:rPr lang="ko-KR" altLang="en-US" sz="1200" dirty="0"/>
              <a:t>는 격자의 왼쪽 상단 모서리에 </a:t>
            </a:r>
            <a:endParaRPr lang="en-US" altLang="ko-KR" sz="1200" dirty="0"/>
          </a:p>
          <a:p>
            <a:r>
              <a:rPr lang="ko-KR" altLang="en-US" sz="1200" dirty="0"/>
              <a:t>점으로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일치하지 않는 격자는 보존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5AF0AD-4726-4CFE-AD45-3981B08F4067}"/>
              </a:ext>
            </a:extLst>
          </p:cNvPr>
          <p:cNvSpPr/>
          <p:nvPr/>
        </p:nvSpPr>
        <p:spPr>
          <a:xfrm>
            <a:off x="4204538" y="4452749"/>
            <a:ext cx="4279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테스트 이미지의 일치하지 않는 </a:t>
            </a:r>
            <a:r>
              <a:rPr lang="en-US" altLang="ko-KR" sz="1600" dirty="0"/>
              <a:t>BAG</a:t>
            </a:r>
            <a:r>
              <a:rPr lang="ko-KR" altLang="en-US" sz="1600" dirty="0"/>
              <a:t>를 찾고 </a:t>
            </a:r>
            <a:endParaRPr lang="en-US" altLang="ko-KR" sz="1600" dirty="0"/>
          </a:p>
          <a:p>
            <a:r>
              <a:rPr lang="ko-KR" altLang="en-US" sz="1600" dirty="0"/>
              <a:t>테스트 이미지에 검출된 부분의 </a:t>
            </a:r>
            <a:r>
              <a:rPr lang="ko-KR" altLang="en-US" sz="1600"/>
              <a:t>그리드를 본 영상에</a:t>
            </a:r>
            <a:r>
              <a:rPr lang="en-US" altLang="ko-KR" sz="1600" dirty="0"/>
              <a:t> </a:t>
            </a:r>
            <a:r>
              <a:rPr lang="ko-KR" altLang="en-US" sz="1600"/>
              <a:t>오버랩 </a:t>
            </a:r>
            <a:r>
              <a:rPr lang="ko-KR" altLang="en-US" sz="1600" dirty="0"/>
              <a:t>하여 표시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3ECCEE-A08D-4114-A0ED-A84E6F7BC6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74"/>
          <a:stretch/>
        </p:blipFill>
        <p:spPr>
          <a:xfrm>
            <a:off x="8484125" y="4076161"/>
            <a:ext cx="2922242" cy="2203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1A4C5-BD90-44E7-930B-9476F71F9F1A}"/>
              </a:ext>
            </a:extLst>
          </p:cNvPr>
          <p:cNvSpPr txBox="1"/>
          <p:nvPr/>
        </p:nvSpPr>
        <p:spPr>
          <a:xfrm>
            <a:off x="5032815" y="31120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(a)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12D9D-B4D8-434F-9CED-02DB163D709F}"/>
              </a:ext>
            </a:extLst>
          </p:cNvPr>
          <p:cNvSpPr txBox="1"/>
          <p:nvPr/>
        </p:nvSpPr>
        <p:spPr>
          <a:xfrm>
            <a:off x="8616908" y="311206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(b)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91C09-D6F0-42B7-90E6-4E731D0A0498}"/>
              </a:ext>
            </a:extLst>
          </p:cNvPr>
          <p:cNvSpPr txBox="1"/>
          <p:nvPr/>
        </p:nvSpPr>
        <p:spPr>
          <a:xfrm>
            <a:off x="9727879" y="623106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02E72-96EF-4E42-80E3-7B3CE8CF6C26}"/>
              </a:ext>
            </a:extLst>
          </p:cNvPr>
          <p:cNvSpPr txBox="1"/>
          <p:nvPr/>
        </p:nvSpPr>
        <p:spPr>
          <a:xfrm>
            <a:off x="845899" y="245098"/>
            <a:ext cx="307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03353A-28B8-43C9-8477-72EE047F50E2}"/>
              </a:ext>
            </a:extLst>
          </p:cNvPr>
          <p:cNvSpPr/>
          <p:nvPr/>
        </p:nvSpPr>
        <p:spPr>
          <a:xfrm>
            <a:off x="8986346" y="5401124"/>
            <a:ext cx="773065" cy="8631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3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84CCFC-F5E4-4733-970F-B63D854241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"/>
          <a:stretch/>
        </p:blipFill>
        <p:spPr bwMode="auto">
          <a:xfrm>
            <a:off x="207389" y="1195857"/>
            <a:ext cx="11679811" cy="54722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2295F7-61C3-4504-8749-05C1C3854293}"/>
              </a:ext>
            </a:extLst>
          </p:cNvPr>
          <p:cNvSpPr txBox="1"/>
          <p:nvPr/>
        </p:nvSpPr>
        <p:spPr>
          <a:xfrm>
            <a:off x="9610134" y="2291901"/>
            <a:ext cx="190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높은 정확도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9D900AB-DF1E-48D5-AD6B-4AF27C22E2C8}"/>
              </a:ext>
            </a:extLst>
          </p:cNvPr>
          <p:cNvSpPr/>
          <p:nvPr/>
        </p:nvSpPr>
        <p:spPr>
          <a:xfrm rot="5400000">
            <a:off x="9876953" y="3131005"/>
            <a:ext cx="1369590" cy="595860"/>
          </a:xfrm>
          <a:prstGeom prst="rightArrow">
            <a:avLst>
              <a:gd name="adj1" fmla="val 60054"/>
              <a:gd name="adj2" fmla="val 80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27D7C-0BBE-4081-BA60-B8019E30A2CB}"/>
              </a:ext>
            </a:extLst>
          </p:cNvPr>
          <p:cNvSpPr txBox="1"/>
          <p:nvPr/>
        </p:nvSpPr>
        <p:spPr>
          <a:xfrm>
            <a:off x="448850" y="835952"/>
            <a:ext cx="517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b="1" u="sng" dirty="0">
                <a:solidFill>
                  <a:srgbClr val="FF0000"/>
                </a:solidFill>
              </a:rPr>
              <a:t>평평한</a:t>
            </a:r>
            <a:r>
              <a:rPr lang="ko-KR" altLang="en-US" b="1" dirty="0"/>
              <a:t> 이미지에서의 위조 검출 성능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4710F-5BBB-4F89-AA85-C365A622E35E}"/>
              </a:ext>
            </a:extLst>
          </p:cNvPr>
          <p:cNvSpPr txBox="1"/>
          <p:nvPr/>
        </p:nvSpPr>
        <p:spPr>
          <a:xfrm>
            <a:off x="845898" y="245098"/>
            <a:ext cx="52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 성능분석</a:t>
            </a:r>
          </a:p>
        </p:txBody>
      </p:sp>
    </p:spTree>
    <p:extLst>
      <p:ext uri="{BB962C8B-B14F-4D97-AF65-F5344CB8AC3E}">
        <p14:creationId xmlns:p14="http://schemas.microsoft.com/office/powerpoint/2010/main" val="41218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94B2C87-06A9-466B-98D6-DE89D28D4C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5" y="1333026"/>
            <a:ext cx="11582930" cy="5324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60856-913F-48C7-9FBA-D5AE7D998C14}"/>
              </a:ext>
            </a:extLst>
          </p:cNvPr>
          <p:cNvSpPr txBox="1"/>
          <p:nvPr/>
        </p:nvSpPr>
        <p:spPr>
          <a:xfrm>
            <a:off x="9610134" y="2244766"/>
            <a:ext cx="190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높은 정확도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00C00D-65EA-4E13-9FCC-8CDB9BE3577E}"/>
              </a:ext>
            </a:extLst>
          </p:cNvPr>
          <p:cNvSpPr/>
          <p:nvPr/>
        </p:nvSpPr>
        <p:spPr>
          <a:xfrm rot="5400000">
            <a:off x="9876953" y="3083870"/>
            <a:ext cx="1369590" cy="595860"/>
          </a:xfrm>
          <a:prstGeom prst="rightArrow">
            <a:avLst>
              <a:gd name="adj1" fmla="val 60054"/>
              <a:gd name="adj2" fmla="val 80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33A0A2-91EE-450A-B5EC-D28A5F546C75}"/>
                  </a:ext>
                </a:extLst>
              </p:cNvPr>
              <p:cNvSpPr txBox="1"/>
              <p:nvPr/>
            </p:nvSpPr>
            <p:spPr>
              <a:xfrm>
                <a:off x="6407129" y="2835489"/>
                <a:ext cx="253536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(c), (d)</a:t>
                </a:r>
                <a:r>
                  <a:rPr lang="ko-KR" altLang="en-US" sz="1400" dirty="0"/>
                  <a:t>를 확인해보면 복잡한 이미지에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kern="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0" kern="1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Norm</a:t>
                </a:r>
                <a:r>
                  <a:rPr lang="ko-KR" altLang="en-US" sz="1400" dirty="0"/>
                  <a:t>을 이용한 </a:t>
                </a:r>
                <a:r>
                  <a:rPr lang="en-US" altLang="ko-KR" sz="1400" dirty="0"/>
                  <a:t>LE</a:t>
                </a:r>
                <a:r>
                  <a:rPr lang="ko-KR" altLang="en-US" sz="1400" dirty="0"/>
                  <a:t>계산을 통해 위조 검출을 할 경우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위조 검출 성능이 떨어지는 것을 확인할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33A0A2-91EE-450A-B5EC-D28A5F54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29" y="2835489"/>
                <a:ext cx="2535366" cy="1231106"/>
              </a:xfrm>
              <a:prstGeom prst="rect">
                <a:avLst/>
              </a:prstGeom>
              <a:blipFill>
                <a:blip r:embed="rId3"/>
                <a:stretch>
                  <a:fillRect l="-721" t="-990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79841C-25CB-47DB-A913-2167AF053BDC}"/>
              </a:ext>
            </a:extLst>
          </p:cNvPr>
          <p:cNvSpPr txBox="1"/>
          <p:nvPr/>
        </p:nvSpPr>
        <p:spPr>
          <a:xfrm>
            <a:off x="448850" y="835952"/>
            <a:ext cx="517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b="1" u="sng" dirty="0">
                <a:solidFill>
                  <a:srgbClr val="FF0000"/>
                </a:solidFill>
              </a:rPr>
              <a:t>복잡한</a:t>
            </a:r>
            <a:r>
              <a:rPr lang="ko-KR" altLang="en-US" b="1" dirty="0"/>
              <a:t> 이미지에서의 위조 검출 성능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1B8B63-3058-44E9-9373-8F059D8F4B20}"/>
              </a:ext>
            </a:extLst>
          </p:cNvPr>
          <p:cNvSpPr/>
          <p:nvPr/>
        </p:nvSpPr>
        <p:spPr>
          <a:xfrm>
            <a:off x="304535" y="4066595"/>
            <a:ext cx="5558937" cy="2546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925CEF4B-1E77-4060-A2E3-7B3F4D3159FD}"/>
              </a:ext>
            </a:extLst>
          </p:cNvPr>
          <p:cNvSpPr/>
          <p:nvPr/>
        </p:nvSpPr>
        <p:spPr>
          <a:xfrm rot="10800000" flipH="1" flipV="1">
            <a:off x="5426370" y="3591612"/>
            <a:ext cx="961905" cy="429873"/>
          </a:xfrm>
          <a:prstGeom prst="bentArrow">
            <a:avLst>
              <a:gd name="adj1" fmla="val 18792"/>
              <a:gd name="adj2" fmla="val 27483"/>
              <a:gd name="adj3" fmla="val 25000"/>
              <a:gd name="adj4" fmla="val 66916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67F19-A4B2-4AFE-939E-26C065C0B382}"/>
              </a:ext>
            </a:extLst>
          </p:cNvPr>
          <p:cNvSpPr txBox="1"/>
          <p:nvPr/>
        </p:nvSpPr>
        <p:spPr>
          <a:xfrm>
            <a:off x="845898" y="245098"/>
            <a:ext cx="52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 성능분석</a:t>
            </a:r>
          </a:p>
        </p:txBody>
      </p:sp>
    </p:spTree>
    <p:extLst>
      <p:ext uri="{BB962C8B-B14F-4D97-AF65-F5344CB8AC3E}">
        <p14:creationId xmlns:p14="http://schemas.microsoft.com/office/powerpoint/2010/main" val="156506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F09A7F0-7D7E-4D5C-95DA-D28233B9A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095077"/>
                  </p:ext>
                </p:extLst>
              </p:nvPr>
            </p:nvGraphicFramePr>
            <p:xfrm>
              <a:off x="344567" y="1310327"/>
              <a:ext cx="6009101" cy="42650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9127">
                      <a:extLst>
                        <a:ext uri="{9D8B030D-6E8A-4147-A177-3AD203B41FA5}">
                          <a16:colId xmlns:a16="http://schemas.microsoft.com/office/drawing/2014/main" val="917411714"/>
                        </a:ext>
                      </a:extLst>
                    </a:gridCol>
                    <a:gridCol w="1308868">
                      <a:extLst>
                        <a:ext uri="{9D8B030D-6E8A-4147-A177-3AD203B41FA5}">
                          <a16:colId xmlns:a16="http://schemas.microsoft.com/office/drawing/2014/main" val="1479728156"/>
                        </a:ext>
                      </a:extLst>
                    </a:gridCol>
                    <a:gridCol w="1308868">
                      <a:extLst>
                        <a:ext uri="{9D8B030D-6E8A-4147-A177-3AD203B41FA5}">
                          <a16:colId xmlns:a16="http://schemas.microsoft.com/office/drawing/2014/main" val="4254486923"/>
                        </a:ext>
                      </a:extLst>
                    </a:gridCol>
                    <a:gridCol w="1146119">
                      <a:extLst>
                        <a:ext uri="{9D8B030D-6E8A-4147-A177-3AD203B41FA5}">
                          <a16:colId xmlns:a16="http://schemas.microsoft.com/office/drawing/2014/main" val="2742085916"/>
                        </a:ext>
                      </a:extLst>
                    </a:gridCol>
                    <a:gridCol w="1146119">
                      <a:extLst>
                        <a:ext uri="{9D8B030D-6E8A-4147-A177-3AD203B41FA5}">
                          <a16:colId xmlns:a16="http://schemas.microsoft.com/office/drawing/2014/main" val="768054212"/>
                        </a:ext>
                      </a:extLst>
                    </a:gridCol>
                  </a:tblGrid>
                  <a:tr h="251542">
                    <a:tc rowSpan="3">
                      <a:txBody>
                        <a:bodyPr/>
                        <a:lstStyle/>
                        <a:p>
                          <a:pPr algn="l" fontAlgn="base" latinLnBrk="1">
                            <a:lnSpc>
                              <a:spcPct val="111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Test </a:t>
                          </a:r>
                        </a:p>
                        <a:p>
                          <a:pPr algn="l" fontAlgn="base" latinLnBrk="1">
                            <a:lnSpc>
                              <a:spcPct val="111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Images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gridSpan="4"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Accuracy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450145"/>
                      </a:ext>
                    </a:extLst>
                  </a:tr>
                  <a:tr h="2356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113030"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r>
                            <a:rPr lang="en-US" sz="1600" kern="0" dirty="0">
                              <a:effectLst/>
                            </a:rPr>
                            <a:t>Norm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</a:endParaRPr>
                        </a:p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Norm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rowSpan="2"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 dirty="0">
                            <a:effectLst/>
                          </a:endParaRPr>
                        </a:p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Norm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881799540"/>
                      </a:ext>
                    </a:extLst>
                  </a:tr>
                  <a:tr h="42030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Li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Ayalneh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967214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Bird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0.465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0.779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0.941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219409081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Rock*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0.481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0.095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0.475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473863638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Beach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0.842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0.765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0.935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90081691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Wall*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0.049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0.043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0.593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0.987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219637728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Bike*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0.628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0.122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0.823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0.933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1306889159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Field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0.741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0.904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0.898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0.946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704827864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Laundry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0.548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0.553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0.673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0.977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679640485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Church*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0.488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0.463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0.475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0.629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575732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F09A7F0-7D7E-4D5C-95DA-D28233B9A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095077"/>
                  </p:ext>
                </p:extLst>
              </p:nvPr>
            </p:nvGraphicFramePr>
            <p:xfrm>
              <a:off x="344567" y="1310327"/>
              <a:ext cx="6009101" cy="42650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9127">
                      <a:extLst>
                        <a:ext uri="{9D8B030D-6E8A-4147-A177-3AD203B41FA5}">
                          <a16:colId xmlns:a16="http://schemas.microsoft.com/office/drawing/2014/main" val="917411714"/>
                        </a:ext>
                      </a:extLst>
                    </a:gridCol>
                    <a:gridCol w="1308868">
                      <a:extLst>
                        <a:ext uri="{9D8B030D-6E8A-4147-A177-3AD203B41FA5}">
                          <a16:colId xmlns:a16="http://schemas.microsoft.com/office/drawing/2014/main" val="1479728156"/>
                        </a:ext>
                      </a:extLst>
                    </a:gridCol>
                    <a:gridCol w="1308868">
                      <a:extLst>
                        <a:ext uri="{9D8B030D-6E8A-4147-A177-3AD203B41FA5}">
                          <a16:colId xmlns:a16="http://schemas.microsoft.com/office/drawing/2014/main" val="4254486923"/>
                        </a:ext>
                      </a:extLst>
                    </a:gridCol>
                    <a:gridCol w="1146119">
                      <a:extLst>
                        <a:ext uri="{9D8B030D-6E8A-4147-A177-3AD203B41FA5}">
                          <a16:colId xmlns:a16="http://schemas.microsoft.com/office/drawing/2014/main" val="2742085916"/>
                        </a:ext>
                      </a:extLst>
                    </a:gridCol>
                    <a:gridCol w="1146119">
                      <a:extLst>
                        <a:ext uri="{9D8B030D-6E8A-4147-A177-3AD203B41FA5}">
                          <a16:colId xmlns:a16="http://schemas.microsoft.com/office/drawing/2014/main" val="768054212"/>
                        </a:ext>
                      </a:extLst>
                    </a:gridCol>
                  </a:tblGrid>
                  <a:tr h="299276">
                    <a:tc rowSpan="3">
                      <a:txBody>
                        <a:bodyPr/>
                        <a:lstStyle/>
                        <a:p>
                          <a:pPr algn="l" fontAlgn="base" latinLnBrk="1">
                            <a:lnSpc>
                              <a:spcPct val="111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Test </a:t>
                          </a:r>
                        </a:p>
                        <a:p>
                          <a:pPr algn="l" fontAlgn="base" latinLnBrk="1">
                            <a:lnSpc>
                              <a:spcPct val="111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Images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gridSpan="4"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Accuracy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450145"/>
                      </a:ext>
                    </a:extLst>
                  </a:tr>
                  <a:tr h="29997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780" marB="17780" anchor="ctr">
                        <a:blipFill>
                          <a:blip r:embed="rId2"/>
                          <a:stretch>
                            <a:fillRect l="-42424" t="-108163" r="-88811" b="-12469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780" marB="17780" anchor="ctr">
                        <a:blipFill>
                          <a:blip r:embed="rId2"/>
                          <a:stretch>
                            <a:fillRect l="-323280" t="-44538" r="-101587" b="-4546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780" marB="17780" anchor="ctr">
                        <a:blipFill>
                          <a:blip r:embed="rId2"/>
                          <a:stretch>
                            <a:fillRect l="-425532" t="-44538" r="-2128" b="-454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799540"/>
                      </a:ext>
                    </a:extLst>
                  </a:tr>
                  <a:tr h="42030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Li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Ayalneh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967214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Bird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0.465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0.779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0.760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0.941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219409081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Rock*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0.481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0.095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0.475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0.720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473863638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Beach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0.830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0.842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0.765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0.935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90081691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Wall*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0.049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0.043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0.593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0.987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219637728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Bike*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0.628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0.122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0.823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0.933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1306889159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Field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0.741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0.904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0.898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0.946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704827864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Laundry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0.548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0.553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0.673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0.977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2679640485"/>
                      </a:ext>
                    </a:extLst>
                  </a:tr>
                  <a:tr h="405688"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Church*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0.488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0.463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>
                              <a:effectLst/>
                            </a:rPr>
                            <a:t>0.475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0" dirty="0">
                              <a:effectLst/>
                            </a:rPr>
                            <a:t>0.629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780" marB="17780" anchor="ctr"/>
                    </a:tc>
                    <a:extLst>
                      <a:ext uri="{0D108BD9-81ED-4DB2-BD59-A6C34878D82A}">
                        <a16:rowId xmlns:a16="http://schemas.microsoft.com/office/drawing/2014/main" val="3575732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0D3780FA-F7C9-469C-B503-FB7385740798}"/>
              </a:ext>
            </a:extLst>
          </p:cNvPr>
          <p:cNvSpPr/>
          <p:nvPr/>
        </p:nvSpPr>
        <p:spPr>
          <a:xfrm>
            <a:off x="344567" y="5963502"/>
            <a:ext cx="310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‘*’로 표시된 이미지는 복잡한 이미지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8A37E68-6C42-4CEB-A706-7E8548487FD4}"/>
                  </a:ext>
                </a:extLst>
              </p:cNvPr>
              <p:cNvSpPr/>
              <p:nvPr/>
            </p:nvSpPr>
            <p:spPr>
              <a:xfrm>
                <a:off x="6646980" y="3004107"/>
                <a:ext cx="520045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ko-KR" altLang="en-US"/>
                  <a:t>복잡한 이미지는 특이치에 </a:t>
                </a:r>
                <a:r>
                  <a:rPr lang="ko-KR" altLang="en-US" dirty="0"/>
                  <a:t>민감한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en-US" dirty="0"/>
                  <a:t>에 </a:t>
                </a:r>
                <a:r>
                  <a:rPr lang="ko-KR" altLang="en-US"/>
                  <a:t>민감하게 반응한다</a:t>
                </a:r>
                <a:r>
                  <a:rPr lang="en-US" altLang="ko-KR"/>
                  <a:t>.</a:t>
                </a:r>
                <a:r>
                  <a:rPr lang="en-US" altLang="ko-KR" dirty="0"/>
                  <a:t> </a:t>
                </a:r>
                <a:r>
                  <a:rPr lang="ko-KR" altLang="en-US"/>
                  <a:t>그 </a:t>
                </a:r>
                <a:r>
                  <a:rPr lang="ko-KR" altLang="en-US" dirty="0"/>
                  <a:t>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en-US" dirty="0"/>
                  <a:t>으로 갈수록 </a:t>
                </a:r>
                <a:r>
                  <a:rPr lang="ko-KR" altLang="en-US"/>
                  <a:t>이미지의 복잡도에 견고해진다</a:t>
                </a:r>
                <a:r>
                  <a:rPr lang="en-US" altLang="ko-KR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8A37E68-6C42-4CEB-A706-7E8548487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80" y="3004107"/>
                <a:ext cx="5200453" cy="923330"/>
              </a:xfrm>
              <a:prstGeom prst="rect">
                <a:avLst/>
              </a:prstGeom>
              <a:blipFill>
                <a:blip r:embed="rId3"/>
                <a:stretch>
                  <a:fillRect l="-703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19BA57-BA5C-4972-A296-D9AA37444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16634"/>
              </p:ext>
            </p:extLst>
          </p:nvPr>
        </p:nvGraphicFramePr>
        <p:xfrm>
          <a:off x="344566" y="5547673"/>
          <a:ext cx="6009101" cy="405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127">
                  <a:extLst>
                    <a:ext uri="{9D8B030D-6E8A-4147-A177-3AD203B41FA5}">
                      <a16:colId xmlns:a16="http://schemas.microsoft.com/office/drawing/2014/main" val="1420581047"/>
                    </a:ext>
                  </a:extLst>
                </a:gridCol>
                <a:gridCol w="1308868">
                  <a:extLst>
                    <a:ext uri="{9D8B030D-6E8A-4147-A177-3AD203B41FA5}">
                      <a16:colId xmlns:a16="http://schemas.microsoft.com/office/drawing/2014/main" val="3665154402"/>
                    </a:ext>
                  </a:extLst>
                </a:gridCol>
                <a:gridCol w="1308868">
                  <a:extLst>
                    <a:ext uri="{9D8B030D-6E8A-4147-A177-3AD203B41FA5}">
                      <a16:colId xmlns:a16="http://schemas.microsoft.com/office/drawing/2014/main" val="1295428616"/>
                    </a:ext>
                  </a:extLst>
                </a:gridCol>
                <a:gridCol w="1146119">
                  <a:extLst>
                    <a:ext uri="{9D8B030D-6E8A-4147-A177-3AD203B41FA5}">
                      <a16:colId xmlns:a16="http://schemas.microsoft.com/office/drawing/2014/main" val="3635917321"/>
                    </a:ext>
                  </a:extLst>
                </a:gridCol>
                <a:gridCol w="1146119">
                  <a:extLst>
                    <a:ext uri="{9D8B030D-6E8A-4147-A177-3AD203B41FA5}">
                      <a16:colId xmlns:a16="http://schemas.microsoft.com/office/drawing/2014/main" val="1978202351"/>
                    </a:ext>
                  </a:extLst>
                </a:gridCol>
              </a:tblGrid>
              <a:tr h="40568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AVG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0.528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0.475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0.628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FF0000"/>
                          </a:solidFill>
                          <a:effectLst/>
                        </a:rPr>
                        <a:t>0.883</a:t>
                      </a:r>
                      <a:endParaRPr lang="ko-KR" sz="16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742839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0A8B5A-5782-44B9-A3D5-3C91F204B5F6}"/>
              </a:ext>
            </a:extLst>
          </p:cNvPr>
          <p:cNvSpPr txBox="1"/>
          <p:nvPr/>
        </p:nvSpPr>
        <p:spPr>
          <a:xfrm>
            <a:off x="845898" y="245098"/>
            <a:ext cx="52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82B4C"/>
                </a:solidFill>
              </a:rPr>
              <a:t>#</a:t>
            </a:r>
            <a:r>
              <a:rPr lang="ko-KR" altLang="en-US" sz="2800" b="1" dirty="0" err="1">
                <a:solidFill>
                  <a:srgbClr val="182B4C"/>
                </a:solidFill>
              </a:rPr>
              <a:t>위변조</a:t>
            </a:r>
            <a:r>
              <a:rPr lang="ko-KR" altLang="en-US" sz="2800" b="1" dirty="0">
                <a:solidFill>
                  <a:srgbClr val="182B4C"/>
                </a:solidFill>
              </a:rPr>
              <a:t> 알고리즘 성능분석</a:t>
            </a:r>
          </a:p>
        </p:txBody>
      </p:sp>
    </p:spTree>
    <p:extLst>
      <p:ext uri="{BB962C8B-B14F-4D97-AF65-F5344CB8AC3E}">
        <p14:creationId xmlns:p14="http://schemas.microsoft.com/office/powerpoint/2010/main" val="77425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2B4C"/>
        </a:solidFill>
        <a:ln w="57150">
          <a:solidFill>
            <a:srgbClr val="182B4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697</Words>
  <Application>Microsoft Office PowerPoint</Application>
  <PresentationFormat>와이드스크린</PresentationFormat>
  <Paragraphs>138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다양한 Local Effect(LE)를 이용한 이미지 위변조 검출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Local Effect(LE)를 이용한 디지털 이미지 위조 검출</dc:title>
  <dc:creator>우 희수</dc:creator>
  <cp:lastModifiedBy>박민호</cp:lastModifiedBy>
  <cp:revision>66</cp:revision>
  <dcterms:created xsi:type="dcterms:W3CDTF">2020-07-28T05:25:03Z</dcterms:created>
  <dcterms:modified xsi:type="dcterms:W3CDTF">2021-01-13T12:31:59Z</dcterms:modified>
</cp:coreProperties>
</file>