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62" r:id="rId9"/>
    <p:sldId id="265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0"/>
    <p:restoredTop sz="94682"/>
  </p:normalViewPr>
  <p:slideViewPr>
    <p:cSldViewPr snapToGrid="0" snapToObjects="1">
      <p:cViewPr varScale="1">
        <p:scale>
          <a:sx n="147" d="100"/>
          <a:sy n="147" d="100"/>
        </p:scale>
        <p:origin x="216" y="22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michali/istio/tree/ipv6" TargetMode="External"/><Relationship Id="rId2" Type="http://schemas.openxmlformats.org/officeDocument/2006/relationships/hyperlink" Target="http://blog.michali.net/2018/03/06/istio-on-ipv6-kubernetes-undiscovered-country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pmichali/istio/commits/ipv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E5D3B3D-048C-7547-88DE-9E46A7D28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Michali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E8D4-CE83-2C4C-A7FB-0450694EB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Principal S/W Engineer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C4A44-4417-6B49-B995-74414BF990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3/20/2018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33FA5-0F96-8741-982F-51AA151C0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multi-node, bare-metal cluster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319C9-6A60-094B-98E4-8AADB71EC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 IPv6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338814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B41DCA-EA05-6C4F-8F04-9E50C4F95439}"/>
              </a:ext>
            </a:extLst>
          </p:cNvPr>
          <p:cNvSpPr/>
          <p:nvPr/>
        </p:nvSpPr>
        <p:spPr>
          <a:xfrm>
            <a:off x="3661144" y="1975204"/>
            <a:ext cx="1956391" cy="17893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07BC93-4644-4648-BD8E-DE58BD08A969}"/>
              </a:ext>
            </a:extLst>
          </p:cNvPr>
          <p:cNvSpPr/>
          <p:nvPr/>
        </p:nvSpPr>
        <p:spPr>
          <a:xfrm>
            <a:off x="1059711" y="1960880"/>
            <a:ext cx="1956391" cy="17893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CE44D-B089-5041-B4BF-FC23E184CF53}"/>
              </a:ext>
            </a:extLst>
          </p:cNvPr>
          <p:cNvSpPr/>
          <p:nvPr/>
        </p:nvSpPr>
        <p:spPr>
          <a:xfrm>
            <a:off x="6209414" y="1963174"/>
            <a:ext cx="1956391" cy="17893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48B9D-40D1-9B44-B08D-CACDE37C8768}"/>
              </a:ext>
            </a:extLst>
          </p:cNvPr>
          <p:cNvSpPr txBox="1"/>
          <p:nvPr/>
        </p:nvSpPr>
        <p:spPr>
          <a:xfrm>
            <a:off x="1294276" y="253470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Master</a:t>
            </a:r>
          </a:p>
          <a:p>
            <a:pPr algn="ctr"/>
            <a:r>
              <a:rPr lang="en-US" dirty="0">
                <a:latin typeface="+mn-lt"/>
              </a:rPr>
              <a:t>(bxb-c2-77)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3A1F3-F48B-F743-B419-705F666E0F22}"/>
              </a:ext>
            </a:extLst>
          </p:cNvPr>
          <p:cNvSpPr txBox="1"/>
          <p:nvPr/>
        </p:nvSpPr>
        <p:spPr>
          <a:xfrm>
            <a:off x="3857676" y="2534700"/>
            <a:ext cx="151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Minion</a:t>
            </a:r>
          </a:p>
          <a:p>
            <a:pPr algn="ctr"/>
            <a:r>
              <a:rPr lang="en-US" dirty="0">
                <a:latin typeface="+mn-lt"/>
              </a:rPr>
              <a:t>(bxb-c2-78)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63A24-4677-7741-B53A-311B3B032B13}"/>
              </a:ext>
            </a:extLst>
          </p:cNvPr>
          <p:cNvSpPr txBox="1"/>
          <p:nvPr/>
        </p:nvSpPr>
        <p:spPr>
          <a:xfrm>
            <a:off x="6421076" y="2534700"/>
            <a:ext cx="151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Minion</a:t>
            </a:r>
          </a:p>
          <a:p>
            <a:pPr algn="ctr"/>
            <a:r>
              <a:rPr lang="en-US" dirty="0">
                <a:latin typeface="+mn-lt"/>
              </a:rPr>
              <a:t>(bxb-c2-79)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4BC82DC-6C3D-134E-818E-773A7CF1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Topology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8B4E09-C0D2-BB49-BF17-834C32DA3606}"/>
              </a:ext>
            </a:extLst>
          </p:cNvPr>
          <p:cNvCxnSpPr/>
          <p:nvPr/>
        </p:nvCxnSpPr>
        <p:spPr>
          <a:xfrm>
            <a:off x="551793" y="4324086"/>
            <a:ext cx="793793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594FB-2BCB-DF45-8DAD-11BF5F80A7A0}"/>
              </a:ext>
            </a:extLst>
          </p:cNvPr>
          <p:cNvCxnSpPr/>
          <p:nvPr/>
        </p:nvCxnSpPr>
        <p:spPr>
          <a:xfrm>
            <a:off x="7176977" y="3752559"/>
            <a:ext cx="0" cy="5715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F58D9C-ADC9-4D47-B190-93A8BACA8E07}"/>
              </a:ext>
            </a:extLst>
          </p:cNvPr>
          <p:cNvCxnSpPr/>
          <p:nvPr/>
        </p:nvCxnSpPr>
        <p:spPr>
          <a:xfrm>
            <a:off x="4639340" y="3752559"/>
            <a:ext cx="0" cy="5715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C23E05-34D7-F34F-8E2C-B143C1C91075}"/>
              </a:ext>
            </a:extLst>
          </p:cNvPr>
          <p:cNvCxnSpPr/>
          <p:nvPr/>
        </p:nvCxnSpPr>
        <p:spPr>
          <a:xfrm>
            <a:off x="2037907" y="3752559"/>
            <a:ext cx="0" cy="5715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1E380-457B-CD41-8B76-698D78D59303}"/>
              </a:ext>
            </a:extLst>
          </p:cNvPr>
          <p:cNvSpPr txBox="1"/>
          <p:nvPr/>
        </p:nvSpPr>
        <p:spPr>
          <a:xfrm>
            <a:off x="3583172" y="4336114"/>
            <a:ext cx="490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Administrative Network/External Access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2810FA-290F-484B-94EF-7AFC08D99CC3}"/>
              </a:ext>
            </a:extLst>
          </p:cNvPr>
          <p:cNvCxnSpPr/>
          <p:nvPr/>
        </p:nvCxnSpPr>
        <p:spPr>
          <a:xfrm>
            <a:off x="670371" y="1403677"/>
            <a:ext cx="793793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51E5EC-4F98-E14D-B8EC-AC0576424A3A}"/>
              </a:ext>
            </a:extLst>
          </p:cNvPr>
          <p:cNvCxnSpPr/>
          <p:nvPr/>
        </p:nvCxnSpPr>
        <p:spPr>
          <a:xfrm>
            <a:off x="7176977" y="1391646"/>
            <a:ext cx="0" cy="5715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8B4F2C-39BF-0E46-B8E8-0A56A94013E1}"/>
              </a:ext>
            </a:extLst>
          </p:cNvPr>
          <p:cNvCxnSpPr/>
          <p:nvPr/>
        </p:nvCxnSpPr>
        <p:spPr>
          <a:xfrm>
            <a:off x="4639340" y="1391646"/>
            <a:ext cx="0" cy="5715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44E238-75E5-AD4F-9D05-B240D8AA3E43}"/>
              </a:ext>
            </a:extLst>
          </p:cNvPr>
          <p:cNvCxnSpPr/>
          <p:nvPr/>
        </p:nvCxnSpPr>
        <p:spPr>
          <a:xfrm>
            <a:off x="2037907" y="1391646"/>
            <a:ext cx="0" cy="5715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688EA8-5959-E843-A3E3-BF0E3FC7D242}"/>
              </a:ext>
            </a:extLst>
          </p:cNvPr>
          <p:cNvSpPr txBox="1"/>
          <p:nvPr/>
        </p:nvSpPr>
        <p:spPr>
          <a:xfrm>
            <a:off x="4890977" y="1073150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Management/Pod Networks</a:t>
            </a:r>
          </a:p>
        </p:txBody>
      </p:sp>
    </p:spTree>
    <p:extLst>
      <p:ext uri="{BB962C8B-B14F-4D97-AF65-F5344CB8AC3E}">
        <p14:creationId xmlns:p14="http://schemas.microsoft.com/office/powerpoint/2010/main" val="36800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1F9AFA-344F-5240-A3EF-8B4824F1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Topology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2D85AE-93DE-7645-93E6-E9A9D22078C3}"/>
              </a:ext>
            </a:extLst>
          </p:cNvPr>
          <p:cNvSpPr/>
          <p:nvPr/>
        </p:nvSpPr>
        <p:spPr>
          <a:xfrm>
            <a:off x="437767" y="1907176"/>
            <a:ext cx="2500506" cy="142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270D3-3BF9-A649-B5FD-FB7B39D03FCF}"/>
              </a:ext>
            </a:extLst>
          </p:cNvPr>
          <p:cNvSpPr/>
          <p:nvPr/>
        </p:nvSpPr>
        <p:spPr>
          <a:xfrm>
            <a:off x="3090672" y="1907176"/>
            <a:ext cx="2365279" cy="8098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DNS64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F4A467-B1E1-4444-8F0D-314E1526E827}"/>
              </a:ext>
            </a:extLst>
          </p:cNvPr>
          <p:cNvSpPr/>
          <p:nvPr/>
        </p:nvSpPr>
        <p:spPr>
          <a:xfrm>
            <a:off x="5615627" y="1907176"/>
            <a:ext cx="2964172" cy="8098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NAT64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507C68-B4A6-6346-A73B-4933A92D928C}"/>
              </a:ext>
            </a:extLst>
          </p:cNvPr>
          <p:cNvCxnSpPr/>
          <p:nvPr/>
        </p:nvCxnSpPr>
        <p:spPr>
          <a:xfrm>
            <a:off x="531034" y="4582305"/>
            <a:ext cx="793793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B711CD-0411-034B-84D9-F89395898CBC}"/>
              </a:ext>
            </a:extLst>
          </p:cNvPr>
          <p:cNvSpPr txBox="1"/>
          <p:nvPr/>
        </p:nvSpPr>
        <p:spPr>
          <a:xfrm>
            <a:off x="6225452" y="4575194"/>
            <a:ext cx="231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Pod network fd00:40::/80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55E5E4-0E48-A846-B330-15C105C1E36C}"/>
              </a:ext>
            </a:extLst>
          </p:cNvPr>
          <p:cNvCxnSpPr>
            <a:cxnSpLocks/>
          </p:cNvCxnSpPr>
          <p:nvPr/>
        </p:nvCxnSpPr>
        <p:spPr>
          <a:xfrm>
            <a:off x="698529" y="3335382"/>
            <a:ext cx="0" cy="1246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21390B-F419-454E-8201-2C25D0347153}"/>
              </a:ext>
            </a:extLst>
          </p:cNvPr>
          <p:cNvCxnSpPr>
            <a:cxnSpLocks/>
          </p:cNvCxnSpPr>
          <p:nvPr/>
        </p:nvCxnSpPr>
        <p:spPr>
          <a:xfrm>
            <a:off x="2131435" y="3630883"/>
            <a:ext cx="63597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63020-6527-FA4B-9613-C1B579C952B9}"/>
              </a:ext>
            </a:extLst>
          </p:cNvPr>
          <p:cNvCxnSpPr>
            <a:cxnSpLocks/>
          </p:cNvCxnSpPr>
          <p:nvPr/>
        </p:nvCxnSpPr>
        <p:spPr>
          <a:xfrm>
            <a:off x="2383263" y="3335382"/>
            <a:ext cx="0" cy="2955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BDA3C9-7F8F-9444-AA49-E5AA61A11577}"/>
              </a:ext>
            </a:extLst>
          </p:cNvPr>
          <p:cNvCxnSpPr>
            <a:cxnSpLocks/>
          </p:cNvCxnSpPr>
          <p:nvPr/>
        </p:nvCxnSpPr>
        <p:spPr>
          <a:xfrm>
            <a:off x="3940730" y="2717074"/>
            <a:ext cx="0" cy="91380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BD8C9-6AE0-724C-B8C9-98F2B611CD4F}"/>
              </a:ext>
            </a:extLst>
          </p:cNvPr>
          <p:cNvCxnSpPr>
            <a:cxnSpLocks/>
          </p:cNvCxnSpPr>
          <p:nvPr/>
        </p:nvCxnSpPr>
        <p:spPr>
          <a:xfrm>
            <a:off x="6084505" y="2717074"/>
            <a:ext cx="0" cy="91380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52C043-252D-9A46-B496-F5E1781DB9E9}"/>
              </a:ext>
            </a:extLst>
          </p:cNvPr>
          <p:cNvSpPr txBox="1"/>
          <p:nvPr/>
        </p:nvSpPr>
        <p:spPr>
          <a:xfrm>
            <a:off x="5984688" y="3689088"/>
            <a:ext cx="266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Support network fd00:10::/64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90CF0F-97F4-6A4D-AAFE-2968A57525BE}"/>
              </a:ext>
            </a:extLst>
          </p:cNvPr>
          <p:cNvCxnSpPr/>
          <p:nvPr/>
        </p:nvCxnSpPr>
        <p:spPr>
          <a:xfrm>
            <a:off x="437766" y="1087809"/>
            <a:ext cx="793793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89FDD8-534C-2D47-9712-6BB6BDF54F04}"/>
              </a:ext>
            </a:extLst>
          </p:cNvPr>
          <p:cNvSpPr txBox="1"/>
          <p:nvPr/>
        </p:nvSpPr>
        <p:spPr>
          <a:xfrm>
            <a:off x="5720408" y="666431"/>
            <a:ext cx="265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Admin network 10.86.7.64/26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5F081B-74AE-F441-BD7D-8DDA8FF5E3AD}"/>
              </a:ext>
            </a:extLst>
          </p:cNvPr>
          <p:cNvCxnSpPr>
            <a:cxnSpLocks/>
          </p:cNvCxnSpPr>
          <p:nvPr/>
        </p:nvCxnSpPr>
        <p:spPr>
          <a:xfrm>
            <a:off x="1328261" y="1069594"/>
            <a:ext cx="0" cy="83758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9446CF-7FDE-494A-BC2F-C9931D8BA813}"/>
              </a:ext>
            </a:extLst>
          </p:cNvPr>
          <p:cNvCxnSpPr>
            <a:cxnSpLocks/>
          </p:cNvCxnSpPr>
          <p:nvPr/>
        </p:nvCxnSpPr>
        <p:spPr>
          <a:xfrm>
            <a:off x="6084505" y="1087809"/>
            <a:ext cx="0" cy="83758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12D25D-1743-1745-BB4E-1FF5102BA988}"/>
              </a:ext>
            </a:extLst>
          </p:cNvPr>
          <p:cNvSpPr txBox="1"/>
          <p:nvPr/>
        </p:nvSpPr>
        <p:spPr>
          <a:xfrm>
            <a:off x="5818909" y="2428920"/>
            <a:ext cx="267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+mn-lt"/>
              </a:rPr>
              <a:t>Pvt</a:t>
            </a:r>
            <a:r>
              <a:rPr lang="en-US" sz="1200" dirty="0">
                <a:latin typeface="+mn-lt"/>
              </a:rPr>
              <a:t> Network 172.18.0.128/25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04FE3C-CBA9-DA49-9F0F-715753954AD6}"/>
              </a:ext>
            </a:extLst>
          </p:cNvPr>
          <p:cNvSpPr txBox="1"/>
          <p:nvPr/>
        </p:nvSpPr>
        <p:spPr>
          <a:xfrm>
            <a:off x="6111132" y="2757850"/>
            <a:ext cx="133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fd00:10::200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2470ED-7DBB-8F4E-A9FA-1B92A8E82EAB}"/>
              </a:ext>
            </a:extLst>
          </p:cNvPr>
          <p:cNvSpPr txBox="1"/>
          <p:nvPr/>
        </p:nvSpPr>
        <p:spPr>
          <a:xfrm>
            <a:off x="4063922" y="2760306"/>
            <a:ext cx="133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fd00:10::100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E6BA2D-6503-A940-A353-B4492A4E6867}"/>
              </a:ext>
            </a:extLst>
          </p:cNvPr>
          <p:cNvSpPr txBox="1"/>
          <p:nvPr/>
        </p:nvSpPr>
        <p:spPr>
          <a:xfrm>
            <a:off x="2004189" y="3004675"/>
            <a:ext cx="75814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bridge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A16A2-14A8-B747-B647-11869D0167C4}"/>
              </a:ext>
            </a:extLst>
          </p:cNvPr>
          <p:cNvSpPr txBox="1"/>
          <p:nvPr/>
        </p:nvSpPr>
        <p:spPr>
          <a:xfrm>
            <a:off x="6047132" y="1554654"/>
            <a:ext cx="133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172.18.0.200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994D34-6B4B-9F44-ACB5-18D1B4F30DCC}"/>
              </a:ext>
            </a:extLst>
          </p:cNvPr>
          <p:cNvSpPr txBox="1"/>
          <p:nvPr/>
        </p:nvSpPr>
        <p:spPr>
          <a:xfrm>
            <a:off x="5818909" y="1920202"/>
            <a:ext cx="75120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NAT44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BEE372-EA98-6549-84D6-BB683F5FC4C4}"/>
              </a:ext>
            </a:extLst>
          </p:cNvPr>
          <p:cNvSpPr txBox="1"/>
          <p:nvPr/>
        </p:nvSpPr>
        <p:spPr>
          <a:xfrm>
            <a:off x="3477516" y="2413451"/>
            <a:ext cx="1858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fd00:10:64:ff9b::/96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12105-9A8D-4C4B-A934-1E7982660DE3}"/>
              </a:ext>
            </a:extLst>
          </p:cNvPr>
          <p:cNvSpPr txBox="1"/>
          <p:nvPr/>
        </p:nvSpPr>
        <p:spPr>
          <a:xfrm>
            <a:off x="522336" y="2757850"/>
            <a:ext cx="13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Service net</a:t>
            </a:r>
          </a:p>
          <a:p>
            <a:pPr algn="ctr"/>
            <a:r>
              <a:rPr lang="en-US" sz="1400" dirty="0">
                <a:latin typeface="+mn-lt"/>
              </a:rPr>
              <a:t>fd00:30::/110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EAC489-B029-1A49-A2A8-21B6539BBA7A}"/>
              </a:ext>
            </a:extLst>
          </p:cNvPr>
          <p:cNvSpPr txBox="1"/>
          <p:nvPr/>
        </p:nvSpPr>
        <p:spPr>
          <a:xfrm>
            <a:off x="1435274" y="3830611"/>
            <a:ext cx="109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fd00:20::2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D782AC-6EAF-074B-A005-3BAC94001948}"/>
              </a:ext>
            </a:extLst>
          </p:cNvPr>
          <p:cNvCxnSpPr>
            <a:cxnSpLocks/>
          </p:cNvCxnSpPr>
          <p:nvPr/>
        </p:nvCxnSpPr>
        <p:spPr>
          <a:xfrm>
            <a:off x="1191426" y="4149043"/>
            <a:ext cx="729482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D971127-BB0E-C045-859A-10E396B7D34F}"/>
              </a:ext>
            </a:extLst>
          </p:cNvPr>
          <p:cNvSpPr txBox="1"/>
          <p:nvPr/>
        </p:nvSpPr>
        <p:spPr>
          <a:xfrm>
            <a:off x="5615627" y="4145488"/>
            <a:ext cx="299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Management network fd00:20::/64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606D48F-AF23-8B42-9D98-4E136AC61A31}"/>
              </a:ext>
            </a:extLst>
          </p:cNvPr>
          <p:cNvCxnSpPr>
            <a:cxnSpLocks/>
          </p:cNvCxnSpPr>
          <p:nvPr/>
        </p:nvCxnSpPr>
        <p:spPr>
          <a:xfrm>
            <a:off x="1435274" y="3335382"/>
            <a:ext cx="0" cy="81010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23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1324EC-810D-E74B-B323-2755BF459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basic operation</a:t>
            </a:r>
          </a:p>
          <a:p>
            <a:r>
              <a:rPr lang="en-US" dirty="0"/>
              <a:t>Not intended to be exhaustive analysis</a:t>
            </a:r>
          </a:p>
          <a:p>
            <a:r>
              <a:rPr lang="en-US" dirty="0"/>
              <a:t>Minimum effort to get things working</a:t>
            </a:r>
          </a:p>
          <a:p>
            <a:r>
              <a:rPr lang="en-US" dirty="0"/>
              <a:t>Use as a starting point for adding support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E5D79C-4614-C042-A1FF-260D4B1D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Identify </a:t>
            </a:r>
            <a:r>
              <a:rPr lang="en-US" dirty="0" err="1"/>
              <a:t>Istio</a:t>
            </a:r>
            <a:r>
              <a:rPr lang="en-US" dirty="0"/>
              <a:t> IPv6 Readiness</a:t>
            </a:r>
          </a:p>
        </p:txBody>
      </p:sp>
    </p:spTree>
    <p:extLst>
      <p:ext uri="{BB962C8B-B14F-4D97-AF65-F5344CB8AC3E}">
        <p14:creationId xmlns:p14="http://schemas.microsoft.com/office/powerpoint/2010/main" val="175159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C60B1-4152-FE47-8227-2941C4BFB2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IPv6 </a:t>
            </a:r>
            <a:r>
              <a:rPr lang="en-US" b="1" dirty="0"/>
              <a:t>only</a:t>
            </a:r>
            <a:r>
              <a:rPr lang="en-US" dirty="0"/>
              <a:t> support (no dual-stack)</a:t>
            </a:r>
          </a:p>
          <a:p>
            <a:r>
              <a:rPr lang="en-US" dirty="0"/>
              <a:t>Uses DNS64/NAT64 for access to IPv4 only sites.</a:t>
            </a:r>
          </a:p>
          <a:p>
            <a:r>
              <a:rPr lang="en-US" dirty="0"/>
              <a:t>Reference Bridge plugin</a:t>
            </a:r>
          </a:p>
          <a:p>
            <a:r>
              <a:rPr lang="en-US" dirty="0"/>
              <a:t>Development setup options…</a:t>
            </a:r>
          </a:p>
          <a:p>
            <a:pPr lvl="1"/>
            <a:r>
              <a:rPr lang="en-US" dirty="0" err="1"/>
              <a:t>KubeAdm</a:t>
            </a:r>
            <a:r>
              <a:rPr lang="en-US" dirty="0"/>
              <a:t> (manually)</a:t>
            </a:r>
          </a:p>
          <a:p>
            <a:pPr lvl="1"/>
            <a:r>
              <a:rPr lang="en-US" dirty="0" err="1"/>
              <a:t>Kubeadm</a:t>
            </a:r>
            <a:r>
              <a:rPr lang="en-US" dirty="0"/>
              <a:t>-</a:t>
            </a:r>
            <a:r>
              <a:rPr lang="en-US" dirty="0" err="1"/>
              <a:t>dind</a:t>
            </a:r>
            <a:r>
              <a:rPr lang="en-US" dirty="0"/>
              <a:t>-cluster (</a:t>
            </a:r>
            <a:r>
              <a:rPr lang="en-US" dirty="0" err="1"/>
              <a:t>DinD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Lazyjack</a:t>
            </a:r>
            <a:r>
              <a:rPr lang="en-US" dirty="0"/>
              <a:t> (for bare-metal)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3748-EC6A-C849-B2B3-880E368C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Kubernetes IPv6</a:t>
            </a:r>
          </a:p>
        </p:txBody>
      </p:sp>
    </p:spTree>
    <p:extLst>
      <p:ext uri="{BB962C8B-B14F-4D97-AF65-F5344CB8AC3E}">
        <p14:creationId xmlns:p14="http://schemas.microsoft.com/office/powerpoint/2010/main" val="979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C93F3D-5107-1941-A742-40EFF666D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Kubernetes cluster on three bare-metal nodes (</a:t>
            </a:r>
            <a:r>
              <a:rPr lang="en-US" dirty="0" err="1"/>
              <a:t>Lazyjack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v1.10.0-beta.2</a:t>
            </a:r>
          </a:p>
          <a:p>
            <a:pPr lvl="1"/>
            <a:r>
              <a:rPr lang="en-US" dirty="0"/>
              <a:t>IPv6 only mode</a:t>
            </a:r>
          </a:p>
          <a:p>
            <a:pPr lvl="1"/>
            <a:r>
              <a:rPr lang="en-US" dirty="0"/>
              <a:t>Using Bridge plugin</a:t>
            </a:r>
          </a:p>
          <a:p>
            <a:r>
              <a:rPr lang="en-US" dirty="0"/>
              <a:t>Used recent </a:t>
            </a:r>
            <a:r>
              <a:rPr lang="en-US" dirty="0" err="1"/>
              <a:t>Istio</a:t>
            </a:r>
            <a:r>
              <a:rPr lang="en-US" dirty="0"/>
              <a:t> from master (cloned March 5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r>
              <a:rPr lang="en-US" dirty="0"/>
              <a:t>Temporary changes (hacks) to </a:t>
            </a:r>
            <a:r>
              <a:rPr lang="en-US" dirty="0" err="1"/>
              <a:t>Istio</a:t>
            </a:r>
            <a:r>
              <a:rPr lang="en-US" dirty="0"/>
              <a:t> and sample apps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DF9F8E-0CAC-4143-82AF-46563194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Done?</a:t>
            </a:r>
          </a:p>
        </p:txBody>
      </p:sp>
    </p:spTree>
    <p:extLst>
      <p:ext uri="{BB962C8B-B14F-4D97-AF65-F5344CB8AC3E}">
        <p14:creationId xmlns:p14="http://schemas.microsoft.com/office/powerpoint/2010/main" val="224976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8E32C5-818A-EA49-AB92-60D1053AC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  <a:p>
            <a:pPr lvl="1"/>
            <a:r>
              <a:rPr lang="en-US" dirty="0"/>
              <a:t>It WORKS!</a:t>
            </a:r>
          </a:p>
          <a:p>
            <a:pPr lvl="1"/>
            <a:r>
              <a:rPr lang="en-US" dirty="0"/>
              <a:t>Code changes were not very complicated</a:t>
            </a:r>
          </a:p>
          <a:p>
            <a:r>
              <a:rPr lang="en-US" dirty="0"/>
              <a:t>Bad</a:t>
            </a:r>
          </a:p>
          <a:p>
            <a:pPr lvl="1"/>
            <a:r>
              <a:rPr lang="en-US" dirty="0"/>
              <a:t>Some small changes had huge effect on unit tests</a:t>
            </a:r>
          </a:p>
          <a:p>
            <a:pPr lvl="1"/>
            <a:r>
              <a:rPr lang="en-US" dirty="0"/>
              <a:t>Numerous golden master files needed update</a:t>
            </a:r>
          </a:p>
          <a:p>
            <a:r>
              <a:rPr lang="en-US" dirty="0"/>
              <a:t>Ugly</a:t>
            </a:r>
          </a:p>
          <a:p>
            <a:pPr lvl="1"/>
            <a:r>
              <a:rPr lang="en-US" dirty="0"/>
              <a:t>Some parts of </a:t>
            </a:r>
            <a:r>
              <a:rPr lang="en-US" dirty="0" err="1"/>
              <a:t>Istio</a:t>
            </a:r>
            <a:r>
              <a:rPr lang="en-US" dirty="0"/>
              <a:t> are not “ready” for IP mode flexibility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22D96-3F3F-574B-B829-E870386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Results?</a:t>
            </a:r>
          </a:p>
        </p:txBody>
      </p:sp>
    </p:spTree>
    <p:extLst>
      <p:ext uri="{BB962C8B-B14F-4D97-AF65-F5344CB8AC3E}">
        <p14:creationId xmlns:p14="http://schemas.microsoft.com/office/powerpoint/2010/main" val="212074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63824-0489-FD42-B435-520A198B3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 of running setup</a:t>
            </a:r>
          </a:p>
          <a:p>
            <a:endParaRPr lang="en-US" dirty="0"/>
          </a:p>
          <a:p>
            <a:r>
              <a:rPr lang="en-US" dirty="0"/>
              <a:t>Audit of code (Issue 4087)</a:t>
            </a:r>
          </a:p>
          <a:p>
            <a:endParaRPr lang="en-US" dirty="0"/>
          </a:p>
          <a:p>
            <a:r>
              <a:rPr lang="en-US" dirty="0"/>
              <a:t>Issues created for issues seen during </a:t>
            </a:r>
            <a:r>
              <a:rPr lang="en-US" dirty="0" err="1"/>
              <a:t>PoC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4095 (merged)</a:t>
            </a:r>
          </a:p>
          <a:p>
            <a:pPr lvl="1"/>
            <a:r>
              <a:rPr lang="en-US" dirty="0"/>
              <a:t>4096 (in progress), 4097 (next up)</a:t>
            </a:r>
          </a:p>
          <a:p>
            <a:pPr lvl="1"/>
            <a:r>
              <a:rPr lang="en-US" dirty="0"/>
              <a:t>4098-4102 (</a:t>
            </a:r>
            <a:r>
              <a:rPr lang="en-US" b="1" dirty="0"/>
              <a:t>need community help!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20B96-1B07-A049-9EA9-9C91D4EF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50735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F7DEDB-AED4-C545-8118-F4A200451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Proposed approach for adding IPv6 support…</a:t>
            </a:r>
          </a:p>
          <a:p>
            <a:pPr lvl="1"/>
            <a:r>
              <a:rPr lang="en-US" dirty="0"/>
              <a:t>Similar to Kubernetes, bottom up infrastructure changes to support IPv6</a:t>
            </a:r>
          </a:p>
          <a:p>
            <a:pPr lvl="1"/>
            <a:r>
              <a:rPr lang="en-US" dirty="0"/>
              <a:t>Using audit as starting point, creating more issues as gaps found</a:t>
            </a:r>
          </a:p>
          <a:p>
            <a:pPr lvl="1"/>
            <a:r>
              <a:rPr lang="en-US" dirty="0"/>
              <a:t>Once operational, add IPv6 specific E2E tests, and update docs</a:t>
            </a:r>
          </a:p>
          <a:p>
            <a:r>
              <a:rPr lang="en-US" dirty="0"/>
              <a:t>Decide whether IP mode determined by </a:t>
            </a:r>
            <a:r>
              <a:rPr lang="en-US" dirty="0" err="1"/>
              <a:t>config</a:t>
            </a:r>
            <a:r>
              <a:rPr lang="en-US" dirty="0"/>
              <a:t>, and/or dynamically</a:t>
            </a:r>
          </a:p>
          <a:p>
            <a:pPr lvl="1"/>
            <a:r>
              <a:rPr lang="en-US" dirty="0"/>
              <a:t>Determine how to handle hard-coded items (templates, constants)</a:t>
            </a:r>
          </a:p>
          <a:p>
            <a:r>
              <a:rPr lang="en-US" dirty="0"/>
              <a:t>Try other plugins (e.g. Calico), load balancer (e.g. </a:t>
            </a:r>
            <a:r>
              <a:rPr lang="en-US" dirty="0" err="1"/>
              <a:t>MetalLB</a:t>
            </a:r>
            <a:r>
              <a:rPr lang="en-US" dirty="0"/>
              <a:t>), auth.</a:t>
            </a:r>
          </a:p>
          <a:p>
            <a:r>
              <a:rPr lang="en-US" dirty="0"/>
              <a:t>Dual stack!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482CB-2FD0-754E-A0AE-3BCA27EC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</a:p>
        </p:txBody>
      </p:sp>
    </p:spTree>
    <p:extLst>
      <p:ext uri="{BB962C8B-B14F-4D97-AF65-F5344CB8AC3E}">
        <p14:creationId xmlns:p14="http://schemas.microsoft.com/office/powerpoint/2010/main" val="10607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854C83-42CE-064B-B72C-2BFBC023F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Blog on setting up your own IPv6 bare-metal cluster with </a:t>
            </a:r>
            <a:r>
              <a:rPr lang="en-US" dirty="0" err="1"/>
              <a:t>Istio</a:t>
            </a:r>
            <a:endParaRPr lang="en-US" dirty="0"/>
          </a:p>
          <a:p>
            <a:pPr lvl="1"/>
            <a:r>
              <a:rPr lang="en-US" sz="1400" dirty="0">
                <a:hlinkClick r:id="rId2"/>
              </a:rPr>
              <a:t>http://blog.michali.net/2018/02/19/lazyjack-provisioning-bare-metal-for-ipv6-kubernetes/</a:t>
            </a:r>
          </a:p>
          <a:p>
            <a:pPr lvl="1"/>
            <a:r>
              <a:rPr lang="en-US" sz="1400" dirty="0">
                <a:hlinkClick r:id="rId2"/>
              </a:rPr>
              <a:t>http://blog.michali.net/2018/03/06/istio-on-ipv6-kubernetes-undiscovered-country/</a:t>
            </a:r>
            <a:endParaRPr lang="en-US" sz="1400" dirty="0"/>
          </a:p>
          <a:p>
            <a:r>
              <a:rPr lang="en-US" dirty="0"/>
              <a:t>Repo with the temporary changes for IPv6</a:t>
            </a:r>
          </a:p>
          <a:p>
            <a:pPr lvl="1"/>
            <a:r>
              <a:rPr lang="en-US" sz="1400" dirty="0">
                <a:hlinkClick r:id="rId3"/>
              </a:rPr>
              <a:t>https://github.com/pmichali/istio/tree/ipv6</a:t>
            </a:r>
            <a:endParaRPr lang="en-US" sz="1400" dirty="0"/>
          </a:p>
          <a:p>
            <a:pPr lvl="1"/>
            <a:r>
              <a:rPr lang="en-US" sz="1400" dirty="0">
                <a:hlinkClick r:id="rId4"/>
              </a:rPr>
              <a:t>https://github.com/pmichali/istio/commits/ipv6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017885-DC86-FF41-A3F8-C5D72AC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Info</a:t>
            </a:r>
          </a:p>
        </p:txBody>
      </p:sp>
    </p:spTree>
    <p:extLst>
      <p:ext uri="{BB962C8B-B14F-4D97-AF65-F5344CB8AC3E}">
        <p14:creationId xmlns:p14="http://schemas.microsoft.com/office/powerpoint/2010/main" val="279457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406291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8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8" id="{1134CF7F-CA30-FE40-AC1D-63BCDAE9F4BD}" vid="{8330F9FC-F173-BE41-B5A1-ECD7AEB541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2018</Template>
  <TotalTime>234</TotalTime>
  <Words>444</Words>
  <Application>Microsoft Macintosh PowerPoint</Application>
  <PresentationFormat>On-screen Show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CiscoSans</vt:lpstr>
      <vt:lpstr>CiscoSans ExtraLight</vt:lpstr>
      <vt:lpstr>CiscoSans Thin</vt:lpstr>
      <vt:lpstr>CiscoSansTT ExtraLight</vt:lpstr>
      <vt:lpstr>CiscoSansTT Thin</vt:lpstr>
      <vt:lpstr>Tipo de letra del sistema Fina</vt:lpstr>
      <vt:lpstr>Cisco Corporate Template 2018</vt:lpstr>
      <vt:lpstr>Istio IPv6 Proof of Concept</vt:lpstr>
      <vt:lpstr>GOAL: Identify Istio IPv6 Readiness</vt:lpstr>
      <vt:lpstr>Background: Kubernetes IPv6</vt:lpstr>
      <vt:lpstr>What Was Done?</vt:lpstr>
      <vt:lpstr>Results?</vt:lpstr>
      <vt:lpstr>Details</vt:lpstr>
      <vt:lpstr>Futures</vt:lpstr>
      <vt:lpstr>Reference Info</vt:lpstr>
      <vt:lpstr>PowerPoint Presentation</vt:lpstr>
      <vt:lpstr>Physical Topology</vt:lpstr>
      <vt:lpstr>Logical Topology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Istio IPv6 Proof of Concept</dc:title>
  <dc:creator>Paul Michali</dc:creator>
  <cp:lastModifiedBy>Paul Michali</cp:lastModifiedBy>
  <cp:revision>16</cp:revision>
  <dcterms:created xsi:type="dcterms:W3CDTF">2018-03-20T16:04:06Z</dcterms:created>
  <dcterms:modified xsi:type="dcterms:W3CDTF">2018-03-22T17:54:41Z</dcterms:modified>
</cp:coreProperties>
</file>