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7" r:id="rId2"/>
    <p:sldId id="308" r:id="rId3"/>
    <p:sldId id="361" r:id="rId4"/>
    <p:sldId id="309" r:id="rId5"/>
    <p:sldId id="310" r:id="rId6"/>
    <p:sldId id="349" r:id="rId7"/>
    <p:sldId id="311" r:id="rId8"/>
    <p:sldId id="350" r:id="rId9"/>
    <p:sldId id="315" r:id="rId10"/>
    <p:sldId id="351" r:id="rId11"/>
    <p:sldId id="352" r:id="rId12"/>
    <p:sldId id="353" r:id="rId13"/>
    <p:sldId id="355" r:id="rId14"/>
    <p:sldId id="356" r:id="rId15"/>
    <p:sldId id="354" r:id="rId16"/>
    <p:sldId id="360" r:id="rId17"/>
    <p:sldId id="359" r:id="rId18"/>
    <p:sldId id="357" r:id="rId19"/>
    <p:sldId id="345" r:id="rId20"/>
    <p:sldId id="346" r:id="rId21"/>
    <p:sldId id="347" r:id="rId22"/>
    <p:sldId id="348" r:id="rId23"/>
    <p:sldId id="284" r:id="rId24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FF99"/>
    <a:srgbClr val="99FF99"/>
    <a:srgbClr val="FFCC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 autoAdjust="0"/>
    <p:restoredTop sz="98667" autoAdjust="0"/>
  </p:normalViewPr>
  <p:slideViewPr>
    <p:cSldViewPr>
      <p:cViewPr varScale="1">
        <p:scale>
          <a:sx n="72" d="100"/>
          <a:sy n="72" d="100"/>
        </p:scale>
        <p:origin x="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kumimoji="0" lang="zh-CN">
              <a:latin typeface="Calibri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00CEE721-56B8-9348-ACE7-161300E2785F}" type="slidenum">
              <a:rPr lang="en-US" altLang="zh-CN">
                <a:latin typeface="Calibri" charset="0"/>
              </a:rPr>
              <a:pPr eaLnBrk="1" hangingPunct="1"/>
              <a:t>2</a:t>
            </a:fld>
            <a:endParaRPr lang="en-US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97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kumimoji="0" lang="zh-CN">
              <a:latin typeface="Calibri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00CEE721-56B8-9348-ACE7-161300E2785F}" type="slidenum">
              <a:rPr lang="en-US" altLang="zh-CN">
                <a:latin typeface="Calibri" charset="0"/>
              </a:rPr>
              <a:pPr eaLnBrk="1" hangingPunct="1"/>
              <a:t>3</a:t>
            </a:fld>
            <a:endParaRPr lang="en-US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2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80B0B-28F2-904C-BBC9-BEB80C1BBA78}" type="slidenum">
              <a:rPr lang="en-US"/>
              <a:pPr/>
              <a:t>4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19"/>
            <a:ext cx="5486400" cy="41142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Eps</a:t>
            </a:r>
            <a:r>
              <a:rPr lang="en-US" dirty="0" smtClean="0"/>
              <a:t> = .1   n = 3, del =.05</a:t>
            </a:r>
            <a:r>
              <a:rPr lang="en-US" baseline="0" dirty="0" smtClean="0"/>
              <a:t>   gives m&gt;=140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0BEE-33F7-454F-AC1A-A750E21A5DB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8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29476-1D5C-4260-9A92-5A6D0E35151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04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Microsoft_Word_97_-_2003_Document1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slide" Target="slide16.xml"/><Relationship Id="rId5" Type="http://schemas.openxmlformats.org/officeDocument/2006/relationships/image" Target="../media/image2.wmf"/><Relationship Id="rId4" Type="http://schemas.openxmlformats.org/officeDocument/2006/relationships/oleObject" Target="../embeddings/Microsoft_Word_97_-_2003_Document2.doc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 Computational Learning Theory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A: </a:t>
            </a:r>
            <a:r>
              <a:rPr lang="en-IN" smtClean="0">
                <a:solidFill>
                  <a:schemeClr val="accent6">
                    <a:lumMod val="75000"/>
                  </a:schemeClr>
                </a:solidFill>
              </a:rPr>
              <a:t>Finite Hypothesis Space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Sample Complexity for 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 smtClean="0">
                    <a:solidFill>
                      <a:srgbClr val="0033CC"/>
                    </a:solidFill>
                  </a:rPr>
                  <a:t>Theorem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𝐼𝑛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𝐼𝑛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400" dirty="0" smtClean="0">
                    <a:solidFill>
                      <a:srgbClr val="0033CC"/>
                    </a:solidFill>
                  </a:rPr>
                  <a:t>labeled </a:t>
                </a:r>
                <a:r>
                  <a:rPr lang="en-US" sz="2400" dirty="0">
                    <a:solidFill>
                      <a:srgbClr val="0033CC"/>
                    </a:solidFill>
                  </a:rPr>
                  <a:t>examples are sufficient so that with prob.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</a:rPr>
                      <m:t>1−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</a:rPr>
                      <m:t>h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𝑒𝑟𝑟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</a:rPr>
                      <m:t>h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</a:rPr>
                      <m:t>)≥∈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𝑒𝑟𝑟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</a:rPr>
                      <m:t>h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</a:rPr>
                      <m:t>)&gt;0.</m:t>
                    </m:r>
                  </m:oMath>
                </a14:m>
                <a:endParaRPr lang="en-IN" sz="2400" dirty="0">
                  <a:solidFill>
                    <a:srgbClr val="0033CC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IN" sz="2200" dirty="0" smtClean="0"/>
                  <a:t>inversely </a:t>
                </a:r>
                <a:r>
                  <a:rPr lang="en-IN" sz="2200" dirty="0"/>
                  <a:t>linear in </a:t>
                </a:r>
                <a:r>
                  <a:rPr lang="en-IN" sz="2200" dirty="0" smtClean="0"/>
                  <a:t>𝜖</a:t>
                </a:r>
                <a:endParaRPr lang="en-IN" sz="2200" dirty="0"/>
              </a:p>
              <a:p>
                <a:pPr>
                  <a:lnSpc>
                    <a:spcPct val="120000"/>
                  </a:lnSpc>
                </a:pPr>
                <a:r>
                  <a:rPr lang="en-IN" sz="2200" dirty="0" smtClean="0"/>
                  <a:t>logarithmic </a:t>
                </a:r>
                <a:r>
                  <a:rPr lang="en-IN" sz="2200" dirty="0"/>
                  <a:t>in |H</a:t>
                </a:r>
                <a:r>
                  <a:rPr lang="en-IN" sz="2200" dirty="0" smtClean="0"/>
                  <a:t>|</a:t>
                </a:r>
                <a:endParaRPr lang="en-IN" sz="2200" dirty="0"/>
              </a:p>
              <a:p>
                <a:pPr>
                  <a:lnSpc>
                    <a:spcPct val="120000"/>
                  </a:lnSpc>
                </a:pPr>
                <a:r>
                  <a:rPr lang="en-IN" sz="2200" dirty="0" smtClean="0"/>
                  <a:t>𝜖</a:t>
                </a:r>
                <a:r>
                  <a:rPr lang="en-IN" sz="2200" dirty="0"/>
                  <a:t> </a:t>
                </a:r>
                <a:r>
                  <a:rPr lang="en-IN" sz="2200" dirty="0" smtClean="0"/>
                  <a:t> error parameter: D </a:t>
                </a:r>
                <a:r>
                  <a:rPr lang="en-IN" sz="2200" dirty="0"/>
                  <a:t>might place low weight on certain parts of the space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2200" dirty="0" smtClean="0"/>
                  <a:t>𝛿</a:t>
                </a:r>
                <a:r>
                  <a:rPr lang="en-IN" sz="2200" dirty="0"/>
                  <a:t> </a:t>
                </a:r>
                <a:r>
                  <a:rPr lang="en-IN" sz="2200" dirty="0" smtClean="0"/>
                  <a:t> confidence parameter: there </a:t>
                </a:r>
                <a:r>
                  <a:rPr lang="en-IN" sz="2200" dirty="0"/>
                  <a:t>is a small chance the examples we get are not representative of the </a:t>
                </a:r>
                <a:r>
                  <a:rPr lang="en-IN" sz="2200" dirty="0" smtClean="0"/>
                  <a:t>distribution</a:t>
                </a: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1">
                <a:blip r:embed="rId2"/>
                <a:stretch>
                  <a:fillRect l="-1111" t="-118" r="-1407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6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Sample Complexity for 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600" u="sng" dirty="0" smtClean="0"/>
                  <a:t>Theorem</a:t>
                </a:r>
                <a:r>
                  <a:rPr lang="en-US" sz="3600" dirty="0" smtClean="0">
                    <a:solidFill>
                      <a:srgbClr val="0033CC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</a:rPr>
                      <m:t>𝑚</m:t>
                    </m:r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sz="3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𝐼𝑛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6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36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>
                                        <a:solidFill>
                                          <a:srgbClr val="0033CC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𝐻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3600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3600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𝐼𝑛</m:t>
                        </m:r>
                        <m:d>
                          <m:dPr>
                            <m:ctrlPr>
                              <a:rPr lang="en-US" sz="36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solidFill>
                                      <a:srgbClr val="00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600" i="1">
                                    <a:solidFill>
                                      <a:srgbClr val="00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3600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3600" dirty="0" smtClean="0">
                    <a:solidFill>
                      <a:srgbClr val="0033CC"/>
                    </a:solidFill>
                  </a:rPr>
                  <a:t>labeled </a:t>
                </a:r>
                <a:r>
                  <a:rPr lang="en-US" sz="3600" dirty="0">
                    <a:solidFill>
                      <a:srgbClr val="0033CC"/>
                    </a:solidFill>
                  </a:rPr>
                  <a:t>examples are sufficient so that with prob.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</a:rPr>
                      <m:t>1−</m:t>
                    </m:r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3600" dirty="0">
                    <a:solidFill>
                      <a:srgbClr val="0033CC"/>
                    </a:solidFill>
                  </a:rPr>
                  <a:t> all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</a:rPr>
                      <m:t>h</m:t>
                    </m:r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r>
                  <a:rPr lang="en-US" sz="3600" dirty="0">
                    <a:solidFill>
                      <a:srgbClr val="0033CC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𝑒𝑟𝑟</m:t>
                        </m:r>
                        <m:r>
                          <a:rPr lang="en-US" sz="3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</a:rPr>
                      <m:t>(</m:t>
                    </m:r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</a:rPr>
                      <m:t>h</m:t>
                    </m:r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</a:rPr>
                      <m:t>)≥∈</m:t>
                    </m:r>
                  </m:oMath>
                </a14:m>
                <a:r>
                  <a:rPr lang="en-US" sz="3600" dirty="0">
                    <a:solidFill>
                      <a:srgbClr val="0033CC"/>
                    </a:solidFill>
                  </a:rPr>
                  <a:t>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𝑒𝑟𝑟</m:t>
                        </m:r>
                        <m:r>
                          <a:rPr lang="en-US" sz="3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</a:rPr>
                      <m:t>(</m:t>
                    </m:r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</a:rPr>
                      <m:t>h</m:t>
                    </m:r>
                    <m:r>
                      <a:rPr lang="en-US" sz="3600" i="1">
                        <a:solidFill>
                          <a:srgbClr val="0033CC"/>
                        </a:solidFill>
                        <a:latin typeface="Cambria Math"/>
                      </a:rPr>
                      <m:t>)&gt;0.</m:t>
                    </m:r>
                  </m:oMath>
                </a14:m>
                <a:endParaRPr lang="en-US" sz="3600" dirty="0">
                  <a:solidFill>
                    <a:srgbClr val="0033CC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800" u="sng" dirty="0">
                    <a:solidFill>
                      <a:srgbClr val="0033CC"/>
                    </a:solidFill>
                  </a:rPr>
                  <a:t>Proof</a:t>
                </a:r>
                <a:r>
                  <a:rPr lang="en-US" sz="3800" dirty="0"/>
                  <a:t>: </a:t>
                </a:r>
                <a:r>
                  <a:rPr lang="en-US" sz="4400" dirty="0"/>
                  <a:t>Assume </a:t>
                </a:r>
                <a:r>
                  <a:rPr lang="en-US" sz="4400" dirty="0" smtClean="0"/>
                  <a:t>k </a:t>
                </a:r>
                <a:r>
                  <a:rPr lang="en-US" sz="4400" dirty="0"/>
                  <a:t>bad </a:t>
                </a:r>
                <a:r>
                  <a:rPr lang="en-US" sz="4400" dirty="0" smtClean="0"/>
                  <a:t>hypotheses </a:t>
                </a:r>
                <a:r>
                  <a:rPr lang="en-US" sz="4400" i="1" dirty="0" err="1"/>
                  <a:t>H</a:t>
                </a:r>
                <a:r>
                  <a:rPr lang="en-US" sz="4400" baseline="-25000" dirty="0" err="1"/>
                  <a:t>bad</a:t>
                </a:r>
                <a:r>
                  <a:rPr lang="en-US" sz="4400" dirty="0" smtClean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4400" dirty="0" smtClean="0"/>
                  <a:t>} </a:t>
                </a:r>
                <a:r>
                  <a:rPr lang="en-IN" sz="4400" dirty="0" smtClean="0"/>
                  <a:t>with </a:t>
                </a:r>
                <a:br>
                  <a:rPr lang="en-IN" sz="4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𝑒𝑟𝑟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)</m:t>
                      </m:r>
                      <m:r>
                        <a:rPr lang="en-US" sz="4400" i="1">
                          <a:latin typeface="Cambria Math"/>
                          <a:ea typeface="Cambria Math"/>
                        </a:rPr>
                        <m:t>≥∈</m:t>
                      </m:r>
                    </m:oMath>
                  </m:oMathPara>
                </a14:m>
                <a:endParaRPr lang="en-IN" sz="44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sz="4400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.</m:t>
                    </m:r>
                  </m:oMath>
                </a14:m>
                <a:r>
                  <a:rPr lang="en-IN" sz="4400" dirty="0"/>
                  <a:t> 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4400" dirty="0"/>
                  <a:t> consistent with first training example is </a:t>
                </a:r>
                <a14:m>
                  <m:oMath xmlns:m="http://schemas.openxmlformats.org/officeDocument/2006/math">
                    <m:r>
                      <a:rPr lang="en-IN" sz="4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4400" i="1">
                        <a:latin typeface="Cambria Math"/>
                        <a:ea typeface="Cambria Math"/>
                      </a:rPr>
                      <m:t>1−∈.</m:t>
                    </m:r>
                  </m:oMath>
                </a14:m>
                <a:r>
                  <a:rPr lang="en-IN" sz="4400" dirty="0"/>
                  <a:t> 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4400" dirty="0"/>
                  <a:t> consistent with first m training examples is </a:t>
                </a:r>
                <a14:m>
                  <m:oMath xmlns:m="http://schemas.openxmlformats.org/officeDocument/2006/math">
                    <m:r>
                      <a:rPr lang="en-IN" sz="4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4400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1−∈)</m:t>
                        </m:r>
                      </m:e>
                      <m:sup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sz="4400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IN" sz="44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sz="4400" dirty="0"/>
                  <a:t>Prob. that 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4400" dirty="0"/>
                  <a:t> consistent with first m training examples is </a:t>
                </a:r>
                <a:r>
                  <a:rPr lang="en-IN" sz="4400" dirty="0" smtClean="0"/>
                  <a:t/>
                </a:r>
                <a:br>
                  <a:rPr lang="en-IN" sz="4400" dirty="0" smtClean="0"/>
                </a:br>
                <a14:m>
                  <m:oMath xmlns:m="http://schemas.openxmlformats.org/officeDocument/2006/math">
                    <m:r>
                      <a:rPr lang="en-IN" sz="4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4400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4400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1−∈)</m:t>
                        </m:r>
                      </m:e>
                      <m:sup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sz="4400" i="1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"/>
                        <m:ctrlPr>
                          <a:rPr lang="en-US" sz="4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</m:d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/>
                                <a:ea typeface="Cambria Math"/>
                              </a:rPr>
                              <m:t>1−∈)</m:t>
                            </m:r>
                          </m:e>
                          <m:sup>
                            <m:r>
                              <a:rPr lang="en-US" sz="44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IN" sz="44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sz="4400" dirty="0"/>
                  <a:t>Calculate value of m so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4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</m:d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/>
                                <a:ea typeface="Cambria Math"/>
                              </a:rPr>
                              <m:t>1−∈)</m:t>
                            </m:r>
                          </m:e>
                          <m:sup>
                            <m:r>
                              <a:rPr lang="en-US" sz="44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</m:d>
                  </m:oMath>
                </a14:m>
                <a:endParaRPr lang="en-IN" sz="44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sz="4400" dirty="0"/>
                  <a:t>Use the fact that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/>
                      </a:rPr>
                      <m:t>1−</m:t>
                    </m:r>
                    <m:r>
                      <a:rPr lang="en-US" sz="4400" i="1">
                        <a:latin typeface="Cambria Math"/>
                      </a:rPr>
                      <m:t>𝑥</m:t>
                    </m:r>
                    <m:r>
                      <a:rPr lang="en-US" sz="4400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sz="4400" dirty="0"/>
                  <a:t>, sufficient to 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4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</m:d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4400" i="1">
                                <a:latin typeface="Cambria Math"/>
                                <a:ea typeface="Cambria Math"/>
                              </a:rPr>
                              <m:t>−∈</m:t>
                            </m:r>
                            <m:r>
                              <a:rPr lang="en-US" sz="44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963" r="-1111" b="-16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98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Complexity: Finite Hypothesis Spaces Realizable Case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PAC: How many examples suffice to guarantee small error </a:t>
                </a:r>
                <a:r>
                  <a:rPr lang="en-US" dirty="0" err="1" smtClean="0"/>
                  <a:t>whp</a:t>
                </a:r>
                <a:r>
                  <a:rPr lang="en-US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Theorem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𝐼𝑛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𝐼𝑛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/>
                  <a:t>l</a:t>
                </a:r>
                <a:r>
                  <a:rPr lang="en-US" dirty="0" smtClean="0"/>
                  <a:t>abeled examples are sufficient so that with 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/>
                  <a:t>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𝑒𝑟𝑟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)≥∈</m:t>
                    </m:r>
                  </m:oMath>
                </a14:m>
                <a:r>
                  <a:rPr lang="en-US" dirty="0"/>
                  <a:t>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𝑒𝑟𝑟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)&gt;0.</m:t>
                    </m:r>
                  </m:oMath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 smtClean="0"/>
                  <a:t>Statistical Learning Way: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With probability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/>
                  <a:t>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𝑒𝑟𝑟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we have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𝑒𝑟𝑟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)≤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𝐼𝑛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𝐼𝑛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56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1066800" y="381000"/>
          <a:ext cx="7478521" cy="578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3" imgW="3416040" imgH="2641320" progId="Equation.3">
                  <p:embed/>
                </p:oleObj>
              </mc:Choice>
              <mc:Fallback>
                <p:oleObj name="Equation" r:id="rId3" imgW="3416040" imgH="264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"/>
                        <a:ext cx="7478521" cy="578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6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Sample complexity: inconsistent finite |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ea typeface="Cambria Math"/>
                      </a:rPr>
                      <m:t>ℋ</m:t>
                    </m:r>
                  </m:oMath>
                </a14:m>
                <a:r>
                  <a:rPr lang="en-US" sz="3600" dirty="0"/>
                  <a:t>|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26" r="-19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610600" cy="475456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800" dirty="0" smtClean="0"/>
                  <a:t>For a single hypothesis to have misleading training error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𝑒𝑟𝑟𝑜𝑟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≤ </m:t>
                              </m:r>
                              <m:r>
                                <a:rPr lang="en-US" sz="28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sz="28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𝑒𝑟𝑟𝑜𝑟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33CC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800" dirty="0" smtClean="0"/>
                  <a:t>We want to ensure that the best hypothesis has error bounded in this way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 smtClean="0"/>
                  <a:t>So consider that any one of them could have a large error</a:t>
                </a:r>
                <a:endParaRPr lang="en-IN" sz="24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ℋ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𝑒𝑟𝑟𝑜𝑟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≤ 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𝑒𝑟𝑟𝑜𝑟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ℋ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sz="2800" dirty="0"/>
                  <a:t>From this we can derive the bound for the number of samples needed</a:t>
                </a:r>
                <a:r>
                  <a:rPr lang="en-US" sz="2800" dirty="0" smtClean="0"/>
                  <a:t>.</a:t>
                </a:r>
                <a:endParaRPr lang="en-US" sz="28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33CC"/>
                          </a:solidFill>
                          <a:latin typeface="Cambria Math"/>
                          <a:cs typeface="Times New Roman" charset="0"/>
                        </a:rPr>
                        <m:t>𝑚</m:t>
                      </m:r>
                      <m:r>
                        <a:rPr lang="en-US" sz="2800" i="1" smtClean="0">
                          <a:solidFill>
                            <a:srgbClr val="0033CC"/>
                          </a:solidFill>
                          <a:latin typeface="Cambria Math"/>
                          <a:cs typeface="Times New Roman" charset="0"/>
                        </a:rPr>
                        <m:t>≥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33CC"/>
                              </a:solidFill>
                              <a:latin typeface="Cambria Math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33CC"/>
                              </a:solidFill>
                              <a:latin typeface="Cambria Math"/>
                              <a:cs typeface="Times New Roman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  <a:cs typeface="Times New Roman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33CC"/>
                                  </a:solidFill>
                                  <a:latin typeface="Cambria Math"/>
                                  <a:cs typeface="Times New Roman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solidFill>
                            <a:srgbClr val="0033CC"/>
                          </a:solidFill>
                          <a:latin typeface="Cambria Math"/>
                          <a:cs typeface="Times New Roman" charset="0"/>
                        </a:rPr>
                        <m:t>(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33CC"/>
                              </a:solidFill>
                              <a:latin typeface="Cambria Math"/>
                              <a:cs typeface="Times New Roman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  <a:cs typeface="Times New Roman" charset="0"/>
                                </a:rPr>
                                <m:t>ℋ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  <a:cs typeface="Times New Roman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  <a:cs typeface="Times New Roman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  <a:cs typeface="Times New Roman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  <a:cs typeface="Times New Roman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  <a:cs typeface="Times New Roman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sz="28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  <a:cs typeface="Times New Roman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800" i="1">
                          <a:solidFill>
                            <a:srgbClr val="0033CC"/>
                          </a:solidFill>
                          <a:latin typeface="Cambria Math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33CC"/>
                  </a:solidFill>
                  <a:cs typeface="Times New Roman" charset="0"/>
                </a:endParaRPr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610600" cy="4754563"/>
              </a:xfrm>
              <a:blipFill rotWithShape="1">
                <a:blip r:embed="rId3"/>
                <a:stretch>
                  <a:fillRect l="-1203" t="-1154" r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9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Sample Complexity: Finite Hypothesis Spaces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0033CC"/>
                    </a:solidFill>
                  </a:rPr>
                  <a:t>Consistent Case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𝐼𝑛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𝐼𝑛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/>
                  <a:t>labeled examples are sufficient so that with 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/>
                  <a:t>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𝑒𝑟𝑟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)≥∈</m:t>
                    </m:r>
                  </m:oMath>
                </a14:m>
                <a:r>
                  <a:rPr lang="en-US" dirty="0"/>
                  <a:t>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𝑒𝑟𝑟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)&gt;0.</m:t>
                    </m:r>
                  </m:oMath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u="sng" dirty="0" smtClean="0">
                    <a:solidFill>
                      <a:srgbClr val="0033CC"/>
                    </a:solidFill>
                  </a:rPr>
                  <a:t>Inconsistent Case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What if there is no perfect h?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Theorem: </a:t>
                </a:r>
                <a:r>
                  <a:rPr lang="en-US" dirty="0"/>
                  <a:t>A</a:t>
                </a:r>
                <a:r>
                  <a:rPr lang="en-US" dirty="0" smtClean="0"/>
                  <a:t>fter m examples,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1−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have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𝑒𝑟𝑟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𝑒𝑟𝑟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for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𝐼𝑛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𝐼𝑛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2291" r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57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complexity: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r>
                  <a:rPr lang="en-US" sz="2800" dirty="0" smtClean="0"/>
                  <a:t> : Conjunction of n Boolean literals.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r>
                  <a:rPr lang="en-US" sz="2800" dirty="0" smtClean="0"/>
                  <a:t> PAC-learnable?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|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ℋ</m:t>
                      </m:r>
                      <m:r>
                        <a:rPr lang="en-US" sz="2800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=3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𝑚</m:t>
                      </m:r>
                      <m:r>
                        <a:rPr lang="en-US" sz="2800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altLang="en-US" sz="2000" dirty="0"/>
              </a:p>
              <a:p>
                <a:endParaRPr lang="en-US" altLang="en-US" sz="2000" dirty="0"/>
              </a:p>
              <a:p>
                <a:r>
                  <a:rPr lang="en-US" altLang="en-US" sz="2400" dirty="0"/>
                  <a:t>Concrete examples:</a:t>
                </a:r>
              </a:p>
              <a:p>
                <a:pPr lvl="1"/>
                <a:r>
                  <a:rPr lang="en-US" altLang="en-US" sz="2200" dirty="0">
                    <a:solidFill>
                      <a:srgbClr val="0033CC"/>
                    </a:solidFill>
                  </a:rPr>
                  <a:t>δ=ε=0.05, </a:t>
                </a:r>
                <a:r>
                  <a:rPr lang="en-US" altLang="en-US" sz="2200" i="1" dirty="0">
                    <a:solidFill>
                      <a:srgbClr val="0033CC"/>
                    </a:solidFill>
                  </a:rPr>
                  <a:t>n</a:t>
                </a:r>
                <a:r>
                  <a:rPr lang="en-US" altLang="en-US" sz="2200" dirty="0">
                    <a:solidFill>
                      <a:srgbClr val="0033CC"/>
                    </a:solidFill>
                  </a:rPr>
                  <a:t>=10 gives 280 examples</a:t>
                </a:r>
              </a:p>
              <a:p>
                <a:pPr lvl="1"/>
                <a:r>
                  <a:rPr lang="en-US" altLang="en-US" sz="2200" dirty="0">
                    <a:solidFill>
                      <a:srgbClr val="0033CC"/>
                    </a:solidFill>
                  </a:rPr>
                  <a:t>δ=0.01, ε=0.05, </a:t>
                </a:r>
                <a:r>
                  <a:rPr lang="en-US" altLang="en-US" sz="2200" i="1" dirty="0">
                    <a:solidFill>
                      <a:srgbClr val="0033CC"/>
                    </a:solidFill>
                  </a:rPr>
                  <a:t>n</a:t>
                </a:r>
                <a:r>
                  <a:rPr lang="en-US" altLang="en-US" sz="2200" dirty="0">
                    <a:solidFill>
                      <a:srgbClr val="0033CC"/>
                    </a:solidFill>
                  </a:rPr>
                  <a:t>=10 gives 312 examples</a:t>
                </a:r>
              </a:p>
              <a:p>
                <a:pPr lvl="1"/>
                <a:r>
                  <a:rPr lang="en-US" altLang="en-US" sz="2200" dirty="0">
                    <a:solidFill>
                      <a:srgbClr val="0033CC"/>
                    </a:solidFill>
                  </a:rPr>
                  <a:t>δ=ε=0.01, </a:t>
                </a:r>
                <a:r>
                  <a:rPr lang="en-US" altLang="en-US" sz="2200" i="1" dirty="0">
                    <a:solidFill>
                      <a:srgbClr val="0033CC"/>
                    </a:solidFill>
                  </a:rPr>
                  <a:t>n</a:t>
                </a:r>
                <a:r>
                  <a:rPr lang="en-US" altLang="en-US" sz="2200" dirty="0">
                    <a:solidFill>
                      <a:srgbClr val="0033CC"/>
                    </a:solidFill>
                  </a:rPr>
                  <a:t>=10 gives 1,560 examples</a:t>
                </a:r>
              </a:p>
              <a:p>
                <a:pPr lvl="1"/>
                <a:r>
                  <a:rPr lang="en-US" altLang="en-US" sz="2200" dirty="0">
                    <a:solidFill>
                      <a:srgbClr val="0033CC"/>
                    </a:solidFill>
                  </a:rPr>
                  <a:t>δ=ε=0.01, </a:t>
                </a:r>
                <a:r>
                  <a:rPr lang="en-US" altLang="en-US" sz="2200" i="1" dirty="0">
                    <a:solidFill>
                      <a:srgbClr val="0033CC"/>
                    </a:solidFill>
                  </a:rPr>
                  <a:t>n</a:t>
                </a:r>
                <a:r>
                  <a:rPr lang="en-US" altLang="en-US" sz="2200" dirty="0">
                    <a:solidFill>
                      <a:srgbClr val="0033CC"/>
                    </a:solidFill>
                  </a:rPr>
                  <a:t>=50 gives 5,954 examples</a:t>
                </a:r>
              </a:p>
              <a:p>
                <a:r>
                  <a:rPr lang="en-US" altLang="en-US" sz="2400" dirty="0"/>
                  <a:t>Result holds for any consistent learner, </a:t>
                </a:r>
                <a:r>
                  <a:rPr lang="en-US" altLang="en-US" sz="2400" dirty="0" smtClean="0"/>
                  <a:t>such as </a:t>
                </a:r>
                <a:r>
                  <a:rPr lang="en-US" altLang="en-US" sz="2400" dirty="0" err="1"/>
                  <a:t>FindS</a:t>
                </a:r>
                <a:r>
                  <a:rPr lang="en-US" altLang="en-US" sz="2400" dirty="0"/>
                  <a:t>.</a:t>
                </a:r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213" r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6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BC9E07-345A-405B-8CCD-16D5C9CFC8C7}" type="slidenum">
              <a:rPr lang="en-US" altLang="en-US"/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Sample Complexity of Learning</a:t>
            </a:r>
            <a:br>
              <a:rPr lang="en-US" altLang="en-US" sz="3200"/>
            </a:br>
            <a:r>
              <a:rPr lang="en-US" altLang="en-US" sz="3200"/>
              <a:t>Arbitrary Boolean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8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371600"/>
                <a:ext cx="7772400" cy="5005388"/>
              </a:xfrm>
            </p:spPr>
            <p:txBody>
              <a:bodyPr/>
              <a:lstStyle/>
              <a:p>
                <a:r>
                  <a:rPr lang="en-US" altLang="en-US" sz="2400" dirty="0" smtClean="0"/>
                  <a:t>Consider any </a:t>
                </a:r>
                <a:r>
                  <a:rPr lang="en-US" altLang="en-US" sz="2400" dirty="0" err="1"/>
                  <a:t>boolean</a:t>
                </a:r>
                <a:r>
                  <a:rPr lang="en-US" altLang="en-US" sz="2400" dirty="0"/>
                  <a:t> function over </a:t>
                </a:r>
                <a:r>
                  <a:rPr lang="en-US" altLang="en-US" sz="2400" i="1" dirty="0"/>
                  <a:t>n</a:t>
                </a:r>
                <a:r>
                  <a:rPr lang="en-US" altLang="en-US" sz="2400" dirty="0"/>
                  <a:t>  </a:t>
                </a:r>
                <a:r>
                  <a:rPr lang="en-US" altLang="en-US" sz="2400" dirty="0" err="1"/>
                  <a:t>boolean</a:t>
                </a:r>
                <a:r>
                  <a:rPr lang="en-US" altLang="en-US" sz="2400" dirty="0"/>
                  <a:t> features such as the hypothesis space of DNF or decision trees. There are 2</a:t>
                </a:r>
                <a:r>
                  <a:rPr lang="en-US" altLang="en-US" sz="2400" baseline="30000" dirty="0"/>
                  <a:t>2^</a:t>
                </a:r>
                <a:r>
                  <a:rPr lang="en-US" altLang="en-US" sz="2400" i="1" baseline="30000" dirty="0"/>
                  <a:t>n</a:t>
                </a:r>
                <a:r>
                  <a:rPr lang="en-US" altLang="en-US" sz="2400" dirty="0"/>
                  <a:t> of these, so a sufficient number of examples to learn a PAC concept is</a:t>
                </a:r>
                <a:r>
                  <a:rPr lang="en-US" alt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den>
                      </m:f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</m:e>
                      </m:func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))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den>
                      </m:f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altLang="en-US" sz="2400" dirty="0"/>
              </a:p>
              <a:p>
                <a:endParaRPr lang="en-US" altLang="en-US" sz="2000" dirty="0"/>
              </a:p>
              <a:p>
                <a:r>
                  <a:rPr lang="en-US" altLang="en-US" sz="2400" dirty="0" smtClean="0"/>
                  <a:t>δ=ε=0.05</a:t>
                </a:r>
                <a:r>
                  <a:rPr lang="en-US" altLang="en-US" sz="2400" dirty="0"/>
                  <a:t>, </a:t>
                </a:r>
                <a:r>
                  <a:rPr lang="en-US" altLang="en-US" sz="2400" i="1" dirty="0"/>
                  <a:t>n</a:t>
                </a:r>
                <a:r>
                  <a:rPr lang="en-US" altLang="en-US" sz="2400" dirty="0"/>
                  <a:t>=10 gives 14,256 examples</a:t>
                </a:r>
              </a:p>
              <a:p>
                <a:r>
                  <a:rPr lang="en-US" altLang="en-US" sz="2400" dirty="0"/>
                  <a:t>δ=ε=0.05, </a:t>
                </a:r>
                <a:r>
                  <a:rPr lang="en-US" altLang="en-US" sz="2400" i="1" dirty="0"/>
                  <a:t>n</a:t>
                </a:r>
                <a:r>
                  <a:rPr lang="en-US" altLang="en-US" sz="2400" dirty="0"/>
                  <a:t>=20 gives 14,536,410 examples</a:t>
                </a:r>
              </a:p>
              <a:p>
                <a:r>
                  <a:rPr lang="en-US" altLang="en-US" sz="2400" dirty="0"/>
                  <a:t>δ=ε=0.05, </a:t>
                </a:r>
                <a:r>
                  <a:rPr lang="en-US" altLang="en-US" sz="2400" i="1" dirty="0"/>
                  <a:t>n</a:t>
                </a:r>
                <a:r>
                  <a:rPr lang="en-US" altLang="en-US" sz="2400" dirty="0"/>
                  <a:t>=50 gives 1.561</a:t>
                </a:r>
                <a:r>
                  <a:rPr lang="en-US" altLang="en-US" sz="2400" dirty="0">
                    <a:latin typeface="Courier New" pitchFamily="49" charset="0"/>
                  </a:rPr>
                  <a:t>x10</a:t>
                </a:r>
                <a:r>
                  <a:rPr lang="en-US" altLang="en-US" sz="2400" baseline="30000" dirty="0">
                    <a:latin typeface="Courier New" pitchFamily="49" charset="0"/>
                  </a:rPr>
                  <a:t>16</a:t>
                </a:r>
                <a:r>
                  <a:rPr lang="en-US" altLang="en-US" sz="2400" dirty="0"/>
                  <a:t> examples</a:t>
                </a:r>
              </a:p>
              <a:p>
                <a:pPr lvl="1">
                  <a:buFontTx/>
                  <a:buNone/>
                </a:pPr>
                <a:endParaRPr lang="en-US" altLang="en-US" sz="1800" dirty="0"/>
              </a:p>
            </p:txBody>
          </p:sp>
        </mc:Choice>
        <mc:Fallback xmlns="">
          <p:sp>
            <p:nvSpPr>
              <p:cNvPr id="3768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371600"/>
                <a:ext cx="7772400" cy="5005388"/>
              </a:xfrm>
              <a:blipFill rotWithShape="0">
                <a:blip r:embed="rId3"/>
                <a:stretch>
                  <a:fillRect l="-1098" t="-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1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Concept Learning Task</a:t>
            </a:r>
            <a:endParaRPr lang="en-US" altLang="en-US" dirty="0"/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1100" y="1371600"/>
            <a:ext cx="6781800" cy="53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</a:rPr>
              <a:t>Days in which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Aldo 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</a:rPr>
              <a:t>enjoys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swimming”</a:t>
            </a:r>
            <a:endParaRPr lang="en-US" altLang="en-US" sz="2400" dirty="0" smtClean="0">
              <a:sym typeface="Symbol" pitchFamily="18" charset="2"/>
            </a:endParaRPr>
          </a:p>
        </p:txBody>
      </p:sp>
      <p:graphicFrame>
        <p:nvGraphicFramePr>
          <p:cNvPr id="215045" name="Object 1029"/>
          <p:cNvGraphicFramePr>
            <a:graphicFrameLocks noChangeAspect="1"/>
          </p:cNvGraphicFramePr>
          <p:nvPr>
            <p:extLst/>
          </p:nvPr>
        </p:nvGraphicFramePr>
        <p:xfrm>
          <a:off x="990600" y="1981200"/>
          <a:ext cx="71024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Document" r:id="rId4" imgW="7300440" imgH="2071800" progId="Word.Document.8">
                  <p:embed/>
                </p:oleObj>
              </mc:Choice>
              <mc:Fallback>
                <p:oleObj name="Document" r:id="rId4" imgW="7300440" imgH="2071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7102475" cy="2073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457200" y="3383280"/>
            <a:ext cx="8229600" cy="2667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 smtClean="0"/>
          </a:p>
          <a:p>
            <a:r>
              <a:rPr lang="en-US" altLang="en-US" sz="2400" dirty="0" smtClean="0"/>
              <a:t>Hypothesis Representation: Conjunction of constraints on the 6 instance attributes </a:t>
            </a:r>
          </a:p>
          <a:p>
            <a:pPr lvl="2"/>
            <a:r>
              <a:rPr lang="en-US" altLang="en-US" dirty="0" smtClean="0"/>
              <a:t>“?” : any value is acceptable</a:t>
            </a:r>
          </a:p>
          <a:p>
            <a:pPr lvl="2"/>
            <a:r>
              <a:rPr lang="en-US" altLang="en-US" dirty="0" smtClean="0"/>
              <a:t>specify a single required value for the attribute </a:t>
            </a:r>
          </a:p>
          <a:p>
            <a:pPr lvl="2">
              <a:spcAft>
                <a:spcPct val="25000"/>
              </a:spcAft>
            </a:pPr>
            <a:r>
              <a:rPr lang="en-US" altLang="en-US" dirty="0" smtClean="0"/>
              <a:t>“</a:t>
            </a:r>
            <a:r>
              <a:rPr lang="en-US" altLang="en-US" dirty="0" smtClean="0">
                <a:sym typeface="Symbol" pitchFamily="18" charset="2"/>
              </a:rPr>
              <a:t>” : that no value is acceptable</a:t>
            </a:r>
          </a:p>
        </p:txBody>
      </p:sp>
    </p:spTree>
    <p:extLst>
      <p:ext uri="{BB962C8B-B14F-4D97-AF65-F5344CB8AC3E}">
        <p14:creationId xmlns:p14="http://schemas.microsoft.com/office/powerpoint/2010/main" val="699209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r>
              <a:rPr kumimoji="0" lang="en-US" altLang="zh-CN" dirty="0" smtClean="0">
                <a:latin typeface="Calibri" charset="0"/>
              </a:rPr>
              <a:t>Goal of Learning </a:t>
            </a:r>
            <a:r>
              <a:rPr kumimoji="0" lang="en-US" altLang="zh-CN" dirty="0">
                <a:latin typeface="Calibri" charset="0"/>
              </a:rPr>
              <a:t>Theory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5334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2400" dirty="0" smtClean="0">
                <a:latin typeface="Calibri" charset="0"/>
              </a:rPr>
              <a:t>To understand</a:t>
            </a:r>
          </a:p>
          <a:p>
            <a:pPr lvl="1">
              <a:lnSpc>
                <a:spcPct val="120000"/>
              </a:lnSpc>
            </a:pPr>
            <a:r>
              <a:rPr kumimoji="0" lang="en-US" altLang="zh-CN" sz="2400" dirty="0" smtClean="0">
                <a:latin typeface="Calibri" charset="0"/>
              </a:rPr>
              <a:t>What kinds of tasks are learnable?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latin typeface="Calibri" charset="0"/>
              </a:rPr>
              <a:t>What kind of data is required for learnability?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latin typeface="Calibri" charset="0"/>
              </a:rPr>
              <a:t>What  are the (space, time) requirements of the learning algorithm.?</a:t>
            </a:r>
            <a:endParaRPr kumimoji="0" lang="en-US" altLang="zh-CN" sz="2400" dirty="0">
              <a:latin typeface="Calibri" charset="0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 dirty="0" smtClean="0">
                <a:latin typeface="Calibri" charset="0"/>
              </a:rPr>
              <a:t>To develop and analyze models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latin typeface="Calibri" charset="0"/>
              </a:rPr>
              <a:t>Develop algorithms that provably meet desired criteria</a:t>
            </a:r>
            <a:endParaRPr lang="en-IN" altLang="zh-CN" sz="2400" dirty="0" smtClean="0">
              <a:latin typeface="Calibri" charset="0"/>
            </a:endParaRPr>
          </a:p>
          <a:p>
            <a:pPr lvl="1">
              <a:lnSpc>
                <a:spcPct val="120000"/>
              </a:lnSpc>
            </a:pPr>
            <a:r>
              <a:rPr lang="en-IN" altLang="zh-CN" sz="2400" dirty="0" smtClean="0">
                <a:latin typeface="Calibri" charset="0"/>
              </a:rPr>
              <a:t>Prove </a:t>
            </a:r>
            <a:r>
              <a:rPr lang="en-IN" altLang="zh-CN" sz="2400" dirty="0">
                <a:latin typeface="Calibri" charset="0"/>
              </a:rPr>
              <a:t>guarantees for </a:t>
            </a:r>
            <a:r>
              <a:rPr lang="en-IN" altLang="zh-CN" sz="2400" dirty="0" smtClean="0">
                <a:latin typeface="Calibri" charset="0"/>
              </a:rPr>
              <a:t>successful algorithms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C8644B7-7FBE-D541-9E3F-64C0F4E1D8FB}" type="slidenum">
              <a:rPr lang="en-US" altLang="zh-CN" sz="1200">
                <a:solidFill>
                  <a:srgbClr val="FFFFFF"/>
                </a:solidFill>
                <a:latin typeface="Calibri" charset="0"/>
              </a:rPr>
              <a:pPr eaLnBrk="1" hangingPunct="1">
                <a:lnSpc>
                  <a:spcPct val="80000"/>
                </a:lnSpc>
              </a:pPr>
              <a:t>2</a:t>
            </a:fld>
            <a:endParaRPr lang="en-US" altLang="zh-CN" sz="120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Concept </a:t>
            </a:r>
            <a:r>
              <a:rPr lang="en-US" altLang="en-US" dirty="0"/>
              <a:t>Learning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8077200" cy="487679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altLang="en-US" sz="2400" dirty="0" smtClean="0"/>
          </a:p>
          <a:p>
            <a:pPr marL="514350" lvl="1" indent="0">
              <a:spcAft>
                <a:spcPct val="25000"/>
              </a:spcAft>
              <a:buNone/>
            </a:pPr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</a:rPr>
              <a:t>h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= (?, Cold, High, ?, ?, ?) </a:t>
            </a:r>
          </a:p>
          <a:p>
            <a:pPr lvl="1">
              <a:buFontTx/>
              <a:buNone/>
            </a:pPr>
            <a:r>
              <a:rPr lang="en-US" altLang="en-US" dirty="0"/>
              <a:t>	indicates that Aldo enjoys his favorite sport on cold days with high humidity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7150" indent="0">
              <a:buNone/>
            </a:pPr>
            <a:endParaRPr lang="en-US" altLang="en-US" sz="2400" dirty="0"/>
          </a:p>
          <a:p>
            <a:pPr marL="57150" indent="0">
              <a:buNone/>
            </a:pPr>
            <a:r>
              <a:rPr lang="en-US" altLang="en-US" sz="2800" dirty="0" smtClean="0"/>
              <a:t>Most </a:t>
            </a:r>
            <a:r>
              <a:rPr lang="en-US" altLang="en-US" sz="2800" dirty="0"/>
              <a:t>general </a:t>
            </a:r>
            <a:r>
              <a:rPr lang="en-US" altLang="en-US" sz="2800" dirty="0" smtClean="0"/>
              <a:t>hypothesis:  </a:t>
            </a:r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(?, </a:t>
            </a: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</a:rPr>
              <a:t>?, ?, ?, ?, ? )</a:t>
            </a:r>
          </a:p>
          <a:p>
            <a:pPr marL="57150" indent="0">
              <a:buNone/>
            </a:pPr>
            <a:r>
              <a:rPr lang="en-US" altLang="en-US" sz="2800" dirty="0"/>
              <a:t>Most specific </a:t>
            </a:r>
            <a:r>
              <a:rPr lang="en-US" altLang="en-US" sz="2800" dirty="0" smtClean="0"/>
              <a:t>hypothesis:  </a:t>
            </a:r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, , , , , </a:t>
            </a:r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)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5174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Find-S</a:t>
            </a:r>
            <a:r>
              <a:rPr lang="en-US" alt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371601"/>
                <a:ext cx="8153400" cy="4648199"/>
              </a:xfrm>
            </p:spPr>
            <p:txBody>
              <a:bodyPr>
                <a:noAutofit/>
              </a:bodyPr>
              <a:lstStyle/>
              <a:p>
                <a:pPr>
                  <a:buFontTx/>
                  <a:buNone/>
                </a:pPr>
                <a:r>
                  <a:rPr lang="en-US" altLang="en-US" sz="2800" dirty="0"/>
                  <a:t>1. Initialize </a:t>
                </a:r>
                <a:r>
                  <a:rPr lang="en-US" altLang="en-US" sz="2800" i="1" dirty="0"/>
                  <a:t>h</a:t>
                </a:r>
                <a:r>
                  <a:rPr lang="en-US" altLang="en-US" sz="2800" dirty="0"/>
                  <a:t> to the most specific hypothesis in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/>
                        <a:ea typeface="Cambria Math"/>
                      </a:rPr>
                      <m:t>ℋ</m:t>
                    </m:r>
                  </m:oMath>
                </a14:m>
                <a:endParaRPr lang="en-US" altLang="en-US" sz="2800" dirty="0"/>
              </a:p>
              <a:p>
                <a:pPr>
                  <a:buFontTx/>
                  <a:buNone/>
                </a:pPr>
                <a:r>
                  <a:rPr lang="en-US" altLang="en-US" sz="2800" dirty="0"/>
                  <a:t>2. For each positive training instance </a:t>
                </a:r>
                <a:r>
                  <a:rPr lang="en-US" altLang="en-US" sz="2800" i="1" dirty="0" smtClean="0"/>
                  <a:t>x</a:t>
                </a:r>
                <a:endParaRPr lang="en-US" altLang="en-US" sz="2800" dirty="0"/>
              </a:p>
              <a:p>
                <a:pPr lvl="1">
                  <a:buFontTx/>
                  <a:buNone/>
                </a:pPr>
                <a:r>
                  <a:rPr lang="en-US" altLang="en-US" dirty="0"/>
                  <a:t>For each attribute constraint </a:t>
                </a:r>
                <a:r>
                  <a:rPr lang="en-US" altLang="en-US" i="1" dirty="0" err="1"/>
                  <a:t>a</a:t>
                </a:r>
                <a:r>
                  <a:rPr lang="en-US" altLang="en-US" i="1" baseline="-25000" dirty="0" err="1"/>
                  <a:t>i</a:t>
                </a:r>
                <a:r>
                  <a:rPr lang="en-US" altLang="en-US" dirty="0"/>
                  <a:t> in </a:t>
                </a:r>
                <a:r>
                  <a:rPr lang="en-US" altLang="en-US" i="1" dirty="0"/>
                  <a:t>h</a:t>
                </a:r>
                <a:r>
                  <a:rPr lang="en-US" altLang="en-US" dirty="0"/>
                  <a:t> </a:t>
                </a:r>
                <a:endParaRPr lang="en-US" altLang="en-US" dirty="0" smtClean="0"/>
              </a:p>
              <a:p>
                <a:pPr lvl="1">
                  <a:buFontTx/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  IF </a:t>
                </a:r>
                <a:r>
                  <a:rPr lang="en-US" altLang="en-US" dirty="0"/>
                  <a:t>the constraint </a:t>
                </a:r>
                <a:r>
                  <a:rPr lang="en-US" altLang="en-US" i="1" dirty="0" err="1"/>
                  <a:t>a</a:t>
                </a:r>
                <a:r>
                  <a:rPr lang="en-US" altLang="en-US" i="1" baseline="-25000" dirty="0" err="1"/>
                  <a:t>i</a:t>
                </a:r>
                <a:r>
                  <a:rPr lang="en-US" altLang="en-US" dirty="0"/>
                  <a:t> in </a:t>
                </a:r>
                <a:r>
                  <a:rPr lang="en-US" altLang="en-US" i="1" dirty="0"/>
                  <a:t>h</a:t>
                </a:r>
                <a:r>
                  <a:rPr lang="en-US" altLang="en-US" dirty="0"/>
                  <a:t> is satisfied by 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 </a:t>
                </a:r>
                <a:endParaRPr lang="en-US" altLang="en-US" dirty="0" smtClean="0"/>
              </a:p>
              <a:p>
                <a:pPr lvl="2">
                  <a:buFontTx/>
                  <a:buNone/>
                </a:pPr>
                <a:r>
                  <a:rPr lang="en-US" altLang="en-US" sz="2800" dirty="0" smtClean="0"/>
                  <a:t>   THEN do </a:t>
                </a:r>
                <a:r>
                  <a:rPr lang="en-US" altLang="en-US" sz="2800" dirty="0"/>
                  <a:t>nothing</a:t>
                </a:r>
              </a:p>
              <a:p>
                <a:pPr lvl="2">
                  <a:buFontTx/>
                  <a:buNone/>
                </a:pPr>
                <a:r>
                  <a:rPr lang="en-US" altLang="en-US" sz="2800" dirty="0" smtClean="0"/>
                  <a:t>    ELSE  replace </a:t>
                </a:r>
                <a:r>
                  <a:rPr lang="en-US" altLang="en-US" sz="2800" i="1" dirty="0" err="1"/>
                  <a:t>a</a:t>
                </a:r>
                <a:r>
                  <a:rPr lang="en-US" altLang="en-US" sz="2800" i="1" baseline="-25000" dirty="0" err="1"/>
                  <a:t>i</a:t>
                </a:r>
                <a:r>
                  <a:rPr lang="en-US" altLang="en-US" sz="2800" dirty="0"/>
                  <a:t> in h by next more general </a:t>
                </a:r>
                <a:r>
                  <a:rPr lang="en-US" altLang="en-US" sz="2800" dirty="0" smtClean="0"/>
                  <a:t>     constraint </a:t>
                </a:r>
                <a:r>
                  <a:rPr lang="en-US" altLang="en-US" sz="2800" dirty="0"/>
                  <a:t>satisfied by </a:t>
                </a:r>
                <a:r>
                  <a:rPr lang="en-US" altLang="en-US" sz="2800" i="1" dirty="0"/>
                  <a:t>x</a:t>
                </a:r>
                <a:endParaRPr lang="en-US" altLang="en-US" sz="2800" dirty="0"/>
              </a:p>
              <a:p>
                <a:pPr>
                  <a:buFontTx/>
                  <a:buNone/>
                </a:pPr>
                <a:r>
                  <a:rPr lang="en-US" altLang="en-US" sz="2800" dirty="0"/>
                  <a:t>3. Output hypothesis </a:t>
                </a:r>
                <a:r>
                  <a:rPr lang="en-US" altLang="en-US" sz="2800" i="1" dirty="0"/>
                  <a:t>h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1"/>
                <a:ext cx="8153400" cy="4648199"/>
              </a:xfrm>
              <a:blipFill rotWithShape="0">
                <a:blip r:embed="rId2"/>
                <a:stretch>
                  <a:fillRect l="-1571" t="-1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9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Concept </a:t>
            </a:r>
            <a:r>
              <a:rPr lang="en-US" altLang="en-US" dirty="0"/>
              <a:t>Learning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77875" y="1524000"/>
          <a:ext cx="684212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Document" r:id="rId4" imgW="7300722" imgH="2071878" progId="Word.Document.8">
                  <p:embed/>
                </p:oleObj>
              </mc:Choice>
              <mc:Fallback>
                <p:oleObj name="Document" r:id="rId4" imgW="7300722" imgH="20718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524000"/>
                        <a:ext cx="6842125" cy="1997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eft Arrow 4">
            <a:hlinkClick r:id="rId6" action="ppaction://hlinksldjump"/>
          </p:cNvPr>
          <p:cNvSpPr/>
          <p:nvPr/>
        </p:nvSpPr>
        <p:spPr>
          <a:xfrm>
            <a:off x="7620000" y="5638800"/>
            <a:ext cx="1295400" cy="101803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Back</a:t>
            </a:r>
            <a:endParaRPr lang="en-IN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7315200" cy="297180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spcAft>
                <a:spcPct val="30000"/>
              </a:spcAft>
              <a:buFontTx/>
              <a:buNone/>
            </a:pPr>
            <a:endParaRPr lang="en-US" altLang="en-US" sz="2600" dirty="0" smtClean="0"/>
          </a:p>
          <a:p>
            <a:pPr>
              <a:spcAft>
                <a:spcPct val="30000"/>
              </a:spcAft>
              <a:buFontTx/>
              <a:buNone/>
            </a:pPr>
            <a:r>
              <a:rPr lang="en-US" altLang="en-US" sz="2600" u="sng" dirty="0" smtClean="0"/>
              <a:t>Finding a Maximally Specific Hypothesis</a:t>
            </a:r>
          </a:p>
          <a:p>
            <a:pPr marL="457200" lvl="1" indent="0">
              <a:spcAft>
                <a:spcPct val="20000"/>
              </a:spcAft>
              <a:buNone/>
            </a:pPr>
            <a:r>
              <a:rPr lang="en-US" altLang="en-US" sz="2600" i="1" dirty="0" smtClean="0">
                <a:solidFill>
                  <a:schemeClr val="accent1">
                    <a:lumMod val="75000"/>
                  </a:schemeClr>
                </a:solidFill>
              </a:rPr>
              <a:t>Find-S</a:t>
            </a:r>
            <a:r>
              <a:rPr lang="en-US" altLang="en-US" sz="2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2600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</a:p>
          <a:p>
            <a:pPr lvl="2">
              <a:buFontTx/>
              <a:buNone/>
            </a:pPr>
            <a:r>
              <a:rPr lang="en-US" altLang="en-US" i="1" dirty="0"/>
              <a:t>h</a:t>
            </a:r>
            <a:r>
              <a:rPr lang="en-US" altLang="en-US" baseline="-18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dirty="0"/>
              <a:t>(</a:t>
            </a:r>
            <a:r>
              <a:rPr lang="en-US" altLang="en-US" sz="1800" dirty="0">
                <a:sym typeface="Symbol" pitchFamily="18" charset="2"/>
              </a:rPr>
              <a:t>, , , , , 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2">
              <a:buFontTx/>
              <a:buNone/>
            </a:pPr>
            <a:r>
              <a:rPr lang="en-US" altLang="en-US" i="1" dirty="0"/>
              <a:t>h</a:t>
            </a:r>
            <a:r>
              <a:rPr lang="en-US" altLang="en-US" baseline="-18000" dirty="0"/>
              <a:t>2</a:t>
            </a:r>
            <a:r>
              <a:rPr lang="en-US" altLang="en-US" dirty="0">
                <a:sym typeface="Symbol" pitchFamily="18" charset="2"/>
              </a:rPr>
              <a:t>  (Sunny</a:t>
            </a:r>
            <a:r>
              <a:rPr lang="en-US" altLang="en-US" dirty="0" smtClean="0">
                <a:sym typeface="Symbol" pitchFamily="18" charset="2"/>
              </a:rPr>
              <a:t>, Warm, Normal, Strong, Warm, Same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2">
              <a:buFontTx/>
              <a:buNone/>
            </a:pPr>
            <a:r>
              <a:rPr lang="en-US" altLang="en-US" i="1" dirty="0"/>
              <a:t>h</a:t>
            </a:r>
            <a:r>
              <a:rPr lang="en-US" altLang="en-US" baseline="-18000" dirty="0"/>
              <a:t>3</a:t>
            </a:r>
            <a:r>
              <a:rPr lang="en-US" altLang="en-US" dirty="0">
                <a:sym typeface="Symbol" pitchFamily="18" charset="2"/>
              </a:rPr>
              <a:t>  (Sunny</a:t>
            </a:r>
            <a:r>
              <a:rPr lang="en-US" altLang="en-US" dirty="0" smtClean="0">
                <a:sym typeface="Symbol" pitchFamily="18" charset="2"/>
              </a:rPr>
              <a:t>, Warm, ?, Strong, Warm, Same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2">
              <a:buFontTx/>
              <a:buNone/>
            </a:pPr>
            <a:r>
              <a:rPr lang="en-US" altLang="en-US" i="1" dirty="0"/>
              <a:t>h</a:t>
            </a:r>
            <a:r>
              <a:rPr lang="en-US" altLang="en-US" baseline="-18000" dirty="0"/>
              <a:t>4</a:t>
            </a:r>
            <a:r>
              <a:rPr lang="en-US" altLang="en-US" dirty="0">
                <a:sym typeface="Symbol" pitchFamily="18" charset="2"/>
              </a:rPr>
              <a:t>  (Sunny</a:t>
            </a:r>
            <a:r>
              <a:rPr lang="en-US" altLang="en-US" dirty="0" smtClean="0">
                <a:sym typeface="Symbol" pitchFamily="18" charset="2"/>
              </a:rPr>
              <a:t>, Warm, ?, Strong, ?, ?)</a:t>
            </a:r>
            <a:endParaRPr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9680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84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r>
              <a:rPr kumimoji="0" lang="en-US" altLang="zh-CN" dirty="0" smtClean="0">
                <a:latin typeface="Calibri" charset="0"/>
              </a:rPr>
              <a:t>Goal of Learning </a:t>
            </a:r>
            <a:r>
              <a:rPr kumimoji="0" lang="en-US" altLang="zh-CN" dirty="0">
                <a:latin typeface="Calibri" charset="0"/>
              </a:rPr>
              <a:t>Theory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775" y="1255643"/>
                <a:ext cx="8153400" cy="28956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en-US" altLang="zh-CN" sz="2800" dirty="0" smtClean="0">
                    <a:latin typeface="Calibri" charset="0"/>
                  </a:rPr>
                  <a:t>Two core aspects of ML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 smtClean="0">
                    <a:latin typeface="Calibri" charset="0"/>
                  </a:rPr>
                  <a:t>Algorithm Design. How to optimize?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IN" altLang="zh-CN" sz="2400" dirty="0">
                    <a:latin typeface="Calibri" charset="0"/>
                  </a:rPr>
                  <a:t>Confidence for rule effectiveness on future data.</a:t>
                </a:r>
                <a:endParaRPr kumimoji="0" lang="en-US" altLang="zh-CN" sz="2400" dirty="0" smtClean="0">
                  <a:latin typeface="Calibri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0" lang="en-US" altLang="zh-CN" sz="2800" dirty="0" smtClean="0">
                    <a:latin typeface="Calibri" charset="0"/>
                  </a:rPr>
                  <a:t>We </a:t>
                </a:r>
                <a:r>
                  <a:rPr kumimoji="0" lang="en-US" altLang="zh-CN" sz="2800" dirty="0">
                    <a:latin typeface="Calibri" charset="0"/>
                  </a:rPr>
                  <a:t>need particular settings (models)</a:t>
                </a:r>
              </a:p>
              <a:p>
                <a:pPr lvl="1">
                  <a:lnSpc>
                    <a:spcPct val="120000"/>
                  </a:lnSpc>
                </a:pPr>
                <a:r>
                  <a:rPr kumimoji="0" lang="en-US" altLang="zh-CN" sz="2400" dirty="0">
                    <a:latin typeface="Calibri" charset="0"/>
                  </a:rPr>
                  <a:t> </a:t>
                </a:r>
                <a:r>
                  <a:rPr kumimoji="0" lang="en-US" altLang="zh-CN" sz="2400">
                    <a:latin typeface="Calibri" charset="0"/>
                  </a:rPr>
                  <a:t>Probably </a:t>
                </a:r>
                <a:r>
                  <a:rPr kumimoji="0" lang="en-US" altLang="zh-CN" sz="2400" smtClean="0">
                    <a:latin typeface="Calibri" charset="0"/>
                  </a:rPr>
                  <a:t>Approximately </a:t>
                </a:r>
                <a:r>
                  <a:rPr lang="en-US" altLang="zh-CN" sz="2400" dirty="0">
                    <a:latin typeface="Calibri" charset="0"/>
                  </a:rPr>
                  <a:t>C</a:t>
                </a:r>
                <a:r>
                  <a:rPr kumimoji="0" lang="en-US" altLang="zh-CN" sz="2400" smtClean="0">
                    <a:latin typeface="Calibri" charset="0"/>
                  </a:rPr>
                  <a:t>orrect </a:t>
                </a:r>
                <a:r>
                  <a:rPr kumimoji="0" lang="en-US" altLang="zh-CN" sz="2400" dirty="0">
                    <a:latin typeface="Calibri" charset="0"/>
                  </a:rPr>
                  <a:t>(</a:t>
                </a:r>
                <a:r>
                  <a:rPr kumimoji="0" lang="en-US" altLang="zh-CN" sz="2400" dirty="0" smtClean="0">
                    <a:latin typeface="Calibri" charset="0"/>
                  </a:rPr>
                  <a:t>PAC</a:t>
                </a:r>
                <a:r>
                  <a:rPr lang="en-US" altLang="zh-CN" sz="2400" dirty="0" smtClean="0">
                    <a:latin typeface="Calibri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⨁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r>
                        <a:rPr lang="zh-CN" altLang="en-US" sz="28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zh-CN" sz="2800" dirty="0">
                  <a:solidFill>
                    <a:srgbClr val="0033CC"/>
                  </a:solidFill>
                  <a:latin typeface="Calibri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775" y="1255643"/>
                <a:ext cx="8153400" cy="2895600"/>
              </a:xfrm>
              <a:blipFill rotWithShape="0">
                <a:blip r:embed="rId3"/>
                <a:stretch>
                  <a:fillRect l="-1346" t="-421" b="-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C8644B7-7FBE-D541-9E3F-64C0F4E1D8FB}" type="slidenum">
              <a:rPr lang="en-US" altLang="zh-CN" sz="1200">
                <a:solidFill>
                  <a:srgbClr val="FFFFFF"/>
                </a:solidFill>
                <a:latin typeface="Calibri" charset="0"/>
              </a:rPr>
              <a:pPr eaLnBrk="1" hangingPunct="1">
                <a:lnSpc>
                  <a:spcPct val="80000"/>
                </a:lnSpc>
              </a:pPr>
              <a:t>3</a:t>
            </a:fld>
            <a:endParaRPr lang="en-US" altLang="zh-CN" sz="1200" dirty="0">
              <a:solidFill>
                <a:srgbClr val="FFFFFF"/>
              </a:solidFill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12763" y="3929773"/>
            <a:ext cx="3969486" cy="2765472"/>
            <a:chOff x="1600200" y="609600"/>
            <a:chExt cx="4758762" cy="308484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00200" y="609600"/>
              <a:ext cx="3657600" cy="2819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971800" y="1066800"/>
              <a:ext cx="1828800" cy="1828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286000" y="1066800"/>
              <a:ext cx="1828800" cy="1828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38400" y="1676400"/>
              <a:ext cx="532705" cy="583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 dirty="0"/>
                <a:t>C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219575" y="1676400"/>
              <a:ext cx="461602" cy="583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 dirty="0"/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58398" y="2630153"/>
                  <a:ext cx="2500564" cy="1064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2800" dirty="0">
                      <a:solidFill>
                        <a:srgbClr val="C00000"/>
                      </a:solidFill>
                    </a:rPr>
                    <a:t>C  </a:t>
                  </a:r>
                  <a14:m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a14:m>
                  <a:r>
                    <a:rPr lang="en-US" sz="2800" dirty="0" smtClean="0">
                      <a:solidFill>
                        <a:srgbClr val="C00000"/>
                      </a:solidFill>
                    </a:rPr>
                    <a:t> h </a:t>
                  </a:r>
                  <a:r>
                    <a:rPr lang="en-US" sz="2800" dirty="0">
                      <a:solidFill>
                        <a:srgbClr val="C00000"/>
                      </a:solidFill>
                    </a:rPr>
                    <a:t>= </a:t>
                  </a:r>
                </a:p>
                <a:p>
                  <a:pPr eaLnBrk="1" hangingPunct="1"/>
                  <a:r>
                    <a:rPr lang="en-US" sz="2800" dirty="0">
                      <a:solidFill>
                        <a:srgbClr val="C00000"/>
                      </a:solidFill>
                    </a:rPr>
                    <a:t>Error region</a:t>
                  </a:r>
                </a:p>
              </p:txBody>
            </p:sp>
          </mc:Choice>
          <mc:Fallback xmlns="">
            <p:sp>
              <p:nvSpPr>
                <p:cNvPr id="13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8398" y="2630153"/>
                  <a:ext cx="2500564" cy="10642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31" t="-7051" r="-4082" b="-173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94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Prototypical Concept Learning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000" dirty="0" smtClean="0"/>
                  <a:t>Given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600" dirty="0" smtClean="0"/>
                  <a:t>Instances </a:t>
                </a:r>
                <a:r>
                  <a:rPr lang="en-US" sz="2600" i="1" dirty="0" smtClean="0">
                    <a:solidFill>
                      <a:schemeClr val="tx2">
                        <a:lumMod val="75000"/>
                      </a:schemeClr>
                    </a:solidFill>
                  </a:rPr>
                  <a:t>X (</a:t>
                </a:r>
                <a:r>
                  <a:rPr lang="en-US" sz="2400" dirty="0" smtClean="0"/>
                  <a:t>e.g</a:t>
                </a:r>
                <a:r>
                  <a:rPr lang="en-US" sz="2400" dirty="0"/>
                  <a:t>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i="0">
                        <a:latin typeface="Cambria Math"/>
                      </a:rPr>
                      <m:t>or</m:t>
                    </m:r>
                    <m:r>
                      <a:rPr lang="en-US" sz="2400" i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sz="2600" i="1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sz="2600" dirty="0" smtClean="0">
                    <a:solidFill>
                      <a:schemeClr val="tx2">
                        <a:lumMod val="75000"/>
                      </a:schemeClr>
                    </a:solidFill>
                  </a:rPr>
                  <a:t>Distribution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r>
                  <a:rPr lang="en-US" sz="2600" dirty="0" smtClean="0">
                    <a:solidFill>
                      <a:schemeClr val="tx2">
                        <a:lumMod val="75000"/>
                      </a:schemeClr>
                    </a:solidFill>
                  </a:rPr>
                  <a:t> over </a:t>
                </a:r>
                <a:r>
                  <a:rPr lang="en-US" sz="2600" i="1" dirty="0" smtClean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endParaRPr lang="en-US" sz="26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sz="2600" dirty="0" smtClean="0"/>
                  <a:t>Target function </a:t>
                </a:r>
                <a:r>
                  <a:rPr lang="en-US" sz="2600" i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600" dirty="0" smtClean="0"/>
                  <a:t>Hypothesis Space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ℋ</m:t>
                    </m:r>
                  </m:oMath>
                </a14:m>
                <a:endParaRPr lang="en-US" sz="26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sz="2600" dirty="0" smtClean="0"/>
                  <a:t>Training Examples </a:t>
                </a:r>
                <a:r>
                  <a:rPr lang="en-US" sz="2600" dirty="0" smtClean="0">
                    <a:solidFill>
                      <a:schemeClr val="tx2">
                        <a:lumMod val="75000"/>
                      </a:schemeClr>
                    </a:solidFill>
                  </a:rPr>
                  <a:t>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sz="26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sz="26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/>
                  <a:t> </a:t>
                </a:r>
                <a:r>
                  <a:rPr lang="en-IN" sz="2600" dirty="0" err="1"/>
                  <a:t>i.i.d</a:t>
                </a:r>
                <a:r>
                  <a:rPr lang="en-IN" sz="2600" dirty="0"/>
                  <a:t>. from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endParaRPr lang="en-US" sz="26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000" dirty="0" smtClean="0"/>
                  <a:t>Determine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600" dirty="0" smtClean="0"/>
                  <a:t>A hypothesis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b="0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IN" sz="26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ℋ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en-US" sz="2600" dirty="0" err="1" smtClean="0"/>
                  <a:t>s.t.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sz="2600" b="0" i="1" smtClean="0">
                        <a:latin typeface="Cambria Math"/>
                      </a:rPr>
                      <m:t>=</m:t>
                    </m:r>
                    <m:r>
                      <a:rPr lang="en-IN" sz="2600" b="0" i="1" smtClean="0">
                        <a:latin typeface="Cambria Math"/>
                      </a:rPr>
                      <m:t>𝑐</m:t>
                    </m:r>
                    <m:r>
                      <a:rPr lang="en-IN" sz="2600" b="0" i="1" smtClean="0">
                        <a:latin typeface="Cambria Math"/>
                      </a:rPr>
                      <m:t>(</m:t>
                    </m:r>
                    <m:r>
                      <a:rPr lang="en-IN" sz="2600" b="0" i="1" smtClean="0">
                        <a:latin typeface="Cambria Math"/>
                      </a:rPr>
                      <m:t>𝑥</m:t>
                    </m:r>
                    <m:r>
                      <a:rPr lang="en-IN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for all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/>
                  <a:t> in S?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600" dirty="0"/>
                  <a:t>A hypothesis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IN" sz="2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6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ℋ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err="1" smtClean="0"/>
                  <a:t>s.t</a:t>
                </a:r>
                <a:r>
                  <a:rPr lang="en-US" sz="2600" dirty="0" err="1"/>
                  <a:t>.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sz="2600" b="0" i="1" smtClean="0">
                        <a:latin typeface="Cambria Math"/>
                      </a:rPr>
                      <m:t>=</m:t>
                    </m:r>
                    <m:r>
                      <a:rPr lang="en-IN" sz="26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 smtClean="0"/>
                  <a:t> for </a:t>
                </a:r>
                <a:r>
                  <a:rPr lang="en-US" sz="2600" dirty="0"/>
                  <a:t>all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en-US" sz="2600" dirty="0"/>
                  <a:t>in </a:t>
                </a:r>
                <a:r>
                  <a:rPr lang="en-US" sz="2600" dirty="0" smtClean="0"/>
                  <a:t>X?</a:t>
                </a:r>
              </a:p>
              <a:p>
                <a:pPr>
                  <a:lnSpc>
                    <a:spcPct val="110000"/>
                  </a:lnSpc>
                </a:pPr>
                <a:r>
                  <a:rPr lang="en-IN" sz="3000" dirty="0" smtClean="0"/>
                  <a:t>An algorithm </a:t>
                </a:r>
                <a:r>
                  <a:rPr lang="en-IN" sz="3000" dirty="0"/>
                  <a:t>does optimization over S, find hypothesis h</a:t>
                </a:r>
                <a:r>
                  <a:rPr lang="en-IN" sz="3000" dirty="0" smtClean="0"/>
                  <a:t>.</a:t>
                </a:r>
                <a:endParaRPr lang="en-US" sz="30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sz="3000" dirty="0" smtClean="0"/>
                  <a:t>Goal: Find </a:t>
                </a:r>
                <a:r>
                  <a:rPr lang="en-US" sz="3000" i="1" dirty="0" smtClean="0"/>
                  <a:t>h</a:t>
                </a:r>
                <a:r>
                  <a:rPr lang="en-US" sz="3000" dirty="0" smtClean="0"/>
                  <a:t> which has small error over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2156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E88-45A5-D14C-858F-AFA75DFC78B2}" type="slidenum">
              <a:rPr lang="en-US"/>
              <a:pPr/>
              <a:t>4</a:t>
            </a:fld>
            <a:endParaRPr lang="en-US" dirty="0">
              <a:latin typeface="Times New Roman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67400" y="1595113"/>
            <a:ext cx="3096344" cy="1991092"/>
            <a:chOff x="5364088" y="3933056"/>
            <a:chExt cx="3096344" cy="1991092"/>
          </a:xfrm>
        </p:grpSpPr>
        <p:sp>
          <p:nvSpPr>
            <p:cNvPr id="7" name="Rectangle 6"/>
            <p:cNvSpPr/>
            <p:nvPr/>
          </p:nvSpPr>
          <p:spPr>
            <a:xfrm>
              <a:off x="5364088" y="3933056"/>
              <a:ext cx="3096344" cy="1944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6254432" y="4365104"/>
              <a:ext cx="1296144" cy="93610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5936704" y="4365104"/>
              <a:ext cx="1296144" cy="93610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6228184" y="4401108"/>
              <a:ext cx="1008112" cy="8640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40760" y="4365104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+</a:t>
              </a:r>
              <a:endParaRPr lang="en-IN" sz="3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4248" y="4531186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+</a:t>
              </a:r>
              <a:endParaRPr lang="en-IN" sz="3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00192" y="4653136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+</a:t>
              </a:r>
              <a:endParaRPr lang="en-IN" sz="3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60232" y="4819218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+</a:t>
              </a:r>
              <a:endParaRPr lang="en-IN" sz="3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64088" y="4725144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-</a:t>
              </a:r>
              <a:endParaRPr lang="en-IN" sz="3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16488" y="4963234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-</a:t>
              </a:r>
              <a:endParaRPr lang="en-IN" sz="3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28384" y="4600545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-</a:t>
              </a:r>
              <a:endParaRPr lang="en-IN" sz="3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40352" y="4890668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-</a:t>
              </a:r>
              <a:endParaRPr lang="en-IN" sz="3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04520" y="4046547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h</a:t>
              </a:r>
              <a:endParaRPr lang="en-IN" sz="3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452320" y="4046547"/>
                  <a:ext cx="576064" cy="1055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p/>
                        </m:sSup>
                        <m:r>
                          <a:rPr lang="en-US" sz="3000" i="1" dirty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3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20" y="4046547"/>
                  <a:ext cx="576064" cy="105516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5372472" y="5370150"/>
              <a:ext cx="30879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Instance space X</a:t>
              </a:r>
              <a:endParaRPr lang="en-IN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60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Learning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Can </a:t>
            </a:r>
            <a:r>
              <a:rPr lang="en-US" sz="2800" dirty="0"/>
              <a:t>we be certain about how the learning algorithm generalizes? </a:t>
            </a:r>
          </a:p>
          <a:p>
            <a:r>
              <a:rPr lang="en-US" sz="2800" dirty="0"/>
              <a:t>We would have to see all the examples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Inductive </a:t>
            </a:r>
            <a:r>
              <a:rPr lang="en-US" sz="2800" dirty="0"/>
              <a:t>inference –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generalizing </a:t>
            </a:r>
            <a:r>
              <a:rPr lang="en-US" sz="2800" dirty="0"/>
              <a:t>beyond the training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data </a:t>
            </a:r>
            <a:r>
              <a:rPr lang="en-US" sz="2800" dirty="0"/>
              <a:t>is impossible unless we add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more </a:t>
            </a:r>
            <a:r>
              <a:rPr lang="en-US" sz="2800" dirty="0"/>
              <a:t>assumptions (e.g.,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priors </a:t>
            </a:r>
            <a:r>
              <a:rPr lang="en-US" sz="2800" dirty="0"/>
              <a:t>over H</a:t>
            </a:r>
            <a:r>
              <a:rPr lang="en-US" sz="2800" dirty="0" smtClean="0"/>
              <a:t>)</a:t>
            </a:r>
          </a:p>
          <a:p>
            <a:pPr marL="400050" lvl="1" indent="0">
              <a:buNone/>
            </a:pPr>
            <a:r>
              <a:rPr lang="en-US" sz="2400" dirty="0"/>
              <a:t>We need a bias!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544108" y="3581400"/>
            <a:ext cx="3096344" cy="1991092"/>
            <a:chOff x="5364088" y="3933056"/>
            <a:chExt cx="3096344" cy="1991092"/>
          </a:xfrm>
        </p:grpSpPr>
        <p:sp>
          <p:nvSpPr>
            <p:cNvPr id="5" name="Rectangle 4"/>
            <p:cNvSpPr/>
            <p:nvPr/>
          </p:nvSpPr>
          <p:spPr>
            <a:xfrm>
              <a:off x="5364088" y="3933056"/>
              <a:ext cx="3096344" cy="1944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254432" y="4365104"/>
              <a:ext cx="1296144" cy="93610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5936704" y="4365104"/>
              <a:ext cx="1296144" cy="93610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6228184" y="4401108"/>
              <a:ext cx="1008112" cy="8640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40760" y="4365104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+</a:t>
              </a:r>
              <a:endParaRPr lang="en-IN" sz="3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4248" y="4531186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+</a:t>
              </a:r>
              <a:endParaRPr lang="en-IN" sz="3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00192" y="4653136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+</a:t>
              </a:r>
              <a:endParaRPr lang="en-IN" sz="3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0232" y="4819218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+</a:t>
              </a:r>
              <a:endParaRPr lang="en-IN" sz="3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64088" y="4725144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-</a:t>
              </a:r>
              <a:endParaRPr lang="en-IN" sz="3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16488" y="4963234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-</a:t>
              </a:r>
              <a:endParaRPr lang="en-IN" sz="3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384" y="4600545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-</a:t>
              </a:r>
              <a:endParaRPr lang="en-IN" sz="3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40352" y="4890668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-</a:t>
              </a:r>
              <a:endParaRPr lang="en-IN" sz="3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4520" y="4046547"/>
              <a:ext cx="2880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h</a:t>
              </a:r>
              <a:endParaRPr lang="en-IN" sz="3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452320" y="4046547"/>
                  <a:ext cx="576064" cy="1055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p/>
                        </m:sSup>
                        <m:r>
                          <a:rPr lang="en-US" sz="3000" i="1" dirty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sz="3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20" y="4046547"/>
                  <a:ext cx="576064" cy="105516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5372472" y="5370150"/>
              <a:ext cx="30879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Instance space X</a:t>
              </a:r>
              <a:endParaRPr lang="en-IN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9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Approximation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916389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dirty="0" smtClean="0"/>
                  <a:t>How many labeled examples in order to determine which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dirty="0" smtClean="0"/>
                  <a:t> hypothesis is the correct one? </a:t>
                </a:r>
                <a:endParaRPr lang="en-IN" dirty="0"/>
              </a:p>
              <a:p>
                <a:pPr algn="just"/>
                <a:r>
                  <a:rPr lang="en-IN" dirty="0" smtClean="0"/>
                  <a:t>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IN" dirty="0" smtClean="0"/>
                  <a:t> instances in X must be </a:t>
                </a:r>
                <a:r>
                  <a:rPr lang="en-IN" dirty="0" err="1" smtClean="0"/>
                  <a:t>labeled</a:t>
                </a:r>
                <a:r>
                  <a:rPr lang="en-IN" dirty="0" smtClean="0"/>
                  <a:t>!</a:t>
                </a:r>
              </a:p>
              <a:p>
                <a:r>
                  <a:rPr lang="en-US" dirty="0" smtClean="0"/>
                  <a:t>Inductive inference: generalizing beyond the training data is impossible unless we add more assumptions (e.g., bias)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916389"/>
              </a:xfrm>
              <a:blipFill rotWithShape="1">
                <a:blip r:embed="rId2"/>
                <a:stretch>
                  <a:fillRect l="-1037" t="-5732" r="-1926" b="-2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03340" y="3502700"/>
            <a:ext cx="4940260" cy="3202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392909" y="4148568"/>
            <a:ext cx="2041451" cy="1353951"/>
          </a:xfrm>
          <a:prstGeom prst="ellipse">
            <a:avLst/>
          </a:prstGeom>
          <a:solidFill>
            <a:schemeClr val="bg2">
              <a:lumMod val="50000"/>
              <a:alpha val="5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892481" y="4148568"/>
            <a:ext cx="2041451" cy="1353951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351567" y="4200643"/>
            <a:ext cx="1587795" cy="12498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686379" y="4148568"/>
            <a:ext cx="453656" cy="80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+</a:t>
            </a:r>
            <a:endParaRPr lang="en-IN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3258879" y="4388784"/>
            <a:ext cx="453656" cy="80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+</a:t>
            </a:r>
            <a:endParaRPr lang="en-IN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4981" y="4565169"/>
            <a:ext cx="453656" cy="80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+</a:t>
            </a:r>
            <a:endParaRPr lang="en-IN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3142750" y="5027044"/>
            <a:ext cx="453656" cy="80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+</a:t>
            </a:r>
            <a:endParaRPr lang="en-IN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4669319"/>
            <a:ext cx="453656" cy="80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-</a:t>
            </a:r>
            <a:endParaRPr lang="en-IN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0633" y="5013685"/>
            <a:ext cx="453656" cy="80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-</a:t>
            </a:r>
            <a:endParaRPr lang="en-IN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33260" y="4908727"/>
            <a:ext cx="453656" cy="80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-</a:t>
            </a:r>
            <a:endParaRPr lang="en-IN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1918582" y="4233029"/>
            <a:ext cx="453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</a:t>
            </a:r>
            <a:endParaRPr lang="en-IN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75651" y="4068605"/>
                <a:ext cx="56716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651" y="4068605"/>
                <a:ext cx="567166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2533135" y="4109510"/>
            <a:ext cx="1495168" cy="1722879"/>
          </a:xfrm>
          <a:custGeom>
            <a:avLst/>
            <a:gdLst>
              <a:gd name="connsiteX0" fmla="*/ 12357 w 1495168"/>
              <a:gd name="connsiteY0" fmla="*/ 437776 h 1722879"/>
              <a:gd name="connsiteX1" fmla="*/ 12357 w 1495168"/>
              <a:gd name="connsiteY1" fmla="*/ 437776 h 1722879"/>
              <a:gd name="connsiteX2" fmla="*/ 37070 w 1495168"/>
              <a:gd name="connsiteY2" fmla="*/ 277139 h 1722879"/>
              <a:gd name="connsiteX3" fmla="*/ 61784 w 1495168"/>
              <a:gd name="connsiteY3" fmla="*/ 227712 h 1722879"/>
              <a:gd name="connsiteX4" fmla="*/ 86497 w 1495168"/>
              <a:gd name="connsiteY4" fmla="*/ 153571 h 1722879"/>
              <a:gd name="connsiteX5" fmla="*/ 98854 w 1495168"/>
              <a:gd name="connsiteY5" fmla="*/ 116501 h 1722879"/>
              <a:gd name="connsiteX6" fmla="*/ 135924 w 1495168"/>
              <a:gd name="connsiteY6" fmla="*/ 79431 h 1722879"/>
              <a:gd name="connsiteX7" fmla="*/ 148281 w 1495168"/>
              <a:gd name="connsiteY7" fmla="*/ 42360 h 1722879"/>
              <a:gd name="connsiteX8" fmla="*/ 185351 w 1495168"/>
              <a:gd name="connsiteY8" fmla="*/ 17647 h 1722879"/>
              <a:gd name="connsiteX9" fmla="*/ 457200 w 1495168"/>
              <a:gd name="connsiteY9" fmla="*/ 5290 h 1722879"/>
              <a:gd name="connsiteX10" fmla="*/ 667265 w 1495168"/>
              <a:gd name="connsiteY10" fmla="*/ 67074 h 1722879"/>
              <a:gd name="connsiteX11" fmla="*/ 1408670 w 1495168"/>
              <a:gd name="connsiteY11" fmla="*/ 499560 h 1722879"/>
              <a:gd name="connsiteX12" fmla="*/ 1495168 w 1495168"/>
              <a:gd name="connsiteY12" fmla="*/ 944404 h 1722879"/>
              <a:gd name="connsiteX13" fmla="*/ 1087395 w 1495168"/>
              <a:gd name="connsiteY13" fmla="*/ 1302749 h 1722879"/>
              <a:gd name="connsiteX14" fmla="*/ 988541 w 1495168"/>
              <a:gd name="connsiteY14" fmla="*/ 1722879 h 1722879"/>
              <a:gd name="connsiteX15" fmla="*/ 383060 w 1495168"/>
              <a:gd name="connsiteY15" fmla="*/ 1500458 h 1722879"/>
              <a:gd name="connsiteX16" fmla="*/ 111211 w 1495168"/>
              <a:gd name="connsiteY16" fmla="*/ 1043258 h 1722879"/>
              <a:gd name="connsiteX17" fmla="*/ 0 w 1495168"/>
              <a:gd name="connsiteY17" fmla="*/ 499560 h 1722879"/>
              <a:gd name="connsiteX18" fmla="*/ 24714 w 1495168"/>
              <a:gd name="connsiteY18" fmla="*/ 363636 h 172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95168" h="1722879">
                <a:moveTo>
                  <a:pt x="12357" y="437776"/>
                </a:moveTo>
                <a:lnTo>
                  <a:pt x="12357" y="437776"/>
                </a:lnTo>
                <a:cubicBezTo>
                  <a:pt x="16692" y="398762"/>
                  <a:pt x="20175" y="322193"/>
                  <a:pt x="37070" y="277139"/>
                </a:cubicBezTo>
                <a:cubicBezTo>
                  <a:pt x="43538" y="259891"/>
                  <a:pt x="54943" y="244815"/>
                  <a:pt x="61784" y="227712"/>
                </a:cubicBezTo>
                <a:cubicBezTo>
                  <a:pt x="71459" y="203525"/>
                  <a:pt x="78259" y="178285"/>
                  <a:pt x="86497" y="153571"/>
                </a:cubicBezTo>
                <a:cubicBezTo>
                  <a:pt x="90616" y="141214"/>
                  <a:pt x="89644" y="125711"/>
                  <a:pt x="98854" y="116501"/>
                </a:cubicBezTo>
                <a:lnTo>
                  <a:pt x="135924" y="79431"/>
                </a:lnTo>
                <a:cubicBezTo>
                  <a:pt x="140043" y="67074"/>
                  <a:pt x="140144" y="52531"/>
                  <a:pt x="148281" y="42360"/>
                </a:cubicBezTo>
                <a:cubicBezTo>
                  <a:pt x="157558" y="30763"/>
                  <a:pt x="171701" y="23497"/>
                  <a:pt x="185351" y="17647"/>
                </a:cubicBezTo>
                <a:cubicBezTo>
                  <a:pt x="256142" y="-12692"/>
                  <a:pt x="438532" y="5290"/>
                  <a:pt x="457200" y="5290"/>
                </a:cubicBezTo>
                <a:lnTo>
                  <a:pt x="667265" y="67074"/>
                </a:lnTo>
                <a:lnTo>
                  <a:pt x="1408670" y="499560"/>
                </a:lnTo>
                <a:lnTo>
                  <a:pt x="1495168" y="944404"/>
                </a:lnTo>
                <a:lnTo>
                  <a:pt x="1087395" y="1302749"/>
                </a:lnTo>
                <a:lnTo>
                  <a:pt x="988541" y="1722879"/>
                </a:lnTo>
                <a:lnTo>
                  <a:pt x="383060" y="1500458"/>
                </a:lnTo>
                <a:lnTo>
                  <a:pt x="111211" y="1043258"/>
                </a:lnTo>
                <a:lnTo>
                  <a:pt x="0" y="499560"/>
                </a:lnTo>
                <a:lnTo>
                  <a:pt x="24714" y="363636"/>
                </a:lnTo>
              </a:path>
            </a:pathLst>
          </a:custGeom>
          <a:solidFill>
            <a:srgbClr val="CCFF9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092009" y="6206576"/>
            <a:ext cx="4787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Instance space X</a:t>
            </a:r>
            <a:endParaRPr lang="en-IN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3676499" y="4549210"/>
            <a:ext cx="453656" cy="80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+</a:t>
            </a:r>
            <a:endParaRPr lang="en-IN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3568751" y="3698067"/>
            <a:ext cx="453656" cy="80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-</a:t>
            </a:r>
            <a:endParaRPr lang="en-IN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51888" y="5481061"/>
                <a:ext cx="4215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88" y="5481061"/>
                <a:ext cx="421537" cy="553998"/>
              </a:xfrm>
              <a:prstGeom prst="rect">
                <a:avLst/>
              </a:prstGeom>
              <a:blipFill rotWithShape="0">
                <a:blip r:embed="rId4"/>
                <a:stretch>
                  <a:fillRect r="-5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58098" y="3687014"/>
                <a:ext cx="2350196" cy="8007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sz="2400" dirty="0" smtClean="0"/>
                  <a:t>||H|=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098" y="3687014"/>
                <a:ext cx="2350196" cy="800797"/>
              </a:xfrm>
              <a:prstGeom prst="rect">
                <a:avLst/>
              </a:prstGeom>
              <a:blipFill rotWithShape="0">
                <a:blip r:embed="rId5"/>
                <a:stretch>
                  <a:fillRect l="-8052" b="-221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45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of a hypothesis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 smtClean="0"/>
                  <a:t>The </a:t>
                </a:r>
                <a:r>
                  <a:rPr lang="en-US" sz="2400" b="1" i="1" dirty="0"/>
                  <a:t>true error</a:t>
                </a:r>
                <a:r>
                  <a:rPr lang="en-US" sz="2400" b="1" dirty="0"/>
                  <a:t> </a:t>
                </a:r>
                <a:r>
                  <a:rPr lang="en-US" sz="2400" dirty="0"/>
                  <a:t>of hypothesis </a:t>
                </a:r>
                <a:r>
                  <a:rPr lang="en-US" sz="2400" i="1" dirty="0"/>
                  <a:t>h, </a:t>
                </a:r>
                <a:r>
                  <a:rPr lang="en-US" sz="2400" dirty="0"/>
                  <a:t>with respect to the target concept </a:t>
                </a:r>
                <a:r>
                  <a:rPr lang="en-US" sz="2400" i="1" dirty="0"/>
                  <a:t>c</a:t>
                </a:r>
                <a:r>
                  <a:rPr lang="en-US" sz="2400" i="1" dirty="0" smtClean="0"/>
                  <a:t> </a:t>
                </a:r>
                <a:r>
                  <a:rPr lang="en-US" sz="2400" dirty="0"/>
                  <a:t>and observation distribution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/>
                  <a:t>is the probability that </a:t>
                </a:r>
                <a:r>
                  <a:rPr lang="en-US" sz="2400" i="1" dirty="0"/>
                  <a:t>h </a:t>
                </a:r>
                <a:r>
                  <a:rPr lang="en-US" sz="2400" dirty="0"/>
                  <a:t> will misclassify an instance drawn according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endParaRPr lang="en-US" sz="2400" i="1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𝑒𝑟𝑟𝑜𝑟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𝒟</m:t>
                          </m:r>
                        </m:sub>
                      </m:sSub>
                      <m:d>
                        <m:dPr>
                          <m:ctrlPr>
                            <a:rPr lang="en-IN" sz="2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en-IN" sz="28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IN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~</m:t>
                          </m:r>
                          <m:r>
                            <a:rPr lang="en-IN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IN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b="0" dirty="0" smtClean="0">
                  <a:ea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 smtClean="0"/>
                  <a:t>In </a:t>
                </a:r>
                <a:r>
                  <a:rPr lang="en-US" sz="2400" dirty="0"/>
                  <a:t>a perfect world, we’d like the true error to be </a:t>
                </a:r>
                <a:r>
                  <a:rPr lang="en-US" sz="2400" dirty="0" smtClean="0"/>
                  <a:t>0.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4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Bias</a:t>
                </a:r>
                <a:r>
                  <a:rPr lang="en-US" sz="2400" dirty="0" smtClean="0"/>
                  <a:t>: Fix hypothesis space H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 may not be in H =&gt; Find h close to c</a:t>
                </a:r>
                <a:endParaRPr lang="en-US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/>
                  <a:t>A hypothesis </a:t>
                </a:r>
                <a:r>
                  <a:rPr lang="en-US" sz="2400" i="1" dirty="0"/>
                  <a:t>h</a:t>
                </a:r>
                <a:r>
                  <a:rPr lang="en-US" sz="2400" dirty="0"/>
                  <a:t> is  approximately correct </a:t>
                </a:r>
                <a:r>
                  <a:rPr lang="en-US" sz="2400" dirty="0" smtClean="0"/>
                  <a:t>if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𝑒𝑟𝑟𝑜𝑟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𝒟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IN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400" dirty="0" smtClean="0">
                    <a:solidFill>
                      <a:schemeClr val="tx2">
                        <a:lumMod val="75000"/>
                      </a:schemeClr>
                    </a:solidFill>
                    <a:cs typeface="Times New Roman" pitchFamily="18" charset="0"/>
                  </a:rPr>
                  <a:t> </a:t>
                </a:r>
                <a:endParaRPr lang="en-US" sz="2400" dirty="0">
                  <a:cs typeface="Times New Roman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9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800" dirty="0" smtClean="0"/>
                  <a:t>Goal: h has small error over D.</a:t>
                </a: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latin typeface="Cambria Math"/>
                      </a:rPr>
                      <m:t>True</m:t>
                    </m:r>
                    <m:r>
                      <a:rPr lang="en-US" sz="28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0">
                        <a:latin typeface="Cambria Math"/>
                      </a:rPr>
                      <m:t>error</m:t>
                    </m:r>
                    <m:r>
                      <a:rPr lang="en-US" sz="28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IN" sz="2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𝑒𝑟𝑟</m:t>
                        </m:r>
                        <m: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800" i="1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33CC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i="1">
                                <a:solidFill>
                                  <a:srgbClr val="0033CC"/>
                                </a:solidFill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00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00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i="1" dirty="0" smtClean="0">
                    <a:solidFill>
                      <a:srgbClr val="0033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800" i="1" dirty="0" smtClean="0">
                    <a:solidFill>
                      <a:srgbClr val="0033CC"/>
                    </a:solidFill>
                    <a:latin typeface="Cambria Math"/>
                    <a:ea typeface="Cambria Math"/>
                  </a:rPr>
                </a:br>
                <a:r>
                  <a:rPr lang="en-US" sz="2800" i="1" dirty="0" smtClean="0">
                    <a:solidFill>
                      <a:srgbClr val="0033CC"/>
                    </a:solidFill>
                    <a:latin typeface="Cambria Math"/>
                    <a:ea typeface="Cambria Math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33CC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800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endParaRPr lang="en-US" sz="2800" i="1" dirty="0" smtClean="0">
                  <a:solidFill>
                    <a:srgbClr val="0033CC"/>
                  </a:solidFill>
                  <a:latin typeface="Cambria Math"/>
                  <a:ea typeface="Cambria Math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800" dirty="0"/>
                  <a:t>How often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800" dirty="0"/>
                  <a:t> over </a:t>
                </a:r>
                <a:r>
                  <a:rPr lang="en-IN" sz="2800" dirty="0" smtClean="0"/>
                  <a:t>future </a:t>
                </a:r>
                <a:r>
                  <a:rPr lang="en-IN" sz="2800" dirty="0" err="1" smtClean="0"/>
                  <a:t>i</a:t>
                </a:r>
                <a:r>
                  <a:rPr lang="en-US" sz="2800" dirty="0" err="1" smtClean="0"/>
                  <a:t>nstances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drawn at random from 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800" dirty="0"/>
                  <a:t>But, can only measure: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latin typeface="Cambria Math"/>
                      </a:rPr>
                      <m:t>Training</m:t>
                    </m:r>
                    <m:r>
                      <a:rPr lang="en-US" sz="28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0">
                        <a:latin typeface="Cambria Math"/>
                      </a:rPr>
                      <m:t>error</m:t>
                    </m:r>
                    <m:r>
                      <a:rPr lang="en-US" sz="2800" i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IN" sz="2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𝑒𝑟𝑟</m:t>
                        </m:r>
                        <m: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800" i="1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33CC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33CC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≠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33CC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33CC"/>
                                </a:solidFill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33CC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IN" sz="28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800" dirty="0"/>
                  <a:t>How often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800" dirty="0"/>
                  <a:t> over training </a:t>
                </a:r>
                <a:r>
                  <a:rPr lang="en-US" sz="2800" dirty="0"/>
                  <a:t>Instances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800" dirty="0"/>
              </a:p>
              <a:p>
                <a:pPr>
                  <a:lnSpc>
                    <a:spcPct val="120000"/>
                  </a:lnSpc>
                </a:pPr>
                <a:r>
                  <a:rPr lang="en-US" sz="2800" dirty="0">
                    <a:solidFill>
                      <a:srgbClr val="C00000"/>
                    </a:solidFill>
                  </a:rPr>
                  <a:t>Sample Complexity</a:t>
                </a:r>
                <a:r>
                  <a:rPr lang="en-US" sz="2800" dirty="0"/>
                  <a:t>: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𝑒𝑟𝑟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2800" dirty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𝑒𝑟𝑟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2800" dirty="0"/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98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Probably Approximately Correct Learning</a:t>
            </a:r>
            <a:endParaRPr lang="en-IN" sz="3600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PAC Learning concerns </a:t>
            </a:r>
            <a:r>
              <a:rPr lang="en-US" sz="2800" dirty="0">
                <a:solidFill>
                  <a:srgbClr val="000000"/>
                </a:solidFill>
              </a:rPr>
              <a:t>efficient </a:t>
            </a:r>
            <a:r>
              <a:rPr lang="en-US" sz="2800" dirty="0" smtClean="0">
                <a:solidFill>
                  <a:srgbClr val="000000"/>
                </a:solidFill>
              </a:rPr>
              <a:t>learning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0000"/>
                </a:solidFill>
              </a:rPr>
              <a:t>W</a:t>
            </a:r>
            <a:r>
              <a:rPr lang="en-US" sz="2800" dirty="0" smtClean="0">
                <a:solidFill>
                  <a:srgbClr val="000000"/>
                </a:solidFill>
              </a:rPr>
              <a:t>e </a:t>
            </a:r>
            <a:r>
              <a:rPr lang="en-US" sz="2800" dirty="0">
                <a:solidFill>
                  <a:srgbClr val="000000"/>
                </a:solidFill>
              </a:rPr>
              <a:t>would like to prove </a:t>
            </a:r>
            <a:r>
              <a:rPr lang="en-US" sz="2800" dirty="0" smtClean="0">
                <a:solidFill>
                  <a:srgbClr val="000000"/>
                </a:solidFill>
              </a:rPr>
              <a:t>that 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With </a:t>
            </a:r>
            <a:r>
              <a:rPr lang="en-US" sz="2400" dirty="0">
                <a:solidFill>
                  <a:srgbClr val="000000"/>
                </a:solidFill>
              </a:rPr>
              <a:t>high probability an (efficient) learning algorithm will find a hypothesis that is approximately identical to the hidden target concept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rgbClr val="000000"/>
                </a:solidFill>
              </a:rPr>
              <a:t>We specify two parameters, 𝜀 and 𝛿 and require that with probability at least (1−𝛿) a system learn a concept with error at most 𝜀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5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11220</TotalTime>
  <Words>704</Words>
  <Application>Microsoft Office PowerPoint</Application>
  <PresentationFormat>On-screen Show (4:3)</PresentationFormat>
  <Paragraphs>212</Paragraphs>
  <Slides>23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맑은 고딕</vt:lpstr>
      <vt:lpstr>宋体</vt:lpstr>
      <vt:lpstr>Arial</vt:lpstr>
      <vt:lpstr>Calibri</vt:lpstr>
      <vt:lpstr>Cambria</vt:lpstr>
      <vt:lpstr>Cambria Math</vt:lpstr>
      <vt:lpstr>Courier New</vt:lpstr>
      <vt:lpstr>Symbol</vt:lpstr>
      <vt:lpstr>Times New Roman</vt:lpstr>
      <vt:lpstr>Office Theme</vt:lpstr>
      <vt:lpstr>Equation</vt:lpstr>
      <vt:lpstr>Document</vt:lpstr>
      <vt:lpstr>Foundations of Machine Learning</vt:lpstr>
      <vt:lpstr>Goal of Learning Theory </vt:lpstr>
      <vt:lpstr>Goal of Learning Theory </vt:lpstr>
      <vt:lpstr>Prototypical Concept Learning Task</vt:lpstr>
      <vt:lpstr>Computational Learning Theory</vt:lpstr>
      <vt:lpstr>Function Approximation</vt:lpstr>
      <vt:lpstr>Error of a hypothesis</vt:lpstr>
      <vt:lpstr>PAC model</vt:lpstr>
      <vt:lpstr>Probably Approximately Correct Learning</vt:lpstr>
      <vt:lpstr>Sample Complexity for Supervised Learning</vt:lpstr>
      <vt:lpstr>Sample Complexity for Supervised Learning</vt:lpstr>
      <vt:lpstr>Sample Complexity: Finite Hypothesis Spaces Realizable Case</vt:lpstr>
      <vt:lpstr>PowerPoint Presentation</vt:lpstr>
      <vt:lpstr>Sample complexity: inconsistent finite |H|</vt:lpstr>
      <vt:lpstr>Sample Complexity: Finite Hypothesis Spaces</vt:lpstr>
      <vt:lpstr>Sample complexity: example</vt:lpstr>
      <vt:lpstr>Sample Complexity of Learning Arbitrary Boolean Functions</vt:lpstr>
      <vt:lpstr>Thank You</vt:lpstr>
      <vt:lpstr>Concept Learning Task</vt:lpstr>
      <vt:lpstr>Concept Learning</vt:lpstr>
      <vt:lpstr>Find-S Algorithm</vt:lpstr>
      <vt:lpstr>Concept Learning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443</cp:revision>
  <cp:lastPrinted>2016-06-21T03:56:50Z</cp:lastPrinted>
  <dcterms:created xsi:type="dcterms:W3CDTF">2015-06-25T09:31:26Z</dcterms:created>
  <dcterms:modified xsi:type="dcterms:W3CDTF">2016-06-29T07:55:45Z</dcterms:modified>
</cp:coreProperties>
</file>