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7" r:id="rId2"/>
    <p:sldId id="333" r:id="rId3"/>
    <p:sldId id="334" r:id="rId4"/>
    <p:sldId id="335" r:id="rId5"/>
    <p:sldId id="34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6" autoAdjust="0"/>
    <p:restoredTop sz="98667" autoAdjust="0"/>
  </p:normalViewPr>
  <p:slideViewPr>
    <p:cSldViewPr>
      <p:cViewPr varScale="1">
        <p:scale>
          <a:sx n="72" d="100"/>
          <a:sy n="72" d="100"/>
        </p:scale>
        <p:origin x="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60DE8-2E7F-A040-AD59-E9B02FB55A74}" type="slidenum">
              <a:rPr lang="en-US"/>
              <a:pPr/>
              <a:t>6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DE8CB-08C4-E74E-84AA-490A4792106E}" type="slidenum">
              <a:rPr lang="en-US"/>
              <a:pPr/>
              <a:t>7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6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D0F74-B1BA-6B40-A7F1-32568BDC5B75}" type="slidenum">
              <a:rPr lang="en-US"/>
              <a:pPr/>
              <a:t>9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6D1AC-1BBB-E346-B6CC-8EFF692C9077}" type="slidenum">
              <a:rPr lang="en-US"/>
              <a:pPr/>
              <a:t>10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B723D-2B06-EB4E-BB55-B216416A628E}" type="slidenum">
              <a:rPr lang="en-US"/>
              <a:pPr/>
              <a:t>11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FF05E-C34E-474B-A8E5-D9BC508E5703}" type="slidenum">
              <a:rPr lang="en-US"/>
              <a:pPr/>
              <a:t>12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825DA-6C92-A74A-A72A-0B94F8E37EB1}" type="slidenum">
              <a:rPr lang="en-US"/>
              <a:pPr/>
              <a:t>13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Computational Learning Theory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 Dimension Example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981075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Consider axis-parallel rectangles in the real-plane, i.e. conjunctions of intervals on two real-valued features. Some 4 instances can be shattered.</a:t>
            </a:r>
          </a:p>
        </p:txBody>
      </p:sp>
      <p:grpSp>
        <p:nvGrpSpPr>
          <p:cNvPr id="388149" name="Group 53"/>
          <p:cNvGrpSpPr>
            <a:grpSpLocks/>
          </p:cNvGrpSpPr>
          <p:nvPr/>
        </p:nvGrpSpPr>
        <p:grpSpPr bwMode="auto">
          <a:xfrm>
            <a:off x="1249363" y="2381250"/>
            <a:ext cx="708025" cy="631825"/>
            <a:chOff x="757" y="1623"/>
            <a:chExt cx="446" cy="398"/>
          </a:xfrm>
        </p:grpSpPr>
        <p:sp>
          <p:nvSpPr>
            <p:cNvPr id="388113" name="Line 17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14" name="Line 18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45" name="Oval 49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46" name="Oval 50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47" name="Oval 51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48" name="Oval 52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150" name="Group 54"/>
          <p:cNvGrpSpPr>
            <a:grpSpLocks/>
          </p:cNvGrpSpPr>
          <p:nvPr/>
        </p:nvGrpSpPr>
        <p:grpSpPr bwMode="auto">
          <a:xfrm>
            <a:off x="1997075" y="2381250"/>
            <a:ext cx="708025" cy="631825"/>
            <a:chOff x="757" y="1623"/>
            <a:chExt cx="446" cy="398"/>
          </a:xfrm>
        </p:grpSpPr>
        <p:sp>
          <p:nvSpPr>
            <p:cNvPr id="388151" name="Line 55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52" name="Line 56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53" name="Oval 57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54" name="Oval 58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55" name="Oval 59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56" name="Oval 60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157" name="Group 61"/>
          <p:cNvGrpSpPr>
            <a:grpSpLocks/>
          </p:cNvGrpSpPr>
          <p:nvPr/>
        </p:nvGrpSpPr>
        <p:grpSpPr bwMode="auto">
          <a:xfrm>
            <a:off x="2754313" y="2381250"/>
            <a:ext cx="708025" cy="631825"/>
            <a:chOff x="757" y="1623"/>
            <a:chExt cx="446" cy="398"/>
          </a:xfrm>
        </p:grpSpPr>
        <p:sp>
          <p:nvSpPr>
            <p:cNvPr id="388158" name="Line 62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59" name="Line 63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60" name="Oval 64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61" name="Oval 65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62" name="Oval 66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63" name="Oval 67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164" name="Group 68"/>
          <p:cNvGrpSpPr>
            <a:grpSpLocks/>
          </p:cNvGrpSpPr>
          <p:nvPr/>
        </p:nvGrpSpPr>
        <p:grpSpPr bwMode="auto">
          <a:xfrm>
            <a:off x="3502025" y="2381250"/>
            <a:ext cx="708025" cy="631825"/>
            <a:chOff x="757" y="1623"/>
            <a:chExt cx="446" cy="398"/>
          </a:xfrm>
        </p:grpSpPr>
        <p:sp>
          <p:nvSpPr>
            <p:cNvPr id="388165" name="Line 69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66" name="Line 70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67" name="Oval 71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68" name="Oval 72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69" name="Oval 73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70" name="Oval 74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171" name="Group 75"/>
          <p:cNvGrpSpPr>
            <a:grpSpLocks/>
          </p:cNvGrpSpPr>
          <p:nvPr/>
        </p:nvGrpSpPr>
        <p:grpSpPr bwMode="auto">
          <a:xfrm>
            <a:off x="4279900" y="2381250"/>
            <a:ext cx="708025" cy="631825"/>
            <a:chOff x="757" y="1623"/>
            <a:chExt cx="446" cy="398"/>
          </a:xfrm>
        </p:grpSpPr>
        <p:sp>
          <p:nvSpPr>
            <p:cNvPr id="388172" name="Line 76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73" name="Line 77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74" name="Oval 78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75" name="Oval 79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76" name="Oval 80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77" name="Oval 81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178" name="Group 82"/>
          <p:cNvGrpSpPr>
            <a:grpSpLocks/>
          </p:cNvGrpSpPr>
          <p:nvPr/>
        </p:nvGrpSpPr>
        <p:grpSpPr bwMode="auto">
          <a:xfrm>
            <a:off x="5027613" y="2381250"/>
            <a:ext cx="708025" cy="631825"/>
            <a:chOff x="757" y="1623"/>
            <a:chExt cx="446" cy="398"/>
          </a:xfrm>
        </p:grpSpPr>
        <p:sp>
          <p:nvSpPr>
            <p:cNvPr id="388179" name="Line 83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80" name="Line 84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81" name="Oval 85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82" name="Oval 86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83" name="Oval 87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84" name="Oval 88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185" name="Group 89"/>
          <p:cNvGrpSpPr>
            <a:grpSpLocks/>
          </p:cNvGrpSpPr>
          <p:nvPr/>
        </p:nvGrpSpPr>
        <p:grpSpPr bwMode="auto">
          <a:xfrm>
            <a:off x="5784850" y="2381250"/>
            <a:ext cx="708025" cy="631825"/>
            <a:chOff x="757" y="1623"/>
            <a:chExt cx="446" cy="398"/>
          </a:xfrm>
        </p:grpSpPr>
        <p:sp>
          <p:nvSpPr>
            <p:cNvPr id="388186" name="Line 90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87" name="Line 91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88" name="Oval 92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89" name="Oval 93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90" name="Oval 94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91" name="Oval 95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192" name="Group 96"/>
          <p:cNvGrpSpPr>
            <a:grpSpLocks/>
          </p:cNvGrpSpPr>
          <p:nvPr/>
        </p:nvGrpSpPr>
        <p:grpSpPr bwMode="auto">
          <a:xfrm>
            <a:off x="6532563" y="2381250"/>
            <a:ext cx="708025" cy="631825"/>
            <a:chOff x="757" y="1623"/>
            <a:chExt cx="446" cy="398"/>
          </a:xfrm>
        </p:grpSpPr>
        <p:sp>
          <p:nvSpPr>
            <p:cNvPr id="388193" name="Line 97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94" name="Line 98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195" name="Oval 99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96" name="Oval 100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97" name="Oval 101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198" name="Oval 102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199" name="Group 103"/>
          <p:cNvGrpSpPr>
            <a:grpSpLocks/>
          </p:cNvGrpSpPr>
          <p:nvPr/>
        </p:nvGrpSpPr>
        <p:grpSpPr bwMode="auto">
          <a:xfrm>
            <a:off x="1233488" y="3240088"/>
            <a:ext cx="708025" cy="631825"/>
            <a:chOff x="757" y="1623"/>
            <a:chExt cx="446" cy="398"/>
          </a:xfrm>
        </p:grpSpPr>
        <p:sp>
          <p:nvSpPr>
            <p:cNvPr id="388200" name="Line 104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01" name="Line 105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02" name="Oval 106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03" name="Oval 107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04" name="Oval 108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05" name="Oval 109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206" name="Group 110"/>
          <p:cNvGrpSpPr>
            <a:grpSpLocks/>
          </p:cNvGrpSpPr>
          <p:nvPr/>
        </p:nvGrpSpPr>
        <p:grpSpPr bwMode="auto">
          <a:xfrm>
            <a:off x="1981200" y="3240088"/>
            <a:ext cx="708025" cy="631825"/>
            <a:chOff x="757" y="1623"/>
            <a:chExt cx="446" cy="398"/>
          </a:xfrm>
        </p:grpSpPr>
        <p:sp>
          <p:nvSpPr>
            <p:cNvPr id="388207" name="Line 111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08" name="Line 112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09" name="Oval 113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10" name="Oval 114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11" name="Oval 115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12" name="Oval 116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213" name="Group 117"/>
          <p:cNvGrpSpPr>
            <a:grpSpLocks/>
          </p:cNvGrpSpPr>
          <p:nvPr/>
        </p:nvGrpSpPr>
        <p:grpSpPr bwMode="auto">
          <a:xfrm>
            <a:off x="2738438" y="3240088"/>
            <a:ext cx="708025" cy="631825"/>
            <a:chOff x="757" y="1623"/>
            <a:chExt cx="446" cy="398"/>
          </a:xfrm>
        </p:grpSpPr>
        <p:sp>
          <p:nvSpPr>
            <p:cNvPr id="388214" name="Line 118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15" name="Line 119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16" name="Oval 120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17" name="Oval 121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18" name="Oval 122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19" name="Oval 123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220" name="Group 124"/>
          <p:cNvGrpSpPr>
            <a:grpSpLocks/>
          </p:cNvGrpSpPr>
          <p:nvPr/>
        </p:nvGrpSpPr>
        <p:grpSpPr bwMode="auto">
          <a:xfrm>
            <a:off x="3486150" y="3240088"/>
            <a:ext cx="708025" cy="631825"/>
            <a:chOff x="757" y="1623"/>
            <a:chExt cx="446" cy="398"/>
          </a:xfrm>
        </p:grpSpPr>
        <p:sp>
          <p:nvSpPr>
            <p:cNvPr id="388221" name="Line 125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22" name="Line 126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23" name="Oval 127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24" name="Oval 128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25" name="Oval 129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26" name="Oval 130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227" name="Group 131"/>
          <p:cNvGrpSpPr>
            <a:grpSpLocks/>
          </p:cNvGrpSpPr>
          <p:nvPr/>
        </p:nvGrpSpPr>
        <p:grpSpPr bwMode="auto">
          <a:xfrm>
            <a:off x="4264025" y="3240088"/>
            <a:ext cx="708025" cy="631825"/>
            <a:chOff x="757" y="1623"/>
            <a:chExt cx="446" cy="398"/>
          </a:xfrm>
        </p:grpSpPr>
        <p:sp>
          <p:nvSpPr>
            <p:cNvPr id="388228" name="Line 132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29" name="Line 133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30" name="Oval 134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31" name="Oval 135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32" name="Oval 136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33" name="Oval 137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234" name="Group 138"/>
          <p:cNvGrpSpPr>
            <a:grpSpLocks/>
          </p:cNvGrpSpPr>
          <p:nvPr/>
        </p:nvGrpSpPr>
        <p:grpSpPr bwMode="auto">
          <a:xfrm>
            <a:off x="5011738" y="3240088"/>
            <a:ext cx="708025" cy="631825"/>
            <a:chOff x="757" y="1623"/>
            <a:chExt cx="446" cy="398"/>
          </a:xfrm>
        </p:grpSpPr>
        <p:sp>
          <p:nvSpPr>
            <p:cNvPr id="388235" name="Line 139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36" name="Line 140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37" name="Oval 141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38" name="Oval 142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39" name="Oval 143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40" name="Oval 144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241" name="Group 145"/>
          <p:cNvGrpSpPr>
            <a:grpSpLocks/>
          </p:cNvGrpSpPr>
          <p:nvPr/>
        </p:nvGrpSpPr>
        <p:grpSpPr bwMode="auto">
          <a:xfrm>
            <a:off x="5768975" y="3240088"/>
            <a:ext cx="708025" cy="631825"/>
            <a:chOff x="757" y="1623"/>
            <a:chExt cx="446" cy="398"/>
          </a:xfrm>
        </p:grpSpPr>
        <p:sp>
          <p:nvSpPr>
            <p:cNvPr id="388242" name="Line 146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43" name="Line 147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44" name="Oval 148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45" name="Oval 149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46" name="Oval 150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47" name="Oval 151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248" name="Group 152"/>
          <p:cNvGrpSpPr>
            <a:grpSpLocks/>
          </p:cNvGrpSpPr>
          <p:nvPr/>
        </p:nvGrpSpPr>
        <p:grpSpPr bwMode="auto">
          <a:xfrm>
            <a:off x="6516688" y="3240088"/>
            <a:ext cx="708025" cy="631825"/>
            <a:chOff x="757" y="1623"/>
            <a:chExt cx="446" cy="398"/>
          </a:xfrm>
        </p:grpSpPr>
        <p:sp>
          <p:nvSpPr>
            <p:cNvPr id="388249" name="Line 153"/>
            <p:cNvSpPr>
              <a:spLocks noChangeShapeType="1"/>
            </p:cNvSpPr>
            <p:nvPr/>
          </p:nvSpPr>
          <p:spPr bwMode="auto">
            <a:xfrm flipH="1">
              <a:off x="765" y="1623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50" name="Line 154"/>
            <p:cNvSpPr>
              <a:spLocks noChangeShapeType="1"/>
            </p:cNvSpPr>
            <p:nvPr/>
          </p:nvSpPr>
          <p:spPr bwMode="auto">
            <a:xfrm>
              <a:off x="757" y="2019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51" name="Oval 155"/>
            <p:cNvSpPr>
              <a:spLocks noChangeArrowheads="1"/>
            </p:cNvSpPr>
            <p:nvPr/>
          </p:nvSpPr>
          <p:spPr bwMode="auto">
            <a:xfrm>
              <a:off x="807" y="1800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52" name="Oval 156"/>
            <p:cNvSpPr>
              <a:spLocks noChangeArrowheads="1"/>
            </p:cNvSpPr>
            <p:nvPr/>
          </p:nvSpPr>
          <p:spPr bwMode="auto">
            <a:xfrm>
              <a:off x="951" y="1908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53" name="Oval 157"/>
            <p:cNvSpPr>
              <a:spLocks noChangeArrowheads="1"/>
            </p:cNvSpPr>
            <p:nvPr/>
          </p:nvSpPr>
          <p:spPr bwMode="auto">
            <a:xfrm>
              <a:off x="1089" y="177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54" name="Oval 158"/>
            <p:cNvSpPr>
              <a:spLocks noChangeArrowheads="1"/>
            </p:cNvSpPr>
            <p:nvPr/>
          </p:nvSpPr>
          <p:spPr bwMode="auto">
            <a:xfrm>
              <a:off x="924" y="168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8255" name="Rectangle 159"/>
          <p:cNvSpPr>
            <a:spLocks noChangeArrowheads="1"/>
          </p:cNvSpPr>
          <p:nvPr/>
        </p:nvSpPr>
        <p:spPr bwMode="auto">
          <a:xfrm>
            <a:off x="1281113" y="2581275"/>
            <a:ext cx="147637" cy="200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56" name="Rectangle 160"/>
          <p:cNvSpPr>
            <a:spLocks noChangeArrowheads="1"/>
          </p:cNvSpPr>
          <p:nvPr/>
        </p:nvSpPr>
        <p:spPr bwMode="auto">
          <a:xfrm>
            <a:off x="2214563" y="2400300"/>
            <a:ext cx="147637" cy="200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57" name="Rectangle 161"/>
          <p:cNvSpPr>
            <a:spLocks noChangeArrowheads="1"/>
          </p:cNvSpPr>
          <p:nvPr/>
        </p:nvSpPr>
        <p:spPr bwMode="auto">
          <a:xfrm>
            <a:off x="3219450" y="2552700"/>
            <a:ext cx="147638" cy="200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58" name="Rectangle 162"/>
          <p:cNvSpPr>
            <a:spLocks noChangeArrowheads="1"/>
          </p:cNvSpPr>
          <p:nvPr/>
        </p:nvSpPr>
        <p:spPr bwMode="auto">
          <a:xfrm>
            <a:off x="3757613" y="2767013"/>
            <a:ext cx="147637" cy="200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59" name="Rectangle 163"/>
          <p:cNvSpPr>
            <a:spLocks noChangeArrowheads="1"/>
          </p:cNvSpPr>
          <p:nvPr/>
        </p:nvSpPr>
        <p:spPr bwMode="auto">
          <a:xfrm>
            <a:off x="4319588" y="2433638"/>
            <a:ext cx="357187" cy="309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0" name="Rectangle 164"/>
          <p:cNvSpPr>
            <a:spLocks noChangeArrowheads="1"/>
          </p:cNvSpPr>
          <p:nvPr/>
        </p:nvSpPr>
        <p:spPr bwMode="auto">
          <a:xfrm>
            <a:off x="5076825" y="2633663"/>
            <a:ext cx="357188" cy="309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1" name="Rectangle 165"/>
          <p:cNvSpPr>
            <a:spLocks noChangeArrowheads="1"/>
          </p:cNvSpPr>
          <p:nvPr/>
        </p:nvSpPr>
        <p:spPr bwMode="auto">
          <a:xfrm>
            <a:off x="6019800" y="2405063"/>
            <a:ext cx="357188" cy="309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2" name="Rectangle 166"/>
          <p:cNvSpPr>
            <a:spLocks noChangeArrowheads="1"/>
          </p:cNvSpPr>
          <p:nvPr/>
        </p:nvSpPr>
        <p:spPr bwMode="auto">
          <a:xfrm>
            <a:off x="6796088" y="2605088"/>
            <a:ext cx="357187" cy="309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3" name="Rectangle 167"/>
          <p:cNvSpPr>
            <a:spLocks noChangeArrowheads="1"/>
          </p:cNvSpPr>
          <p:nvPr/>
        </p:nvSpPr>
        <p:spPr bwMode="auto">
          <a:xfrm>
            <a:off x="1276350" y="3443288"/>
            <a:ext cx="581025" cy="18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4" name="Rectangle 168"/>
          <p:cNvSpPr>
            <a:spLocks noChangeArrowheads="1"/>
          </p:cNvSpPr>
          <p:nvPr/>
        </p:nvSpPr>
        <p:spPr bwMode="auto">
          <a:xfrm>
            <a:off x="2190750" y="3271838"/>
            <a:ext cx="219075" cy="542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5" name="Rectangle 169"/>
          <p:cNvSpPr>
            <a:spLocks noChangeArrowheads="1"/>
          </p:cNvSpPr>
          <p:nvPr/>
        </p:nvSpPr>
        <p:spPr bwMode="auto">
          <a:xfrm>
            <a:off x="2800350" y="3295650"/>
            <a:ext cx="366713" cy="519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6" name="Rectangle 170"/>
          <p:cNvSpPr>
            <a:spLocks noChangeArrowheads="1"/>
          </p:cNvSpPr>
          <p:nvPr/>
        </p:nvSpPr>
        <p:spPr bwMode="auto">
          <a:xfrm>
            <a:off x="3529013" y="3300413"/>
            <a:ext cx="633412" cy="309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7" name="Rectangle 171"/>
          <p:cNvSpPr>
            <a:spLocks noChangeArrowheads="1"/>
          </p:cNvSpPr>
          <p:nvPr/>
        </p:nvSpPr>
        <p:spPr bwMode="auto">
          <a:xfrm>
            <a:off x="4300538" y="3457575"/>
            <a:ext cx="609600" cy="31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8" name="Rectangle 172"/>
          <p:cNvSpPr>
            <a:spLocks noChangeArrowheads="1"/>
          </p:cNvSpPr>
          <p:nvPr/>
        </p:nvSpPr>
        <p:spPr bwMode="auto">
          <a:xfrm>
            <a:off x="5214938" y="3267075"/>
            <a:ext cx="400050" cy="528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69" name="Rectangle 173"/>
          <p:cNvSpPr>
            <a:spLocks noChangeArrowheads="1"/>
          </p:cNvSpPr>
          <p:nvPr/>
        </p:nvSpPr>
        <p:spPr bwMode="auto">
          <a:xfrm>
            <a:off x="6010275" y="3476625"/>
            <a:ext cx="176213" cy="147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70" name="Rectangle 174"/>
          <p:cNvSpPr>
            <a:spLocks noChangeArrowheads="1"/>
          </p:cNvSpPr>
          <p:nvPr/>
        </p:nvSpPr>
        <p:spPr bwMode="auto">
          <a:xfrm>
            <a:off x="6577013" y="3286125"/>
            <a:ext cx="581025" cy="50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8271" name="Text Box 175"/>
          <p:cNvSpPr txBox="1">
            <a:spLocks noChangeArrowheads="1"/>
          </p:cNvSpPr>
          <p:nvPr/>
        </p:nvSpPr>
        <p:spPr bwMode="auto">
          <a:xfrm>
            <a:off x="1044575" y="4330700"/>
            <a:ext cx="58007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2800" dirty="0"/>
              <a:t>Some 4 instances cannot be shattered</a:t>
            </a:r>
            <a:r>
              <a:rPr lang="en-US" sz="2400" dirty="0"/>
              <a:t>:</a:t>
            </a:r>
          </a:p>
        </p:txBody>
      </p:sp>
      <p:grpSp>
        <p:nvGrpSpPr>
          <p:cNvPr id="388288" name="Group 192"/>
          <p:cNvGrpSpPr>
            <a:grpSpLocks/>
          </p:cNvGrpSpPr>
          <p:nvPr/>
        </p:nvGrpSpPr>
        <p:grpSpPr bwMode="auto">
          <a:xfrm>
            <a:off x="1949450" y="4995863"/>
            <a:ext cx="1158875" cy="876300"/>
            <a:chOff x="1228" y="3147"/>
            <a:chExt cx="446" cy="398"/>
          </a:xfrm>
        </p:grpSpPr>
        <p:sp>
          <p:nvSpPr>
            <p:cNvPr id="388273" name="Line 177"/>
            <p:cNvSpPr>
              <a:spLocks noChangeShapeType="1"/>
            </p:cNvSpPr>
            <p:nvPr/>
          </p:nvSpPr>
          <p:spPr bwMode="auto">
            <a:xfrm flipH="1">
              <a:off x="1236" y="3147"/>
              <a:ext cx="3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74" name="Line 178"/>
            <p:cNvSpPr>
              <a:spLocks noChangeShapeType="1"/>
            </p:cNvSpPr>
            <p:nvPr/>
          </p:nvSpPr>
          <p:spPr bwMode="auto">
            <a:xfrm>
              <a:off x="1228" y="3543"/>
              <a:ext cx="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8275" name="Oval 179"/>
            <p:cNvSpPr>
              <a:spLocks noChangeArrowheads="1"/>
            </p:cNvSpPr>
            <p:nvPr/>
          </p:nvSpPr>
          <p:spPr bwMode="auto">
            <a:xfrm>
              <a:off x="1455" y="3309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76" name="Oval 180"/>
            <p:cNvSpPr>
              <a:spLocks noChangeArrowheads="1"/>
            </p:cNvSpPr>
            <p:nvPr/>
          </p:nvSpPr>
          <p:spPr bwMode="auto">
            <a:xfrm>
              <a:off x="1422" y="3432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77" name="Oval 181"/>
            <p:cNvSpPr>
              <a:spLocks noChangeArrowheads="1"/>
            </p:cNvSpPr>
            <p:nvPr/>
          </p:nvSpPr>
          <p:spPr bwMode="auto">
            <a:xfrm>
              <a:off x="1560" y="3303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78" name="Oval 182"/>
            <p:cNvSpPr>
              <a:spLocks noChangeArrowheads="1"/>
            </p:cNvSpPr>
            <p:nvPr/>
          </p:nvSpPr>
          <p:spPr bwMode="auto">
            <a:xfrm>
              <a:off x="1395" y="3207"/>
              <a:ext cx="35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8279" name="Rectangle 183"/>
            <p:cNvSpPr>
              <a:spLocks noChangeArrowheads="1"/>
            </p:cNvSpPr>
            <p:nvPr/>
          </p:nvSpPr>
          <p:spPr bwMode="auto">
            <a:xfrm>
              <a:off x="1377" y="3198"/>
              <a:ext cx="225" cy="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FD8405-640D-714D-BB43-FE049009656C}" type="slidenum">
              <a:rPr lang="en-US"/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 Dimension Example (cont)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/>
              <a:t>No five instances can be shattered since there can be at most 4 distinct extreme points (min and max on each of the 2 dimensions) and these 4 cannot be included without including any possible 5</a:t>
            </a:r>
            <a:r>
              <a:rPr lang="en-US" sz="2400" baseline="30000" dirty="0"/>
              <a:t>th</a:t>
            </a:r>
            <a:r>
              <a:rPr lang="en-US" sz="2400" dirty="0"/>
              <a:t> point.</a:t>
            </a:r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Therefore VC(</a:t>
            </a:r>
            <a:r>
              <a:rPr lang="en-US" sz="2400" i="1" dirty="0"/>
              <a:t>H</a:t>
            </a:r>
            <a:r>
              <a:rPr lang="en-US" sz="2400" dirty="0"/>
              <a:t>) = 4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Generalizes to axis-parallel hyper-rectangles (conjunctions of intervals in </a:t>
            </a:r>
            <a:r>
              <a:rPr lang="en-US" sz="2400" i="1" dirty="0"/>
              <a:t>n</a:t>
            </a:r>
            <a:r>
              <a:rPr lang="en-US" sz="2400" dirty="0"/>
              <a:t> dimensions): VC(</a:t>
            </a:r>
            <a:r>
              <a:rPr lang="en-US" sz="2400" i="1" dirty="0"/>
              <a:t>H</a:t>
            </a:r>
            <a:r>
              <a:rPr lang="en-US" sz="2400" dirty="0"/>
              <a:t>)=2</a:t>
            </a:r>
            <a:r>
              <a:rPr lang="en-US" sz="2400" i="1" dirty="0"/>
              <a:t>n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389125" name="Line 5"/>
          <p:cNvSpPr>
            <a:spLocks noChangeShapeType="1"/>
          </p:cNvSpPr>
          <p:nvPr/>
        </p:nvSpPr>
        <p:spPr bwMode="auto">
          <a:xfrm flipH="1">
            <a:off x="1962150" y="2984500"/>
            <a:ext cx="9525" cy="1033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>
            <a:off x="1939925" y="4013200"/>
            <a:ext cx="126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9127" name="Oval 7"/>
          <p:cNvSpPr>
            <a:spLocks noChangeArrowheads="1"/>
          </p:cNvSpPr>
          <p:nvPr/>
        </p:nvSpPr>
        <p:spPr bwMode="auto">
          <a:xfrm>
            <a:off x="2082800" y="3444875"/>
            <a:ext cx="98425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9128" name="Oval 8"/>
          <p:cNvSpPr>
            <a:spLocks noChangeArrowheads="1"/>
          </p:cNvSpPr>
          <p:nvPr/>
        </p:nvSpPr>
        <p:spPr bwMode="auto">
          <a:xfrm>
            <a:off x="2492375" y="3724275"/>
            <a:ext cx="98425" cy="841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9129" name="Oval 9"/>
          <p:cNvSpPr>
            <a:spLocks noChangeArrowheads="1"/>
          </p:cNvSpPr>
          <p:nvPr/>
        </p:nvSpPr>
        <p:spPr bwMode="auto">
          <a:xfrm>
            <a:off x="2884488" y="3389313"/>
            <a:ext cx="98425" cy="841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9130" name="Oval 10"/>
          <p:cNvSpPr>
            <a:spLocks noChangeArrowheads="1"/>
          </p:cNvSpPr>
          <p:nvPr/>
        </p:nvSpPr>
        <p:spPr bwMode="auto">
          <a:xfrm>
            <a:off x="2414588" y="3140075"/>
            <a:ext cx="100012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9131" name="Oval 11"/>
          <p:cNvSpPr>
            <a:spLocks noChangeArrowheads="1"/>
          </p:cNvSpPr>
          <p:nvPr/>
        </p:nvSpPr>
        <p:spPr bwMode="auto">
          <a:xfrm>
            <a:off x="2449513" y="3400425"/>
            <a:ext cx="98425" cy="841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9132" name="Rectangle 12"/>
          <p:cNvSpPr>
            <a:spLocks noChangeArrowheads="1"/>
          </p:cNvSpPr>
          <p:nvPr/>
        </p:nvSpPr>
        <p:spPr bwMode="auto">
          <a:xfrm>
            <a:off x="2071688" y="3133725"/>
            <a:ext cx="903287" cy="682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B3EC09-D93E-724E-B1D8-5B449A26004F}" type="slidenum">
              <a:rPr lang="en-US"/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Upper Bound on Sample Complexity with VC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Using VC dimension as a measure of expressiveness, the following number of examples have been shown to be sufficient for PAC Learning (</a:t>
            </a:r>
            <a:r>
              <a:rPr lang="en-US" sz="2400" dirty="0" err="1"/>
              <a:t>Blumer</a:t>
            </a:r>
            <a:r>
              <a:rPr lang="en-US" sz="2400" dirty="0"/>
              <a:t> </a:t>
            </a:r>
            <a:r>
              <a:rPr lang="en-US" sz="2400" i="1" dirty="0"/>
              <a:t>et al</a:t>
            </a:r>
            <a:r>
              <a:rPr lang="en-US" sz="2400" dirty="0"/>
              <a:t>., 1989).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Compared to the previous result using </a:t>
            </a:r>
            <a:r>
              <a:rPr lang="en-US" sz="2400" dirty="0" err="1"/>
              <a:t>ln|</a:t>
            </a:r>
            <a:r>
              <a:rPr lang="en-US" sz="2400" i="1" dirty="0" err="1"/>
              <a:t>H</a:t>
            </a:r>
            <a:r>
              <a:rPr lang="en-US" sz="2400" dirty="0"/>
              <a:t>|, this bound has some extra constants and an extra log</a:t>
            </a:r>
            <a:r>
              <a:rPr lang="en-US" sz="2400" baseline="-25000" dirty="0"/>
              <a:t>2</a:t>
            </a:r>
            <a:r>
              <a:rPr lang="en-US" sz="2400" dirty="0"/>
              <a:t>(1/</a:t>
            </a:r>
            <a:r>
              <a:rPr lang="el-GR" sz="2400" dirty="0">
                <a:cs typeface="Times New Roman" charset="0"/>
              </a:rPr>
              <a:t>ε</a:t>
            </a:r>
            <a:r>
              <a:rPr lang="en-US" sz="2400" dirty="0">
                <a:cs typeface="Times New Roman" charset="0"/>
              </a:rPr>
              <a:t>) factor. Since </a:t>
            </a:r>
            <a:r>
              <a:rPr lang="en-US" sz="2400" dirty="0"/>
              <a:t>VC(</a:t>
            </a:r>
            <a:r>
              <a:rPr lang="en-US" sz="2400" i="1" dirty="0"/>
              <a:t>H</a:t>
            </a:r>
            <a:r>
              <a:rPr lang="en-US" sz="2400" dirty="0"/>
              <a:t>) </a:t>
            </a:r>
            <a:r>
              <a:rPr lang="en-US" sz="2400" dirty="0">
                <a:cs typeface="Times New Roman" charset="0"/>
              </a:rPr>
              <a:t>≤ log</a:t>
            </a:r>
            <a:r>
              <a:rPr lang="en-US" sz="2400" baseline="-25000" dirty="0">
                <a:cs typeface="Times New Roman" charset="0"/>
              </a:rPr>
              <a:t>2</a:t>
            </a:r>
            <a:r>
              <a:rPr lang="en-US" sz="2400" dirty="0">
                <a:cs typeface="Times New Roman" charset="0"/>
              </a:rPr>
              <a:t>|</a:t>
            </a:r>
            <a:r>
              <a:rPr lang="en-US" sz="2400" i="1" dirty="0">
                <a:cs typeface="Times New Roman" charset="0"/>
              </a:rPr>
              <a:t>H</a:t>
            </a:r>
            <a:r>
              <a:rPr lang="en-US" sz="2400" dirty="0">
                <a:cs typeface="Times New Roman" charset="0"/>
              </a:rPr>
              <a:t>|, this can provide a tighter upper bound on the number of examples needed for PAC learning.</a:t>
            </a:r>
            <a:endParaRPr lang="el-GR" sz="2400" dirty="0">
              <a:cs typeface="Times New Roman" charset="0"/>
            </a:endParaRPr>
          </a:p>
        </p:txBody>
      </p:sp>
      <p:graphicFrame>
        <p:nvGraphicFramePr>
          <p:cNvPr id="390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319885"/>
              </p:ext>
            </p:extLst>
          </p:nvPr>
        </p:nvGraphicFramePr>
        <p:xfrm>
          <a:off x="1981200" y="2895600"/>
          <a:ext cx="44878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4" imgW="2158920" imgH="457200" progId="Equation.3">
                  <p:embed/>
                </p:oleObj>
              </mc:Choice>
              <mc:Fallback>
                <p:oleObj name="Equation" r:id="rId4" imgW="2158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44878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23EA47-575C-CF45-9D99-35010529E5D5}" type="slidenum">
              <a:rPr lang="en-US"/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Complexity Lower Bound with VC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2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3700" y="1371600"/>
                <a:ext cx="8321675" cy="487045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dirty="0" smtClean="0"/>
                  <a:t>There is also a general lower bound on the minimum number of examples necessary for PAC learning (</a:t>
                </a:r>
                <a:r>
                  <a:rPr lang="en-US" sz="2400" dirty="0" err="1"/>
                  <a:t>Ehrenfeucht</a:t>
                </a:r>
                <a:r>
                  <a:rPr lang="en-US" sz="2400" dirty="0"/>
                  <a:t>, </a:t>
                </a:r>
                <a:r>
                  <a:rPr lang="en-US" sz="2400" i="1" dirty="0"/>
                  <a:t>et al</a:t>
                </a:r>
                <a:r>
                  <a:rPr lang="en-US" sz="2400" dirty="0"/>
                  <a:t>., 1989):</a:t>
                </a:r>
              </a:p>
              <a:p>
                <a:pPr>
                  <a:lnSpc>
                    <a:spcPct val="110000"/>
                  </a:lnSpc>
                  <a:buFontTx/>
                  <a:buNone/>
                </a:pPr>
                <a:r>
                  <a:rPr lang="en-US" sz="2400" dirty="0"/>
                  <a:t>     Consider any concept class </a:t>
                </a:r>
                <a:r>
                  <a:rPr lang="en-US" sz="2400" i="1" dirty="0"/>
                  <a:t>C</a:t>
                </a:r>
                <a:r>
                  <a:rPr lang="en-US" sz="2400" dirty="0"/>
                  <a:t> such </a:t>
                </a:r>
                <a:r>
                  <a:rPr lang="en-US" sz="2400" dirty="0" smtClean="0"/>
                  <a:t>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𝑉𝐶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IN" sz="2400" b="0" i="1" smtClean="0">
                        <a:latin typeface="Cambria Math"/>
                      </a:rPr>
                      <m:t>&gt;2</m:t>
                    </m:r>
                  </m:oMath>
                </a14:m>
                <a:r>
                  <a:rPr lang="en-US" sz="2400" dirty="0" smtClean="0"/>
                  <a:t> ,</a:t>
                </a:r>
                <a:r>
                  <a:rPr lang="en-US" sz="2400" dirty="0" smtClean="0">
                    <a:cs typeface="Times New Roman" charset="0"/>
                  </a:rPr>
                  <a:t> </a:t>
                </a:r>
                <a:r>
                  <a:rPr lang="en-US" sz="2400" dirty="0">
                    <a:cs typeface="Times New Roman" charset="0"/>
                  </a:rPr>
                  <a:t>any learner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cs typeface="Times New Roman" charset="0"/>
                  </a:rPr>
                  <a:t> </a:t>
                </a:r>
                <a:r>
                  <a:rPr lang="en-US" sz="2400" dirty="0">
                    <a:cs typeface="Times New Roman" charset="0"/>
                  </a:rPr>
                  <a:t>and any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  <a:cs typeface="Times New Roman" charset="0"/>
                      </a:rPr>
                      <m:t>0&lt;</m:t>
                    </m:r>
                    <m:r>
                      <a:rPr lang="en-IN" sz="2400" b="0" i="1" smtClean="0">
                        <a:latin typeface="Cambria Math"/>
                        <a:ea typeface="Cambria Math"/>
                        <a:cs typeface="Times New Roman" charset="0"/>
                      </a:rPr>
                      <m:t>𝜀</m:t>
                    </m:r>
                    <m:r>
                      <a:rPr lang="en-IN" sz="2400" b="0" i="1" smtClean="0">
                        <a:latin typeface="Cambria Math"/>
                        <a:ea typeface="Cambria Math"/>
                        <a:cs typeface="Times New Roman" charset="0"/>
                      </a:rPr>
                      <m:t>&lt;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charset="0"/>
                          </a:rPr>
                          <m:t>8</m:t>
                        </m:r>
                      </m:den>
                    </m:f>
                    <m:r>
                      <a:rPr lang="en-IN" sz="2400" b="0" i="1" smtClean="0">
                        <a:latin typeface="Cambria Math"/>
                        <a:ea typeface="Cambria Math"/>
                        <a:cs typeface="Times New Roman" charset="0"/>
                      </a:rPr>
                      <m:t>, 0&lt;</m:t>
                    </m:r>
                    <m:r>
                      <a:rPr lang="en-IN" sz="2400" b="0" i="1" smtClean="0">
                        <a:latin typeface="Cambria Math"/>
                        <a:ea typeface="Cambria Math"/>
                        <a:cs typeface="Times New Roman" charset="0"/>
                      </a:rPr>
                      <m:t>𝛿</m:t>
                    </m:r>
                    <m:r>
                      <a:rPr lang="en-IN" sz="2400" b="0" i="1" smtClean="0">
                        <a:latin typeface="Cambria Math"/>
                        <a:ea typeface="Cambria Math"/>
                        <a:cs typeface="Times New Roman" charset="0"/>
                      </a:rPr>
                      <m:t>&lt;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charset="0"/>
                          </a:rPr>
                          <m:t>100</m:t>
                        </m:r>
                      </m:den>
                    </m:f>
                    <m:r>
                      <a:rPr lang="en-IN" sz="2400" b="0" i="1" smtClean="0">
                        <a:latin typeface="Cambria Math"/>
                        <a:ea typeface="Cambria Math"/>
                        <a:cs typeface="Times New Roman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cs typeface="Times New Roman" charset="0"/>
                  </a:rPr>
                  <a:t>  </a:t>
                </a:r>
                <a:br>
                  <a:rPr lang="en-US" sz="2400" dirty="0" smtClean="0">
                    <a:cs typeface="Times New Roman" charset="0"/>
                  </a:rPr>
                </a:br>
                <a:r>
                  <a:rPr lang="en-US" sz="2400" dirty="0" smtClean="0">
                    <a:cs typeface="Times New Roman" charset="0"/>
                  </a:rPr>
                  <a:t>Then </a:t>
                </a:r>
                <a:r>
                  <a:rPr lang="en-US" sz="2400" dirty="0">
                    <a:cs typeface="Times New Roman" charset="0"/>
                  </a:rPr>
                  <a:t>there exists a distribution </a:t>
                </a:r>
                <a:r>
                  <a:rPr lang="en-US" sz="2400" i="1" dirty="0">
                    <a:cs typeface="Times New Roman" charset="0"/>
                  </a:rPr>
                  <a:t>D</a:t>
                </a:r>
                <a:r>
                  <a:rPr lang="en-US" sz="2400" dirty="0">
                    <a:cs typeface="Times New Roman" charset="0"/>
                  </a:rPr>
                  <a:t> and target concept in </a:t>
                </a:r>
                <a:r>
                  <a:rPr lang="en-US" sz="2400" i="1" dirty="0">
                    <a:cs typeface="Times New Roman" charset="0"/>
                  </a:rPr>
                  <a:t>C</a:t>
                </a:r>
                <a:r>
                  <a:rPr lang="en-US" sz="2400" dirty="0">
                    <a:cs typeface="Times New Roman" charset="0"/>
                  </a:rPr>
                  <a:t> such that if </a:t>
                </a:r>
                <a:r>
                  <a:rPr lang="en-US" sz="2400" i="1" dirty="0">
                    <a:cs typeface="Times New Roman" charset="0"/>
                  </a:rPr>
                  <a:t>L</a:t>
                </a:r>
                <a:r>
                  <a:rPr lang="en-US" sz="2400" dirty="0">
                    <a:cs typeface="Times New Roman" charset="0"/>
                  </a:rPr>
                  <a:t> observes fewer than:</a:t>
                </a:r>
              </a:p>
              <a:p>
                <a:pPr>
                  <a:lnSpc>
                    <a:spcPct val="110000"/>
                  </a:lnSpc>
                  <a:buFontTx/>
                  <a:buNone/>
                </a:pPr>
                <a:endParaRPr lang="en-US" sz="2400" dirty="0">
                  <a:cs typeface="Times New Roman" charset="0"/>
                </a:endParaRPr>
              </a:p>
              <a:p>
                <a:pPr>
                  <a:lnSpc>
                    <a:spcPct val="110000"/>
                  </a:lnSpc>
                  <a:buFontTx/>
                  <a:buNone/>
                </a:pPr>
                <a:endParaRPr lang="en-US" sz="2400" dirty="0">
                  <a:cs typeface="Times New Roman" charset="0"/>
                </a:endParaRPr>
              </a:p>
              <a:p>
                <a:pPr>
                  <a:lnSpc>
                    <a:spcPct val="110000"/>
                  </a:lnSpc>
                  <a:buFontTx/>
                  <a:buNone/>
                </a:pPr>
                <a:r>
                  <a:rPr lang="en-US" sz="2400" dirty="0">
                    <a:cs typeface="Times New Roman" charset="0"/>
                  </a:rPr>
                  <a:t>     examples, then with probability at least </a:t>
                </a:r>
                <a:r>
                  <a:rPr lang="el-GR" sz="2400" dirty="0">
                    <a:cs typeface="Times New Roman" charset="0"/>
                  </a:rPr>
                  <a:t>δ</a:t>
                </a:r>
                <a:r>
                  <a:rPr lang="en-US" sz="2400" dirty="0">
                    <a:cs typeface="Times New Roman" charset="0"/>
                  </a:rPr>
                  <a:t>,  </a:t>
                </a:r>
                <a:r>
                  <a:rPr lang="en-US" sz="2400" i="1" dirty="0">
                    <a:cs typeface="Times New Roman" charset="0"/>
                  </a:rPr>
                  <a:t>L</a:t>
                </a:r>
                <a:r>
                  <a:rPr lang="en-US" sz="2400" dirty="0">
                    <a:cs typeface="Times New Roman" charset="0"/>
                  </a:rPr>
                  <a:t> outputs a hypothesis having error greater than </a:t>
                </a:r>
                <a:r>
                  <a:rPr lang="el-GR" sz="2400" dirty="0">
                    <a:cs typeface="Times New Roman" charset="0"/>
                  </a:rPr>
                  <a:t>ε</a:t>
                </a:r>
                <a:r>
                  <a:rPr lang="en-US" sz="2400" dirty="0">
                    <a:cs typeface="Times New Roman" charset="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>
                    <a:cs typeface="Times New Roman" charset="0"/>
                  </a:rPr>
                  <a:t>Ignoring constant factors, this lower bound is the same as the upper bound except for the extra log</a:t>
                </a:r>
                <a:r>
                  <a:rPr lang="en-US" sz="2400" baseline="-25000" dirty="0">
                    <a:cs typeface="Times New Roman" charset="0"/>
                  </a:rPr>
                  <a:t>2</a:t>
                </a:r>
                <a:r>
                  <a:rPr lang="en-US" sz="2400" dirty="0">
                    <a:cs typeface="Times New Roman" charset="0"/>
                  </a:rPr>
                  <a:t>(1/ </a:t>
                </a:r>
                <a:r>
                  <a:rPr lang="el-GR" sz="2400" dirty="0">
                    <a:cs typeface="Times New Roman" charset="0"/>
                  </a:rPr>
                  <a:t>ε</a:t>
                </a:r>
                <a:r>
                  <a:rPr lang="en-US" sz="2400" dirty="0">
                    <a:cs typeface="Times New Roman" charset="0"/>
                  </a:rPr>
                  <a:t>) factor in the upper bound.</a:t>
                </a:r>
              </a:p>
            </p:txBody>
          </p:sp>
        </mc:Choice>
        <mc:Fallback>
          <p:sp>
            <p:nvSpPr>
              <p:cNvPr id="392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3700" y="1371600"/>
                <a:ext cx="8321675" cy="4870450"/>
              </a:xfrm>
              <a:blipFill rotWithShape="0">
                <a:blip r:embed="rId4"/>
                <a:stretch>
                  <a:fillRect l="-879" t="-626" r="-1172" b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2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526778"/>
              </p:ext>
            </p:extLst>
          </p:nvPr>
        </p:nvGraphicFramePr>
        <p:xfrm>
          <a:off x="1981200" y="3657600"/>
          <a:ext cx="3333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5" imgW="1777680" imgH="457200" progId="Equation.3">
                  <p:embed/>
                </p:oleObj>
              </mc:Choice>
              <mc:Fallback>
                <p:oleObj name="Equation" r:id="rId5" imgW="1777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3333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5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Complexity: Infinite Hypothesis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Need some measure of the expressiveness of infinite hypothesis spaces.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i="1" dirty="0" err="1">
                <a:solidFill>
                  <a:srgbClr val="0033CC"/>
                </a:solidFill>
              </a:rPr>
              <a:t>Vapnik-Chervonenkis</a:t>
            </a:r>
            <a:r>
              <a:rPr lang="en-US" sz="2800" i="1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i="1" dirty="0">
                <a:solidFill>
                  <a:srgbClr val="0033CC"/>
                </a:solidFill>
              </a:rPr>
              <a:t>VC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i="1" dirty="0">
                <a:solidFill>
                  <a:srgbClr val="0033CC"/>
                </a:solidFill>
              </a:rPr>
              <a:t> dimension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provides </a:t>
            </a:r>
            <a:r>
              <a:rPr lang="en-US" sz="2800" dirty="0" smtClean="0"/>
              <a:t>such </a:t>
            </a:r>
            <a:r>
              <a:rPr lang="en-US" sz="2800" dirty="0"/>
              <a:t>a measure, denoted VC(</a:t>
            </a:r>
            <a:r>
              <a:rPr lang="en-US" sz="2800" i="1" dirty="0"/>
              <a:t>H</a:t>
            </a:r>
            <a:r>
              <a:rPr lang="en-US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Analagous</a:t>
            </a:r>
            <a:r>
              <a:rPr lang="en-US" sz="2800" dirty="0"/>
              <a:t> to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ln|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sz="2800" dirty="0"/>
              <a:t>, there are bounds for sample complexity using VC(</a:t>
            </a:r>
            <a:r>
              <a:rPr lang="en-US" sz="2800" i="1" dirty="0"/>
              <a:t>H</a:t>
            </a:r>
            <a:r>
              <a:rPr lang="en-US" sz="2800" dirty="0"/>
              <a:t>)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5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Shattering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153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Consider a hypothesis for the 2-class problem.</a:t>
                </a:r>
              </a:p>
              <a:p>
                <a:r>
                  <a:rPr lang="en-US" sz="2800" dirty="0" smtClean="0"/>
                  <a:t>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800" dirty="0" smtClean="0"/>
                  <a:t> points (instances) can be labeled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8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800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 smtClean="0"/>
                  <a:t> ways.</a:t>
                </a:r>
              </a:p>
              <a:p>
                <a:r>
                  <a:rPr lang="en-US" sz="2800" dirty="0" smtClean="0"/>
                  <a:t>If for every such labeling a function can be found 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ℋ</m:t>
                    </m:r>
                  </m:oMath>
                </a14:m>
                <a:r>
                  <a:rPr lang="en-US" sz="2800" dirty="0" smtClean="0"/>
                  <a:t> consistent with this labeling, we set that the set of instances is shattered by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ℋ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153400" cy="3200400"/>
              </a:xfrm>
              <a:blipFill rotWithShape="0">
                <a:blip r:embed="rId2"/>
                <a:stretch>
                  <a:fillRect l="-1345" t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72095" y="4724400"/>
            <a:ext cx="6858000" cy="1295400"/>
            <a:chOff x="1143000" y="1905000"/>
            <a:chExt cx="6858000" cy="1295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43000" y="1905000"/>
              <a:ext cx="13716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371600" y="2133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905000" y="26670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971800" y="1905000"/>
              <a:ext cx="13716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21336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733800" y="2667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800600" y="1905000"/>
              <a:ext cx="13716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029200" y="21336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562600" y="26670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629400" y="1905000"/>
              <a:ext cx="13716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858000" y="2133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7391400" y="2667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48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Three points in 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It is enough to find one set of three points that can be shattered.</a:t>
            </a:r>
          </a:p>
          <a:p>
            <a:r>
              <a:rPr lang="en-US" sz="2400" dirty="0"/>
              <a:t>It is not necessary to be able to shatter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every possible set of  three points </a:t>
            </a:r>
            <a:r>
              <a:rPr lang="en-US" sz="2400" dirty="0"/>
              <a:t>in 2 dimensions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67000" y="3048000"/>
            <a:ext cx="3657600" cy="2667000"/>
            <a:chOff x="3200400" y="1447800"/>
            <a:chExt cx="3657600" cy="2667000"/>
          </a:xfrm>
        </p:grpSpPr>
        <p:sp>
          <p:nvSpPr>
            <p:cNvPr id="5" name="Flowchart: Connector 3"/>
            <p:cNvSpPr/>
            <p:nvPr/>
          </p:nvSpPr>
          <p:spPr>
            <a:xfrm>
              <a:off x="3200400" y="2568575"/>
              <a:ext cx="304800" cy="3048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148138" y="3581400"/>
              <a:ext cx="304800" cy="3048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724400" y="2308225"/>
              <a:ext cx="304800" cy="3048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>
              <a:off x="3581400" y="1828800"/>
              <a:ext cx="1752600" cy="2286000"/>
            </a:xfrm>
            <a:prstGeom prst="line">
              <a:avLst/>
            </a:prstGeom>
            <a:ln w="50800" cap="rnd" cmpd="sng">
              <a:solidFill>
                <a:schemeClr val="tx1"/>
              </a:solidFill>
            </a:ln>
            <a:scene3d>
              <a:camera prst="orthographicFront">
                <a:rot lat="0" lon="300000" rev="3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 noChangeAspect="1"/>
            </p:cNvCxnSpPr>
            <p:nvPr/>
          </p:nvCxnSpPr>
          <p:spPr>
            <a:xfrm>
              <a:off x="3429000" y="1828800"/>
              <a:ext cx="1752600" cy="2286000"/>
            </a:xfrm>
            <a:prstGeom prst="line">
              <a:avLst/>
            </a:prstGeom>
            <a:ln w="50800" cap="rnd" cmpd="sng">
              <a:solidFill>
                <a:schemeClr val="tx1"/>
              </a:solidFill>
            </a:ln>
            <a:scene3d>
              <a:camera prst="orthographicFront">
                <a:rot lat="0" lon="300000" rev="4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 noChangeAspect="1"/>
            </p:cNvCxnSpPr>
            <p:nvPr/>
          </p:nvCxnSpPr>
          <p:spPr>
            <a:xfrm>
              <a:off x="5105400" y="1447800"/>
              <a:ext cx="1752600" cy="2286000"/>
            </a:xfrm>
            <a:prstGeom prst="line">
              <a:avLst/>
            </a:prstGeom>
            <a:ln w="50800" cap="rnd" cmpd="sng">
              <a:solidFill>
                <a:schemeClr val="tx1"/>
              </a:solidFill>
            </a:ln>
            <a:scene3d>
              <a:camera prst="orthographicFront">
                <a:rot lat="0" lon="300000" rev="11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629400" y="6096000"/>
            <a:ext cx="1371600" cy="304800"/>
            <a:chOff x="6629400" y="6096000"/>
            <a:chExt cx="1371600" cy="304800"/>
          </a:xfrm>
        </p:grpSpPr>
        <p:sp>
          <p:nvSpPr>
            <p:cNvPr id="12" name="Flowchart: Connector 11"/>
            <p:cNvSpPr/>
            <p:nvPr/>
          </p:nvSpPr>
          <p:spPr>
            <a:xfrm>
              <a:off x="7696200" y="6096000"/>
              <a:ext cx="304800" cy="3048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7162800" y="6096000"/>
              <a:ext cx="304800" cy="3048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6629400" y="6096000"/>
              <a:ext cx="304800" cy="3048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3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2438400" y="1905000"/>
            <a:ext cx="3886200" cy="3124200"/>
            <a:chOff x="3124200" y="3816350"/>
            <a:chExt cx="2973388" cy="2362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24200" y="3816350"/>
              <a:ext cx="2973388" cy="2362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08488" y="4403725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57625" y="525621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049838" y="522763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03700" y="4216400"/>
              <a:ext cx="533400" cy="533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675063" y="5078413"/>
              <a:ext cx="533400" cy="533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64100" y="5038725"/>
              <a:ext cx="533400" cy="533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9098527">
              <a:off x="4325938" y="3862388"/>
              <a:ext cx="966787" cy="207327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 rot="16200000">
              <a:off x="4053682" y="4245769"/>
              <a:ext cx="966787" cy="207327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 rot="2203496">
              <a:off x="3703638" y="3865563"/>
              <a:ext cx="966787" cy="207327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330575" y="4054475"/>
              <a:ext cx="2389188" cy="1979613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5022850" y="4271963"/>
              <a:ext cx="627063" cy="587375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961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Shattering Instances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438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</a:t>
            </a:r>
            <a:r>
              <a:rPr lang="en-US" sz="2800" dirty="0" smtClean="0"/>
              <a:t>nsider </a:t>
            </a:r>
            <a:r>
              <a:rPr lang="en-US" sz="2800" dirty="0"/>
              <a:t>2 instances described using a single real-valued feature being shattered by </a:t>
            </a:r>
            <a:r>
              <a:rPr lang="en-US" sz="2800" dirty="0" smtClean="0"/>
              <a:t>a single interval.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80641" y="2921000"/>
            <a:ext cx="4267200" cy="457200"/>
            <a:chOff x="1524000" y="2514600"/>
            <a:chExt cx="4267200" cy="457200"/>
          </a:xfrm>
        </p:grpSpPr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1524000" y="2819400"/>
              <a:ext cx="426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667000" y="2743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352800" y="2743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1600200" y="26670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5908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2766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2514600" y="2514600"/>
              <a:ext cx="1524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464567" y="3261288"/>
            <a:ext cx="1160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 x</a:t>
            </a:r>
            <a:r>
              <a:rPr lang="en-US" sz="2000" dirty="0" smtClean="0">
                <a:latin typeface="+mn-lt"/>
              </a:rPr>
              <a:t> </a:t>
            </a:r>
            <a:r>
              <a:rPr lang="en-US" dirty="0" smtClean="0"/>
              <a:t>      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   y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92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2AEE46-9EFB-0B48-97DD-979F1EB61106}" type="slidenum">
              <a:rPr lang="en-US"/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Shattering Instances (cont)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599"/>
            <a:ext cx="8229600" cy="5000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But 3 instances cannot be shattered by a single interval.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86476" y="2968623"/>
            <a:ext cx="4478337" cy="3333490"/>
            <a:chOff x="1976438" y="1841500"/>
            <a:chExt cx="4478337" cy="3333490"/>
          </a:xfrm>
        </p:grpSpPr>
        <p:sp>
          <p:nvSpPr>
            <p:cNvPr id="386050" name="Text Box 2"/>
            <p:cNvSpPr txBox="1">
              <a:spLocks noChangeArrowheads="1"/>
            </p:cNvSpPr>
            <p:nvPr/>
          </p:nvSpPr>
          <p:spPr bwMode="auto">
            <a:xfrm>
              <a:off x="4992688" y="1879600"/>
              <a:ext cx="1462087" cy="3295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dirty="0"/>
                <a:t>    </a:t>
              </a:r>
              <a:r>
                <a:rPr lang="en-US" sz="2000" b="1" dirty="0">
                  <a:solidFill>
                    <a:srgbClr val="0033CC"/>
                  </a:solidFill>
                </a:rPr>
                <a:t>+        </a:t>
              </a:r>
              <a:r>
                <a:rPr lang="en-US" sz="2000" b="1" dirty="0">
                  <a:solidFill>
                    <a:srgbClr val="0033CC"/>
                  </a:solidFill>
                  <a:cs typeface="Times New Roman" charset="0"/>
                </a:rPr>
                <a:t>–</a:t>
              </a:r>
              <a:r>
                <a:rPr lang="en-US" sz="2000" b="1" dirty="0">
                  <a:solidFill>
                    <a:srgbClr val="0033CC"/>
                  </a:solidFill>
                </a:rPr>
                <a:t>                    _         </a:t>
              </a:r>
              <a:r>
                <a:rPr lang="en-US" sz="2000" b="1" dirty="0" err="1">
                  <a:solidFill>
                    <a:srgbClr val="0033CC"/>
                  </a:solidFill>
                </a:rPr>
                <a:t>x,y,z</a:t>
              </a:r>
              <a:endParaRPr lang="en-US" sz="2000" b="1" dirty="0">
                <a:solidFill>
                  <a:srgbClr val="0033CC"/>
                </a:solidFill>
              </a:endParaRPr>
            </a:p>
            <a:p>
              <a:r>
                <a:rPr lang="en-US" sz="2000" b="1" dirty="0">
                  <a:solidFill>
                    <a:srgbClr val="0033CC"/>
                  </a:solidFill>
                </a:rPr>
                <a:t>   x       </a:t>
              </a:r>
              <a:r>
                <a:rPr lang="en-US" sz="2000" b="1" dirty="0" err="1">
                  <a:solidFill>
                    <a:srgbClr val="0033CC"/>
                  </a:solidFill>
                </a:rPr>
                <a:t>y,z</a:t>
              </a:r>
              <a:endParaRPr lang="en-US" sz="2000" b="1" dirty="0">
                <a:solidFill>
                  <a:srgbClr val="0033CC"/>
                </a:solidFill>
              </a:endParaRPr>
            </a:p>
            <a:p>
              <a:r>
                <a:rPr lang="en-US" sz="2000" b="1" dirty="0">
                  <a:solidFill>
                    <a:srgbClr val="0033CC"/>
                  </a:solidFill>
                </a:rPr>
                <a:t>   y       </a:t>
              </a:r>
              <a:r>
                <a:rPr lang="en-US" sz="2000" b="1" dirty="0" err="1">
                  <a:solidFill>
                    <a:srgbClr val="0033CC"/>
                  </a:solidFill>
                </a:rPr>
                <a:t>x,z</a:t>
              </a:r>
              <a:endParaRPr lang="en-US" sz="2000" b="1" dirty="0">
                <a:solidFill>
                  <a:srgbClr val="0033CC"/>
                </a:solidFill>
              </a:endParaRPr>
            </a:p>
            <a:p>
              <a:r>
                <a:rPr lang="en-US" sz="2000" b="1" dirty="0">
                  <a:solidFill>
                    <a:srgbClr val="0033CC"/>
                  </a:solidFill>
                </a:rPr>
                <a:t>  </a:t>
              </a:r>
              <a:r>
                <a:rPr lang="en-US" sz="2000" b="1" dirty="0" err="1">
                  <a:solidFill>
                    <a:srgbClr val="0033CC"/>
                  </a:solidFill>
                </a:rPr>
                <a:t>x,y</a:t>
              </a:r>
              <a:r>
                <a:rPr lang="en-US" sz="2000" b="1" dirty="0">
                  <a:solidFill>
                    <a:srgbClr val="0033CC"/>
                  </a:solidFill>
                </a:rPr>
                <a:t>      z</a:t>
              </a:r>
            </a:p>
            <a:p>
              <a:r>
                <a:rPr lang="en-US" sz="2000" b="1" dirty="0" err="1">
                  <a:solidFill>
                    <a:srgbClr val="0033CC"/>
                  </a:solidFill>
                </a:rPr>
                <a:t>x,y,z</a:t>
              </a:r>
              <a:r>
                <a:rPr lang="en-US" sz="2000" b="1" dirty="0">
                  <a:solidFill>
                    <a:srgbClr val="0033CC"/>
                  </a:solidFill>
                </a:rPr>
                <a:t>    </a:t>
              </a:r>
            </a:p>
            <a:p>
              <a:r>
                <a:rPr lang="en-US" sz="2000" b="1" dirty="0">
                  <a:solidFill>
                    <a:srgbClr val="0033CC"/>
                  </a:solidFill>
                </a:rPr>
                <a:t>  </a:t>
              </a:r>
              <a:r>
                <a:rPr lang="en-US" sz="2000" b="1" dirty="0" err="1">
                  <a:solidFill>
                    <a:srgbClr val="0033CC"/>
                  </a:solidFill>
                </a:rPr>
                <a:t>y,z</a:t>
              </a:r>
              <a:r>
                <a:rPr lang="en-US" sz="2000" b="1" dirty="0">
                  <a:solidFill>
                    <a:srgbClr val="0033CC"/>
                  </a:solidFill>
                </a:rPr>
                <a:t>      x</a:t>
              </a:r>
            </a:p>
            <a:p>
              <a:r>
                <a:rPr lang="en-US" sz="2000" b="1" dirty="0">
                  <a:solidFill>
                    <a:srgbClr val="0033CC"/>
                  </a:solidFill>
                </a:rPr>
                <a:t>    z       </a:t>
              </a:r>
              <a:r>
                <a:rPr lang="en-US" sz="2000" b="1" dirty="0" err="1">
                  <a:solidFill>
                    <a:srgbClr val="0033CC"/>
                  </a:solidFill>
                </a:rPr>
                <a:t>x,y</a:t>
              </a:r>
              <a:endParaRPr lang="en-US" sz="2000" b="1" dirty="0">
                <a:solidFill>
                  <a:srgbClr val="0033CC"/>
                </a:solidFill>
              </a:endParaRPr>
            </a:p>
            <a:p>
              <a:r>
                <a:rPr lang="en-US" sz="2000" b="1" dirty="0">
                  <a:solidFill>
                    <a:srgbClr val="0033CC"/>
                  </a:solidFill>
                </a:rPr>
                <a:t>  </a:t>
              </a:r>
              <a:r>
                <a:rPr lang="en-US" sz="2000" b="1" dirty="0" err="1">
                  <a:solidFill>
                    <a:srgbClr val="0033CC"/>
                  </a:solidFill>
                </a:rPr>
                <a:t>x,z</a:t>
              </a:r>
              <a:r>
                <a:rPr lang="en-US" sz="2000" b="1" dirty="0">
                  <a:solidFill>
                    <a:srgbClr val="0033CC"/>
                  </a:solidFill>
                </a:rPr>
                <a:t>       y  </a:t>
              </a:r>
            </a:p>
            <a:p>
              <a:endParaRPr lang="en-US" sz="2800" b="1" dirty="0"/>
            </a:p>
          </p:txBody>
        </p:sp>
        <p:sp>
          <p:nvSpPr>
            <p:cNvPr id="386053" name="Line 5"/>
            <p:cNvSpPr>
              <a:spLocks noChangeShapeType="1"/>
            </p:cNvSpPr>
            <p:nvPr/>
          </p:nvSpPr>
          <p:spPr bwMode="auto">
            <a:xfrm>
              <a:off x="1976438" y="2254250"/>
              <a:ext cx="3097212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6054" name="Line 6"/>
            <p:cNvSpPr>
              <a:spLocks noChangeShapeType="1"/>
            </p:cNvSpPr>
            <p:nvPr/>
          </p:nvSpPr>
          <p:spPr bwMode="auto">
            <a:xfrm>
              <a:off x="2562225" y="2095500"/>
              <a:ext cx="0" cy="2921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6055" name="Line 7"/>
            <p:cNvSpPr>
              <a:spLocks noChangeShapeType="1"/>
            </p:cNvSpPr>
            <p:nvPr/>
          </p:nvSpPr>
          <p:spPr bwMode="auto">
            <a:xfrm>
              <a:off x="3641725" y="2114550"/>
              <a:ext cx="0" cy="2921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2568575" y="1865313"/>
              <a:ext cx="300380" cy="402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b="1" dirty="0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3624263" y="1847850"/>
              <a:ext cx="303586" cy="402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b="1" dirty="0">
                  <a:solidFill>
                    <a:srgbClr val="0033CC"/>
                  </a:solidFill>
                </a:rPr>
                <a:t>y</a:t>
              </a:r>
            </a:p>
          </p:txBody>
        </p:sp>
        <p:sp>
          <p:nvSpPr>
            <p:cNvPr id="386058" name="Line 10"/>
            <p:cNvSpPr>
              <a:spLocks noChangeShapeType="1"/>
            </p:cNvSpPr>
            <p:nvPr/>
          </p:nvSpPr>
          <p:spPr bwMode="auto">
            <a:xfrm>
              <a:off x="5208588" y="2244725"/>
              <a:ext cx="1133475" cy="1111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6059" name="Line 11"/>
            <p:cNvSpPr>
              <a:spLocks noChangeShapeType="1"/>
            </p:cNvSpPr>
            <p:nvPr/>
          </p:nvSpPr>
          <p:spPr bwMode="auto">
            <a:xfrm flipH="1">
              <a:off x="5683250" y="1987550"/>
              <a:ext cx="23813" cy="269398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386060" name="Group 12"/>
            <p:cNvGrpSpPr>
              <a:grpSpLocks/>
            </p:cNvGrpSpPr>
            <p:nvPr/>
          </p:nvGrpSpPr>
          <p:grpSpPr bwMode="auto">
            <a:xfrm>
              <a:off x="2341563" y="3198813"/>
              <a:ext cx="1627187" cy="334962"/>
              <a:chOff x="1720" y="2853"/>
              <a:chExt cx="227" cy="211"/>
            </a:xfrm>
          </p:grpSpPr>
          <p:sp>
            <p:nvSpPr>
              <p:cNvPr id="386061" name="Line 13"/>
              <p:cNvSpPr>
                <a:spLocks noChangeShapeType="1"/>
              </p:cNvSpPr>
              <p:nvPr/>
            </p:nvSpPr>
            <p:spPr bwMode="auto">
              <a:xfrm>
                <a:off x="1720" y="2857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62" name="Line 14"/>
              <p:cNvSpPr>
                <a:spLocks noChangeShapeType="1"/>
              </p:cNvSpPr>
              <p:nvPr/>
            </p:nvSpPr>
            <p:spPr bwMode="auto">
              <a:xfrm>
                <a:off x="1720" y="2949"/>
                <a:ext cx="223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63" name="Line 15"/>
              <p:cNvSpPr>
                <a:spLocks noChangeShapeType="1"/>
              </p:cNvSpPr>
              <p:nvPr/>
            </p:nvSpPr>
            <p:spPr bwMode="auto">
              <a:xfrm>
                <a:off x="1947" y="2853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6064" name="Group 16"/>
            <p:cNvGrpSpPr>
              <a:grpSpLocks/>
            </p:cNvGrpSpPr>
            <p:nvPr/>
          </p:nvGrpSpPr>
          <p:grpSpPr bwMode="auto">
            <a:xfrm>
              <a:off x="2079625" y="2279650"/>
              <a:ext cx="322263" cy="334963"/>
              <a:chOff x="1720" y="2853"/>
              <a:chExt cx="227" cy="211"/>
            </a:xfrm>
          </p:grpSpPr>
          <p:sp>
            <p:nvSpPr>
              <p:cNvPr id="386065" name="Line 17"/>
              <p:cNvSpPr>
                <a:spLocks noChangeShapeType="1"/>
              </p:cNvSpPr>
              <p:nvPr/>
            </p:nvSpPr>
            <p:spPr bwMode="auto">
              <a:xfrm>
                <a:off x="1720" y="2857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66" name="Line 18"/>
              <p:cNvSpPr>
                <a:spLocks noChangeShapeType="1"/>
              </p:cNvSpPr>
              <p:nvPr/>
            </p:nvSpPr>
            <p:spPr bwMode="auto">
              <a:xfrm>
                <a:off x="1720" y="2949"/>
                <a:ext cx="223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67" name="Line 19"/>
              <p:cNvSpPr>
                <a:spLocks noChangeShapeType="1"/>
              </p:cNvSpPr>
              <p:nvPr/>
            </p:nvSpPr>
            <p:spPr bwMode="auto">
              <a:xfrm>
                <a:off x="1947" y="2853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6068" name="Group 20"/>
            <p:cNvGrpSpPr>
              <a:grpSpLocks/>
            </p:cNvGrpSpPr>
            <p:nvPr/>
          </p:nvGrpSpPr>
          <p:grpSpPr bwMode="auto">
            <a:xfrm>
              <a:off x="2366963" y="2614613"/>
              <a:ext cx="590550" cy="334962"/>
              <a:chOff x="1720" y="2853"/>
              <a:chExt cx="227" cy="211"/>
            </a:xfrm>
          </p:grpSpPr>
          <p:sp>
            <p:nvSpPr>
              <p:cNvPr id="386069" name="Line 21"/>
              <p:cNvSpPr>
                <a:spLocks noChangeShapeType="1"/>
              </p:cNvSpPr>
              <p:nvPr/>
            </p:nvSpPr>
            <p:spPr bwMode="auto">
              <a:xfrm>
                <a:off x="1720" y="2857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70" name="Line 22"/>
              <p:cNvSpPr>
                <a:spLocks noChangeShapeType="1"/>
              </p:cNvSpPr>
              <p:nvPr/>
            </p:nvSpPr>
            <p:spPr bwMode="auto">
              <a:xfrm>
                <a:off x="1720" y="2949"/>
                <a:ext cx="223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71" name="Line 23"/>
              <p:cNvSpPr>
                <a:spLocks noChangeShapeType="1"/>
              </p:cNvSpPr>
              <p:nvPr/>
            </p:nvSpPr>
            <p:spPr bwMode="auto">
              <a:xfrm>
                <a:off x="1947" y="2853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6072" name="Group 24"/>
            <p:cNvGrpSpPr>
              <a:grpSpLocks/>
            </p:cNvGrpSpPr>
            <p:nvPr/>
          </p:nvGrpSpPr>
          <p:grpSpPr bwMode="auto">
            <a:xfrm>
              <a:off x="3275013" y="2828925"/>
              <a:ext cx="590550" cy="334963"/>
              <a:chOff x="1720" y="2853"/>
              <a:chExt cx="227" cy="211"/>
            </a:xfrm>
          </p:grpSpPr>
          <p:sp>
            <p:nvSpPr>
              <p:cNvPr id="386073" name="Line 25"/>
              <p:cNvSpPr>
                <a:spLocks noChangeShapeType="1"/>
              </p:cNvSpPr>
              <p:nvPr/>
            </p:nvSpPr>
            <p:spPr bwMode="auto">
              <a:xfrm>
                <a:off x="1720" y="2857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74" name="Line 26"/>
              <p:cNvSpPr>
                <a:spLocks noChangeShapeType="1"/>
              </p:cNvSpPr>
              <p:nvPr/>
            </p:nvSpPr>
            <p:spPr bwMode="auto">
              <a:xfrm>
                <a:off x="1720" y="2949"/>
                <a:ext cx="223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75" name="Line 27"/>
              <p:cNvSpPr>
                <a:spLocks noChangeShapeType="1"/>
              </p:cNvSpPr>
              <p:nvPr/>
            </p:nvSpPr>
            <p:spPr bwMode="auto">
              <a:xfrm>
                <a:off x="1947" y="2853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6076" name="Line 28"/>
            <p:cNvSpPr>
              <a:spLocks noChangeShapeType="1"/>
            </p:cNvSpPr>
            <p:nvPr/>
          </p:nvSpPr>
          <p:spPr bwMode="auto">
            <a:xfrm>
              <a:off x="4587875" y="2119313"/>
              <a:ext cx="0" cy="2921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6077" name="Text Box 29"/>
            <p:cNvSpPr txBox="1">
              <a:spLocks noChangeArrowheads="1"/>
            </p:cNvSpPr>
            <p:nvPr/>
          </p:nvSpPr>
          <p:spPr bwMode="auto">
            <a:xfrm>
              <a:off x="4581525" y="1841500"/>
              <a:ext cx="282748" cy="402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b="1" dirty="0">
                  <a:solidFill>
                    <a:srgbClr val="0033CC"/>
                  </a:solidFill>
                </a:rPr>
                <a:t>z</a:t>
              </a:r>
              <a:endParaRPr lang="en-US" b="1" dirty="0">
                <a:solidFill>
                  <a:srgbClr val="0033CC"/>
                </a:solidFill>
              </a:endParaRPr>
            </a:p>
          </p:txBody>
        </p:sp>
        <p:grpSp>
          <p:nvGrpSpPr>
            <p:cNvPr id="386078" name="Group 30"/>
            <p:cNvGrpSpPr>
              <a:grpSpLocks/>
            </p:cNvGrpSpPr>
            <p:nvPr/>
          </p:nvGrpSpPr>
          <p:grpSpPr bwMode="auto">
            <a:xfrm>
              <a:off x="2359025" y="3509963"/>
              <a:ext cx="2530475" cy="334962"/>
              <a:chOff x="1720" y="2853"/>
              <a:chExt cx="227" cy="211"/>
            </a:xfrm>
          </p:grpSpPr>
          <p:sp>
            <p:nvSpPr>
              <p:cNvPr id="386079" name="Line 31"/>
              <p:cNvSpPr>
                <a:spLocks noChangeShapeType="1"/>
              </p:cNvSpPr>
              <p:nvPr/>
            </p:nvSpPr>
            <p:spPr bwMode="auto">
              <a:xfrm>
                <a:off x="1720" y="2857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80" name="Line 32"/>
              <p:cNvSpPr>
                <a:spLocks noChangeShapeType="1"/>
              </p:cNvSpPr>
              <p:nvPr/>
            </p:nvSpPr>
            <p:spPr bwMode="auto">
              <a:xfrm>
                <a:off x="1720" y="2949"/>
                <a:ext cx="223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81" name="Line 33"/>
              <p:cNvSpPr>
                <a:spLocks noChangeShapeType="1"/>
              </p:cNvSpPr>
              <p:nvPr/>
            </p:nvSpPr>
            <p:spPr bwMode="auto">
              <a:xfrm>
                <a:off x="1947" y="2853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6082" name="Group 34"/>
            <p:cNvGrpSpPr>
              <a:grpSpLocks/>
            </p:cNvGrpSpPr>
            <p:nvPr/>
          </p:nvGrpSpPr>
          <p:grpSpPr bwMode="auto">
            <a:xfrm>
              <a:off x="3273425" y="3790950"/>
              <a:ext cx="1663700" cy="334963"/>
              <a:chOff x="1720" y="2853"/>
              <a:chExt cx="227" cy="211"/>
            </a:xfrm>
          </p:grpSpPr>
          <p:sp>
            <p:nvSpPr>
              <p:cNvPr id="386083" name="Line 35"/>
              <p:cNvSpPr>
                <a:spLocks noChangeShapeType="1"/>
              </p:cNvSpPr>
              <p:nvPr/>
            </p:nvSpPr>
            <p:spPr bwMode="auto">
              <a:xfrm>
                <a:off x="1720" y="2857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84" name="Line 36"/>
              <p:cNvSpPr>
                <a:spLocks noChangeShapeType="1"/>
              </p:cNvSpPr>
              <p:nvPr/>
            </p:nvSpPr>
            <p:spPr bwMode="auto">
              <a:xfrm>
                <a:off x="1720" y="2949"/>
                <a:ext cx="223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85" name="Line 37"/>
              <p:cNvSpPr>
                <a:spLocks noChangeShapeType="1"/>
              </p:cNvSpPr>
              <p:nvPr/>
            </p:nvSpPr>
            <p:spPr bwMode="auto">
              <a:xfrm>
                <a:off x="1947" y="2853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6086" name="Group 38"/>
            <p:cNvGrpSpPr>
              <a:grpSpLocks/>
            </p:cNvGrpSpPr>
            <p:nvPr/>
          </p:nvGrpSpPr>
          <p:grpSpPr bwMode="auto">
            <a:xfrm>
              <a:off x="4341813" y="4065588"/>
              <a:ext cx="627062" cy="334962"/>
              <a:chOff x="1720" y="2853"/>
              <a:chExt cx="227" cy="211"/>
            </a:xfrm>
          </p:grpSpPr>
          <p:sp>
            <p:nvSpPr>
              <p:cNvPr id="386087" name="Line 39"/>
              <p:cNvSpPr>
                <a:spLocks noChangeShapeType="1"/>
              </p:cNvSpPr>
              <p:nvPr/>
            </p:nvSpPr>
            <p:spPr bwMode="auto">
              <a:xfrm>
                <a:off x="1720" y="2857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88" name="Line 40"/>
              <p:cNvSpPr>
                <a:spLocks noChangeShapeType="1"/>
              </p:cNvSpPr>
              <p:nvPr/>
            </p:nvSpPr>
            <p:spPr bwMode="auto">
              <a:xfrm>
                <a:off x="1720" y="2949"/>
                <a:ext cx="223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6089" name="Line 41"/>
              <p:cNvSpPr>
                <a:spLocks noChangeShapeType="1"/>
              </p:cNvSpPr>
              <p:nvPr/>
            </p:nvSpPr>
            <p:spPr bwMode="auto">
              <a:xfrm>
                <a:off x="1947" y="2853"/>
                <a:ext cx="0" cy="2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6090" name="Text Box 42"/>
            <p:cNvSpPr txBox="1">
              <a:spLocks noChangeArrowheads="1"/>
            </p:cNvSpPr>
            <p:nvPr/>
          </p:nvSpPr>
          <p:spPr bwMode="auto">
            <a:xfrm>
              <a:off x="2909888" y="4341813"/>
              <a:ext cx="13176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 dirty="0"/>
                <a:t>Cannot do</a:t>
              </a:r>
            </a:p>
          </p:txBody>
        </p:sp>
      </p:grpSp>
      <p:sp>
        <p:nvSpPr>
          <p:cNvPr id="386091" name="Rectangle 43"/>
          <p:cNvSpPr>
            <a:spLocks noChangeArrowheads="1"/>
          </p:cNvSpPr>
          <p:nvPr/>
        </p:nvSpPr>
        <p:spPr bwMode="auto">
          <a:xfrm>
            <a:off x="604838" y="5072062"/>
            <a:ext cx="7772400" cy="104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400" i="1" baseline="30000" dirty="0">
              <a:cs typeface="Times New Roman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97613" y="2018791"/>
            <a:ext cx="4267200" cy="482507"/>
            <a:chOff x="1676400" y="5334000"/>
            <a:chExt cx="4267200" cy="482507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1676400" y="5410200"/>
              <a:ext cx="426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2819400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3505200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2819400" y="5416397"/>
              <a:ext cx="1435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sz="2000" dirty="0" smtClean="0">
                  <a:latin typeface="+mn-lt"/>
                </a:rPr>
                <a:t>x         </a:t>
              </a:r>
              <a:r>
                <a:rPr lang="en-US" sz="2000" dirty="0">
                  <a:latin typeface="+mn-lt"/>
                </a:rPr>
                <a:t>y</a:t>
              </a:r>
              <a:r>
                <a:rPr lang="en-US" sz="2000" dirty="0" smtClean="0">
                  <a:latin typeface="+mn-lt"/>
                </a:rPr>
                <a:t>       z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4038600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9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 Dimension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100" dirty="0" smtClean="0"/>
              <a:t>The </a:t>
            </a:r>
            <a:r>
              <a:rPr lang="en-US" altLang="en-US" sz="3100" u="sng" dirty="0" err="1"/>
              <a:t>Vapnik-Chervonenkis</a:t>
            </a:r>
            <a:r>
              <a:rPr lang="en-US" altLang="en-US" sz="3100" u="sng" dirty="0"/>
              <a:t> dimension</a:t>
            </a:r>
            <a:r>
              <a:rPr lang="en-US" altLang="en-US" sz="3100" dirty="0"/>
              <a:t>, VC(</a:t>
            </a:r>
            <a:r>
              <a:rPr lang="en-US" altLang="en-US" sz="3100" i="1" dirty="0"/>
              <a:t>H</a:t>
            </a:r>
            <a:r>
              <a:rPr lang="en-US" altLang="en-US" sz="3100" dirty="0"/>
              <a:t>). of hypothesis space </a:t>
            </a:r>
            <a:r>
              <a:rPr lang="en-US" altLang="en-US" sz="3100" i="1" dirty="0"/>
              <a:t>H</a:t>
            </a:r>
            <a:r>
              <a:rPr lang="en-US" altLang="en-US" sz="3100" dirty="0"/>
              <a:t> defined over instance space </a:t>
            </a:r>
            <a:r>
              <a:rPr lang="en-US" altLang="en-US" sz="3100" i="1" dirty="0"/>
              <a:t>X</a:t>
            </a:r>
            <a:r>
              <a:rPr lang="en-US" altLang="en-US" sz="3100" dirty="0"/>
              <a:t> is the size of the largest finite subset of </a:t>
            </a:r>
            <a:r>
              <a:rPr lang="en-US" altLang="en-US" sz="3100" i="1" dirty="0"/>
              <a:t>X</a:t>
            </a:r>
            <a:r>
              <a:rPr lang="en-US" altLang="en-US" sz="3100" dirty="0"/>
              <a:t> shattered by </a:t>
            </a:r>
            <a:r>
              <a:rPr lang="en-US" altLang="en-US" sz="3100" i="1" dirty="0"/>
              <a:t>H</a:t>
            </a:r>
            <a:r>
              <a:rPr lang="en-US" altLang="en-US" sz="3100" dirty="0"/>
              <a:t>. If arbitrarily large finite subsets of </a:t>
            </a:r>
            <a:r>
              <a:rPr lang="en-US" altLang="en-US" sz="3100" i="1" dirty="0"/>
              <a:t>X</a:t>
            </a:r>
            <a:r>
              <a:rPr lang="en-US" altLang="en-US" sz="3100" dirty="0"/>
              <a:t> can be shattered then VC(</a:t>
            </a:r>
            <a:r>
              <a:rPr lang="en-US" altLang="en-US" sz="3100" i="1" dirty="0"/>
              <a:t>H</a:t>
            </a:r>
            <a:r>
              <a:rPr lang="en-US" altLang="en-US" sz="3100" dirty="0"/>
              <a:t>) = </a:t>
            </a:r>
            <a:r>
              <a:rPr lang="en-US" altLang="en-US" sz="3100" dirty="0">
                <a:sym typeface="Symbol" pitchFamily="18" charset="2"/>
              </a:rPr>
              <a:t></a:t>
            </a:r>
          </a:p>
          <a:p>
            <a:pPr>
              <a:lnSpc>
                <a:spcPct val="120000"/>
              </a:lnSpc>
            </a:pPr>
            <a:endParaRPr lang="en-IN" sz="3000" dirty="0" smtClean="0"/>
          </a:p>
          <a:p>
            <a:pPr>
              <a:lnSpc>
                <a:spcPct val="120000"/>
              </a:lnSpc>
            </a:pPr>
            <a:r>
              <a:rPr lang="en-US" altLang="en-US" sz="3000" dirty="0">
                <a:sym typeface="Symbol" pitchFamily="18" charset="2"/>
              </a:rPr>
              <a:t>If there exists at least one subset of </a:t>
            </a:r>
            <a:r>
              <a:rPr lang="en-US" altLang="en-US" sz="3000" i="1" dirty="0">
                <a:sym typeface="Symbol" pitchFamily="18" charset="2"/>
              </a:rPr>
              <a:t>X</a:t>
            </a:r>
            <a:r>
              <a:rPr lang="en-US" altLang="en-US" sz="3000" dirty="0">
                <a:sym typeface="Symbol" pitchFamily="18" charset="2"/>
              </a:rPr>
              <a:t> of size </a:t>
            </a:r>
            <a:r>
              <a:rPr lang="en-US" altLang="en-US" sz="3000" i="1" dirty="0">
                <a:sym typeface="Symbol" pitchFamily="18" charset="2"/>
              </a:rPr>
              <a:t>d</a:t>
            </a:r>
            <a:r>
              <a:rPr lang="en-US" altLang="en-US" sz="3000" dirty="0">
                <a:sym typeface="Symbol" pitchFamily="18" charset="2"/>
              </a:rPr>
              <a:t> that can be shattered then </a:t>
            </a:r>
            <a:r>
              <a:rPr lang="en-US" altLang="en-US" sz="3000" dirty="0"/>
              <a:t>VC(</a:t>
            </a:r>
            <a:r>
              <a:rPr lang="en-US" altLang="en-US" sz="3000" i="1" dirty="0"/>
              <a:t>H</a:t>
            </a:r>
            <a:r>
              <a:rPr lang="en-US" altLang="en-US" sz="3000" dirty="0"/>
              <a:t>) </a:t>
            </a:r>
            <a:r>
              <a:rPr lang="en-US" altLang="en-US" sz="3000" dirty="0">
                <a:cs typeface="Times New Roman" pitchFamily="18" charset="0"/>
              </a:rPr>
              <a:t>≥ </a:t>
            </a:r>
            <a:r>
              <a:rPr lang="en-US" altLang="en-US" sz="3000" i="1" dirty="0">
                <a:cs typeface="Times New Roman" pitchFamily="18" charset="0"/>
              </a:rPr>
              <a:t>d</a:t>
            </a:r>
            <a:r>
              <a:rPr lang="en-US" altLang="en-US" sz="3000" dirty="0">
                <a:cs typeface="Times New Roman" pitchFamily="18" charset="0"/>
              </a:rPr>
              <a:t>. </a:t>
            </a:r>
            <a:endParaRPr lang="en-US" altLang="en-US" sz="3000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3000" dirty="0" smtClean="0">
                <a:cs typeface="Times New Roman" pitchFamily="18" charset="0"/>
              </a:rPr>
              <a:t>If </a:t>
            </a:r>
            <a:r>
              <a:rPr lang="en-US" altLang="en-US" sz="3000" dirty="0">
                <a:cs typeface="Times New Roman" pitchFamily="18" charset="0"/>
              </a:rPr>
              <a:t>no subset of size </a:t>
            </a:r>
            <a:r>
              <a:rPr lang="en-US" altLang="en-US" sz="3000" i="1" dirty="0">
                <a:cs typeface="Times New Roman" pitchFamily="18" charset="0"/>
              </a:rPr>
              <a:t>d</a:t>
            </a:r>
            <a:r>
              <a:rPr lang="en-US" altLang="en-US" sz="3000" dirty="0">
                <a:cs typeface="Times New Roman" pitchFamily="18" charset="0"/>
              </a:rPr>
              <a:t> can be shattered, then </a:t>
            </a:r>
            <a:r>
              <a:rPr lang="en-US" altLang="en-US" sz="3000" dirty="0"/>
              <a:t>VC(</a:t>
            </a:r>
            <a:r>
              <a:rPr lang="en-US" altLang="en-US" sz="3000" i="1" dirty="0"/>
              <a:t>H</a:t>
            </a:r>
            <a:r>
              <a:rPr lang="en-US" altLang="en-US" sz="3000" dirty="0"/>
              <a:t>) </a:t>
            </a:r>
            <a:r>
              <a:rPr lang="en-US" altLang="en-US" sz="3000" dirty="0">
                <a:cs typeface="Times New Roman" pitchFamily="18" charset="0"/>
              </a:rPr>
              <a:t>&lt; </a:t>
            </a:r>
            <a:r>
              <a:rPr lang="en-US" altLang="en-US" sz="3000" i="1" dirty="0">
                <a:cs typeface="Times New Roman" pitchFamily="18" charset="0"/>
              </a:rPr>
              <a:t>d</a:t>
            </a:r>
            <a:r>
              <a:rPr lang="en-US" altLang="en-US" sz="3000" i="1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en-US" sz="3000" i="1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3000" dirty="0">
                <a:solidFill>
                  <a:srgbClr val="C00000"/>
                </a:solidFill>
                <a:cs typeface="Times New Roman" pitchFamily="18" charset="0"/>
              </a:rPr>
              <a:t>For a single intervals on the real line, all sets of 2 instances can be shattered, but no set of 3 instances can, so </a:t>
            </a:r>
            <a:r>
              <a:rPr lang="en-US" altLang="en-US" sz="3000" dirty="0">
                <a:solidFill>
                  <a:srgbClr val="C00000"/>
                </a:solidFill>
              </a:rPr>
              <a:t>VC(</a:t>
            </a:r>
            <a:r>
              <a:rPr lang="en-US" altLang="en-US" sz="3000" i="1" dirty="0">
                <a:solidFill>
                  <a:srgbClr val="C00000"/>
                </a:solidFill>
              </a:rPr>
              <a:t>H</a:t>
            </a:r>
            <a:r>
              <a:rPr lang="en-US" altLang="en-US" sz="3000" dirty="0">
                <a:solidFill>
                  <a:srgbClr val="C00000"/>
                </a:solidFill>
              </a:rPr>
              <a:t>) = 2.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7487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04DC48-02AD-DA4F-9321-6578EC9FB200}" type="slidenum">
              <a:rPr lang="en-US"/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 Dimension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371600"/>
            <a:ext cx="8369300" cy="52006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An unbiased hypothesis space shatters the entire instance space.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The larger the subset of </a:t>
            </a:r>
            <a:r>
              <a:rPr lang="en-US" sz="2600" i="1" dirty="0"/>
              <a:t>X</a:t>
            </a:r>
            <a:r>
              <a:rPr lang="en-US" sz="2600" dirty="0"/>
              <a:t> that can be shattered, the more expressive </a:t>
            </a:r>
            <a:r>
              <a:rPr lang="en-US" sz="2600" dirty="0" smtClean="0"/>
              <a:t>(and less biased) the </a:t>
            </a:r>
            <a:r>
              <a:rPr lang="en-US" sz="2600" dirty="0"/>
              <a:t>hypothesis </a:t>
            </a:r>
            <a:r>
              <a:rPr lang="en-US" sz="2600" dirty="0" smtClean="0"/>
              <a:t>space is.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C00000"/>
                </a:solidFill>
              </a:rPr>
              <a:t>The </a:t>
            </a:r>
            <a:r>
              <a:rPr lang="en-US" sz="2600" dirty="0">
                <a:solidFill>
                  <a:srgbClr val="C00000"/>
                </a:solidFill>
              </a:rPr>
              <a:t>VC dimension of the set of oriented lines in 2-d is three</a:t>
            </a:r>
            <a:r>
              <a:rPr lang="en-US" sz="2600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i="1" dirty="0">
              <a:solidFill>
                <a:srgbClr val="C00000"/>
              </a:solidFill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Since there are 2</a:t>
            </a:r>
            <a:r>
              <a:rPr lang="en-US" sz="2600" i="1" baseline="30000" dirty="0"/>
              <a:t>m</a:t>
            </a:r>
            <a:r>
              <a:rPr lang="en-US" sz="2600" dirty="0"/>
              <a:t> partitions of </a:t>
            </a:r>
            <a:r>
              <a:rPr lang="en-US" sz="2600" i="1" dirty="0"/>
              <a:t>m</a:t>
            </a:r>
            <a:r>
              <a:rPr lang="en-US" sz="2600" dirty="0"/>
              <a:t> instances, in order for </a:t>
            </a:r>
            <a:r>
              <a:rPr lang="en-US" sz="2600" i="1" dirty="0"/>
              <a:t>H </a:t>
            </a:r>
            <a:r>
              <a:rPr lang="en-US" sz="2600" dirty="0"/>
              <a:t>to shatter instances: |</a:t>
            </a:r>
            <a:r>
              <a:rPr lang="en-US" sz="2600" i="1" dirty="0"/>
              <a:t>H</a:t>
            </a:r>
            <a:r>
              <a:rPr lang="en-US" sz="2600" dirty="0"/>
              <a:t>|  </a:t>
            </a:r>
            <a:r>
              <a:rPr lang="en-US" sz="2600" dirty="0">
                <a:cs typeface="Times New Roman" charset="0"/>
              </a:rPr>
              <a:t>≥ 2</a:t>
            </a:r>
            <a:r>
              <a:rPr lang="en-US" sz="2600" i="1" baseline="30000" dirty="0">
                <a:cs typeface="Times New Roman" charset="0"/>
              </a:rPr>
              <a:t>m</a:t>
            </a:r>
            <a:r>
              <a:rPr lang="en-US" sz="2600" dirty="0" smtClean="0">
                <a:cs typeface="Times New Roman" charset="0"/>
              </a:rPr>
              <a:t>.</a:t>
            </a: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Since </a:t>
            </a:r>
            <a:r>
              <a:rPr lang="en-US" sz="2600" dirty="0"/>
              <a:t>|</a:t>
            </a:r>
            <a:r>
              <a:rPr lang="en-US" sz="2600" i="1" dirty="0"/>
              <a:t>H</a:t>
            </a:r>
            <a:r>
              <a:rPr lang="en-US" sz="2600" dirty="0"/>
              <a:t>| </a:t>
            </a:r>
            <a:r>
              <a:rPr lang="en-US" sz="2600" dirty="0">
                <a:cs typeface="Times New Roman" charset="0"/>
              </a:rPr>
              <a:t>≥ 2</a:t>
            </a:r>
            <a:r>
              <a:rPr lang="en-US" sz="2600" i="1" baseline="30000" dirty="0">
                <a:cs typeface="Times New Roman" charset="0"/>
              </a:rPr>
              <a:t>m</a:t>
            </a:r>
            <a:r>
              <a:rPr lang="en-US" sz="2600" dirty="0">
                <a:cs typeface="Times New Roman" charset="0"/>
              </a:rPr>
              <a:t>, to shatter m instances, </a:t>
            </a:r>
            <a:r>
              <a:rPr lang="en-US" sz="2600" dirty="0"/>
              <a:t>VC(</a:t>
            </a:r>
            <a:r>
              <a:rPr lang="en-US" sz="2600" i="1" dirty="0"/>
              <a:t>H</a:t>
            </a:r>
            <a:r>
              <a:rPr lang="en-US" sz="2600" dirty="0"/>
              <a:t>) </a:t>
            </a:r>
            <a:r>
              <a:rPr lang="en-US" sz="2600" dirty="0">
                <a:cs typeface="Times New Roman" charset="0"/>
              </a:rPr>
              <a:t>≤ log</a:t>
            </a:r>
            <a:r>
              <a:rPr lang="en-US" sz="2600" baseline="-25000" dirty="0">
                <a:cs typeface="Times New Roman" charset="0"/>
              </a:rPr>
              <a:t>2</a:t>
            </a:r>
            <a:r>
              <a:rPr lang="en-US" sz="2600" dirty="0">
                <a:cs typeface="Times New Roman" charset="0"/>
              </a:rPr>
              <a:t>|</a:t>
            </a:r>
            <a:r>
              <a:rPr lang="en-US" sz="2600" i="1" dirty="0">
                <a:cs typeface="Times New Roman" charset="0"/>
              </a:rPr>
              <a:t>H</a:t>
            </a:r>
            <a:r>
              <a:rPr lang="en-US" sz="2600" dirty="0">
                <a:cs typeface="Times New Roman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09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12589</TotalTime>
  <Words>634</Words>
  <Application>Microsoft Office PowerPoint</Application>
  <PresentationFormat>On-screen Show (4:3)</PresentationFormat>
  <Paragraphs>85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Office Theme</vt:lpstr>
      <vt:lpstr>Microsoft Equation 3.0</vt:lpstr>
      <vt:lpstr>Equation</vt:lpstr>
      <vt:lpstr>Foundations of Machine Learning</vt:lpstr>
      <vt:lpstr>Sample Complexity: Infinite Hypothesis Spaces</vt:lpstr>
      <vt:lpstr>Shattering</vt:lpstr>
      <vt:lpstr>Three points in R2</vt:lpstr>
      <vt:lpstr>PowerPoint Presentation</vt:lpstr>
      <vt:lpstr>Shattering Instances</vt:lpstr>
      <vt:lpstr>Shattering Instances (cont)</vt:lpstr>
      <vt:lpstr>VC Dimension</vt:lpstr>
      <vt:lpstr>VC Dimension</vt:lpstr>
      <vt:lpstr>VC Dimension Example</vt:lpstr>
      <vt:lpstr>VC Dimension Example (cont)</vt:lpstr>
      <vt:lpstr>Upper Bound on Sample Complexity with VC</vt:lpstr>
      <vt:lpstr>Sample Complexity Lower Bound with VC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418</cp:revision>
  <cp:lastPrinted>2016-06-23T03:55:49Z</cp:lastPrinted>
  <dcterms:created xsi:type="dcterms:W3CDTF">2015-06-25T09:31:26Z</dcterms:created>
  <dcterms:modified xsi:type="dcterms:W3CDTF">2016-06-23T03:57:42Z</dcterms:modified>
</cp:coreProperties>
</file>